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70" r:id="rId1"/>
  </p:sldMasterIdLst>
  <p:notesMasterIdLst>
    <p:notesMasterId r:id="rId101"/>
  </p:notesMasterIdLst>
  <p:handoutMasterIdLst>
    <p:handoutMasterId r:id="rId102"/>
  </p:handoutMasterIdLst>
  <p:sldIdLst>
    <p:sldId id="256" r:id="rId2"/>
    <p:sldId id="466" r:id="rId3"/>
    <p:sldId id="357" r:id="rId4"/>
    <p:sldId id="433" r:id="rId5"/>
    <p:sldId id="398" r:id="rId6"/>
    <p:sldId id="434" r:id="rId7"/>
    <p:sldId id="467" r:id="rId8"/>
    <p:sldId id="447" r:id="rId9"/>
    <p:sldId id="435" r:id="rId10"/>
    <p:sldId id="436" r:id="rId11"/>
    <p:sldId id="451" r:id="rId12"/>
    <p:sldId id="439" r:id="rId13"/>
    <p:sldId id="448" r:id="rId14"/>
    <p:sldId id="468" r:id="rId15"/>
    <p:sldId id="441" r:id="rId16"/>
    <p:sldId id="442" r:id="rId17"/>
    <p:sldId id="469" r:id="rId18"/>
    <p:sldId id="504" r:id="rId19"/>
    <p:sldId id="443" r:id="rId20"/>
    <p:sldId id="444" r:id="rId21"/>
    <p:sldId id="445" r:id="rId22"/>
    <p:sldId id="446" r:id="rId23"/>
    <p:sldId id="470" r:id="rId24"/>
    <p:sldId id="505" r:id="rId25"/>
    <p:sldId id="437" r:id="rId26"/>
    <p:sldId id="452" r:id="rId27"/>
    <p:sldId id="453" r:id="rId28"/>
    <p:sldId id="506" r:id="rId29"/>
    <p:sldId id="507" r:id="rId30"/>
    <p:sldId id="499" r:id="rId31"/>
    <p:sldId id="500" r:id="rId32"/>
    <p:sldId id="501" r:id="rId33"/>
    <p:sldId id="502" r:id="rId34"/>
    <p:sldId id="503" r:id="rId35"/>
    <p:sldId id="368" r:id="rId36"/>
    <p:sldId id="399" r:id="rId37"/>
    <p:sldId id="400" r:id="rId38"/>
    <p:sldId id="401" r:id="rId39"/>
    <p:sldId id="367" r:id="rId40"/>
    <p:sldId id="495" r:id="rId41"/>
    <p:sldId id="493" r:id="rId42"/>
    <p:sldId id="358" r:id="rId43"/>
    <p:sldId id="454" r:id="rId44"/>
    <p:sldId id="494" r:id="rId45"/>
    <p:sldId id="496" r:id="rId46"/>
    <p:sldId id="369" r:id="rId47"/>
    <p:sldId id="497" r:id="rId48"/>
    <p:sldId id="376" r:id="rId49"/>
    <p:sldId id="498" r:id="rId50"/>
    <p:sldId id="508" r:id="rId51"/>
    <p:sldId id="509" r:id="rId52"/>
    <p:sldId id="455" r:id="rId53"/>
    <p:sldId id="370" r:id="rId54"/>
    <p:sldId id="403" r:id="rId55"/>
    <p:sldId id="379" r:id="rId56"/>
    <p:sldId id="380" r:id="rId57"/>
    <p:sldId id="381" r:id="rId58"/>
    <p:sldId id="382" r:id="rId59"/>
    <p:sldId id="510" r:id="rId60"/>
    <p:sldId id="383" r:id="rId61"/>
    <p:sldId id="511" r:id="rId62"/>
    <p:sldId id="407" r:id="rId63"/>
    <p:sldId id="512" r:id="rId64"/>
    <p:sldId id="513" r:id="rId65"/>
    <p:sldId id="459" r:id="rId66"/>
    <p:sldId id="408" r:id="rId67"/>
    <p:sldId id="514" r:id="rId68"/>
    <p:sldId id="515" r:id="rId69"/>
    <p:sldId id="516" r:id="rId70"/>
    <p:sldId id="384" r:id="rId71"/>
    <p:sldId id="360" r:id="rId72"/>
    <p:sldId id="385" r:id="rId73"/>
    <p:sldId id="460" r:id="rId74"/>
    <p:sldId id="388" r:id="rId75"/>
    <p:sldId id="473" r:id="rId76"/>
    <p:sldId id="475" r:id="rId77"/>
    <p:sldId id="476" r:id="rId78"/>
    <p:sldId id="477" r:id="rId79"/>
    <p:sldId id="519" r:id="rId80"/>
    <p:sldId id="520" r:id="rId81"/>
    <p:sldId id="478" r:id="rId82"/>
    <p:sldId id="479" r:id="rId83"/>
    <p:sldId id="486" r:id="rId84"/>
    <p:sldId id="487" r:id="rId85"/>
    <p:sldId id="488" r:id="rId86"/>
    <p:sldId id="489" r:id="rId87"/>
    <p:sldId id="490" r:id="rId88"/>
    <p:sldId id="491" r:id="rId89"/>
    <p:sldId id="492" r:id="rId90"/>
    <p:sldId id="518" r:id="rId91"/>
    <p:sldId id="409" r:id="rId92"/>
    <p:sldId id="412" r:id="rId93"/>
    <p:sldId id="390" r:id="rId94"/>
    <p:sldId id="413" r:id="rId95"/>
    <p:sldId id="416" r:id="rId96"/>
    <p:sldId id="417" r:id="rId97"/>
    <p:sldId id="463" r:id="rId98"/>
    <p:sldId id="464" r:id="rId99"/>
    <p:sldId id="465" r:id="rId100"/>
  </p:sldIdLst>
  <p:sldSz cx="9144000" cy="6858000" type="screen4x3"/>
  <p:notesSz cx="7099300" cy="10234613"/>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223">
          <p15:clr>
            <a:srgbClr val="A4A3A4"/>
          </p15:clr>
        </p15:guide>
        <p15:guide id="2" pos="2236">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FF"/>
    <a:srgbClr val="333399"/>
    <a:srgbClr val="993300"/>
    <a:srgbClr val="CC0000"/>
    <a:srgbClr val="0099FF"/>
    <a:srgbClr val="FF9900"/>
    <a:srgbClr val="33CCCC"/>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271" autoAdjust="0"/>
    <p:restoredTop sz="95267" autoAdjust="0"/>
  </p:normalViewPr>
  <p:slideViewPr>
    <p:cSldViewPr>
      <p:cViewPr varScale="1">
        <p:scale>
          <a:sx n="81" d="100"/>
          <a:sy n="81" d="100"/>
        </p:scale>
        <p:origin x="1531" y="62"/>
      </p:cViewPr>
      <p:guideLst>
        <p:guide orient="horz" pos="2160"/>
        <p:guide pos="2880"/>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 r:id="rId8" collapse="1"/>
      <p:sld r:id="rId9" collapse="1"/>
      <p:sld r:id="rId10" collapse="1"/>
      <p:sld r:id="rId11" collapse="1"/>
      <p:sld r:id="rId12" collapse="1"/>
      <p:sld r:id="rId13" collapse="1"/>
      <p:sld r:id="rId14" collapse="1"/>
      <p:sld r:id="rId15" collapse="1"/>
      <p:sld r:id="rId16" collapse="1"/>
      <p:sld r:id="rId17" collapse="1"/>
    </p:sldLst>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2" d="100"/>
          <a:sy n="42" d="100"/>
        </p:scale>
        <p:origin x="-1430" y="-86"/>
      </p:cViewPr>
      <p:guideLst>
        <p:guide orient="horz" pos="3223"/>
        <p:guide pos="2236"/>
      </p:guideLst>
    </p:cSldViewPr>
  </p:notesViewPr>
  <p:gridSpacing cx="36004" cy="36004"/>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handoutMaster" Target="handoutMasters/handoutMaster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s>
</file>

<file path=ppt/_rels/viewProps.xml.rels><?xml version="1.0" encoding="UTF-8" standalone="yes"?>
<Relationships xmlns="http://schemas.openxmlformats.org/package/2006/relationships"><Relationship Id="rId8" Type="http://schemas.openxmlformats.org/officeDocument/2006/relationships/slide" Target="slides/slide42.xml"/><Relationship Id="rId13" Type="http://schemas.openxmlformats.org/officeDocument/2006/relationships/slide" Target="slides/slide72.xml"/><Relationship Id="rId3" Type="http://schemas.openxmlformats.org/officeDocument/2006/relationships/slide" Target="slides/slide9.xml"/><Relationship Id="rId7" Type="http://schemas.openxmlformats.org/officeDocument/2006/relationships/slide" Target="slides/slide35.xml"/><Relationship Id="rId12" Type="http://schemas.openxmlformats.org/officeDocument/2006/relationships/slide" Target="slides/slide71.xml"/><Relationship Id="rId17" Type="http://schemas.openxmlformats.org/officeDocument/2006/relationships/slide" Target="slides/slide96.xml"/><Relationship Id="rId2" Type="http://schemas.openxmlformats.org/officeDocument/2006/relationships/slide" Target="slides/slide5.xml"/><Relationship Id="rId16" Type="http://schemas.openxmlformats.org/officeDocument/2006/relationships/slide" Target="slides/slide95.xml"/><Relationship Id="rId1" Type="http://schemas.openxmlformats.org/officeDocument/2006/relationships/slide" Target="slides/slide3.xml"/><Relationship Id="rId6" Type="http://schemas.openxmlformats.org/officeDocument/2006/relationships/slide" Target="slides/slide26.xml"/><Relationship Id="rId11" Type="http://schemas.openxmlformats.org/officeDocument/2006/relationships/slide" Target="slides/slide58.xml"/><Relationship Id="rId5" Type="http://schemas.openxmlformats.org/officeDocument/2006/relationships/slide" Target="slides/slide12.xml"/><Relationship Id="rId15" Type="http://schemas.openxmlformats.org/officeDocument/2006/relationships/slide" Target="slides/slide93.xml"/><Relationship Id="rId10" Type="http://schemas.openxmlformats.org/officeDocument/2006/relationships/slide" Target="slides/slide57.xml"/><Relationship Id="rId4" Type="http://schemas.openxmlformats.org/officeDocument/2006/relationships/slide" Target="slides/slide10.xml"/><Relationship Id="rId9" Type="http://schemas.openxmlformats.org/officeDocument/2006/relationships/slide" Target="slides/slide56.xml"/><Relationship Id="rId14" Type="http://schemas.openxmlformats.org/officeDocument/2006/relationships/slide" Target="slides/slide74.xml"/></Relationships>
</file>

<file path=ppt/charts/_rels/chart1.xml.rels><?xml version="1.0" encoding="UTF-8" standalone="yes"?>
<Relationships xmlns="http://schemas.openxmlformats.org/package/2006/relationships"><Relationship Id="rId3" Type="http://schemas.openxmlformats.org/officeDocument/2006/relationships/oleObject" Target="&#24037;&#20316;&#31807;1"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3.1914765318473384E-2"/>
          <c:y val="8.7361808672301464E-2"/>
          <c:w val="0.93964577766213109"/>
          <c:h val="0.87276350687146143"/>
        </c:manualLayout>
      </c:layout>
      <c:scatterChart>
        <c:scatterStyle val="lineMarker"/>
        <c:varyColors val="0"/>
        <c:ser>
          <c:idx val="0"/>
          <c:order val="0"/>
          <c:tx>
            <c:strRef>
              <c:f>Sheet1!$B$1</c:f>
              <c:strCache>
                <c:ptCount val="1"/>
                <c:pt idx="0">
                  <c:v>y</c:v>
                </c:pt>
              </c:strCache>
            </c:strRef>
          </c:tx>
          <c:spPr>
            <a:ln w="19050" cap="rnd">
              <a:noFill/>
              <a:round/>
            </a:ln>
            <a:effectLst/>
          </c:spPr>
          <c:marker>
            <c:symbol val="circle"/>
            <c:size val="5"/>
            <c:spPr>
              <a:solidFill>
                <a:srgbClr val="3333FF"/>
              </a:solidFill>
              <a:ln w="9525">
                <a:solidFill>
                  <a:schemeClr val="accent1"/>
                </a:solidFill>
              </a:ln>
              <a:effectLst/>
            </c:spPr>
          </c:marker>
          <c:xVal>
            <c:numRef>
              <c:f>Sheet1!$A$2:$A$11</c:f>
              <c:numCache>
                <c:formatCode>General</c:formatCode>
                <c:ptCount val="10"/>
                <c:pt idx="0">
                  <c:v>0.69</c:v>
                </c:pt>
                <c:pt idx="1">
                  <c:v>-1.31</c:v>
                </c:pt>
                <c:pt idx="2">
                  <c:v>0.39</c:v>
                </c:pt>
                <c:pt idx="3">
                  <c:v>0.09</c:v>
                </c:pt>
                <c:pt idx="4">
                  <c:v>1.29</c:v>
                </c:pt>
                <c:pt idx="5">
                  <c:v>0.49</c:v>
                </c:pt>
                <c:pt idx="6">
                  <c:v>0.19</c:v>
                </c:pt>
                <c:pt idx="7">
                  <c:v>-0.81</c:v>
                </c:pt>
                <c:pt idx="8">
                  <c:v>-0.31</c:v>
                </c:pt>
                <c:pt idx="9">
                  <c:v>-0.71</c:v>
                </c:pt>
              </c:numCache>
            </c:numRef>
          </c:xVal>
          <c:yVal>
            <c:numRef>
              <c:f>Sheet1!$B$2:$B$11</c:f>
              <c:numCache>
                <c:formatCode>General</c:formatCode>
                <c:ptCount val="10"/>
                <c:pt idx="0">
                  <c:v>0.49</c:v>
                </c:pt>
                <c:pt idx="1">
                  <c:v>-1.21</c:v>
                </c:pt>
                <c:pt idx="2">
                  <c:v>0.99</c:v>
                </c:pt>
                <c:pt idx="3">
                  <c:v>0.28999999999999998</c:v>
                </c:pt>
                <c:pt idx="4">
                  <c:v>1.0900000000000001</c:v>
                </c:pt>
                <c:pt idx="5">
                  <c:v>0.79</c:v>
                </c:pt>
                <c:pt idx="6">
                  <c:v>-0.31</c:v>
                </c:pt>
                <c:pt idx="7">
                  <c:v>-0.81</c:v>
                </c:pt>
                <c:pt idx="8">
                  <c:v>-0.31</c:v>
                </c:pt>
                <c:pt idx="9">
                  <c:v>-1.01</c:v>
                </c:pt>
              </c:numCache>
            </c:numRef>
          </c:yVal>
          <c:smooth val="0"/>
          <c:extLst>
            <c:ext xmlns:c16="http://schemas.microsoft.com/office/drawing/2014/chart" uri="{C3380CC4-5D6E-409C-BE32-E72D297353CC}">
              <c16:uniqueId val="{00000000-9057-4D79-AF4C-BF0FB3B598BA}"/>
            </c:ext>
          </c:extLst>
        </c:ser>
        <c:dLbls>
          <c:showLegendKey val="0"/>
          <c:showVal val="0"/>
          <c:showCatName val="0"/>
          <c:showSerName val="0"/>
          <c:showPercent val="0"/>
          <c:showBubbleSize val="0"/>
        </c:dLbls>
        <c:axId val="208612688"/>
        <c:axId val="210346944"/>
      </c:scatterChart>
      <c:valAx>
        <c:axId val="208612688"/>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210346944"/>
        <c:crosses val="autoZero"/>
        <c:crossBetween val="midCat"/>
      </c:valAx>
      <c:valAx>
        <c:axId val="21034694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208612688"/>
        <c:crosses val="autoZero"/>
        <c:crossBetween val="midCat"/>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8.wmf"/><Relationship Id="rId1" Type="http://schemas.openxmlformats.org/officeDocument/2006/relationships/image" Target="../media/image7.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50.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53.w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55.wmf"/><Relationship Id="rId1" Type="http://schemas.openxmlformats.org/officeDocument/2006/relationships/image" Target="../media/image54.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59.w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60.wmf"/></Relationships>
</file>

<file path=ppt/drawings/_rels/vmlDrawing15.vml.rels><?xml version="1.0" encoding="UTF-8" standalone="yes"?>
<Relationships xmlns="http://schemas.openxmlformats.org/package/2006/relationships"><Relationship Id="rId3" Type="http://schemas.openxmlformats.org/officeDocument/2006/relationships/image" Target="../media/image63.wmf"/><Relationship Id="rId2" Type="http://schemas.openxmlformats.org/officeDocument/2006/relationships/image" Target="../media/image62.wmf"/><Relationship Id="rId1" Type="http://schemas.openxmlformats.org/officeDocument/2006/relationships/image" Target="../media/image61.wmf"/></Relationships>
</file>

<file path=ppt/drawings/_rels/vmlDrawing16.vml.rels><?xml version="1.0" encoding="UTF-8" standalone="yes"?>
<Relationships xmlns="http://schemas.openxmlformats.org/package/2006/relationships"><Relationship Id="rId3" Type="http://schemas.openxmlformats.org/officeDocument/2006/relationships/image" Target="../media/image66.wmf"/><Relationship Id="rId2" Type="http://schemas.openxmlformats.org/officeDocument/2006/relationships/image" Target="../media/image65.wmf"/><Relationship Id="rId1" Type="http://schemas.openxmlformats.org/officeDocument/2006/relationships/image" Target="../media/image64.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image" Target="../media/image13.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22.wmf"/><Relationship Id="rId1" Type="http://schemas.openxmlformats.org/officeDocument/2006/relationships/image" Target="../media/image21.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3.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29.wmf"/><Relationship Id="rId1" Type="http://schemas.openxmlformats.org/officeDocument/2006/relationships/image" Target="../media/image28.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33.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36.png"/></Relationships>
</file>

<file path=ppt/drawings/_rels/vmlDrawing8.vml.rels><?xml version="1.0" encoding="UTF-8" standalone="yes"?>
<Relationships xmlns="http://schemas.openxmlformats.org/package/2006/relationships"><Relationship Id="rId1" Type="http://schemas.openxmlformats.org/officeDocument/2006/relationships/image" Target="../media/image37.png"/></Relationships>
</file>

<file path=ppt/drawings/_rels/vmlDrawing9.vml.rels><?xml version="1.0" encoding="UTF-8" standalone="yes"?>
<Relationships xmlns="http://schemas.openxmlformats.org/package/2006/relationships"><Relationship Id="rId1" Type="http://schemas.openxmlformats.org/officeDocument/2006/relationships/image" Target="../media/image4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7986" name="Rectangle 2"/>
          <p:cNvSpPr>
            <a:spLocks noGrp="1" noChangeArrowheads="1"/>
          </p:cNvSpPr>
          <p:nvPr>
            <p:ph type="hdr" sz="quarter"/>
          </p:nvPr>
        </p:nvSpPr>
        <p:spPr bwMode="auto">
          <a:xfrm>
            <a:off x="0" y="0"/>
            <a:ext cx="3076575" cy="511175"/>
          </a:xfrm>
          <a:prstGeom prst="rect">
            <a:avLst/>
          </a:prstGeom>
          <a:noFill/>
          <a:ln w="9525">
            <a:noFill/>
            <a:miter lim="800000"/>
            <a:headEnd/>
            <a:tailEnd/>
          </a:ln>
          <a:effectLst/>
        </p:spPr>
        <p:txBody>
          <a:bodyPr vert="horz" wrap="square" lIns="99048" tIns="49524" rIns="99048" bIns="49524" numCol="1" anchor="t" anchorCtr="0" compatLnSpc="1">
            <a:prstTxWarp prst="textNoShape">
              <a:avLst/>
            </a:prstTxWarp>
          </a:bodyPr>
          <a:lstStyle>
            <a:lvl1pPr defTabSz="990600" eaLnBrk="1" hangingPunct="1">
              <a:spcBef>
                <a:spcPct val="0"/>
              </a:spcBef>
              <a:defRPr kumimoji="1" sz="1300">
                <a:latin typeface="Times New Roman" panose="02020603050405020304" pitchFamily="18" charset="0"/>
              </a:defRPr>
            </a:lvl1pPr>
          </a:lstStyle>
          <a:p>
            <a:pPr>
              <a:defRPr/>
            </a:pPr>
            <a:endParaRPr lang="zh-CN" altLang="en-US"/>
          </a:p>
        </p:txBody>
      </p:sp>
      <p:sp>
        <p:nvSpPr>
          <p:cNvPr id="297987" name="Rectangle 3"/>
          <p:cNvSpPr>
            <a:spLocks noGrp="1" noChangeArrowheads="1"/>
          </p:cNvSpPr>
          <p:nvPr>
            <p:ph type="dt" sz="quarter" idx="1"/>
          </p:nvPr>
        </p:nvSpPr>
        <p:spPr bwMode="auto">
          <a:xfrm>
            <a:off x="4021138" y="0"/>
            <a:ext cx="3076575" cy="511175"/>
          </a:xfrm>
          <a:prstGeom prst="rect">
            <a:avLst/>
          </a:prstGeom>
          <a:noFill/>
          <a:ln w="9525">
            <a:noFill/>
            <a:miter lim="800000"/>
            <a:headEnd/>
            <a:tailEnd/>
          </a:ln>
          <a:effectLst/>
        </p:spPr>
        <p:txBody>
          <a:bodyPr vert="horz" wrap="square" lIns="99048" tIns="49524" rIns="99048" bIns="49524" numCol="1" anchor="t" anchorCtr="0" compatLnSpc="1">
            <a:prstTxWarp prst="textNoShape">
              <a:avLst/>
            </a:prstTxWarp>
          </a:bodyPr>
          <a:lstStyle>
            <a:lvl1pPr algn="r" defTabSz="990600" eaLnBrk="1" hangingPunct="1">
              <a:spcBef>
                <a:spcPct val="0"/>
              </a:spcBef>
              <a:defRPr kumimoji="1" sz="1300">
                <a:latin typeface="Times New Roman" panose="02020603050405020304" pitchFamily="18" charset="0"/>
              </a:defRPr>
            </a:lvl1pPr>
          </a:lstStyle>
          <a:p>
            <a:pPr>
              <a:defRPr/>
            </a:pPr>
            <a:endParaRPr lang="en-US" altLang="zh-CN"/>
          </a:p>
        </p:txBody>
      </p:sp>
      <p:sp>
        <p:nvSpPr>
          <p:cNvPr id="297988" name="Rectangle 4"/>
          <p:cNvSpPr>
            <a:spLocks noGrp="1" noChangeArrowheads="1"/>
          </p:cNvSpPr>
          <p:nvPr>
            <p:ph type="ftr" sz="quarter" idx="2"/>
          </p:nvPr>
        </p:nvSpPr>
        <p:spPr bwMode="auto">
          <a:xfrm>
            <a:off x="0" y="9721850"/>
            <a:ext cx="3076575" cy="511175"/>
          </a:xfrm>
          <a:prstGeom prst="rect">
            <a:avLst/>
          </a:prstGeom>
          <a:noFill/>
          <a:ln w="9525">
            <a:noFill/>
            <a:miter lim="800000"/>
            <a:headEnd/>
            <a:tailEnd/>
          </a:ln>
          <a:effectLst/>
        </p:spPr>
        <p:txBody>
          <a:bodyPr vert="horz" wrap="square" lIns="99048" tIns="49524" rIns="99048" bIns="49524" numCol="1" anchor="b" anchorCtr="0" compatLnSpc="1">
            <a:prstTxWarp prst="textNoShape">
              <a:avLst/>
            </a:prstTxWarp>
          </a:bodyPr>
          <a:lstStyle>
            <a:lvl1pPr defTabSz="990600" eaLnBrk="1" hangingPunct="1">
              <a:spcBef>
                <a:spcPct val="0"/>
              </a:spcBef>
              <a:defRPr kumimoji="1" sz="1300">
                <a:latin typeface="Times New Roman" panose="02020603050405020304" pitchFamily="18" charset="0"/>
              </a:defRPr>
            </a:lvl1pPr>
          </a:lstStyle>
          <a:p>
            <a:pPr>
              <a:defRPr/>
            </a:pPr>
            <a:endParaRPr lang="en-US" altLang="zh-CN"/>
          </a:p>
        </p:txBody>
      </p:sp>
      <p:sp>
        <p:nvSpPr>
          <p:cNvPr id="297989" name="Rectangle 5"/>
          <p:cNvSpPr>
            <a:spLocks noGrp="1" noChangeArrowheads="1"/>
          </p:cNvSpPr>
          <p:nvPr>
            <p:ph type="sldNum" sz="quarter" idx="3"/>
          </p:nvPr>
        </p:nvSpPr>
        <p:spPr bwMode="auto">
          <a:xfrm>
            <a:off x="4021138" y="9721850"/>
            <a:ext cx="3076575" cy="511175"/>
          </a:xfrm>
          <a:prstGeom prst="rect">
            <a:avLst/>
          </a:prstGeom>
          <a:noFill/>
          <a:ln w="9525">
            <a:noFill/>
            <a:miter lim="800000"/>
            <a:headEnd/>
            <a:tailEnd/>
          </a:ln>
          <a:effectLst/>
        </p:spPr>
        <p:txBody>
          <a:bodyPr vert="horz" wrap="square" lIns="99048" tIns="49524" rIns="99048" bIns="49524" numCol="1" anchor="b" anchorCtr="0" compatLnSpc="1">
            <a:prstTxWarp prst="textNoShape">
              <a:avLst/>
            </a:prstTxWarp>
          </a:bodyPr>
          <a:lstStyle>
            <a:lvl1pPr algn="r" defTabSz="990600" eaLnBrk="1" hangingPunct="1">
              <a:defRPr kumimoji="1" sz="1300" smtClean="0">
                <a:latin typeface="Times New Roman" panose="02020603050405020304" pitchFamily="18" charset="0"/>
              </a:defRPr>
            </a:lvl1pPr>
          </a:lstStyle>
          <a:p>
            <a:pPr>
              <a:defRPr/>
            </a:pPr>
            <a:fld id="{04C1E15C-E0B6-41FE-A9CF-039FD6B14CF4}" type="slidenum">
              <a:rPr lang="zh-CN" altLang="en-US"/>
              <a:pPr>
                <a:defRPr/>
              </a:pPr>
              <a:t>‹#›</a:t>
            </a:fld>
            <a:endParaRPr lang="en-US" altLang="zh-CN"/>
          </a:p>
        </p:txBody>
      </p:sp>
    </p:spTree>
    <p:extLst>
      <p:ext uri="{BB962C8B-B14F-4D97-AF65-F5344CB8AC3E}">
        <p14:creationId xmlns:p14="http://schemas.microsoft.com/office/powerpoint/2010/main" val="341351170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3076575" cy="511175"/>
          </a:xfrm>
          <a:prstGeom prst="rect">
            <a:avLst/>
          </a:prstGeom>
          <a:noFill/>
          <a:ln w="9525">
            <a:noFill/>
            <a:miter lim="800000"/>
            <a:headEnd/>
            <a:tailEnd/>
          </a:ln>
          <a:effectLst/>
        </p:spPr>
        <p:txBody>
          <a:bodyPr vert="horz" wrap="square" lIns="99048" tIns="49524" rIns="99048" bIns="49524" numCol="1" anchor="t" anchorCtr="0" compatLnSpc="1">
            <a:prstTxWarp prst="textNoShape">
              <a:avLst/>
            </a:prstTxWarp>
          </a:bodyPr>
          <a:lstStyle>
            <a:lvl1pPr defTabSz="990600" eaLnBrk="1" hangingPunct="1">
              <a:spcBef>
                <a:spcPct val="0"/>
              </a:spcBef>
              <a:defRPr sz="1300"/>
            </a:lvl1pPr>
          </a:lstStyle>
          <a:p>
            <a:pPr>
              <a:defRPr/>
            </a:pPr>
            <a:endParaRPr lang="en-US" altLang="zh-CN"/>
          </a:p>
        </p:txBody>
      </p:sp>
      <p:sp>
        <p:nvSpPr>
          <p:cNvPr id="8195" name="Rectangle 3"/>
          <p:cNvSpPr>
            <a:spLocks noGrp="1" noChangeArrowheads="1"/>
          </p:cNvSpPr>
          <p:nvPr>
            <p:ph type="dt" idx="1"/>
          </p:nvPr>
        </p:nvSpPr>
        <p:spPr bwMode="auto">
          <a:xfrm>
            <a:off x="4022725" y="0"/>
            <a:ext cx="3076575" cy="511175"/>
          </a:xfrm>
          <a:prstGeom prst="rect">
            <a:avLst/>
          </a:prstGeom>
          <a:noFill/>
          <a:ln w="9525">
            <a:noFill/>
            <a:miter lim="800000"/>
            <a:headEnd/>
            <a:tailEnd/>
          </a:ln>
          <a:effectLst/>
        </p:spPr>
        <p:txBody>
          <a:bodyPr vert="horz" wrap="square" lIns="99048" tIns="49524" rIns="99048" bIns="49524" numCol="1" anchor="t" anchorCtr="0" compatLnSpc="1">
            <a:prstTxWarp prst="textNoShape">
              <a:avLst/>
            </a:prstTxWarp>
          </a:bodyPr>
          <a:lstStyle>
            <a:lvl1pPr algn="r" defTabSz="990600" eaLnBrk="1" hangingPunct="1">
              <a:spcBef>
                <a:spcPct val="0"/>
              </a:spcBef>
              <a:defRPr sz="1300"/>
            </a:lvl1pPr>
          </a:lstStyle>
          <a:p>
            <a:pPr>
              <a:defRPr/>
            </a:pPr>
            <a:endParaRPr lang="en-US" altLang="zh-CN"/>
          </a:p>
        </p:txBody>
      </p:sp>
      <p:sp>
        <p:nvSpPr>
          <p:cNvPr id="3076" name="Rectangle 4"/>
          <p:cNvSpPr>
            <a:spLocks noGrp="1" noRot="1" noChangeAspect="1" noChangeArrowheads="1" noTextEdit="1"/>
          </p:cNvSpPr>
          <p:nvPr>
            <p:ph type="sldImg" idx="2"/>
          </p:nvPr>
        </p:nvSpPr>
        <p:spPr bwMode="auto">
          <a:xfrm>
            <a:off x="990600" y="768350"/>
            <a:ext cx="5118100" cy="383698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7" name="Rectangle 5"/>
          <p:cNvSpPr>
            <a:spLocks noGrp="1" noChangeArrowheads="1"/>
          </p:cNvSpPr>
          <p:nvPr>
            <p:ph type="body" sz="quarter" idx="3"/>
          </p:nvPr>
        </p:nvSpPr>
        <p:spPr bwMode="auto">
          <a:xfrm>
            <a:off x="946150" y="4860925"/>
            <a:ext cx="5207000" cy="4605338"/>
          </a:xfrm>
          <a:prstGeom prst="rect">
            <a:avLst/>
          </a:prstGeom>
          <a:noFill/>
          <a:ln w="9525">
            <a:noFill/>
            <a:miter lim="800000"/>
            <a:headEnd/>
            <a:tailEnd/>
          </a:ln>
          <a:effectLst/>
        </p:spPr>
        <p:txBody>
          <a:bodyPr vert="horz" wrap="square" lIns="99048" tIns="49524" rIns="99048" bIns="49524" numCol="1" anchor="t" anchorCtr="0" compatLnSpc="1">
            <a:prstTxWarp prst="textNoShape">
              <a:avLst/>
            </a:prstTxWarp>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8198" name="Rectangle 6"/>
          <p:cNvSpPr>
            <a:spLocks noGrp="1" noChangeArrowheads="1"/>
          </p:cNvSpPr>
          <p:nvPr>
            <p:ph type="ftr" sz="quarter" idx="4"/>
          </p:nvPr>
        </p:nvSpPr>
        <p:spPr bwMode="auto">
          <a:xfrm>
            <a:off x="0" y="9723438"/>
            <a:ext cx="3076575" cy="511175"/>
          </a:xfrm>
          <a:prstGeom prst="rect">
            <a:avLst/>
          </a:prstGeom>
          <a:noFill/>
          <a:ln w="9525">
            <a:noFill/>
            <a:miter lim="800000"/>
            <a:headEnd/>
            <a:tailEnd/>
          </a:ln>
          <a:effectLst/>
        </p:spPr>
        <p:txBody>
          <a:bodyPr vert="horz" wrap="square" lIns="99048" tIns="49524" rIns="99048" bIns="49524" numCol="1" anchor="b" anchorCtr="0" compatLnSpc="1">
            <a:prstTxWarp prst="textNoShape">
              <a:avLst/>
            </a:prstTxWarp>
          </a:bodyPr>
          <a:lstStyle>
            <a:lvl1pPr defTabSz="990600" eaLnBrk="1" hangingPunct="1">
              <a:spcBef>
                <a:spcPct val="0"/>
              </a:spcBef>
              <a:defRPr sz="1300"/>
            </a:lvl1pPr>
          </a:lstStyle>
          <a:p>
            <a:pPr>
              <a:defRPr/>
            </a:pPr>
            <a:endParaRPr lang="en-US" altLang="zh-CN"/>
          </a:p>
        </p:txBody>
      </p:sp>
      <p:sp>
        <p:nvSpPr>
          <p:cNvPr id="8199" name="Rectangle 7"/>
          <p:cNvSpPr>
            <a:spLocks noGrp="1" noChangeArrowheads="1"/>
          </p:cNvSpPr>
          <p:nvPr>
            <p:ph type="sldNum" sz="quarter" idx="5"/>
          </p:nvPr>
        </p:nvSpPr>
        <p:spPr bwMode="auto">
          <a:xfrm>
            <a:off x="4022725" y="9723438"/>
            <a:ext cx="3076575" cy="511175"/>
          </a:xfrm>
          <a:prstGeom prst="rect">
            <a:avLst/>
          </a:prstGeom>
          <a:noFill/>
          <a:ln w="9525">
            <a:noFill/>
            <a:miter lim="800000"/>
            <a:headEnd/>
            <a:tailEnd/>
          </a:ln>
          <a:effectLst/>
        </p:spPr>
        <p:txBody>
          <a:bodyPr vert="horz" wrap="square" lIns="99048" tIns="49524" rIns="99048" bIns="49524" numCol="1" anchor="b" anchorCtr="0" compatLnSpc="1">
            <a:prstTxWarp prst="textNoShape">
              <a:avLst/>
            </a:prstTxWarp>
          </a:bodyPr>
          <a:lstStyle>
            <a:lvl1pPr algn="r" defTabSz="990600" eaLnBrk="1" hangingPunct="1">
              <a:defRPr sz="1300" smtClean="0"/>
            </a:lvl1pPr>
          </a:lstStyle>
          <a:p>
            <a:pPr>
              <a:defRPr/>
            </a:pPr>
            <a:fld id="{3E740759-DBD7-4792-9AC8-42B75D748748}" type="slidenum">
              <a:rPr lang="zh-CN" altLang="en-US"/>
              <a:pPr>
                <a:defRPr/>
              </a:pPr>
              <a:t>‹#›</a:t>
            </a:fld>
            <a:endParaRPr lang="en-US" altLang="zh-CN"/>
          </a:p>
        </p:txBody>
      </p:sp>
    </p:spTree>
    <p:extLst>
      <p:ext uri="{BB962C8B-B14F-4D97-AF65-F5344CB8AC3E}">
        <p14:creationId xmlns:p14="http://schemas.microsoft.com/office/powerpoint/2010/main" val="76407210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90600">
              <a:defRPr>
                <a:solidFill>
                  <a:schemeClr val="tx1"/>
                </a:solidFill>
                <a:latin typeface="Arial" panose="020B0604020202020204" pitchFamily="34" charset="0"/>
                <a:ea typeface="宋体" panose="02010600030101010101" pitchFamily="2" charset="-122"/>
              </a:defRPr>
            </a:lvl1pPr>
            <a:lvl2pPr marL="742950" indent="-285750" defTabSz="990600">
              <a:defRPr>
                <a:solidFill>
                  <a:schemeClr val="tx1"/>
                </a:solidFill>
                <a:latin typeface="Arial" panose="020B0604020202020204" pitchFamily="34" charset="0"/>
                <a:ea typeface="宋体" panose="02010600030101010101" pitchFamily="2" charset="-122"/>
              </a:defRPr>
            </a:lvl2pPr>
            <a:lvl3pPr marL="1143000" indent="-228600" defTabSz="990600">
              <a:defRPr>
                <a:solidFill>
                  <a:schemeClr val="tx1"/>
                </a:solidFill>
                <a:latin typeface="Arial" panose="020B0604020202020204" pitchFamily="34" charset="0"/>
                <a:ea typeface="宋体" panose="02010600030101010101" pitchFamily="2" charset="-122"/>
              </a:defRPr>
            </a:lvl3pPr>
            <a:lvl4pPr marL="1600200" indent="-228600" defTabSz="990600">
              <a:defRPr>
                <a:solidFill>
                  <a:schemeClr val="tx1"/>
                </a:solidFill>
                <a:latin typeface="Arial" panose="020B0604020202020204" pitchFamily="34" charset="0"/>
                <a:ea typeface="宋体" panose="02010600030101010101" pitchFamily="2" charset="-122"/>
              </a:defRPr>
            </a:lvl4pPr>
            <a:lvl5pPr marL="2057400" indent="-228600" defTabSz="990600">
              <a:defRPr>
                <a:solidFill>
                  <a:schemeClr val="tx1"/>
                </a:solidFill>
                <a:latin typeface="Arial" panose="020B0604020202020204" pitchFamily="34" charset="0"/>
                <a:ea typeface="宋体" panose="02010600030101010101" pitchFamily="2" charset="-122"/>
              </a:defRPr>
            </a:lvl5pPr>
            <a:lvl6pPr marL="25146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7D6F296A-1D72-40FA-BAB7-300604F3E95A}" type="slidenum">
              <a:rPr lang="zh-CN" altLang="en-US"/>
              <a:pPr/>
              <a:t>1</a:t>
            </a:fld>
            <a:endParaRPr lang="en-US" altLang="zh-CN"/>
          </a:p>
        </p:txBody>
      </p:sp>
      <p:sp>
        <p:nvSpPr>
          <p:cNvPr id="6147" name="Rectangle 2"/>
          <p:cNvSpPr>
            <a:spLocks noGrp="1" noRot="1" noChangeAspect="1" noChangeArrowheads="1" noTextEdit="1"/>
          </p:cNvSpPr>
          <p:nvPr>
            <p:ph type="sldImg"/>
          </p:nvPr>
        </p:nvSpPr>
        <p:spPr>
          <a:xfrm>
            <a:off x="992188" y="768350"/>
            <a:ext cx="5114925" cy="3836988"/>
          </a:xfrm>
          <a:ln/>
        </p:spPr>
      </p:sp>
      <p:sp>
        <p:nvSpPr>
          <p:cNvPr id="61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Tree>
    <p:extLst>
      <p:ext uri="{BB962C8B-B14F-4D97-AF65-F5344CB8AC3E}">
        <p14:creationId xmlns:p14="http://schemas.microsoft.com/office/powerpoint/2010/main" val="24482463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90600">
              <a:defRPr>
                <a:solidFill>
                  <a:schemeClr val="tx1"/>
                </a:solidFill>
                <a:latin typeface="Arial" panose="020B0604020202020204" pitchFamily="34" charset="0"/>
                <a:ea typeface="宋体" panose="02010600030101010101" pitchFamily="2" charset="-122"/>
              </a:defRPr>
            </a:lvl1pPr>
            <a:lvl2pPr marL="742950" indent="-285750" defTabSz="990600">
              <a:defRPr>
                <a:solidFill>
                  <a:schemeClr val="tx1"/>
                </a:solidFill>
                <a:latin typeface="Arial" panose="020B0604020202020204" pitchFamily="34" charset="0"/>
                <a:ea typeface="宋体" panose="02010600030101010101" pitchFamily="2" charset="-122"/>
              </a:defRPr>
            </a:lvl2pPr>
            <a:lvl3pPr marL="1143000" indent="-228600" defTabSz="990600">
              <a:defRPr>
                <a:solidFill>
                  <a:schemeClr val="tx1"/>
                </a:solidFill>
                <a:latin typeface="Arial" panose="020B0604020202020204" pitchFamily="34" charset="0"/>
                <a:ea typeface="宋体" panose="02010600030101010101" pitchFamily="2" charset="-122"/>
              </a:defRPr>
            </a:lvl3pPr>
            <a:lvl4pPr marL="1600200" indent="-228600" defTabSz="990600">
              <a:defRPr>
                <a:solidFill>
                  <a:schemeClr val="tx1"/>
                </a:solidFill>
                <a:latin typeface="Arial" panose="020B0604020202020204" pitchFamily="34" charset="0"/>
                <a:ea typeface="宋体" panose="02010600030101010101" pitchFamily="2" charset="-122"/>
              </a:defRPr>
            </a:lvl4pPr>
            <a:lvl5pPr marL="2057400" indent="-228600" defTabSz="990600">
              <a:defRPr>
                <a:solidFill>
                  <a:schemeClr val="tx1"/>
                </a:solidFill>
                <a:latin typeface="Arial" panose="020B0604020202020204" pitchFamily="34" charset="0"/>
                <a:ea typeface="宋体" panose="02010600030101010101" pitchFamily="2" charset="-122"/>
              </a:defRPr>
            </a:lvl5pPr>
            <a:lvl6pPr marL="25146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478CF77E-9D19-42C3-808D-92426979A0A4}" type="slidenum">
              <a:rPr lang="zh-CN" altLang="en-US"/>
              <a:pPr/>
              <a:t>15</a:t>
            </a:fld>
            <a:endParaRPr lang="en-US" altLang="zh-CN"/>
          </a:p>
        </p:txBody>
      </p:sp>
      <p:sp>
        <p:nvSpPr>
          <p:cNvPr id="28675" name="Rectangle 2"/>
          <p:cNvSpPr>
            <a:spLocks noGrp="1" noRot="1" noChangeAspect="1" noChangeArrowheads="1" noTextEdit="1"/>
          </p:cNvSpPr>
          <p:nvPr>
            <p:ph type="sldImg"/>
          </p:nvPr>
        </p:nvSpPr>
        <p:spPr>
          <a:xfrm>
            <a:off x="992188" y="768350"/>
            <a:ext cx="5114925" cy="3836988"/>
          </a:xfrm>
          <a:ln/>
        </p:spPr>
      </p:sp>
      <p:sp>
        <p:nvSpPr>
          <p:cNvPr id="286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Tree>
    <p:extLst>
      <p:ext uri="{BB962C8B-B14F-4D97-AF65-F5344CB8AC3E}">
        <p14:creationId xmlns:p14="http://schemas.microsoft.com/office/powerpoint/2010/main" val="32337598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90600">
              <a:defRPr>
                <a:solidFill>
                  <a:schemeClr val="tx1"/>
                </a:solidFill>
                <a:latin typeface="Arial" panose="020B0604020202020204" pitchFamily="34" charset="0"/>
                <a:ea typeface="宋体" panose="02010600030101010101" pitchFamily="2" charset="-122"/>
              </a:defRPr>
            </a:lvl1pPr>
            <a:lvl2pPr marL="742950" indent="-285750" defTabSz="990600">
              <a:defRPr>
                <a:solidFill>
                  <a:schemeClr val="tx1"/>
                </a:solidFill>
                <a:latin typeface="Arial" panose="020B0604020202020204" pitchFamily="34" charset="0"/>
                <a:ea typeface="宋体" panose="02010600030101010101" pitchFamily="2" charset="-122"/>
              </a:defRPr>
            </a:lvl2pPr>
            <a:lvl3pPr marL="1143000" indent="-228600" defTabSz="990600">
              <a:defRPr>
                <a:solidFill>
                  <a:schemeClr val="tx1"/>
                </a:solidFill>
                <a:latin typeface="Arial" panose="020B0604020202020204" pitchFamily="34" charset="0"/>
                <a:ea typeface="宋体" panose="02010600030101010101" pitchFamily="2" charset="-122"/>
              </a:defRPr>
            </a:lvl3pPr>
            <a:lvl4pPr marL="1600200" indent="-228600" defTabSz="990600">
              <a:defRPr>
                <a:solidFill>
                  <a:schemeClr val="tx1"/>
                </a:solidFill>
                <a:latin typeface="Arial" panose="020B0604020202020204" pitchFamily="34" charset="0"/>
                <a:ea typeface="宋体" panose="02010600030101010101" pitchFamily="2" charset="-122"/>
              </a:defRPr>
            </a:lvl4pPr>
            <a:lvl5pPr marL="2057400" indent="-228600" defTabSz="990600">
              <a:defRPr>
                <a:solidFill>
                  <a:schemeClr val="tx1"/>
                </a:solidFill>
                <a:latin typeface="Arial" panose="020B0604020202020204" pitchFamily="34" charset="0"/>
                <a:ea typeface="宋体" panose="02010600030101010101" pitchFamily="2" charset="-122"/>
              </a:defRPr>
            </a:lvl5pPr>
            <a:lvl6pPr marL="25146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6900A920-A70F-46C3-B4DC-A5982CB52F04}" type="slidenum">
              <a:rPr lang="zh-CN" altLang="en-US"/>
              <a:pPr/>
              <a:t>16</a:t>
            </a:fld>
            <a:endParaRPr lang="en-US" altLang="zh-CN"/>
          </a:p>
        </p:txBody>
      </p:sp>
      <p:sp>
        <p:nvSpPr>
          <p:cNvPr id="30723" name="Rectangle 2"/>
          <p:cNvSpPr>
            <a:spLocks noGrp="1" noRot="1" noChangeAspect="1" noChangeArrowheads="1" noTextEdit="1"/>
          </p:cNvSpPr>
          <p:nvPr>
            <p:ph type="sldImg"/>
          </p:nvPr>
        </p:nvSpPr>
        <p:spPr>
          <a:xfrm>
            <a:off x="992188" y="768350"/>
            <a:ext cx="5114925" cy="3836988"/>
          </a:xfrm>
          <a:ln/>
        </p:spPr>
      </p:sp>
      <p:sp>
        <p:nvSpPr>
          <p:cNvPr id="307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Tree>
    <p:extLst>
      <p:ext uri="{BB962C8B-B14F-4D97-AF65-F5344CB8AC3E}">
        <p14:creationId xmlns:p14="http://schemas.microsoft.com/office/powerpoint/2010/main" val="38494563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90600">
              <a:defRPr>
                <a:solidFill>
                  <a:schemeClr val="tx1"/>
                </a:solidFill>
                <a:latin typeface="Arial" panose="020B0604020202020204" pitchFamily="34" charset="0"/>
                <a:ea typeface="宋体" panose="02010600030101010101" pitchFamily="2" charset="-122"/>
              </a:defRPr>
            </a:lvl1pPr>
            <a:lvl2pPr marL="742950" indent="-285750" defTabSz="990600">
              <a:defRPr>
                <a:solidFill>
                  <a:schemeClr val="tx1"/>
                </a:solidFill>
                <a:latin typeface="Arial" panose="020B0604020202020204" pitchFamily="34" charset="0"/>
                <a:ea typeface="宋体" panose="02010600030101010101" pitchFamily="2" charset="-122"/>
              </a:defRPr>
            </a:lvl2pPr>
            <a:lvl3pPr marL="1143000" indent="-228600" defTabSz="990600">
              <a:defRPr>
                <a:solidFill>
                  <a:schemeClr val="tx1"/>
                </a:solidFill>
                <a:latin typeface="Arial" panose="020B0604020202020204" pitchFamily="34" charset="0"/>
                <a:ea typeface="宋体" panose="02010600030101010101" pitchFamily="2" charset="-122"/>
              </a:defRPr>
            </a:lvl3pPr>
            <a:lvl4pPr marL="1600200" indent="-228600" defTabSz="990600">
              <a:defRPr>
                <a:solidFill>
                  <a:schemeClr val="tx1"/>
                </a:solidFill>
                <a:latin typeface="Arial" panose="020B0604020202020204" pitchFamily="34" charset="0"/>
                <a:ea typeface="宋体" panose="02010600030101010101" pitchFamily="2" charset="-122"/>
              </a:defRPr>
            </a:lvl4pPr>
            <a:lvl5pPr marL="2057400" indent="-228600" defTabSz="990600">
              <a:defRPr>
                <a:solidFill>
                  <a:schemeClr val="tx1"/>
                </a:solidFill>
                <a:latin typeface="Arial" panose="020B0604020202020204" pitchFamily="34" charset="0"/>
                <a:ea typeface="宋体" panose="02010600030101010101" pitchFamily="2" charset="-122"/>
              </a:defRPr>
            </a:lvl5pPr>
            <a:lvl6pPr marL="25146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58A41472-176F-4D42-BFA4-5A98D8A9A6DD}" type="slidenum">
              <a:rPr lang="zh-CN" altLang="en-US"/>
              <a:pPr/>
              <a:t>19</a:t>
            </a:fld>
            <a:endParaRPr lang="en-US" altLang="zh-CN"/>
          </a:p>
        </p:txBody>
      </p:sp>
      <p:sp>
        <p:nvSpPr>
          <p:cNvPr id="32771" name="Rectangle 2"/>
          <p:cNvSpPr>
            <a:spLocks noGrp="1" noRot="1" noChangeAspect="1" noChangeArrowheads="1" noTextEdit="1"/>
          </p:cNvSpPr>
          <p:nvPr>
            <p:ph type="sldImg"/>
          </p:nvPr>
        </p:nvSpPr>
        <p:spPr>
          <a:xfrm>
            <a:off x="992188" y="768350"/>
            <a:ext cx="5114925" cy="3836988"/>
          </a:xfrm>
          <a:ln/>
        </p:spPr>
      </p:sp>
      <p:sp>
        <p:nvSpPr>
          <p:cNvPr id="327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Tree>
    <p:extLst>
      <p:ext uri="{BB962C8B-B14F-4D97-AF65-F5344CB8AC3E}">
        <p14:creationId xmlns:p14="http://schemas.microsoft.com/office/powerpoint/2010/main" val="1790203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90600">
              <a:defRPr>
                <a:solidFill>
                  <a:schemeClr val="tx1"/>
                </a:solidFill>
                <a:latin typeface="Arial" panose="020B0604020202020204" pitchFamily="34" charset="0"/>
                <a:ea typeface="宋体" panose="02010600030101010101" pitchFamily="2" charset="-122"/>
              </a:defRPr>
            </a:lvl1pPr>
            <a:lvl2pPr marL="742950" indent="-285750" defTabSz="990600">
              <a:defRPr>
                <a:solidFill>
                  <a:schemeClr val="tx1"/>
                </a:solidFill>
                <a:latin typeface="Arial" panose="020B0604020202020204" pitchFamily="34" charset="0"/>
                <a:ea typeface="宋体" panose="02010600030101010101" pitchFamily="2" charset="-122"/>
              </a:defRPr>
            </a:lvl2pPr>
            <a:lvl3pPr marL="1143000" indent="-228600" defTabSz="990600">
              <a:defRPr>
                <a:solidFill>
                  <a:schemeClr val="tx1"/>
                </a:solidFill>
                <a:latin typeface="Arial" panose="020B0604020202020204" pitchFamily="34" charset="0"/>
                <a:ea typeface="宋体" panose="02010600030101010101" pitchFamily="2" charset="-122"/>
              </a:defRPr>
            </a:lvl3pPr>
            <a:lvl4pPr marL="1600200" indent="-228600" defTabSz="990600">
              <a:defRPr>
                <a:solidFill>
                  <a:schemeClr val="tx1"/>
                </a:solidFill>
                <a:latin typeface="Arial" panose="020B0604020202020204" pitchFamily="34" charset="0"/>
                <a:ea typeface="宋体" panose="02010600030101010101" pitchFamily="2" charset="-122"/>
              </a:defRPr>
            </a:lvl4pPr>
            <a:lvl5pPr marL="2057400" indent="-228600" defTabSz="990600">
              <a:defRPr>
                <a:solidFill>
                  <a:schemeClr val="tx1"/>
                </a:solidFill>
                <a:latin typeface="Arial" panose="020B0604020202020204" pitchFamily="34" charset="0"/>
                <a:ea typeface="宋体" panose="02010600030101010101" pitchFamily="2" charset="-122"/>
              </a:defRPr>
            </a:lvl5pPr>
            <a:lvl6pPr marL="25146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7D84999E-29AF-4372-94B8-498D2F3DBE31}" type="slidenum">
              <a:rPr lang="zh-CN" altLang="en-US"/>
              <a:pPr/>
              <a:t>20</a:t>
            </a:fld>
            <a:endParaRPr lang="en-US" altLang="zh-CN"/>
          </a:p>
        </p:txBody>
      </p:sp>
      <p:sp>
        <p:nvSpPr>
          <p:cNvPr id="34819" name="Rectangle 2"/>
          <p:cNvSpPr>
            <a:spLocks noGrp="1" noRot="1" noChangeAspect="1" noChangeArrowheads="1" noTextEdit="1"/>
          </p:cNvSpPr>
          <p:nvPr>
            <p:ph type="sldImg"/>
          </p:nvPr>
        </p:nvSpPr>
        <p:spPr>
          <a:xfrm>
            <a:off x="992188" y="768350"/>
            <a:ext cx="5114925" cy="3836988"/>
          </a:xfrm>
          <a:ln/>
        </p:spPr>
      </p:sp>
      <p:sp>
        <p:nvSpPr>
          <p:cNvPr id="348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CN" altLang="en-US" dirty="0"/>
              <a:t>一些变化：在</a:t>
            </a:r>
            <a:r>
              <a:rPr lang="en-US" altLang="zh-CN" dirty="0"/>
              <a:t>Q3+1.5IQR</a:t>
            </a:r>
            <a:r>
              <a:rPr lang="zh-CN" altLang="en-US" dirty="0"/>
              <a:t>（四分位距）和</a:t>
            </a:r>
            <a:r>
              <a:rPr lang="en-US" altLang="zh-CN" dirty="0"/>
              <a:t>Q1</a:t>
            </a:r>
            <a:r>
              <a:rPr lang="zh-CN" altLang="en-US" dirty="0"/>
              <a:t>－</a:t>
            </a:r>
            <a:r>
              <a:rPr lang="en-US" altLang="zh-CN" dirty="0"/>
              <a:t>1.5IQR</a:t>
            </a:r>
            <a:r>
              <a:rPr lang="zh-CN" altLang="en-US" dirty="0"/>
              <a:t>处画两条与中位线一样的线段，这两条线段为异常值截断点，称其为内限；在</a:t>
            </a:r>
            <a:r>
              <a:rPr lang="en-US" altLang="zh-CN" dirty="0"/>
              <a:t>Q3+3IQR</a:t>
            </a:r>
            <a:r>
              <a:rPr lang="zh-CN" altLang="en-US" dirty="0"/>
              <a:t>和</a:t>
            </a:r>
            <a:r>
              <a:rPr lang="en-US" altLang="zh-CN" dirty="0"/>
              <a:t>Q1</a:t>
            </a:r>
            <a:r>
              <a:rPr lang="zh-CN" altLang="en-US" dirty="0"/>
              <a:t>－</a:t>
            </a:r>
            <a:r>
              <a:rPr lang="en-US" altLang="zh-CN" dirty="0"/>
              <a:t>3IQR</a:t>
            </a:r>
            <a:r>
              <a:rPr lang="zh-CN" altLang="en-US" dirty="0"/>
              <a:t>处画两条线段，称其为外限。处于内限以外位置的点表示的数据都是异常值，其中在内限与外限之间的异常值为温和的异常值（</a:t>
            </a:r>
            <a:r>
              <a:rPr lang="en-US" altLang="zh-CN" dirty="0"/>
              <a:t>mild outliers</a:t>
            </a:r>
            <a:r>
              <a:rPr lang="zh-CN" altLang="en-US" dirty="0"/>
              <a:t>），在外限以外的为极端的异常值</a:t>
            </a:r>
            <a:r>
              <a:rPr lang="en-US" altLang="zh-CN" dirty="0"/>
              <a:t>(extreme outliers)</a:t>
            </a:r>
            <a:r>
              <a:rPr lang="zh-CN" altLang="en-US" dirty="0"/>
              <a:t>。</a:t>
            </a:r>
            <a:endParaRPr lang="en-US" altLang="zh-CN" dirty="0"/>
          </a:p>
          <a:p>
            <a:pPr eaLnBrk="1" hangingPunct="1"/>
            <a:r>
              <a:rPr lang="en-US" altLang="zh-CN" dirty="0"/>
              <a:t>【</a:t>
            </a:r>
            <a:r>
              <a:rPr lang="zh-CN" altLang="zh-CN" sz="1200" kern="1200" dirty="0">
                <a:solidFill>
                  <a:schemeClr val="tx1"/>
                </a:solidFill>
                <a:effectLst/>
                <a:latin typeface="Times New Roman" pitchFamily="18" charset="0"/>
                <a:ea typeface="宋体" panose="02010600030101010101" pitchFamily="2" charset="-122"/>
                <a:cs typeface="+mn-cs"/>
              </a:rPr>
              <a:t>示例 </a:t>
            </a:r>
            <a:r>
              <a:rPr lang="en-US" altLang="zh-CN" sz="1200" kern="1200" dirty="0">
                <a:solidFill>
                  <a:schemeClr val="tx1"/>
                </a:solidFill>
                <a:effectLst/>
                <a:latin typeface="Times New Roman" pitchFamily="18" charset="0"/>
                <a:ea typeface="宋体" panose="02010600030101010101" pitchFamily="2" charset="-122"/>
                <a:cs typeface="+mn-cs"/>
              </a:rPr>
              <a:t>2‑8</a:t>
            </a:r>
            <a:r>
              <a:rPr lang="zh-CN" altLang="zh-CN" sz="1200" kern="1200" dirty="0">
                <a:solidFill>
                  <a:schemeClr val="tx1"/>
                </a:solidFill>
                <a:effectLst/>
                <a:latin typeface="Times New Roman" pitchFamily="18" charset="0"/>
                <a:ea typeface="宋体" panose="02010600030101010101" pitchFamily="2" charset="-122"/>
                <a:cs typeface="+mn-cs"/>
              </a:rPr>
              <a:t>使用</a:t>
            </a:r>
            <a:r>
              <a:rPr lang="en-US" altLang="zh-CN" sz="1200" dirty="0">
                <a:effectLst/>
                <a:latin typeface="Times New Roman" panose="02020603050405020304" pitchFamily="18" charset="0"/>
                <a:ea typeface="宋体" panose="02010600030101010101" pitchFamily="2" charset="-122"/>
              </a:rPr>
              <a:t>Python</a:t>
            </a:r>
            <a:r>
              <a:rPr lang="zh-CN" altLang="zh-CN" sz="1200" kern="1200" dirty="0">
                <a:solidFill>
                  <a:schemeClr val="tx1"/>
                </a:solidFill>
                <a:effectLst/>
                <a:latin typeface="Times New Roman" pitchFamily="18" charset="0"/>
                <a:ea typeface="宋体" panose="02010600030101010101" pitchFamily="2" charset="-122"/>
                <a:cs typeface="+mn-cs"/>
              </a:rPr>
              <a:t>画箱形图</a:t>
            </a:r>
            <a:r>
              <a:rPr lang="en-US" altLang="zh-CN" sz="1200" kern="1200" dirty="0">
                <a:solidFill>
                  <a:schemeClr val="tx1"/>
                </a:solidFill>
                <a:effectLst/>
                <a:latin typeface="Times New Roman" pitchFamily="18" charset="0"/>
                <a:ea typeface="宋体" panose="02010600030101010101" pitchFamily="2" charset="-122"/>
                <a:cs typeface="+mn-cs"/>
              </a:rPr>
              <a:t>:example2-8.py</a:t>
            </a:r>
            <a:r>
              <a:rPr lang="en-US" altLang="zh-CN" dirty="0"/>
              <a:t>】</a:t>
            </a:r>
            <a:r>
              <a:rPr lang="zh-CN" altLang="en-US" dirty="0"/>
              <a:t>，变化数据，显示不同的</a:t>
            </a:r>
            <a:r>
              <a:rPr lang="en-US" altLang="zh-CN" dirty="0"/>
              <a:t>Boxplots</a:t>
            </a:r>
            <a:endParaRPr lang="zh-CN" altLang="en-US" dirty="0"/>
          </a:p>
        </p:txBody>
      </p:sp>
    </p:spTree>
    <p:extLst>
      <p:ext uri="{BB962C8B-B14F-4D97-AF65-F5344CB8AC3E}">
        <p14:creationId xmlns:p14="http://schemas.microsoft.com/office/powerpoint/2010/main" val="12534066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90600">
              <a:defRPr>
                <a:solidFill>
                  <a:schemeClr val="tx1"/>
                </a:solidFill>
                <a:latin typeface="Arial" panose="020B0604020202020204" pitchFamily="34" charset="0"/>
                <a:ea typeface="宋体" panose="02010600030101010101" pitchFamily="2" charset="-122"/>
              </a:defRPr>
            </a:lvl1pPr>
            <a:lvl2pPr marL="742950" indent="-285750" defTabSz="990600">
              <a:defRPr>
                <a:solidFill>
                  <a:schemeClr val="tx1"/>
                </a:solidFill>
                <a:latin typeface="Arial" panose="020B0604020202020204" pitchFamily="34" charset="0"/>
                <a:ea typeface="宋体" panose="02010600030101010101" pitchFamily="2" charset="-122"/>
              </a:defRPr>
            </a:lvl2pPr>
            <a:lvl3pPr marL="1143000" indent="-228600" defTabSz="990600">
              <a:defRPr>
                <a:solidFill>
                  <a:schemeClr val="tx1"/>
                </a:solidFill>
                <a:latin typeface="Arial" panose="020B0604020202020204" pitchFamily="34" charset="0"/>
                <a:ea typeface="宋体" panose="02010600030101010101" pitchFamily="2" charset="-122"/>
              </a:defRPr>
            </a:lvl3pPr>
            <a:lvl4pPr marL="1600200" indent="-228600" defTabSz="990600">
              <a:defRPr>
                <a:solidFill>
                  <a:schemeClr val="tx1"/>
                </a:solidFill>
                <a:latin typeface="Arial" panose="020B0604020202020204" pitchFamily="34" charset="0"/>
                <a:ea typeface="宋体" panose="02010600030101010101" pitchFamily="2" charset="-122"/>
              </a:defRPr>
            </a:lvl4pPr>
            <a:lvl5pPr marL="2057400" indent="-228600" defTabSz="990600">
              <a:defRPr>
                <a:solidFill>
                  <a:schemeClr val="tx1"/>
                </a:solidFill>
                <a:latin typeface="Arial" panose="020B0604020202020204" pitchFamily="34" charset="0"/>
                <a:ea typeface="宋体" panose="02010600030101010101" pitchFamily="2" charset="-122"/>
              </a:defRPr>
            </a:lvl5pPr>
            <a:lvl6pPr marL="25146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6C48E125-F415-4F19-BAEF-25938BC4BA0F}" type="slidenum">
              <a:rPr lang="zh-CN" altLang="en-US"/>
              <a:pPr/>
              <a:t>21</a:t>
            </a:fld>
            <a:endParaRPr lang="en-US" altLang="zh-CN"/>
          </a:p>
        </p:txBody>
      </p:sp>
      <p:sp>
        <p:nvSpPr>
          <p:cNvPr id="36867" name="Rectangle 2"/>
          <p:cNvSpPr>
            <a:spLocks noGrp="1" noRot="1" noChangeAspect="1" noChangeArrowheads="1" noTextEdit="1"/>
          </p:cNvSpPr>
          <p:nvPr>
            <p:ph type="sldImg"/>
          </p:nvPr>
        </p:nvSpPr>
        <p:spPr>
          <a:xfrm>
            <a:off x="992188" y="768350"/>
            <a:ext cx="5114925" cy="3836988"/>
          </a:xfrm>
          <a:ln/>
        </p:spPr>
      </p:sp>
      <p:sp>
        <p:nvSpPr>
          <p:cNvPr id="368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dirty="0"/>
          </a:p>
        </p:txBody>
      </p:sp>
    </p:spTree>
    <p:extLst>
      <p:ext uri="{BB962C8B-B14F-4D97-AF65-F5344CB8AC3E}">
        <p14:creationId xmlns:p14="http://schemas.microsoft.com/office/powerpoint/2010/main" val="35378275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90600">
              <a:defRPr>
                <a:solidFill>
                  <a:schemeClr val="tx1"/>
                </a:solidFill>
                <a:latin typeface="Arial" panose="020B0604020202020204" pitchFamily="34" charset="0"/>
                <a:ea typeface="宋体" panose="02010600030101010101" pitchFamily="2" charset="-122"/>
              </a:defRPr>
            </a:lvl1pPr>
            <a:lvl2pPr marL="742950" indent="-285750" defTabSz="990600">
              <a:defRPr>
                <a:solidFill>
                  <a:schemeClr val="tx1"/>
                </a:solidFill>
                <a:latin typeface="Arial" panose="020B0604020202020204" pitchFamily="34" charset="0"/>
                <a:ea typeface="宋体" panose="02010600030101010101" pitchFamily="2" charset="-122"/>
              </a:defRPr>
            </a:lvl2pPr>
            <a:lvl3pPr marL="1143000" indent="-228600" defTabSz="990600">
              <a:defRPr>
                <a:solidFill>
                  <a:schemeClr val="tx1"/>
                </a:solidFill>
                <a:latin typeface="Arial" panose="020B0604020202020204" pitchFamily="34" charset="0"/>
                <a:ea typeface="宋体" panose="02010600030101010101" pitchFamily="2" charset="-122"/>
              </a:defRPr>
            </a:lvl3pPr>
            <a:lvl4pPr marL="1600200" indent="-228600" defTabSz="990600">
              <a:defRPr>
                <a:solidFill>
                  <a:schemeClr val="tx1"/>
                </a:solidFill>
                <a:latin typeface="Arial" panose="020B0604020202020204" pitchFamily="34" charset="0"/>
                <a:ea typeface="宋体" panose="02010600030101010101" pitchFamily="2" charset="-122"/>
              </a:defRPr>
            </a:lvl4pPr>
            <a:lvl5pPr marL="2057400" indent="-228600" defTabSz="990600">
              <a:defRPr>
                <a:solidFill>
                  <a:schemeClr val="tx1"/>
                </a:solidFill>
                <a:latin typeface="Arial" panose="020B0604020202020204" pitchFamily="34" charset="0"/>
                <a:ea typeface="宋体" panose="02010600030101010101" pitchFamily="2" charset="-122"/>
              </a:defRPr>
            </a:lvl5pPr>
            <a:lvl6pPr marL="25146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B5B80F43-3D66-4D03-986B-A316DFEBA73E}" type="slidenum">
              <a:rPr lang="zh-CN" altLang="en-US"/>
              <a:pPr/>
              <a:t>22</a:t>
            </a:fld>
            <a:endParaRPr lang="en-US" altLang="zh-CN"/>
          </a:p>
        </p:txBody>
      </p:sp>
      <p:sp>
        <p:nvSpPr>
          <p:cNvPr id="38915" name="Rectangle 2"/>
          <p:cNvSpPr>
            <a:spLocks noGrp="1" noRot="1" noChangeAspect="1" noChangeArrowheads="1" noTextEdit="1"/>
          </p:cNvSpPr>
          <p:nvPr>
            <p:ph type="sldImg"/>
          </p:nvPr>
        </p:nvSpPr>
        <p:spPr>
          <a:xfrm>
            <a:off x="992188" y="768350"/>
            <a:ext cx="5114925" cy="3836988"/>
          </a:xfrm>
          <a:ln/>
        </p:spPr>
      </p:sp>
      <p:sp>
        <p:nvSpPr>
          <p:cNvPr id="389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CN" altLang="en-US" sz="1200" kern="1200" dirty="0">
                <a:solidFill>
                  <a:schemeClr val="tx1"/>
                </a:solidFill>
                <a:effectLst/>
                <a:latin typeface="Times New Roman" pitchFamily="18" charset="0"/>
                <a:ea typeface="宋体" panose="02010600030101010101" pitchFamily="2" charset="-122"/>
                <a:cs typeface="+mn-cs"/>
              </a:rPr>
              <a:t>样本方差之所以要除以（</a:t>
            </a:r>
            <a:r>
              <a:rPr lang="en-US" altLang="zh-CN" dirty="0">
                <a:effectLst/>
              </a:rPr>
              <a:t>n-1</a:t>
            </a:r>
            <a:r>
              <a:rPr lang="zh-CN" altLang="en-US" sz="1200" kern="1200" dirty="0">
                <a:solidFill>
                  <a:schemeClr val="tx1"/>
                </a:solidFill>
                <a:effectLst/>
                <a:latin typeface="Times New Roman" pitchFamily="18" charset="0"/>
                <a:ea typeface="宋体" panose="02010600030101010101" pitchFamily="2" charset="-122"/>
                <a:cs typeface="+mn-cs"/>
              </a:rPr>
              <a:t>）是因为这样的方差估计量才是关于总体方差的无偏估计量。这个公式是通过修正总体方差公式而来的；</a:t>
            </a:r>
            <a:endParaRPr lang="en-US" altLang="zh-CN" sz="1200" kern="1200" dirty="0">
              <a:solidFill>
                <a:schemeClr val="tx1"/>
              </a:solidFill>
              <a:effectLst/>
              <a:latin typeface="Times New Roman" pitchFamily="18" charset="0"/>
              <a:ea typeface="宋体" panose="02010600030101010101" pitchFamily="2" charset="-122"/>
              <a:cs typeface="+mn-cs"/>
            </a:endParaRPr>
          </a:p>
          <a:p>
            <a:pPr eaLnBrk="1" hangingPunct="1"/>
            <a:endParaRPr lang="zh-CN" altLang="en-US" dirty="0"/>
          </a:p>
        </p:txBody>
      </p:sp>
    </p:spTree>
    <p:extLst>
      <p:ext uri="{BB962C8B-B14F-4D97-AF65-F5344CB8AC3E}">
        <p14:creationId xmlns:p14="http://schemas.microsoft.com/office/powerpoint/2010/main" val="15019202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92188" y="768350"/>
            <a:ext cx="5114925" cy="3836988"/>
          </a:xfrm>
        </p:spPr>
      </p:sp>
      <p:sp>
        <p:nvSpPr>
          <p:cNvPr id="3" name="备注占位符 2"/>
          <p:cNvSpPr>
            <a:spLocks noGrp="1"/>
          </p:cNvSpPr>
          <p:nvPr>
            <p:ph type="body" idx="1"/>
          </p:nvPr>
        </p:nvSpPr>
        <p:spPr/>
        <p:txBody>
          <a:bodyPr/>
          <a:lstStyle/>
          <a:p>
            <a:r>
              <a:rPr lang="zh-CN" altLang="en-US" dirty="0"/>
              <a:t>例如，两个班级中，</a:t>
            </a:r>
            <a:r>
              <a:rPr lang="en-US" altLang="zh-CN" dirty="0"/>
              <a:t>A</a:t>
            </a:r>
            <a:r>
              <a:rPr lang="zh-CN" altLang="en-US" dirty="0"/>
              <a:t>班级的成绩方差大，</a:t>
            </a:r>
            <a:r>
              <a:rPr lang="en-US" altLang="zh-CN" dirty="0"/>
              <a:t>B</a:t>
            </a:r>
            <a:r>
              <a:rPr lang="zh-CN" altLang="en-US" dirty="0"/>
              <a:t>班级方差小，则</a:t>
            </a:r>
            <a:r>
              <a:rPr lang="en-US" altLang="zh-CN" dirty="0"/>
              <a:t>A</a:t>
            </a:r>
            <a:r>
              <a:rPr lang="zh-CN" altLang="en-US" dirty="0"/>
              <a:t>班级学生程度不集中，适于分层教学，</a:t>
            </a:r>
            <a:r>
              <a:rPr lang="en-US" altLang="zh-CN" dirty="0"/>
              <a:t>B</a:t>
            </a:r>
            <a:r>
              <a:rPr lang="zh-CN" altLang="en-US" dirty="0"/>
              <a:t>班级成绩比较集中，不适于分层教学。</a:t>
            </a:r>
          </a:p>
        </p:txBody>
      </p:sp>
      <p:sp>
        <p:nvSpPr>
          <p:cNvPr id="4" name="灯片编号占位符 3"/>
          <p:cNvSpPr>
            <a:spLocks noGrp="1"/>
          </p:cNvSpPr>
          <p:nvPr>
            <p:ph type="sldNum" sz="quarter" idx="10"/>
          </p:nvPr>
        </p:nvSpPr>
        <p:spPr/>
        <p:txBody>
          <a:bodyPr/>
          <a:lstStyle/>
          <a:p>
            <a:pPr>
              <a:defRPr/>
            </a:pPr>
            <a:fld id="{3E740759-DBD7-4792-9AC8-42B75D748748}" type="slidenum">
              <a:rPr lang="zh-CN" altLang="en-US" smtClean="0"/>
              <a:pPr>
                <a:defRPr/>
              </a:pPr>
              <a:t>23</a:t>
            </a:fld>
            <a:endParaRPr lang="en-US" altLang="zh-CN"/>
          </a:p>
        </p:txBody>
      </p:sp>
    </p:spTree>
    <p:extLst>
      <p:ext uri="{BB962C8B-B14F-4D97-AF65-F5344CB8AC3E}">
        <p14:creationId xmlns:p14="http://schemas.microsoft.com/office/powerpoint/2010/main" val="38854814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幻灯片图像占位符 1"/>
          <p:cNvSpPr>
            <a:spLocks noGrp="1" noRot="1" noChangeAspect="1" noTextEdit="1"/>
          </p:cNvSpPr>
          <p:nvPr>
            <p:ph type="sldImg"/>
          </p:nvPr>
        </p:nvSpPr>
        <p:spPr>
          <a:xfrm>
            <a:off x="992188" y="768350"/>
            <a:ext cx="5114925" cy="3836988"/>
          </a:xfrm>
          <a:ln/>
        </p:spPr>
      </p:sp>
      <p:sp>
        <p:nvSpPr>
          <p:cNvPr id="40963"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dirty="0"/>
          </a:p>
        </p:txBody>
      </p:sp>
      <p:sp>
        <p:nvSpPr>
          <p:cNvPr id="40964"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90600">
              <a:defRPr>
                <a:solidFill>
                  <a:schemeClr val="tx1"/>
                </a:solidFill>
                <a:latin typeface="Arial" panose="020B0604020202020204" pitchFamily="34" charset="0"/>
                <a:ea typeface="宋体" panose="02010600030101010101" pitchFamily="2" charset="-122"/>
              </a:defRPr>
            </a:lvl1pPr>
            <a:lvl2pPr marL="742950" indent="-285750" defTabSz="990600">
              <a:defRPr>
                <a:solidFill>
                  <a:schemeClr val="tx1"/>
                </a:solidFill>
                <a:latin typeface="Arial" panose="020B0604020202020204" pitchFamily="34" charset="0"/>
                <a:ea typeface="宋体" panose="02010600030101010101" pitchFamily="2" charset="-122"/>
              </a:defRPr>
            </a:lvl2pPr>
            <a:lvl3pPr marL="1143000" indent="-228600" defTabSz="990600">
              <a:defRPr>
                <a:solidFill>
                  <a:schemeClr val="tx1"/>
                </a:solidFill>
                <a:latin typeface="Arial" panose="020B0604020202020204" pitchFamily="34" charset="0"/>
                <a:ea typeface="宋体" panose="02010600030101010101" pitchFamily="2" charset="-122"/>
              </a:defRPr>
            </a:lvl3pPr>
            <a:lvl4pPr marL="1600200" indent="-228600" defTabSz="990600">
              <a:defRPr>
                <a:solidFill>
                  <a:schemeClr val="tx1"/>
                </a:solidFill>
                <a:latin typeface="Arial" panose="020B0604020202020204" pitchFamily="34" charset="0"/>
                <a:ea typeface="宋体" panose="02010600030101010101" pitchFamily="2" charset="-122"/>
              </a:defRPr>
            </a:lvl4pPr>
            <a:lvl5pPr marL="2057400" indent="-228600" defTabSz="990600">
              <a:defRPr>
                <a:solidFill>
                  <a:schemeClr val="tx1"/>
                </a:solidFill>
                <a:latin typeface="Arial" panose="020B0604020202020204" pitchFamily="34" charset="0"/>
                <a:ea typeface="宋体" panose="02010600030101010101" pitchFamily="2" charset="-122"/>
              </a:defRPr>
            </a:lvl5pPr>
            <a:lvl6pPr marL="25146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768B521B-7504-4A1B-A8C4-71E1D1B61415}" type="slidenum">
              <a:rPr lang="zh-CN" altLang="en-US"/>
              <a:pPr/>
              <a:t>25</a:t>
            </a:fld>
            <a:endParaRPr lang="en-US" altLang="zh-CN"/>
          </a:p>
        </p:txBody>
      </p:sp>
    </p:spTree>
    <p:extLst>
      <p:ext uri="{BB962C8B-B14F-4D97-AF65-F5344CB8AC3E}">
        <p14:creationId xmlns:p14="http://schemas.microsoft.com/office/powerpoint/2010/main" val="6962746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90600">
              <a:defRPr>
                <a:solidFill>
                  <a:schemeClr val="tx1"/>
                </a:solidFill>
                <a:latin typeface="Arial" panose="020B0604020202020204" pitchFamily="34" charset="0"/>
                <a:ea typeface="宋体" panose="02010600030101010101" pitchFamily="2" charset="-122"/>
              </a:defRPr>
            </a:lvl1pPr>
            <a:lvl2pPr marL="742950" indent="-285750" defTabSz="990600">
              <a:defRPr>
                <a:solidFill>
                  <a:schemeClr val="tx1"/>
                </a:solidFill>
                <a:latin typeface="Arial" panose="020B0604020202020204" pitchFamily="34" charset="0"/>
                <a:ea typeface="宋体" panose="02010600030101010101" pitchFamily="2" charset="-122"/>
              </a:defRPr>
            </a:lvl2pPr>
            <a:lvl3pPr marL="1143000" indent="-228600" defTabSz="990600">
              <a:defRPr>
                <a:solidFill>
                  <a:schemeClr val="tx1"/>
                </a:solidFill>
                <a:latin typeface="Arial" panose="020B0604020202020204" pitchFamily="34" charset="0"/>
                <a:ea typeface="宋体" panose="02010600030101010101" pitchFamily="2" charset="-122"/>
              </a:defRPr>
            </a:lvl3pPr>
            <a:lvl4pPr marL="1600200" indent="-228600" defTabSz="990600">
              <a:defRPr>
                <a:solidFill>
                  <a:schemeClr val="tx1"/>
                </a:solidFill>
                <a:latin typeface="Arial" panose="020B0604020202020204" pitchFamily="34" charset="0"/>
                <a:ea typeface="宋体" panose="02010600030101010101" pitchFamily="2" charset="-122"/>
              </a:defRPr>
            </a:lvl4pPr>
            <a:lvl5pPr marL="2057400" indent="-228600" defTabSz="990600">
              <a:defRPr>
                <a:solidFill>
                  <a:schemeClr val="tx1"/>
                </a:solidFill>
                <a:latin typeface="Arial" panose="020B0604020202020204" pitchFamily="34" charset="0"/>
                <a:ea typeface="宋体" panose="02010600030101010101" pitchFamily="2" charset="-122"/>
              </a:defRPr>
            </a:lvl5pPr>
            <a:lvl6pPr marL="25146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D876C68-A362-436E-9857-187DF6E963CD}" type="slidenum">
              <a:rPr lang="zh-CN" altLang="en-US"/>
              <a:pPr/>
              <a:t>26</a:t>
            </a:fld>
            <a:endParaRPr lang="en-US" altLang="zh-CN"/>
          </a:p>
        </p:txBody>
      </p:sp>
      <p:sp>
        <p:nvSpPr>
          <p:cNvPr id="43011" name="Rectangle 2"/>
          <p:cNvSpPr>
            <a:spLocks noGrp="1" noRot="1" noChangeAspect="1" noChangeArrowheads="1" noTextEdit="1"/>
          </p:cNvSpPr>
          <p:nvPr>
            <p:ph type="sldImg"/>
          </p:nvPr>
        </p:nvSpPr>
        <p:spPr>
          <a:xfrm>
            <a:off x="992188" y="768350"/>
            <a:ext cx="5114925" cy="3836988"/>
          </a:xfrm>
          <a:ln/>
        </p:spPr>
      </p:sp>
      <p:sp>
        <p:nvSpPr>
          <p:cNvPr id="430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zh-CN"/>
              <a:t>where L1 is the lower boundary of the median interval, N is the number of values in the entire data set, (Pfreq)</a:t>
            </a:r>
            <a:r>
              <a:rPr lang="en-US" altLang="zh-CN" baseline="-25000"/>
              <a:t>l</a:t>
            </a:r>
          </a:p>
          <a:p>
            <a:pPr eaLnBrk="1" hangingPunct="1"/>
            <a:r>
              <a:rPr lang="en-US" altLang="zh-CN"/>
              <a:t>is the sum of the frequencies of all of the intervals that are lower than the median interval, freqmedian is the</a:t>
            </a:r>
          </a:p>
          <a:p>
            <a:pPr eaLnBrk="1" hangingPunct="1"/>
            <a:r>
              <a:rPr lang="en-US" altLang="zh-CN"/>
              <a:t>frequency of the median interval, and width is the width of the median interval.</a:t>
            </a:r>
            <a:endParaRPr lang="zh-CN" altLang="en-US"/>
          </a:p>
        </p:txBody>
      </p:sp>
    </p:spTree>
    <p:extLst>
      <p:ext uri="{BB962C8B-B14F-4D97-AF65-F5344CB8AC3E}">
        <p14:creationId xmlns:p14="http://schemas.microsoft.com/office/powerpoint/2010/main" val="212398938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92188" y="768350"/>
            <a:ext cx="5114925" cy="3836988"/>
          </a:xfrm>
        </p:spPr>
      </p:sp>
      <p:sp>
        <p:nvSpPr>
          <p:cNvPr id="3" name="备注占位符 2"/>
          <p:cNvSpPr>
            <a:spLocks noGrp="1"/>
          </p:cNvSpPr>
          <p:nvPr>
            <p:ph type="body" idx="1"/>
          </p:nvPr>
        </p:nvSpPr>
        <p:spPr/>
        <p:txBody>
          <a:bodyPr/>
          <a:lstStyle/>
          <a:p>
            <a:r>
              <a:rPr lang="en-US" altLang="zh-CN" sz="1200" b="0" i="1" kern="1200" dirty="0">
                <a:solidFill>
                  <a:schemeClr val="tx1"/>
                </a:solidFill>
                <a:effectLst/>
                <a:latin typeface="Times New Roman" pitchFamily="18" charset="0"/>
                <a:ea typeface="宋体" panose="02010600030101010101" pitchFamily="2" charset="-122"/>
                <a:cs typeface="+mn-cs"/>
              </a:rPr>
              <a:t>Example</a:t>
            </a:r>
            <a:r>
              <a:rPr lang="en-US" altLang="zh-CN" sz="1200" b="0" i="0" kern="1200" dirty="0">
                <a:solidFill>
                  <a:schemeClr val="tx1"/>
                </a:solidFill>
                <a:effectLst/>
                <a:latin typeface="Times New Roman" pitchFamily="18" charset="0"/>
                <a:ea typeface="宋体" panose="02010600030101010101" pitchFamily="2" charset="-122"/>
                <a:cs typeface="+mn-cs"/>
              </a:rPr>
              <a:t>: Consider a histogram which has 10 data in the class with class mark 100, 12 data in the class with class mark 125, 20 data in the class with class mark 150, 8 data in the class with class mark 175, and 5 data in the class with class mark 200. What can you say about the mean and median of the data?</a:t>
            </a:r>
          </a:p>
          <a:p>
            <a:r>
              <a:rPr lang="en-US" altLang="zh-CN" sz="1200" b="0" i="0" kern="1200" dirty="0">
                <a:solidFill>
                  <a:schemeClr val="tx1"/>
                </a:solidFill>
                <a:effectLst/>
                <a:latin typeface="Times New Roman" pitchFamily="18" charset="0"/>
                <a:ea typeface="宋体" panose="02010600030101010101" pitchFamily="2" charset="-122"/>
                <a:cs typeface="+mn-cs"/>
              </a:rPr>
              <a:t>In order to get bounds on the mean, it is necessary to know the class boundaries, which are halfway between the class marks. Adding or subtracting (25/2) = 12.5 from the class marks provides the class boundaries 87.5, 112.5, 137.5, etc. The least possible mean would occur if all of the data in each class were at the lower class boundary. In this example the least possible mean is</a:t>
            </a:r>
            <a:r>
              <a:rPr lang="en-US" altLang="zh-CN" sz="1200" kern="1200" dirty="0">
                <a:solidFill>
                  <a:schemeClr val="tx1"/>
                </a:solidFill>
                <a:latin typeface="Times New Roman" pitchFamily="18" charset="0"/>
                <a:ea typeface="宋体" panose="02010600030101010101" pitchFamily="2" charset="-122"/>
                <a:cs typeface="+mn-cs"/>
              </a:rPr>
              <a:t>m</a:t>
            </a:r>
            <a:r>
              <a:rPr lang="en-US" altLang="zh-CN" dirty="0"/>
              <a:t> = (10 ×87.5 + 12 ×112.5 + 20 ×137.5 + 8 ×162.5 + 5 ×187.5)/55 = 131+(3/22).</a:t>
            </a:r>
            <a:r>
              <a:rPr lang="en-US" altLang="zh-CN" sz="1200" b="0" i="0" kern="1200" dirty="0">
                <a:solidFill>
                  <a:schemeClr val="tx1"/>
                </a:solidFill>
                <a:effectLst/>
                <a:latin typeface="Times New Roman" pitchFamily="18" charset="0"/>
                <a:ea typeface="宋体" panose="02010600030101010101" pitchFamily="2" charset="-122"/>
                <a:cs typeface="+mn-cs"/>
              </a:rPr>
              <a:t>Similarly, the greatest possible value for the mean is 156+(3/22). </a:t>
            </a:r>
            <a:endParaRPr lang="zh-CN" altLang="en-US" dirty="0"/>
          </a:p>
        </p:txBody>
      </p:sp>
      <p:sp>
        <p:nvSpPr>
          <p:cNvPr id="4" name="灯片编号占位符 3"/>
          <p:cNvSpPr>
            <a:spLocks noGrp="1"/>
          </p:cNvSpPr>
          <p:nvPr>
            <p:ph type="sldNum" sz="quarter" idx="10"/>
          </p:nvPr>
        </p:nvSpPr>
        <p:spPr/>
        <p:txBody>
          <a:bodyPr/>
          <a:lstStyle/>
          <a:p>
            <a:pPr>
              <a:defRPr/>
            </a:pPr>
            <a:fld id="{3E740759-DBD7-4792-9AC8-42B75D748748}" type="slidenum">
              <a:rPr lang="zh-CN" altLang="en-US" smtClean="0"/>
              <a:pPr>
                <a:defRPr/>
              </a:pPr>
              <a:t>27</a:t>
            </a:fld>
            <a:endParaRPr lang="en-US" altLang="zh-CN"/>
          </a:p>
        </p:txBody>
      </p:sp>
    </p:spTree>
    <p:extLst>
      <p:ext uri="{BB962C8B-B14F-4D97-AF65-F5344CB8AC3E}">
        <p14:creationId xmlns:p14="http://schemas.microsoft.com/office/powerpoint/2010/main" val="22677558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90600">
              <a:defRPr>
                <a:solidFill>
                  <a:schemeClr val="tx1"/>
                </a:solidFill>
                <a:latin typeface="Arial" panose="020B0604020202020204" pitchFamily="34" charset="0"/>
                <a:ea typeface="宋体" panose="02010600030101010101" pitchFamily="2" charset="-122"/>
              </a:defRPr>
            </a:lvl1pPr>
            <a:lvl2pPr marL="742950" indent="-285750" defTabSz="990600">
              <a:defRPr>
                <a:solidFill>
                  <a:schemeClr val="tx1"/>
                </a:solidFill>
                <a:latin typeface="Arial" panose="020B0604020202020204" pitchFamily="34" charset="0"/>
                <a:ea typeface="宋体" panose="02010600030101010101" pitchFamily="2" charset="-122"/>
              </a:defRPr>
            </a:lvl2pPr>
            <a:lvl3pPr marL="1143000" indent="-228600" defTabSz="990600">
              <a:defRPr>
                <a:solidFill>
                  <a:schemeClr val="tx1"/>
                </a:solidFill>
                <a:latin typeface="Arial" panose="020B0604020202020204" pitchFamily="34" charset="0"/>
                <a:ea typeface="宋体" panose="02010600030101010101" pitchFamily="2" charset="-122"/>
              </a:defRPr>
            </a:lvl3pPr>
            <a:lvl4pPr marL="1600200" indent="-228600" defTabSz="990600">
              <a:defRPr>
                <a:solidFill>
                  <a:schemeClr val="tx1"/>
                </a:solidFill>
                <a:latin typeface="Arial" panose="020B0604020202020204" pitchFamily="34" charset="0"/>
                <a:ea typeface="宋体" panose="02010600030101010101" pitchFamily="2" charset="-122"/>
              </a:defRPr>
            </a:lvl4pPr>
            <a:lvl5pPr marL="2057400" indent="-228600" defTabSz="990600">
              <a:defRPr>
                <a:solidFill>
                  <a:schemeClr val="tx1"/>
                </a:solidFill>
                <a:latin typeface="Arial" panose="020B0604020202020204" pitchFamily="34" charset="0"/>
                <a:ea typeface="宋体" panose="02010600030101010101" pitchFamily="2" charset="-122"/>
              </a:defRPr>
            </a:lvl5pPr>
            <a:lvl6pPr marL="25146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799AF6D2-4948-4895-B0F0-B7F20501F8B2}" type="slidenum">
              <a:rPr lang="zh-CN" altLang="en-US"/>
              <a:pPr/>
              <a:t>3</a:t>
            </a:fld>
            <a:endParaRPr lang="en-US" altLang="zh-CN"/>
          </a:p>
        </p:txBody>
      </p:sp>
      <p:sp>
        <p:nvSpPr>
          <p:cNvPr id="8195" name="Rectangle 2"/>
          <p:cNvSpPr>
            <a:spLocks noGrp="1" noRot="1" noChangeAspect="1" noChangeArrowheads="1" noTextEdit="1"/>
          </p:cNvSpPr>
          <p:nvPr>
            <p:ph type="sldImg"/>
          </p:nvPr>
        </p:nvSpPr>
        <p:spPr>
          <a:xfrm>
            <a:off x="992188" y="768350"/>
            <a:ext cx="5114925" cy="3836988"/>
          </a:xfrm>
          <a:ln/>
        </p:spPr>
      </p:sp>
      <p:sp>
        <p:nvSpPr>
          <p:cNvPr id="81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Tree>
    <p:extLst>
      <p:ext uri="{BB962C8B-B14F-4D97-AF65-F5344CB8AC3E}">
        <p14:creationId xmlns:p14="http://schemas.microsoft.com/office/powerpoint/2010/main" val="5974787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92188" y="768350"/>
            <a:ext cx="5114925" cy="3836988"/>
          </a:xfrm>
        </p:spPr>
      </p:sp>
      <p:sp>
        <p:nvSpPr>
          <p:cNvPr id="3" name="备注占位符 2"/>
          <p:cNvSpPr>
            <a:spLocks noGrp="1"/>
          </p:cNvSpPr>
          <p:nvPr>
            <p:ph type="body" idx="1"/>
          </p:nvPr>
        </p:nvSpPr>
        <p:spPr/>
        <p:txBody>
          <a:bodyPr/>
          <a:lstStyle/>
          <a:p>
            <a:r>
              <a:rPr lang="en-US" altLang="zh-CN" dirty="0"/>
              <a:t>Example0212.py</a:t>
            </a:r>
          </a:p>
          <a:p>
            <a:r>
              <a:rPr lang="zh-CN" altLang="en-US" dirty="0"/>
              <a:t>去掉随机噪声有什么变化？</a:t>
            </a:r>
          </a:p>
        </p:txBody>
      </p:sp>
      <p:sp>
        <p:nvSpPr>
          <p:cNvPr id="4" name="灯片编号占位符 3"/>
          <p:cNvSpPr>
            <a:spLocks noGrp="1"/>
          </p:cNvSpPr>
          <p:nvPr>
            <p:ph type="sldNum" sz="quarter" idx="10"/>
          </p:nvPr>
        </p:nvSpPr>
        <p:spPr/>
        <p:txBody>
          <a:bodyPr/>
          <a:lstStyle/>
          <a:p>
            <a:pPr>
              <a:defRPr/>
            </a:pPr>
            <a:fld id="{3E740759-DBD7-4792-9AC8-42B75D748748}" type="slidenum">
              <a:rPr lang="zh-CN" altLang="en-US" smtClean="0"/>
              <a:pPr>
                <a:defRPr/>
              </a:pPr>
              <a:t>29</a:t>
            </a:fld>
            <a:endParaRPr lang="en-US" altLang="zh-CN"/>
          </a:p>
        </p:txBody>
      </p:sp>
    </p:spTree>
    <p:extLst>
      <p:ext uri="{BB962C8B-B14F-4D97-AF65-F5344CB8AC3E}">
        <p14:creationId xmlns:p14="http://schemas.microsoft.com/office/powerpoint/2010/main" val="12846257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90600">
              <a:defRPr>
                <a:solidFill>
                  <a:schemeClr val="tx1"/>
                </a:solidFill>
                <a:latin typeface="Arial" panose="020B0604020202020204" pitchFamily="34" charset="0"/>
                <a:ea typeface="宋体" panose="02010600030101010101" pitchFamily="2" charset="-122"/>
              </a:defRPr>
            </a:lvl1pPr>
            <a:lvl2pPr marL="742950" indent="-285750" defTabSz="990600">
              <a:defRPr>
                <a:solidFill>
                  <a:schemeClr val="tx1"/>
                </a:solidFill>
                <a:latin typeface="Arial" panose="020B0604020202020204" pitchFamily="34" charset="0"/>
                <a:ea typeface="宋体" panose="02010600030101010101" pitchFamily="2" charset="-122"/>
              </a:defRPr>
            </a:lvl2pPr>
            <a:lvl3pPr marL="1143000" indent="-228600" defTabSz="990600">
              <a:defRPr>
                <a:solidFill>
                  <a:schemeClr val="tx1"/>
                </a:solidFill>
                <a:latin typeface="Arial" panose="020B0604020202020204" pitchFamily="34" charset="0"/>
                <a:ea typeface="宋体" panose="02010600030101010101" pitchFamily="2" charset="-122"/>
              </a:defRPr>
            </a:lvl3pPr>
            <a:lvl4pPr marL="1600200" indent="-228600" defTabSz="990600">
              <a:defRPr>
                <a:solidFill>
                  <a:schemeClr val="tx1"/>
                </a:solidFill>
                <a:latin typeface="Arial" panose="020B0604020202020204" pitchFamily="34" charset="0"/>
                <a:ea typeface="宋体" panose="02010600030101010101" pitchFamily="2" charset="-122"/>
              </a:defRPr>
            </a:lvl4pPr>
            <a:lvl5pPr marL="2057400" indent="-228600" defTabSz="990600">
              <a:defRPr>
                <a:solidFill>
                  <a:schemeClr val="tx1"/>
                </a:solidFill>
                <a:latin typeface="Arial" panose="020B0604020202020204" pitchFamily="34" charset="0"/>
                <a:ea typeface="宋体" panose="02010600030101010101" pitchFamily="2" charset="-122"/>
              </a:defRPr>
            </a:lvl5pPr>
            <a:lvl6pPr marL="25146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01FA3F37-2022-40B3-92CF-44B65FA5CD21}" type="slidenum">
              <a:rPr lang="zh-CN" altLang="en-US"/>
              <a:pPr/>
              <a:t>30</a:t>
            </a:fld>
            <a:endParaRPr lang="en-US" altLang="zh-CN"/>
          </a:p>
        </p:txBody>
      </p:sp>
      <p:sp>
        <p:nvSpPr>
          <p:cNvPr id="76803" name="Rectangle 2"/>
          <p:cNvSpPr>
            <a:spLocks noGrp="1" noRot="1" noChangeAspect="1" noChangeArrowheads="1" noTextEdit="1"/>
          </p:cNvSpPr>
          <p:nvPr>
            <p:ph type="sldImg"/>
          </p:nvPr>
        </p:nvSpPr>
        <p:spPr>
          <a:xfrm>
            <a:off x="992188" y="768350"/>
            <a:ext cx="5114925" cy="3836988"/>
          </a:xfrm>
          <a:ln/>
        </p:spPr>
      </p:sp>
      <p:sp>
        <p:nvSpPr>
          <p:cNvPr id="768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zh-CN" altLang="zh-CN" sz="1200" kern="1200" dirty="0">
                <a:solidFill>
                  <a:schemeClr val="tx1"/>
                </a:solidFill>
                <a:effectLst/>
                <a:latin typeface="Times New Roman" pitchFamily="18" charset="0"/>
                <a:ea typeface="宋体" panose="02010600030101010101" pitchFamily="2" charset="-122"/>
                <a:cs typeface="+mn-cs"/>
              </a:rPr>
              <a:t>相关系数的取值范围：–</a:t>
            </a:r>
            <a:r>
              <a:rPr lang="en-US" altLang="zh-CN" sz="1200" kern="1200" dirty="0">
                <a:solidFill>
                  <a:schemeClr val="tx1"/>
                </a:solidFill>
                <a:effectLst/>
                <a:latin typeface="Times New Roman" pitchFamily="18" charset="0"/>
                <a:ea typeface="宋体" panose="02010600030101010101" pitchFamily="2" charset="-122"/>
                <a:cs typeface="+mn-cs"/>
              </a:rPr>
              <a:t>1</a:t>
            </a:r>
            <a:r>
              <a:rPr lang="zh-CN" altLang="zh-CN" sz="1200" kern="1200" dirty="0">
                <a:solidFill>
                  <a:schemeClr val="tx1"/>
                </a:solidFill>
                <a:effectLst/>
                <a:latin typeface="Times New Roman" pitchFamily="18" charset="0"/>
                <a:ea typeface="宋体" panose="02010600030101010101" pitchFamily="2" charset="-122"/>
                <a:cs typeface="+mn-cs"/>
              </a:rPr>
              <a:t>≤</a:t>
            </a:r>
            <a:r>
              <a:rPr lang="en-US" altLang="zh-CN" sz="1200" i="1" kern="1200" dirty="0">
                <a:solidFill>
                  <a:schemeClr val="tx1"/>
                </a:solidFill>
                <a:effectLst/>
                <a:latin typeface="Times New Roman" pitchFamily="18" charset="0"/>
                <a:ea typeface="宋体" panose="02010600030101010101" pitchFamily="2" charset="-122"/>
                <a:cs typeface="+mn-cs"/>
              </a:rPr>
              <a:t>r</a:t>
            </a:r>
            <a:r>
              <a:rPr lang="zh-CN" altLang="zh-CN" sz="1200" kern="1200" dirty="0">
                <a:solidFill>
                  <a:schemeClr val="tx1"/>
                </a:solidFill>
                <a:effectLst/>
                <a:latin typeface="Times New Roman" pitchFamily="18" charset="0"/>
                <a:ea typeface="宋体" panose="02010600030101010101" pitchFamily="2" charset="-122"/>
                <a:cs typeface="+mn-cs"/>
              </a:rPr>
              <a:t>≤</a:t>
            </a:r>
            <a:r>
              <a:rPr lang="en-US" altLang="zh-CN" sz="1200" kern="1200" dirty="0">
                <a:solidFill>
                  <a:schemeClr val="tx1"/>
                </a:solidFill>
                <a:effectLst/>
                <a:latin typeface="Times New Roman" pitchFamily="18" charset="0"/>
                <a:ea typeface="宋体" panose="02010600030101010101" pitchFamily="2" charset="-122"/>
                <a:cs typeface="+mn-cs"/>
              </a:rPr>
              <a:t>1</a:t>
            </a:r>
            <a:r>
              <a:rPr lang="zh-CN" altLang="zh-CN" sz="1200" kern="1200" dirty="0">
                <a:solidFill>
                  <a:schemeClr val="tx1"/>
                </a:solidFill>
                <a:effectLst/>
                <a:latin typeface="Times New Roman" pitchFamily="18" charset="0"/>
                <a:ea typeface="宋体" panose="02010600030101010101" pitchFamily="2" charset="-122"/>
                <a:cs typeface="+mn-cs"/>
              </a:rPr>
              <a:t>。若</a:t>
            </a:r>
            <a:r>
              <a:rPr lang="en-US" altLang="zh-CN" sz="1200" kern="1200" dirty="0">
                <a:solidFill>
                  <a:schemeClr val="tx1"/>
                </a:solidFill>
                <a:effectLst/>
                <a:latin typeface="Times New Roman" pitchFamily="18" charset="0"/>
                <a:ea typeface="宋体" panose="02010600030101010101" pitchFamily="2" charset="-122"/>
                <a:cs typeface="+mn-cs"/>
              </a:rPr>
              <a:t>0 &lt; </a:t>
            </a:r>
            <a:r>
              <a:rPr lang="en-US" altLang="zh-CN" sz="1200" i="1" kern="1200" dirty="0">
                <a:solidFill>
                  <a:schemeClr val="tx1"/>
                </a:solidFill>
                <a:effectLst/>
                <a:latin typeface="Times New Roman" pitchFamily="18" charset="0"/>
                <a:ea typeface="宋体" panose="02010600030101010101" pitchFamily="2" charset="-122"/>
                <a:cs typeface="+mn-cs"/>
              </a:rPr>
              <a:t>r</a:t>
            </a:r>
            <a:r>
              <a:rPr lang="zh-CN" altLang="zh-CN" sz="1200" kern="1200" dirty="0">
                <a:solidFill>
                  <a:schemeClr val="tx1"/>
                </a:solidFill>
                <a:effectLst/>
                <a:latin typeface="Times New Roman" pitchFamily="18" charset="0"/>
                <a:ea typeface="宋体" panose="02010600030101010101" pitchFamily="2" charset="-122"/>
                <a:cs typeface="+mn-cs"/>
              </a:rPr>
              <a:t>≤</a:t>
            </a:r>
            <a:r>
              <a:rPr lang="en-US" altLang="zh-CN" sz="1200" kern="1200" dirty="0">
                <a:solidFill>
                  <a:schemeClr val="tx1"/>
                </a:solidFill>
                <a:effectLst/>
                <a:latin typeface="Times New Roman" pitchFamily="18" charset="0"/>
                <a:ea typeface="宋体" panose="02010600030101010101" pitchFamily="2" charset="-122"/>
                <a:cs typeface="+mn-cs"/>
              </a:rPr>
              <a:t>1</a:t>
            </a:r>
            <a:r>
              <a:rPr lang="zh-CN" altLang="zh-CN" sz="1200" kern="1200" dirty="0">
                <a:solidFill>
                  <a:schemeClr val="tx1"/>
                </a:solidFill>
                <a:effectLst/>
                <a:latin typeface="Times New Roman" pitchFamily="18" charset="0"/>
                <a:ea typeface="宋体" panose="02010600030101010101" pitchFamily="2" charset="-122"/>
                <a:cs typeface="+mn-cs"/>
              </a:rPr>
              <a:t>，表明</a:t>
            </a:r>
            <a:r>
              <a:rPr lang="en-US" altLang="zh-CN" sz="1200" kern="1200" dirty="0">
                <a:solidFill>
                  <a:schemeClr val="tx1"/>
                </a:solidFill>
                <a:effectLst/>
                <a:latin typeface="Times New Roman" pitchFamily="18" charset="0"/>
                <a:ea typeface="宋体" panose="02010600030101010101" pitchFamily="2" charset="-122"/>
                <a:cs typeface="+mn-cs"/>
              </a:rPr>
              <a:t> </a:t>
            </a:r>
            <a:r>
              <a:rPr lang="zh-CN" altLang="zh-CN" sz="1200" kern="1200" dirty="0">
                <a:solidFill>
                  <a:schemeClr val="tx1"/>
                </a:solidFill>
                <a:effectLst/>
                <a:latin typeface="Times New Roman" pitchFamily="18" charset="0"/>
                <a:ea typeface="宋体" panose="02010600030101010101" pitchFamily="2" charset="-122"/>
                <a:cs typeface="+mn-cs"/>
              </a:rPr>
              <a:t>和</a:t>
            </a:r>
            <a:r>
              <a:rPr lang="en-US" altLang="zh-CN" sz="1200" kern="1200" dirty="0">
                <a:solidFill>
                  <a:schemeClr val="tx1"/>
                </a:solidFill>
                <a:effectLst/>
                <a:latin typeface="Times New Roman" pitchFamily="18" charset="0"/>
                <a:ea typeface="宋体" panose="02010600030101010101" pitchFamily="2" charset="-122"/>
                <a:cs typeface="+mn-cs"/>
              </a:rPr>
              <a:t> </a:t>
            </a:r>
            <a:r>
              <a:rPr lang="zh-CN" altLang="zh-CN" sz="1200" kern="1200" dirty="0">
                <a:solidFill>
                  <a:schemeClr val="tx1"/>
                </a:solidFill>
                <a:effectLst/>
                <a:latin typeface="Times New Roman" pitchFamily="18" charset="0"/>
                <a:ea typeface="宋体" panose="02010600030101010101" pitchFamily="2" charset="-122"/>
                <a:cs typeface="+mn-cs"/>
              </a:rPr>
              <a:t>之间存在正线性相关关系，若–</a:t>
            </a:r>
            <a:r>
              <a:rPr lang="en-US" altLang="zh-CN" sz="1200" kern="1200" dirty="0">
                <a:solidFill>
                  <a:schemeClr val="tx1"/>
                </a:solidFill>
                <a:effectLst/>
                <a:latin typeface="Times New Roman" pitchFamily="18" charset="0"/>
                <a:ea typeface="宋体" panose="02010600030101010101" pitchFamily="2" charset="-122"/>
                <a:cs typeface="+mn-cs"/>
              </a:rPr>
              <a:t>1</a:t>
            </a:r>
            <a:r>
              <a:rPr lang="zh-CN" altLang="zh-CN" sz="1200" kern="1200" dirty="0">
                <a:solidFill>
                  <a:schemeClr val="tx1"/>
                </a:solidFill>
                <a:effectLst/>
                <a:latin typeface="Times New Roman" pitchFamily="18" charset="0"/>
                <a:ea typeface="宋体" panose="02010600030101010101" pitchFamily="2" charset="-122"/>
                <a:cs typeface="+mn-cs"/>
              </a:rPr>
              <a:t>≤</a:t>
            </a:r>
            <a:r>
              <a:rPr lang="en-US" altLang="zh-CN" sz="1200" i="1" kern="1200" dirty="0">
                <a:solidFill>
                  <a:schemeClr val="tx1"/>
                </a:solidFill>
                <a:effectLst/>
                <a:latin typeface="Times New Roman" pitchFamily="18" charset="0"/>
                <a:ea typeface="宋体" panose="02010600030101010101" pitchFamily="2" charset="-122"/>
                <a:cs typeface="+mn-cs"/>
              </a:rPr>
              <a:t>r</a:t>
            </a:r>
            <a:r>
              <a:rPr lang="en-US" altLang="zh-CN" sz="1200" kern="1200" dirty="0">
                <a:solidFill>
                  <a:schemeClr val="tx1"/>
                </a:solidFill>
                <a:effectLst/>
                <a:latin typeface="Times New Roman" pitchFamily="18" charset="0"/>
                <a:ea typeface="宋体" panose="02010600030101010101" pitchFamily="2" charset="-122"/>
                <a:cs typeface="+mn-cs"/>
              </a:rPr>
              <a:t> &lt; 0</a:t>
            </a:r>
            <a:r>
              <a:rPr lang="zh-CN" altLang="zh-CN" sz="1200" kern="1200" dirty="0">
                <a:solidFill>
                  <a:schemeClr val="tx1"/>
                </a:solidFill>
                <a:effectLst/>
                <a:latin typeface="Times New Roman" pitchFamily="18" charset="0"/>
                <a:ea typeface="宋体" panose="02010600030101010101" pitchFamily="2" charset="-122"/>
                <a:cs typeface="+mn-cs"/>
              </a:rPr>
              <a:t>，表明</a:t>
            </a:r>
            <a:r>
              <a:rPr lang="en-US" altLang="zh-CN" sz="1200" kern="1200" dirty="0">
                <a:solidFill>
                  <a:schemeClr val="tx1"/>
                </a:solidFill>
                <a:effectLst/>
                <a:latin typeface="Times New Roman" pitchFamily="18" charset="0"/>
                <a:ea typeface="宋体" panose="02010600030101010101" pitchFamily="2" charset="-122"/>
                <a:cs typeface="+mn-cs"/>
              </a:rPr>
              <a:t> </a:t>
            </a:r>
            <a:r>
              <a:rPr lang="zh-CN" altLang="zh-CN" sz="1200" kern="1200" dirty="0">
                <a:solidFill>
                  <a:schemeClr val="tx1"/>
                </a:solidFill>
                <a:effectLst/>
                <a:latin typeface="Times New Roman" pitchFamily="18" charset="0"/>
                <a:ea typeface="宋体" panose="02010600030101010101" pitchFamily="2" charset="-122"/>
                <a:cs typeface="+mn-cs"/>
              </a:rPr>
              <a:t>和</a:t>
            </a:r>
            <a:r>
              <a:rPr lang="en-US" altLang="zh-CN" sz="1200" kern="1200" dirty="0">
                <a:solidFill>
                  <a:schemeClr val="tx1"/>
                </a:solidFill>
                <a:effectLst/>
                <a:latin typeface="Times New Roman" pitchFamily="18" charset="0"/>
                <a:ea typeface="宋体" panose="02010600030101010101" pitchFamily="2" charset="-122"/>
                <a:cs typeface="+mn-cs"/>
              </a:rPr>
              <a:t> </a:t>
            </a:r>
            <a:r>
              <a:rPr lang="zh-CN" altLang="zh-CN" sz="1200" kern="1200" dirty="0">
                <a:solidFill>
                  <a:schemeClr val="tx1"/>
                </a:solidFill>
                <a:effectLst/>
                <a:latin typeface="Times New Roman" pitchFamily="18" charset="0"/>
                <a:ea typeface="宋体" panose="02010600030101010101" pitchFamily="2" charset="-122"/>
                <a:cs typeface="+mn-cs"/>
              </a:rPr>
              <a:t>之间存在负线性相关关系。若</a:t>
            </a:r>
            <a:r>
              <a:rPr lang="en-US" altLang="zh-CN" sz="1200" i="1" kern="1200" dirty="0">
                <a:solidFill>
                  <a:schemeClr val="tx1"/>
                </a:solidFill>
                <a:effectLst/>
                <a:latin typeface="Times New Roman" pitchFamily="18" charset="0"/>
                <a:ea typeface="宋体" panose="02010600030101010101" pitchFamily="2" charset="-122"/>
                <a:cs typeface="+mn-cs"/>
              </a:rPr>
              <a:t>r</a:t>
            </a:r>
            <a:r>
              <a:rPr lang="en-US" altLang="zh-CN" sz="1200" kern="1200" dirty="0">
                <a:solidFill>
                  <a:schemeClr val="tx1"/>
                </a:solidFill>
                <a:effectLst/>
                <a:latin typeface="Times New Roman" pitchFamily="18" charset="0"/>
                <a:ea typeface="宋体" panose="02010600030101010101" pitchFamily="2" charset="-122"/>
                <a:cs typeface="+mn-cs"/>
              </a:rPr>
              <a:t> = 0</a:t>
            </a:r>
            <a:r>
              <a:rPr lang="zh-CN" altLang="zh-CN" sz="1200" kern="1200" dirty="0">
                <a:solidFill>
                  <a:schemeClr val="tx1"/>
                </a:solidFill>
                <a:effectLst/>
                <a:latin typeface="Times New Roman" pitchFamily="18" charset="0"/>
                <a:ea typeface="宋体" panose="02010600030101010101" pitchFamily="2" charset="-122"/>
                <a:cs typeface="+mn-cs"/>
              </a:rPr>
              <a:t>，说明二者之间不存在线性相关关系，但并不排除存在非线性相关性。</a:t>
            </a:r>
          </a:p>
          <a:p>
            <a:pPr eaLnBrk="1" hangingPunct="1"/>
            <a:endParaRPr lang="zh-CN" altLang="en-US" dirty="0"/>
          </a:p>
        </p:txBody>
      </p:sp>
    </p:spTree>
    <p:extLst>
      <p:ext uri="{BB962C8B-B14F-4D97-AF65-F5344CB8AC3E}">
        <p14:creationId xmlns:p14="http://schemas.microsoft.com/office/powerpoint/2010/main" val="15572570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92188" y="768350"/>
            <a:ext cx="5114925" cy="3836988"/>
          </a:xfrm>
        </p:spPr>
      </p:sp>
      <p:sp>
        <p:nvSpPr>
          <p:cNvPr id="3" name="备注占位符 2"/>
          <p:cNvSpPr>
            <a:spLocks noGrp="1"/>
          </p:cNvSpPr>
          <p:nvPr>
            <p:ph type="body" idx="1"/>
          </p:nvPr>
        </p:nvSpPr>
        <p:spPr/>
        <p:txBody>
          <a:bodyPr/>
          <a:lstStyle/>
          <a:p>
            <a:r>
              <a:rPr lang="zh-CN" altLang="en-US" dirty="0"/>
              <a:t>方检验就是统计样本的实际观测值与理论推断值之间的偏离程度，实际观测值与理论推断值之间的偏离程度就决定卡方值的大小，卡方值越大，越不符合；卡方值越小，偏差越小，越趋于符合，若两个值完全相等时，卡方值就为</a:t>
            </a:r>
            <a:r>
              <a:rPr lang="en-US" altLang="zh-CN" dirty="0"/>
              <a:t>0</a:t>
            </a:r>
            <a:r>
              <a:rPr lang="zh-CN" altLang="en-US" dirty="0"/>
              <a:t>，表明理论值完全符合。</a:t>
            </a:r>
            <a:endParaRPr lang="en-US" altLang="zh-CN" dirty="0"/>
          </a:p>
          <a:p>
            <a:r>
              <a:rPr lang="zh-CN" altLang="en-US" dirty="0"/>
              <a:t>卡方统计检验假设</a:t>
            </a:r>
            <a:r>
              <a:rPr lang="en-US" altLang="zh-CN" dirty="0"/>
              <a:t>A</a:t>
            </a:r>
            <a:r>
              <a:rPr lang="zh-CN" altLang="en-US" dirty="0"/>
              <a:t>和</a:t>
            </a:r>
            <a:r>
              <a:rPr lang="en-US" altLang="zh-CN" dirty="0"/>
              <a:t>B</a:t>
            </a:r>
            <a:r>
              <a:rPr lang="zh-CN" altLang="en-US" dirty="0"/>
              <a:t>都是独立的，检验基于显著水平，具有自由度</a:t>
            </a:r>
            <a:r>
              <a:rPr lang="en-US" altLang="zh-CN" dirty="0"/>
              <a:t>(</a:t>
            </a:r>
            <a:r>
              <a:rPr lang="en-US" altLang="zh-CN"/>
              <a:t>r-1)×(</a:t>
            </a:r>
            <a:r>
              <a:rPr lang="en-US" altLang="zh-CN" dirty="0"/>
              <a:t>c-1)</a:t>
            </a:r>
            <a:r>
              <a:rPr lang="zh-CN" altLang="en-US" dirty="0"/>
              <a:t>，如果可以拒绝改假设，则我们可以说</a:t>
            </a:r>
            <a:r>
              <a:rPr lang="en-US" altLang="zh-CN" dirty="0"/>
              <a:t>A</a:t>
            </a:r>
            <a:r>
              <a:rPr lang="zh-CN" altLang="en-US" dirty="0"/>
              <a:t>和</a:t>
            </a:r>
            <a:r>
              <a:rPr lang="en-US" altLang="zh-CN" dirty="0"/>
              <a:t>B</a:t>
            </a:r>
            <a:r>
              <a:rPr lang="zh-CN" altLang="en-US" dirty="0"/>
              <a:t>是统计相关的。</a:t>
            </a:r>
          </a:p>
        </p:txBody>
      </p:sp>
      <p:sp>
        <p:nvSpPr>
          <p:cNvPr id="4" name="灯片编号占位符 3"/>
          <p:cNvSpPr>
            <a:spLocks noGrp="1"/>
          </p:cNvSpPr>
          <p:nvPr>
            <p:ph type="sldNum" sz="quarter" idx="10"/>
          </p:nvPr>
        </p:nvSpPr>
        <p:spPr/>
        <p:txBody>
          <a:bodyPr/>
          <a:lstStyle/>
          <a:p>
            <a:pPr>
              <a:defRPr/>
            </a:pPr>
            <a:fld id="{3E740759-DBD7-4792-9AC8-42B75D748748}" type="slidenum">
              <a:rPr lang="zh-CN" altLang="en-US" smtClean="0"/>
              <a:pPr>
                <a:defRPr/>
              </a:pPr>
              <a:t>33</a:t>
            </a:fld>
            <a:endParaRPr lang="en-US" altLang="zh-CN"/>
          </a:p>
        </p:txBody>
      </p:sp>
    </p:spTree>
    <p:extLst>
      <p:ext uri="{BB962C8B-B14F-4D97-AF65-F5344CB8AC3E}">
        <p14:creationId xmlns:p14="http://schemas.microsoft.com/office/powerpoint/2010/main" val="204907021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92188" y="768350"/>
            <a:ext cx="5114925" cy="3836988"/>
          </a:xfrm>
        </p:spPr>
      </p:sp>
      <p:sp>
        <p:nvSpPr>
          <p:cNvPr id="3" name="备注占位符 2"/>
          <p:cNvSpPr>
            <a:spLocks noGrp="1"/>
          </p:cNvSpPr>
          <p:nvPr>
            <p:ph type="body" idx="1"/>
          </p:nvPr>
        </p:nvSpPr>
        <p:spPr/>
        <p:txBody>
          <a:bodyPr/>
          <a:lstStyle/>
          <a:p>
            <a:r>
              <a:rPr lang="zh-CN" altLang="en-US" dirty="0"/>
              <a:t>在统计学中，</a:t>
            </a:r>
            <a:r>
              <a:rPr lang="zh-CN" altLang="en-US" i="1" dirty="0"/>
              <a:t>自由度</a:t>
            </a:r>
            <a:r>
              <a:rPr lang="zh-CN" altLang="en-US" dirty="0"/>
              <a:t>指的是计算某一统计量时，取值不受限制的变量个数。如有</a:t>
            </a:r>
            <a:r>
              <a:rPr lang="en-US" altLang="zh-CN" dirty="0"/>
              <a:t>3</a:t>
            </a:r>
            <a:r>
              <a:rPr lang="zh-CN" altLang="en-US" dirty="0"/>
              <a:t>个变量</a:t>
            </a:r>
            <a:r>
              <a:rPr lang="en-US" altLang="zh-CN" dirty="0"/>
              <a:t>x</a:t>
            </a:r>
            <a:r>
              <a:rPr lang="zh-CN" altLang="en-US" dirty="0"/>
              <a:t>、</a:t>
            </a:r>
            <a:r>
              <a:rPr lang="en-US" altLang="zh-CN" dirty="0"/>
              <a:t>y</a:t>
            </a:r>
            <a:r>
              <a:rPr lang="zh-CN" altLang="en-US" dirty="0"/>
              <a:t>、</a:t>
            </a:r>
            <a:r>
              <a:rPr lang="en-US" altLang="zh-CN" dirty="0"/>
              <a:t>z,</a:t>
            </a:r>
            <a:r>
              <a:rPr lang="zh-CN" altLang="en-US" dirty="0"/>
              <a:t>但</a:t>
            </a:r>
            <a:r>
              <a:rPr lang="en-US" altLang="zh-CN" dirty="0" err="1"/>
              <a:t>x+y+z</a:t>
            </a:r>
            <a:r>
              <a:rPr lang="en-US" altLang="zh-CN" dirty="0"/>
              <a:t>=18,</a:t>
            </a:r>
            <a:r>
              <a:rPr lang="zh-CN" altLang="en-US" dirty="0"/>
              <a:t>因此其</a:t>
            </a:r>
            <a:r>
              <a:rPr lang="zh-CN" altLang="en-US" i="1" dirty="0"/>
              <a:t>自由度</a:t>
            </a:r>
            <a:r>
              <a:rPr lang="zh-CN" altLang="en-US" dirty="0"/>
              <a:t>等于</a:t>
            </a:r>
            <a:r>
              <a:rPr lang="en-US" altLang="zh-CN" dirty="0"/>
              <a:t>2</a:t>
            </a:r>
            <a:r>
              <a:rPr lang="zh-CN" altLang="en-US" dirty="0"/>
              <a:t>。</a:t>
            </a:r>
          </a:p>
        </p:txBody>
      </p:sp>
      <p:sp>
        <p:nvSpPr>
          <p:cNvPr id="4" name="灯片编号占位符 3"/>
          <p:cNvSpPr>
            <a:spLocks noGrp="1"/>
          </p:cNvSpPr>
          <p:nvPr>
            <p:ph type="sldNum" sz="quarter" idx="10"/>
          </p:nvPr>
        </p:nvSpPr>
        <p:spPr/>
        <p:txBody>
          <a:bodyPr/>
          <a:lstStyle/>
          <a:p>
            <a:pPr>
              <a:defRPr/>
            </a:pPr>
            <a:fld id="{3E740759-DBD7-4792-9AC8-42B75D748748}" type="slidenum">
              <a:rPr lang="zh-CN" altLang="en-US" smtClean="0"/>
              <a:pPr>
                <a:defRPr/>
              </a:pPr>
              <a:t>34</a:t>
            </a:fld>
            <a:endParaRPr lang="en-US" altLang="zh-CN"/>
          </a:p>
        </p:txBody>
      </p:sp>
    </p:spTree>
    <p:extLst>
      <p:ext uri="{BB962C8B-B14F-4D97-AF65-F5344CB8AC3E}">
        <p14:creationId xmlns:p14="http://schemas.microsoft.com/office/powerpoint/2010/main" val="240997489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90600">
              <a:defRPr>
                <a:solidFill>
                  <a:schemeClr val="tx1"/>
                </a:solidFill>
                <a:latin typeface="Arial" panose="020B0604020202020204" pitchFamily="34" charset="0"/>
                <a:ea typeface="宋体" panose="02010600030101010101" pitchFamily="2" charset="-122"/>
              </a:defRPr>
            </a:lvl1pPr>
            <a:lvl2pPr marL="742950" indent="-285750" defTabSz="990600">
              <a:defRPr>
                <a:solidFill>
                  <a:schemeClr val="tx1"/>
                </a:solidFill>
                <a:latin typeface="Arial" panose="020B0604020202020204" pitchFamily="34" charset="0"/>
                <a:ea typeface="宋体" panose="02010600030101010101" pitchFamily="2" charset="-122"/>
              </a:defRPr>
            </a:lvl2pPr>
            <a:lvl3pPr marL="1143000" indent="-228600" defTabSz="990600">
              <a:defRPr>
                <a:solidFill>
                  <a:schemeClr val="tx1"/>
                </a:solidFill>
                <a:latin typeface="Arial" panose="020B0604020202020204" pitchFamily="34" charset="0"/>
                <a:ea typeface="宋体" panose="02010600030101010101" pitchFamily="2" charset="-122"/>
              </a:defRPr>
            </a:lvl3pPr>
            <a:lvl4pPr marL="1600200" indent="-228600" defTabSz="990600">
              <a:defRPr>
                <a:solidFill>
                  <a:schemeClr val="tx1"/>
                </a:solidFill>
                <a:latin typeface="Arial" panose="020B0604020202020204" pitchFamily="34" charset="0"/>
                <a:ea typeface="宋体" panose="02010600030101010101" pitchFamily="2" charset="-122"/>
              </a:defRPr>
            </a:lvl4pPr>
            <a:lvl5pPr marL="2057400" indent="-228600" defTabSz="990600">
              <a:defRPr>
                <a:solidFill>
                  <a:schemeClr val="tx1"/>
                </a:solidFill>
                <a:latin typeface="Arial" panose="020B0604020202020204" pitchFamily="34" charset="0"/>
                <a:ea typeface="宋体" panose="02010600030101010101" pitchFamily="2" charset="-122"/>
              </a:defRPr>
            </a:lvl5pPr>
            <a:lvl6pPr marL="25146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EA5815A2-D6B6-4F0B-A7B3-770EAB9530E8}" type="slidenum">
              <a:rPr lang="zh-CN" altLang="en-US"/>
              <a:pPr/>
              <a:t>35</a:t>
            </a:fld>
            <a:endParaRPr lang="en-US" altLang="zh-CN"/>
          </a:p>
        </p:txBody>
      </p:sp>
      <p:sp>
        <p:nvSpPr>
          <p:cNvPr id="46083" name="Rectangle 2"/>
          <p:cNvSpPr>
            <a:spLocks noGrp="1" noRot="1" noChangeAspect="1" noChangeArrowheads="1" noTextEdit="1"/>
          </p:cNvSpPr>
          <p:nvPr>
            <p:ph type="sldImg"/>
          </p:nvPr>
        </p:nvSpPr>
        <p:spPr>
          <a:xfrm>
            <a:off x="992188" y="768350"/>
            <a:ext cx="5114925" cy="3836988"/>
          </a:xfrm>
          <a:ln/>
        </p:spPr>
      </p:sp>
      <p:sp>
        <p:nvSpPr>
          <p:cNvPr id="460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Tree>
    <p:extLst>
      <p:ext uri="{BB962C8B-B14F-4D97-AF65-F5344CB8AC3E}">
        <p14:creationId xmlns:p14="http://schemas.microsoft.com/office/powerpoint/2010/main" val="110793153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90600">
              <a:defRPr>
                <a:solidFill>
                  <a:schemeClr val="tx1"/>
                </a:solidFill>
                <a:latin typeface="Arial" panose="020B0604020202020204" pitchFamily="34" charset="0"/>
                <a:ea typeface="宋体" panose="02010600030101010101" pitchFamily="2" charset="-122"/>
              </a:defRPr>
            </a:lvl1pPr>
            <a:lvl2pPr marL="742950" indent="-285750" defTabSz="990600">
              <a:defRPr>
                <a:solidFill>
                  <a:schemeClr val="tx1"/>
                </a:solidFill>
                <a:latin typeface="Arial" panose="020B0604020202020204" pitchFamily="34" charset="0"/>
                <a:ea typeface="宋体" panose="02010600030101010101" pitchFamily="2" charset="-122"/>
              </a:defRPr>
            </a:lvl2pPr>
            <a:lvl3pPr marL="1143000" indent="-228600" defTabSz="990600">
              <a:defRPr>
                <a:solidFill>
                  <a:schemeClr val="tx1"/>
                </a:solidFill>
                <a:latin typeface="Arial" panose="020B0604020202020204" pitchFamily="34" charset="0"/>
                <a:ea typeface="宋体" panose="02010600030101010101" pitchFamily="2" charset="-122"/>
              </a:defRPr>
            </a:lvl3pPr>
            <a:lvl4pPr marL="1600200" indent="-228600" defTabSz="990600">
              <a:defRPr>
                <a:solidFill>
                  <a:schemeClr val="tx1"/>
                </a:solidFill>
                <a:latin typeface="Arial" panose="020B0604020202020204" pitchFamily="34" charset="0"/>
                <a:ea typeface="宋体" panose="02010600030101010101" pitchFamily="2" charset="-122"/>
              </a:defRPr>
            </a:lvl4pPr>
            <a:lvl5pPr marL="2057400" indent="-228600" defTabSz="990600">
              <a:defRPr>
                <a:solidFill>
                  <a:schemeClr val="tx1"/>
                </a:solidFill>
                <a:latin typeface="Arial" panose="020B0604020202020204" pitchFamily="34" charset="0"/>
                <a:ea typeface="宋体" panose="02010600030101010101" pitchFamily="2" charset="-122"/>
              </a:defRPr>
            </a:lvl5pPr>
            <a:lvl6pPr marL="25146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16432CB4-D001-4825-8ECB-5B56A9EA7F59}" type="slidenum">
              <a:rPr lang="zh-CN" altLang="en-US"/>
              <a:pPr/>
              <a:t>36</a:t>
            </a:fld>
            <a:endParaRPr lang="en-US" altLang="zh-CN"/>
          </a:p>
        </p:txBody>
      </p:sp>
      <p:sp>
        <p:nvSpPr>
          <p:cNvPr id="48131" name="Rectangle 2"/>
          <p:cNvSpPr>
            <a:spLocks noGrp="1" noRot="1" noChangeAspect="1" noChangeArrowheads="1" noTextEdit="1"/>
          </p:cNvSpPr>
          <p:nvPr>
            <p:ph type="sldImg"/>
          </p:nvPr>
        </p:nvSpPr>
        <p:spPr>
          <a:xfrm>
            <a:off x="992188" y="768350"/>
            <a:ext cx="5114925" cy="3836988"/>
          </a:xfrm>
          <a:ln/>
        </p:spPr>
      </p:sp>
      <p:sp>
        <p:nvSpPr>
          <p:cNvPr id="4813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Tree>
    <p:extLst>
      <p:ext uri="{BB962C8B-B14F-4D97-AF65-F5344CB8AC3E}">
        <p14:creationId xmlns:p14="http://schemas.microsoft.com/office/powerpoint/2010/main" val="305730877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90600">
              <a:defRPr>
                <a:solidFill>
                  <a:schemeClr val="tx1"/>
                </a:solidFill>
                <a:latin typeface="Arial" panose="020B0604020202020204" pitchFamily="34" charset="0"/>
                <a:ea typeface="宋体" panose="02010600030101010101" pitchFamily="2" charset="-122"/>
              </a:defRPr>
            </a:lvl1pPr>
            <a:lvl2pPr marL="742950" indent="-285750" defTabSz="990600">
              <a:defRPr>
                <a:solidFill>
                  <a:schemeClr val="tx1"/>
                </a:solidFill>
                <a:latin typeface="Arial" panose="020B0604020202020204" pitchFamily="34" charset="0"/>
                <a:ea typeface="宋体" panose="02010600030101010101" pitchFamily="2" charset="-122"/>
              </a:defRPr>
            </a:lvl2pPr>
            <a:lvl3pPr marL="1143000" indent="-228600" defTabSz="990600">
              <a:defRPr>
                <a:solidFill>
                  <a:schemeClr val="tx1"/>
                </a:solidFill>
                <a:latin typeface="Arial" panose="020B0604020202020204" pitchFamily="34" charset="0"/>
                <a:ea typeface="宋体" panose="02010600030101010101" pitchFamily="2" charset="-122"/>
              </a:defRPr>
            </a:lvl3pPr>
            <a:lvl4pPr marL="1600200" indent="-228600" defTabSz="990600">
              <a:defRPr>
                <a:solidFill>
                  <a:schemeClr val="tx1"/>
                </a:solidFill>
                <a:latin typeface="Arial" panose="020B0604020202020204" pitchFamily="34" charset="0"/>
                <a:ea typeface="宋体" panose="02010600030101010101" pitchFamily="2" charset="-122"/>
              </a:defRPr>
            </a:lvl4pPr>
            <a:lvl5pPr marL="2057400" indent="-228600" defTabSz="990600">
              <a:defRPr>
                <a:solidFill>
                  <a:schemeClr val="tx1"/>
                </a:solidFill>
                <a:latin typeface="Arial" panose="020B0604020202020204" pitchFamily="34" charset="0"/>
                <a:ea typeface="宋体" panose="02010600030101010101" pitchFamily="2" charset="-122"/>
              </a:defRPr>
            </a:lvl5pPr>
            <a:lvl6pPr marL="25146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B25B94D-3B64-4057-B3AA-193654C61BD5}" type="slidenum">
              <a:rPr lang="zh-CN" altLang="en-US"/>
              <a:pPr/>
              <a:t>37</a:t>
            </a:fld>
            <a:endParaRPr lang="en-US" altLang="zh-CN"/>
          </a:p>
        </p:txBody>
      </p:sp>
      <p:sp>
        <p:nvSpPr>
          <p:cNvPr id="50179" name="Rectangle 2"/>
          <p:cNvSpPr>
            <a:spLocks noGrp="1" noRot="1" noChangeAspect="1" noChangeArrowheads="1" noTextEdit="1"/>
          </p:cNvSpPr>
          <p:nvPr>
            <p:ph type="sldImg"/>
          </p:nvPr>
        </p:nvSpPr>
        <p:spPr>
          <a:xfrm>
            <a:off x="992188" y="768350"/>
            <a:ext cx="5114925" cy="3836988"/>
          </a:xfrm>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Tree>
    <p:extLst>
      <p:ext uri="{BB962C8B-B14F-4D97-AF65-F5344CB8AC3E}">
        <p14:creationId xmlns:p14="http://schemas.microsoft.com/office/powerpoint/2010/main" val="384740213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90600">
              <a:defRPr>
                <a:solidFill>
                  <a:schemeClr val="tx1"/>
                </a:solidFill>
                <a:latin typeface="Arial" panose="020B0604020202020204" pitchFamily="34" charset="0"/>
                <a:ea typeface="宋体" panose="02010600030101010101" pitchFamily="2" charset="-122"/>
              </a:defRPr>
            </a:lvl1pPr>
            <a:lvl2pPr marL="742950" indent="-285750" defTabSz="990600">
              <a:defRPr>
                <a:solidFill>
                  <a:schemeClr val="tx1"/>
                </a:solidFill>
                <a:latin typeface="Arial" panose="020B0604020202020204" pitchFamily="34" charset="0"/>
                <a:ea typeface="宋体" panose="02010600030101010101" pitchFamily="2" charset="-122"/>
              </a:defRPr>
            </a:lvl2pPr>
            <a:lvl3pPr marL="1143000" indent="-228600" defTabSz="990600">
              <a:defRPr>
                <a:solidFill>
                  <a:schemeClr val="tx1"/>
                </a:solidFill>
                <a:latin typeface="Arial" panose="020B0604020202020204" pitchFamily="34" charset="0"/>
                <a:ea typeface="宋体" panose="02010600030101010101" pitchFamily="2" charset="-122"/>
              </a:defRPr>
            </a:lvl3pPr>
            <a:lvl4pPr marL="1600200" indent="-228600" defTabSz="990600">
              <a:defRPr>
                <a:solidFill>
                  <a:schemeClr val="tx1"/>
                </a:solidFill>
                <a:latin typeface="Arial" panose="020B0604020202020204" pitchFamily="34" charset="0"/>
                <a:ea typeface="宋体" panose="02010600030101010101" pitchFamily="2" charset="-122"/>
              </a:defRPr>
            </a:lvl4pPr>
            <a:lvl5pPr marL="2057400" indent="-228600" defTabSz="990600">
              <a:defRPr>
                <a:solidFill>
                  <a:schemeClr val="tx1"/>
                </a:solidFill>
                <a:latin typeface="Arial" panose="020B0604020202020204" pitchFamily="34" charset="0"/>
                <a:ea typeface="宋体" panose="02010600030101010101" pitchFamily="2" charset="-122"/>
              </a:defRPr>
            </a:lvl5pPr>
            <a:lvl6pPr marL="25146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1879D70-1FF2-49BB-B765-68BF5DF6F98A}" type="slidenum">
              <a:rPr lang="zh-CN" altLang="en-US"/>
              <a:pPr/>
              <a:t>38</a:t>
            </a:fld>
            <a:endParaRPr lang="en-US" altLang="zh-CN"/>
          </a:p>
        </p:txBody>
      </p:sp>
      <p:sp>
        <p:nvSpPr>
          <p:cNvPr id="52227" name="Rectangle 2"/>
          <p:cNvSpPr>
            <a:spLocks noGrp="1" noRot="1" noChangeAspect="1" noChangeArrowheads="1" noTextEdit="1"/>
          </p:cNvSpPr>
          <p:nvPr>
            <p:ph type="sldImg"/>
          </p:nvPr>
        </p:nvSpPr>
        <p:spPr>
          <a:xfrm>
            <a:off x="992188" y="768350"/>
            <a:ext cx="5114925" cy="3836988"/>
          </a:xfrm>
          <a:ln/>
        </p:spPr>
      </p:sp>
      <p:sp>
        <p:nvSpPr>
          <p:cNvPr id="522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Tree>
    <p:extLst>
      <p:ext uri="{BB962C8B-B14F-4D97-AF65-F5344CB8AC3E}">
        <p14:creationId xmlns:p14="http://schemas.microsoft.com/office/powerpoint/2010/main" val="55095773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90600">
              <a:defRPr>
                <a:solidFill>
                  <a:schemeClr val="tx1"/>
                </a:solidFill>
                <a:latin typeface="Arial" panose="020B0604020202020204" pitchFamily="34" charset="0"/>
                <a:ea typeface="宋体" panose="02010600030101010101" pitchFamily="2" charset="-122"/>
              </a:defRPr>
            </a:lvl1pPr>
            <a:lvl2pPr marL="742950" indent="-285750" defTabSz="990600">
              <a:defRPr>
                <a:solidFill>
                  <a:schemeClr val="tx1"/>
                </a:solidFill>
                <a:latin typeface="Arial" panose="020B0604020202020204" pitchFamily="34" charset="0"/>
                <a:ea typeface="宋体" panose="02010600030101010101" pitchFamily="2" charset="-122"/>
              </a:defRPr>
            </a:lvl2pPr>
            <a:lvl3pPr marL="1143000" indent="-228600" defTabSz="990600">
              <a:defRPr>
                <a:solidFill>
                  <a:schemeClr val="tx1"/>
                </a:solidFill>
                <a:latin typeface="Arial" panose="020B0604020202020204" pitchFamily="34" charset="0"/>
                <a:ea typeface="宋体" panose="02010600030101010101" pitchFamily="2" charset="-122"/>
              </a:defRPr>
            </a:lvl3pPr>
            <a:lvl4pPr marL="1600200" indent="-228600" defTabSz="990600">
              <a:defRPr>
                <a:solidFill>
                  <a:schemeClr val="tx1"/>
                </a:solidFill>
                <a:latin typeface="Arial" panose="020B0604020202020204" pitchFamily="34" charset="0"/>
                <a:ea typeface="宋体" panose="02010600030101010101" pitchFamily="2" charset="-122"/>
              </a:defRPr>
            </a:lvl4pPr>
            <a:lvl5pPr marL="2057400" indent="-228600" defTabSz="990600">
              <a:defRPr>
                <a:solidFill>
                  <a:schemeClr val="tx1"/>
                </a:solidFill>
                <a:latin typeface="Arial" panose="020B0604020202020204" pitchFamily="34" charset="0"/>
                <a:ea typeface="宋体" panose="02010600030101010101" pitchFamily="2" charset="-122"/>
              </a:defRPr>
            </a:lvl5pPr>
            <a:lvl6pPr marL="25146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0B2420C2-DA8E-4B2B-92B8-C1FC6068D483}" type="slidenum">
              <a:rPr lang="zh-CN" altLang="en-US"/>
              <a:pPr/>
              <a:t>39</a:t>
            </a:fld>
            <a:endParaRPr lang="en-US" altLang="zh-CN"/>
          </a:p>
        </p:txBody>
      </p:sp>
      <p:sp>
        <p:nvSpPr>
          <p:cNvPr id="54275" name="Rectangle 2"/>
          <p:cNvSpPr>
            <a:spLocks noGrp="1" noRot="1" noChangeAspect="1" noChangeArrowheads="1" noTextEdit="1"/>
          </p:cNvSpPr>
          <p:nvPr>
            <p:ph type="sldImg"/>
          </p:nvPr>
        </p:nvSpPr>
        <p:spPr>
          <a:xfrm>
            <a:off x="992188" y="768350"/>
            <a:ext cx="5114925" cy="3836988"/>
          </a:xfrm>
          <a:ln/>
        </p:spPr>
      </p:sp>
      <p:sp>
        <p:nvSpPr>
          <p:cNvPr id="542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Tree>
    <p:extLst>
      <p:ext uri="{BB962C8B-B14F-4D97-AF65-F5344CB8AC3E}">
        <p14:creationId xmlns:p14="http://schemas.microsoft.com/office/powerpoint/2010/main" val="378819303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92188" y="768350"/>
            <a:ext cx="5114925" cy="3836988"/>
          </a:xfrm>
        </p:spPr>
      </p:sp>
      <p:sp>
        <p:nvSpPr>
          <p:cNvPr id="3" name="备注占位符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zh-CN" altLang="zh-CN" sz="1200" kern="1200" dirty="0">
                <a:solidFill>
                  <a:schemeClr val="tx1"/>
                </a:solidFill>
                <a:effectLst/>
                <a:latin typeface="Times New Roman" pitchFamily="18" charset="0"/>
                <a:ea typeface="宋体" panose="02010600030101010101" pitchFamily="2" charset="-122"/>
                <a:cs typeface="+mn-cs"/>
              </a:rPr>
              <a:t>完全随机缺失（</a:t>
            </a:r>
            <a:r>
              <a:rPr lang="en-US" altLang="zh-CN" sz="1200" kern="1200" dirty="0">
                <a:solidFill>
                  <a:schemeClr val="tx1"/>
                </a:solidFill>
                <a:effectLst/>
                <a:latin typeface="Times New Roman" pitchFamily="18" charset="0"/>
                <a:ea typeface="宋体" panose="02010600030101010101" pitchFamily="2" charset="-122"/>
                <a:cs typeface="+mn-cs"/>
              </a:rPr>
              <a:t>Missing Completely At Random</a:t>
            </a:r>
            <a:r>
              <a:rPr lang="zh-CN" altLang="zh-CN" sz="1200" kern="1200" dirty="0">
                <a:solidFill>
                  <a:schemeClr val="tx1"/>
                </a:solidFill>
                <a:effectLst/>
                <a:latin typeface="Times New Roman" pitchFamily="18" charset="0"/>
                <a:ea typeface="宋体" panose="02010600030101010101" pitchFamily="2" charset="-122"/>
                <a:cs typeface="+mn-cs"/>
              </a:rPr>
              <a:t>，</a:t>
            </a:r>
            <a:r>
              <a:rPr lang="en-US" altLang="zh-CN" sz="1200" kern="1200" dirty="0">
                <a:solidFill>
                  <a:schemeClr val="tx1"/>
                </a:solidFill>
                <a:effectLst/>
                <a:latin typeface="Times New Roman" pitchFamily="18" charset="0"/>
                <a:ea typeface="宋体" panose="02010600030101010101" pitchFamily="2" charset="-122"/>
                <a:cs typeface="+mn-cs"/>
              </a:rPr>
              <a:t>MCAR</a:t>
            </a:r>
            <a:r>
              <a:rPr lang="zh-CN" altLang="zh-CN" sz="1200" kern="1200" dirty="0">
                <a:solidFill>
                  <a:schemeClr val="tx1"/>
                </a:solidFill>
                <a:effectLst/>
                <a:latin typeface="Times New Roman" pitchFamily="18" charset="0"/>
                <a:ea typeface="宋体" panose="02010600030101010101" pitchFamily="2" charset="-122"/>
                <a:cs typeface="+mn-cs"/>
              </a:rPr>
              <a:t>）。某些数据的缺失，与数据集合中其它数据的取值或者缺失没有关系，缺失数据仅仅是整个数据集合的一个随机子集合。</a:t>
            </a:r>
            <a:endParaRPr lang="en-US" altLang="zh-CN" sz="1200" kern="1200" dirty="0">
              <a:solidFill>
                <a:schemeClr val="tx1"/>
              </a:solidFill>
              <a:effectLst/>
              <a:latin typeface="Times New Roman" pitchFamily="18" charset="0"/>
              <a:ea typeface="宋体" panose="02010600030101010101" pitchFamily="2" charset="-122"/>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zh-CN" altLang="zh-CN" sz="1200" kern="1200" dirty="0">
                <a:solidFill>
                  <a:schemeClr val="tx1"/>
                </a:solidFill>
                <a:effectLst/>
                <a:latin typeface="Times New Roman" pitchFamily="18" charset="0"/>
                <a:ea typeface="宋体" panose="02010600030101010101" pitchFamily="2" charset="-122"/>
                <a:cs typeface="+mn-cs"/>
              </a:rPr>
              <a:t>随机缺失（</a:t>
            </a:r>
            <a:r>
              <a:rPr lang="en-US" altLang="zh-CN" sz="1200" dirty="0">
                <a:effectLst/>
                <a:latin typeface="Times New Roman" panose="02020603050405020304" pitchFamily="18" charset="0"/>
                <a:ea typeface="宋体" panose="02010600030101010101" pitchFamily="2" charset="-122"/>
              </a:rPr>
              <a:t>Missing</a:t>
            </a:r>
            <a:r>
              <a:rPr lang="en-US" altLang="zh-CN" sz="1200" kern="1200" dirty="0">
                <a:solidFill>
                  <a:schemeClr val="tx1"/>
                </a:solidFill>
                <a:effectLst/>
                <a:latin typeface="Times New Roman" pitchFamily="18" charset="0"/>
                <a:ea typeface="宋体" panose="02010600030101010101" pitchFamily="2" charset="-122"/>
                <a:cs typeface="+mn-cs"/>
              </a:rPr>
              <a:t> </a:t>
            </a:r>
            <a:r>
              <a:rPr lang="en-US" altLang="zh-CN" sz="1200" dirty="0">
                <a:effectLst/>
                <a:latin typeface="Times New Roman" panose="02020603050405020304" pitchFamily="18" charset="0"/>
                <a:ea typeface="宋体" panose="02010600030101010101" pitchFamily="2" charset="-122"/>
              </a:rPr>
              <a:t>At</a:t>
            </a:r>
            <a:r>
              <a:rPr lang="en-US" altLang="zh-CN" sz="1200" kern="1200" dirty="0">
                <a:solidFill>
                  <a:schemeClr val="tx1"/>
                </a:solidFill>
                <a:effectLst/>
                <a:latin typeface="Times New Roman" pitchFamily="18" charset="0"/>
                <a:ea typeface="宋体" panose="02010600030101010101" pitchFamily="2" charset="-122"/>
                <a:cs typeface="+mn-cs"/>
              </a:rPr>
              <a:t> </a:t>
            </a:r>
            <a:r>
              <a:rPr lang="en-US" altLang="zh-CN" sz="1200" dirty="0">
                <a:effectLst/>
                <a:latin typeface="Times New Roman" panose="02020603050405020304" pitchFamily="18" charset="0"/>
                <a:ea typeface="宋体" panose="02010600030101010101" pitchFamily="2" charset="-122"/>
              </a:rPr>
              <a:t>Random</a:t>
            </a:r>
            <a:r>
              <a:rPr lang="zh-CN" altLang="zh-CN" sz="1200" kern="1200" dirty="0">
                <a:solidFill>
                  <a:schemeClr val="tx1"/>
                </a:solidFill>
                <a:effectLst/>
                <a:latin typeface="Times New Roman" pitchFamily="18" charset="0"/>
                <a:ea typeface="宋体" panose="02010600030101010101" pitchFamily="2" charset="-122"/>
                <a:cs typeface="+mn-cs"/>
              </a:rPr>
              <a:t>，</a:t>
            </a:r>
            <a:r>
              <a:rPr lang="en-US" altLang="zh-CN" sz="1200" dirty="0">
                <a:effectLst/>
                <a:latin typeface="Times New Roman" panose="02020603050405020304" pitchFamily="18" charset="0"/>
                <a:ea typeface="宋体" panose="02010600030101010101" pitchFamily="2" charset="-122"/>
              </a:rPr>
              <a:t>MAR</a:t>
            </a:r>
            <a:r>
              <a:rPr lang="zh-CN" altLang="zh-CN" sz="1200" kern="1200" dirty="0">
                <a:solidFill>
                  <a:schemeClr val="tx1"/>
                </a:solidFill>
                <a:effectLst/>
                <a:latin typeface="Times New Roman" pitchFamily="18" charset="0"/>
                <a:ea typeface="宋体" panose="02010600030101010101" pitchFamily="2" charset="-122"/>
                <a:cs typeface="+mn-cs"/>
              </a:rPr>
              <a:t>）。数据的缺失仅仅依赖于完全变量。随机缺失意味着数据缺失与缺失的数据值无关，但与数据在某些属性上的取值有关。例如，在分析客户购物行为的调查中，客户年龄这个属性上的缺失值可能与本身的数值无关，但可能与客户的性别属性有关。客户收入属性上的缺失值，可能与他的职业属性有关，但与自身收入多少无关。</a:t>
            </a:r>
            <a:endParaRPr lang="en-US" altLang="zh-CN" sz="1200" kern="1200" dirty="0">
              <a:solidFill>
                <a:schemeClr val="tx1"/>
              </a:solidFill>
              <a:effectLst/>
              <a:latin typeface="Times New Roman" pitchFamily="18" charset="0"/>
              <a:ea typeface="宋体" panose="02010600030101010101" pitchFamily="2" charset="-122"/>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zh-CN" altLang="en-US" sz="1200" dirty="0"/>
              <a:t>非随机、不可忽略缺失（</a:t>
            </a:r>
            <a:r>
              <a:rPr lang="en-US" altLang="zh-CN" sz="1200" dirty="0"/>
              <a:t>Not Missing at Random, NMAR</a:t>
            </a:r>
            <a:r>
              <a:rPr lang="zh-CN" altLang="en-US" sz="1200" dirty="0"/>
              <a:t>，</a:t>
            </a:r>
            <a:r>
              <a:rPr lang="en-US" altLang="zh-CN" sz="1200" dirty="0"/>
              <a:t>or no ignorable</a:t>
            </a:r>
            <a:r>
              <a:rPr lang="zh-CN" altLang="en-US" sz="1200" dirty="0"/>
              <a:t>）。</a:t>
            </a:r>
            <a:r>
              <a:rPr lang="zh-CN" altLang="zh-CN" sz="1200" kern="1200" dirty="0">
                <a:solidFill>
                  <a:schemeClr val="tx1"/>
                </a:solidFill>
                <a:effectLst/>
                <a:latin typeface="Times New Roman" pitchFamily="18" charset="0"/>
                <a:ea typeface="宋体" panose="02010600030101010101" pitchFamily="2" charset="-122"/>
                <a:cs typeface="+mn-cs"/>
              </a:rPr>
              <a:t>例如，上面那个客户购物行为的调查中，一些高收入人群往往不填写收入值，这种缺失值是与自身属性取值有关的。</a:t>
            </a:r>
          </a:p>
          <a:p>
            <a:endParaRPr lang="zh-CN" altLang="en-US" dirty="0"/>
          </a:p>
        </p:txBody>
      </p:sp>
      <p:sp>
        <p:nvSpPr>
          <p:cNvPr id="4" name="灯片编号占位符 3"/>
          <p:cNvSpPr>
            <a:spLocks noGrp="1"/>
          </p:cNvSpPr>
          <p:nvPr>
            <p:ph type="sldNum" sz="quarter" idx="10"/>
          </p:nvPr>
        </p:nvSpPr>
        <p:spPr/>
        <p:txBody>
          <a:bodyPr/>
          <a:lstStyle/>
          <a:p>
            <a:pPr>
              <a:defRPr/>
            </a:pPr>
            <a:fld id="{3E740759-DBD7-4792-9AC8-42B75D748748}" type="slidenum">
              <a:rPr lang="zh-CN" altLang="en-US" smtClean="0"/>
              <a:pPr>
                <a:defRPr/>
              </a:pPr>
              <a:t>40</a:t>
            </a:fld>
            <a:endParaRPr lang="en-US" altLang="zh-CN"/>
          </a:p>
        </p:txBody>
      </p:sp>
    </p:spTree>
    <p:extLst>
      <p:ext uri="{BB962C8B-B14F-4D97-AF65-F5344CB8AC3E}">
        <p14:creationId xmlns:p14="http://schemas.microsoft.com/office/powerpoint/2010/main" val="13020699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90600">
              <a:defRPr>
                <a:solidFill>
                  <a:schemeClr val="tx1"/>
                </a:solidFill>
                <a:latin typeface="Arial" panose="020B0604020202020204" pitchFamily="34" charset="0"/>
                <a:ea typeface="宋体" panose="02010600030101010101" pitchFamily="2" charset="-122"/>
              </a:defRPr>
            </a:lvl1pPr>
            <a:lvl2pPr marL="742950" indent="-285750" defTabSz="990600">
              <a:defRPr>
                <a:solidFill>
                  <a:schemeClr val="tx1"/>
                </a:solidFill>
                <a:latin typeface="Arial" panose="020B0604020202020204" pitchFamily="34" charset="0"/>
                <a:ea typeface="宋体" panose="02010600030101010101" pitchFamily="2" charset="-122"/>
              </a:defRPr>
            </a:lvl2pPr>
            <a:lvl3pPr marL="1143000" indent="-228600" defTabSz="990600">
              <a:defRPr>
                <a:solidFill>
                  <a:schemeClr val="tx1"/>
                </a:solidFill>
                <a:latin typeface="Arial" panose="020B0604020202020204" pitchFamily="34" charset="0"/>
                <a:ea typeface="宋体" panose="02010600030101010101" pitchFamily="2" charset="-122"/>
              </a:defRPr>
            </a:lvl3pPr>
            <a:lvl4pPr marL="1600200" indent="-228600" defTabSz="990600">
              <a:defRPr>
                <a:solidFill>
                  <a:schemeClr val="tx1"/>
                </a:solidFill>
                <a:latin typeface="Arial" panose="020B0604020202020204" pitchFamily="34" charset="0"/>
                <a:ea typeface="宋体" panose="02010600030101010101" pitchFamily="2" charset="-122"/>
              </a:defRPr>
            </a:lvl4pPr>
            <a:lvl5pPr marL="2057400" indent="-228600" defTabSz="990600">
              <a:defRPr>
                <a:solidFill>
                  <a:schemeClr val="tx1"/>
                </a:solidFill>
                <a:latin typeface="Arial" panose="020B0604020202020204" pitchFamily="34" charset="0"/>
                <a:ea typeface="宋体" panose="02010600030101010101" pitchFamily="2" charset="-122"/>
              </a:defRPr>
            </a:lvl5pPr>
            <a:lvl6pPr marL="25146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D8FA8096-0244-475A-9C2A-7B5229655B92}" type="slidenum">
              <a:rPr lang="zh-CN" altLang="en-US"/>
              <a:pPr/>
              <a:t>5</a:t>
            </a:fld>
            <a:endParaRPr lang="en-US" altLang="zh-CN"/>
          </a:p>
        </p:txBody>
      </p:sp>
      <p:sp>
        <p:nvSpPr>
          <p:cNvPr id="11267" name="Rectangle 2"/>
          <p:cNvSpPr>
            <a:spLocks noGrp="1" noRot="1" noChangeAspect="1" noChangeArrowheads="1" noTextEdit="1"/>
          </p:cNvSpPr>
          <p:nvPr>
            <p:ph type="sldImg"/>
          </p:nvPr>
        </p:nvSpPr>
        <p:spPr>
          <a:xfrm>
            <a:off x="992188" y="768350"/>
            <a:ext cx="5114925" cy="3836988"/>
          </a:xfrm>
          <a:ln/>
        </p:spPr>
      </p:sp>
      <p:sp>
        <p:nvSpPr>
          <p:cNvPr id="112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dirty="0"/>
          </a:p>
        </p:txBody>
      </p:sp>
    </p:spTree>
    <p:extLst>
      <p:ext uri="{BB962C8B-B14F-4D97-AF65-F5344CB8AC3E}">
        <p14:creationId xmlns:p14="http://schemas.microsoft.com/office/powerpoint/2010/main" val="187703785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90600">
              <a:defRPr>
                <a:solidFill>
                  <a:schemeClr val="tx1"/>
                </a:solidFill>
                <a:latin typeface="Arial" panose="020B0604020202020204" pitchFamily="34" charset="0"/>
                <a:ea typeface="宋体" panose="02010600030101010101" pitchFamily="2" charset="-122"/>
              </a:defRPr>
            </a:lvl1pPr>
            <a:lvl2pPr marL="742950" indent="-285750" defTabSz="990600">
              <a:defRPr>
                <a:solidFill>
                  <a:schemeClr val="tx1"/>
                </a:solidFill>
                <a:latin typeface="Arial" panose="020B0604020202020204" pitchFamily="34" charset="0"/>
                <a:ea typeface="宋体" panose="02010600030101010101" pitchFamily="2" charset="-122"/>
              </a:defRPr>
            </a:lvl2pPr>
            <a:lvl3pPr marL="1143000" indent="-228600" defTabSz="990600">
              <a:defRPr>
                <a:solidFill>
                  <a:schemeClr val="tx1"/>
                </a:solidFill>
                <a:latin typeface="Arial" panose="020B0604020202020204" pitchFamily="34" charset="0"/>
                <a:ea typeface="宋体" panose="02010600030101010101" pitchFamily="2" charset="-122"/>
              </a:defRPr>
            </a:lvl3pPr>
            <a:lvl4pPr marL="1600200" indent="-228600" defTabSz="990600">
              <a:defRPr>
                <a:solidFill>
                  <a:schemeClr val="tx1"/>
                </a:solidFill>
                <a:latin typeface="Arial" panose="020B0604020202020204" pitchFamily="34" charset="0"/>
                <a:ea typeface="宋体" panose="02010600030101010101" pitchFamily="2" charset="-122"/>
              </a:defRPr>
            </a:lvl4pPr>
            <a:lvl5pPr marL="2057400" indent="-228600" defTabSz="990600">
              <a:defRPr>
                <a:solidFill>
                  <a:schemeClr val="tx1"/>
                </a:solidFill>
                <a:latin typeface="Arial" panose="020B0604020202020204" pitchFamily="34" charset="0"/>
                <a:ea typeface="宋体" panose="02010600030101010101" pitchFamily="2" charset="-122"/>
              </a:defRPr>
            </a:lvl5pPr>
            <a:lvl6pPr marL="25146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4580C541-6730-40E7-A714-4F52C3472FEE}" type="slidenum">
              <a:rPr lang="zh-CN" altLang="en-US"/>
              <a:pPr/>
              <a:t>42</a:t>
            </a:fld>
            <a:endParaRPr lang="en-US" altLang="zh-CN"/>
          </a:p>
        </p:txBody>
      </p:sp>
      <p:sp>
        <p:nvSpPr>
          <p:cNvPr id="58371" name="Rectangle 2"/>
          <p:cNvSpPr>
            <a:spLocks noGrp="1" noRot="1" noChangeAspect="1" noChangeArrowheads="1" noTextEdit="1"/>
          </p:cNvSpPr>
          <p:nvPr>
            <p:ph type="sldImg"/>
          </p:nvPr>
        </p:nvSpPr>
        <p:spPr>
          <a:xfrm>
            <a:off x="992188" y="768350"/>
            <a:ext cx="5114925" cy="3836988"/>
          </a:xfrm>
          <a:ln/>
        </p:spPr>
      </p:sp>
      <p:sp>
        <p:nvSpPr>
          <p:cNvPr id="583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Tree>
    <p:extLst>
      <p:ext uri="{BB962C8B-B14F-4D97-AF65-F5344CB8AC3E}">
        <p14:creationId xmlns:p14="http://schemas.microsoft.com/office/powerpoint/2010/main" val="387222484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92188" y="768350"/>
            <a:ext cx="5114925" cy="3836988"/>
          </a:xfrm>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Times New Roman" pitchFamily="18" charset="0"/>
                <a:ea typeface="宋体" panose="02010600030101010101" pitchFamily="2" charset="-122"/>
                <a:cs typeface="+mn-cs"/>
              </a:rPr>
              <a:t>假设我们已知坐标 </a:t>
            </a:r>
            <a:r>
              <a:rPr lang="en-US" altLang="zh-CN" sz="1200" b="0" i="0" kern="1200" dirty="0">
                <a:solidFill>
                  <a:schemeClr val="tx1"/>
                </a:solidFill>
                <a:effectLst/>
                <a:latin typeface="Times New Roman" pitchFamily="18" charset="0"/>
                <a:ea typeface="宋体" panose="02010600030101010101" pitchFamily="2" charset="-122"/>
                <a:cs typeface="+mn-cs"/>
              </a:rPr>
              <a:t>(</a:t>
            </a:r>
            <a:r>
              <a:rPr lang="en-US" altLang="zh-CN" sz="1200" b="0" i="1" kern="1200" dirty="0">
                <a:solidFill>
                  <a:schemeClr val="tx1"/>
                </a:solidFill>
                <a:effectLst/>
                <a:latin typeface="Times New Roman" pitchFamily="18" charset="0"/>
                <a:ea typeface="宋体" panose="02010600030101010101" pitchFamily="2" charset="-122"/>
                <a:cs typeface="+mn-cs"/>
              </a:rPr>
              <a:t>x</a:t>
            </a:r>
            <a:r>
              <a:rPr lang="en-US" altLang="zh-CN" sz="1200" b="0" i="0" kern="1200" baseline="-25000" dirty="0">
                <a:solidFill>
                  <a:schemeClr val="tx1"/>
                </a:solidFill>
                <a:effectLst/>
                <a:latin typeface="Times New Roman" pitchFamily="18" charset="0"/>
                <a:ea typeface="宋体" panose="02010600030101010101" pitchFamily="2" charset="-122"/>
                <a:cs typeface="+mn-cs"/>
              </a:rPr>
              <a:t>0</a:t>
            </a:r>
            <a:r>
              <a:rPr lang="en-US" altLang="zh-CN" sz="1200" b="0" i="0" kern="1200" dirty="0">
                <a:solidFill>
                  <a:schemeClr val="tx1"/>
                </a:solidFill>
                <a:effectLst/>
                <a:latin typeface="Times New Roman" pitchFamily="18" charset="0"/>
                <a:ea typeface="宋体" panose="02010600030101010101" pitchFamily="2" charset="-122"/>
                <a:cs typeface="+mn-cs"/>
              </a:rPr>
              <a:t>, </a:t>
            </a:r>
            <a:r>
              <a:rPr lang="en-US" altLang="zh-CN" sz="1200" b="0" i="1" kern="1200" dirty="0">
                <a:solidFill>
                  <a:schemeClr val="tx1"/>
                </a:solidFill>
                <a:effectLst/>
                <a:latin typeface="Times New Roman" pitchFamily="18" charset="0"/>
                <a:ea typeface="宋体" panose="02010600030101010101" pitchFamily="2" charset="-122"/>
                <a:cs typeface="+mn-cs"/>
              </a:rPr>
              <a:t>y</a:t>
            </a:r>
            <a:r>
              <a:rPr lang="en-US" altLang="zh-CN" sz="1200" b="0" i="0" kern="1200" baseline="-25000" dirty="0">
                <a:solidFill>
                  <a:schemeClr val="tx1"/>
                </a:solidFill>
                <a:effectLst/>
                <a:latin typeface="Times New Roman" pitchFamily="18" charset="0"/>
                <a:ea typeface="宋体" panose="02010600030101010101" pitchFamily="2" charset="-122"/>
                <a:cs typeface="+mn-cs"/>
              </a:rPr>
              <a:t>0</a:t>
            </a:r>
            <a:r>
              <a:rPr lang="en-US" altLang="zh-CN" sz="1200" b="0" i="0" kern="1200" dirty="0">
                <a:solidFill>
                  <a:schemeClr val="tx1"/>
                </a:solidFill>
                <a:effectLst/>
                <a:latin typeface="Times New Roman" pitchFamily="18" charset="0"/>
                <a:ea typeface="宋体" panose="02010600030101010101" pitchFamily="2" charset="-122"/>
                <a:cs typeface="+mn-cs"/>
              </a:rPr>
              <a:t>) </a:t>
            </a:r>
            <a:r>
              <a:rPr lang="zh-CN" altLang="en-US" sz="1200" b="0" i="0" kern="1200" dirty="0">
                <a:solidFill>
                  <a:schemeClr val="tx1"/>
                </a:solidFill>
                <a:effectLst/>
                <a:latin typeface="Times New Roman" pitchFamily="18" charset="0"/>
                <a:ea typeface="宋体" panose="02010600030101010101" pitchFamily="2" charset="-122"/>
                <a:cs typeface="+mn-cs"/>
              </a:rPr>
              <a:t>与 </a:t>
            </a:r>
            <a:r>
              <a:rPr lang="en-US" altLang="zh-CN" sz="1200" b="0" i="0" kern="1200" dirty="0">
                <a:solidFill>
                  <a:schemeClr val="tx1"/>
                </a:solidFill>
                <a:effectLst/>
                <a:latin typeface="Times New Roman" pitchFamily="18" charset="0"/>
                <a:ea typeface="宋体" panose="02010600030101010101" pitchFamily="2" charset="-122"/>
                <a:cs typeface="+mn-cs"/>
              </a:rPr>
              <a:t>(</a:t>
            </a:r>
            <a:r>
              <a:rPr lang="en-US" altLang="zh-CN" sz="1200" b="0" i="1" kern="1200" dirty="0">
                <a:solidFill>
                  <a:schemeClr val="tx1"/>
                </a:solidFill>
                <a:effectLst/>
                <a:latin typeface="Times New Roman" pitchFamily="18" charset="0"/>
                <a:ea typeface="宋体" panose="02010600030101010101" pitchFamily="2" charset="-122"/>
                <a:cs typeface="+mn-cs"/>
              </a:rPr>
              <a:t>x</a:t>
            </a:r>
            <a:r>
              <a:rPr lang="en-US" altLang="zh-CN" sz="1200" b="0" i="0" kern="1200" baseline="-25000" dirty="0">
                <a:solidFill>
                  <a:schemeClr val="tx1"/>
                </a:solidFill>
                <a:effectLst/>
                <a:latin typeface="Times New Roman" pitchFamily="18" charset="0"/>
                <a:ea typeface="宋体" panose="02010600030101010101" pitchFamily="2" charset="-122"/>
                <a:cs typeface="+mn-cs"/>
              </a:rPr>
              <a:t>1</a:t>
            </a:r>
            <a:r>
              <a:rPr lang="en-US" altLang="zh-CN" sz="1200" b="0" i="0" kern="1200" dirty="0">
                <a:solidFill>
                  <a:schemeClr val="tx1"/>
                </a:solidFill>
                <a:effectLst/>
                <a:latin typeface="Times New Roman" pitchFamily="18" charset="0"/>
                <a:ea typeface="宋体" panose="02010600030101010101" pitchFamily="2" charset="-122"/>
                <a:cs typeface="+mn-cs"/>
              </a:rPr>
              <a:t>, </a:t>
            </a:r>
            <a:r>
              <a:rPr lang="en-US" altLang="zh-CN" sz="1200" b="0" i="1" kern="1200" dirty="0">
                <a:solidFill>
                  <a:schemeClr val="tx1"/>
                </a:solidFill>
                <a:effectLst/>
                <a:latin typeface="Times New Roman" pitchFamily="18" charset="0"/>
                <a:ea typeface="宋体" panose="02010600030101010101" pitchFamily="2" charset="-122"/>
                <a:cs typeface="+mn-cs"/>
              </a:rPr>
              <a:t>y</a:t>
            </a:r>
            <a:r>
              <a:rPr lang="en-US" altLang="zh-CN" sz="1200" b="0" i="0" kern="1200" baseline="-25000" dirty="0">
                <a:solidFill>
                  <a:schemeClr val="tx1"/>
                </a:solidFill>
                <a:effectLst/>
                <a:latin typeface="Times New Roman" pitchFamily="18" charset="0"/>
                <a:ea typeface="宋体" panose="02010600030101010101" pitchFamily="2" charset="-122"/>
                <a:cs typeface="+mn-cs"/>
              </a:rPr>
              <a:t>1</a:t>
            </a:r>
            <a:r>
              <a:rPr lang="en-US" altLang="zh-CN" sz="1200" b="0" i="0" kern="1200" dirty="0">
                <a:solidFill>
                  <a:schemeClr val="tx1"/>
                </a:solidFill>
                <a:effectLst/>
                <a:latin typeface="Times New Roman" pitchFamily="18" charset="0"/>
                <a:ea typeface="宋体" panose="02010600030101010101" pitchFamily="2" charset="-122"/>
                <a:cs typeface="+mn-cs"/>
              </a:rPr>
              <a:t>)</a:t>
            </a:r>
            <a:r>
              <a:rPr lang="zh-CN" altLang="en-US" sz="1200" b="0" i="0" kern="1200" dirty="0">
                <a:solidFill>
                  <a:schemeClr val="tx1"/>
                </a:solidFill>
                <a:effectLst/>
                <a:latin typeface="Times New Roman" pitchFamily="18" charset="0"/>
                <a:ea typeface="宋体" panose="02010600030101010101" pitchFamily="2" charset="-122"/>
                <a:cs typeface="+mn-cs"/>
              </a:rPr>
              <a:t>，要得到 </a:t>
            </a:r>
            <a:r>
              <a:rPr lang="en-US" altLang="zh-CN" sz="1200" b="0" i="0" kern="1200" dirty="0">
                <a:solidFill>
                  <a:schemeClr val="tx1"/>
                </a:solidFill>
                <a:effectLst/>
                <a:latin typeface="Times New Roman" pitchFamily="18" charset="0"/>
                <a:ea typeface="宋体" panose="02010600030101010101" pitchFamily="2" charset="-122"/>
                <a:cs typeface="+mn-cs"/>
              </a:rPr>
              <a:t>[</a:t>
            </a:r>
            <a:r>
              <a:rPr lang="en-US" altLang="zh-CN" sz="1200" b="0" i="1" kern="1200" dirty="0">
                <a:solidFill>
                  <a:schemeClr val="tx1"/>
                </a:solidFill>
                <a:effectLst/>
                <a:latin typeface="Times New Roman" pitchFamily="18" charset="0"/>
                <a:ea typeface="宋体" panose="02010600030101010101" pitchFamily="2" charset="-122"/>
                <a:cs typeface="+mn-cs"/>
              </a:rPr>
              <a:t>x</a:t>
            </a:r>
            <a:r>
              <a:rPr lang="en-US" altLang="zh-CN" sz="1200" b="0" i="0" kern="1200" baseline="-25000" dirty="0">
                <a:solidFill>
                  <a:schemeClr val="tx1"/>
                </a:solidFill>
                <a:effectLst/>
                <a:latin typeface="Times New Roman" pitchFamily="18" charset="0"/>
                <a:ea typeface="宋体" panose="02010600030101010101" pitchFamily="2" charset="-122"/>
                <a:cs typeface="+mn-cs"/>
              </a:rPr>
              <a:t>0</a:t>
            </a:r>
            <a:r>
              <a:rPr lang="en-US" altLang="zh-CN" sz="1200" b="0" i="0" kern="1200" dirty="0">
                <a:solidFill>
                  <a:schemeClr val="tx1"/>
                </a:solidFill>
                <a:effectLst/>
                <a:latin typeface="Times New Roman" pitchFamily="18" charset="0"/>
                <a:ea typeface="宋体" panose="02010600030101010101" pitchFamily="2" charset="-122"/>
                <a:cs typeface="+mn-cs"/>
              </a:rPr>
              <a:t>, </a:t>
            </a:r>
            <a:r>
              <a:rPr lang="en-US" altLang="zh-CN" sz="1200" b="0" i="1" kern="1200" dirty="0">
                <a:solidFill>
                  <a:schemeClr val="tx1"/>
                </a:solidFill>
                <a:effectLst/>
                <a:latin typeface="Times New Roman" pitchFamily="18" charset="0"/>
                <a:ea typeface="宋体" panose="02010600030101010101" pitchFamily="2" charset="-122"/>
                <a:cs typeface="+mn-cs"/>
              </a:rPr>
              <a:t>x</a:t>
            </a:r>
            <a:r>
              <a:rPr lang="en-US" altLang="zh-CN" sz="1200" b="0" i="0" kern="1200" baseline="-25000" dirty="0">
                <a:solidFill>
                  <a:schemeClr val="tx1"/>
                </a:solidFill>
                <a:effectLst/>
                <a:latin typeface="Times New Roman" pitchFamily="18" charset="0"/>
                <a:ea typeface="宋体" panose="02010600030101010101" pitchFamily="2" charset="-122"/>
                <a:cs typeface="+mn-cs"/>
              </a:rPr>
              <a:t>1</a:t>
            </a:r>
            <a:r>
              <a:rPr lang="en-US" altLang="zh-CN" sz="1200" b="0" i="0" kern="1200" dirty="0">
                <a:solidFill>
                  <a:schemeClr val="tx1"/>
                </a:solidFill>
                <a:effectLst/>
                <a:latin typeface="Times New Roman" pitchFamily="18" charset="0"/>
                <a:ea typeface="宋体" panose="02010600030101010101" pitchFamily="2" charset="-122"/>
                <a:cs typeface="+mn-cs"/>
              </a:rPr>
              <a:t>] </a:t>
            </a:r>
            <a:r>
              <a:rPr lang="zh-CN" altLang="en-US" sz="1200" b="0" i="0" kern="1200" dirty="0">
                <a:solidFill>
                  <a:schemeClr val="tx1"/>
                </a:solidFill>
                <a:effectLst/>
                <a:latin typeface="Times New Roman" pitchFamily="18" charset="0"/>
                <a:ea typeface="宋体" panose="02010600030101010101" pitchFamily="2" charset="-122"/>
                <a:cs typeface="+mn-cs"/>
              </a:rPr>
              <a:t>区间内某一位置 </a:t>
            </a:r>
            <a:r>
              <a:rPr lang="en-US" altLang="zh-CN" sz="1200" b="0" i="1" kern="1200" dirty="0">
                <a:solidFill>
                  <a:schemeClr val="tx1"/>
                </a:solidFill>
                <a:effectLst/>
                <a:latin typeface="Times New Roman" pitchFamily="18" charset="0"/>
                <a:ea typeface="宋体" panose="02010600030101010101" pitchFamily="2" charset="-122"/>
                <a:cs typeface="+mn-cs"/>
              </a:rPr>
              <a:t>x</a:t>
            </a:r>
            <a:r>
              <a:rPr lang="zh-CN" altLang="en-US" sz="1200" b="0" i="0" kern="1200" dirty="0">
                <a:solidFill>
                  <a:schemeClr val="tx1"/>
                </a:solidFill>
                <a:effectLst/>
                <a:latin typeface="Times New Roman" pitchFamily="18" charset="0"/>
                <a:ea typeface="宋体" panose="02010600030101010101" pitchFamily="2" charset="-122"/>
                <a:cs typeface="+mn-cs"/>
              </a:rPr>
              <a:t> 在直线上的值。</a:t>
            </a:r>
            <a:endParaRPr lang="zh-CN" altLang="en-US" dirty="0"/>
          </a:p>
        </p:txBody>
      </p:sp>
      <p:sp>
        <p:nvSpPr>
          <p:cNvPr id="4" name="灯片编号占位符 3"/>
          <p:cNvSpPr>
            <a:spLocks noGrp="1"/>
          </p:cNvSpPr>
          <p:nvPr>
            <p:ph type="sldNum" sz="quarter" idx="10"/>
          </p:nvPr>
        </p:nvSpPr>
        <p:spPr/>
        <p:txBody>
          <a:bodyPr/>
          <a:lstStyle/>
          <a:p>
            <a:pPr>
              <a:defRPr/>
            </a:pPr>
            <a:fld id="{3E740759-DBD7-4792-9AC8-42B75D748748}" type="slidenum">
              <a:rPr lang="zh-CN" altLang="en-US" smtClean="0"/>
              <a:pPr>
                <a:defRPr/>
              </a:pPr>
              <a:t>43</a:t>
            </a:fld>
            <a:endParaRPr lang="en-US" altLang="zh-CN"/>
          </a:p>
        </p:txBody>
      </p:sp>
    </p:spTree>
    <p:extLst>
      <p:ext uri="{BB962C8B-B14F-4D97-AF65-F5344CB8AC3E}">
        <p14:creationId xmlns:p14="http://schemas.microsoft.com/office/powerpoint/2010/main" val="59466747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90600">
              <a:defRPr>
                <a:solidFill>
                  <a:schemeClr val="tx1"/>
                </a:solidFill>
                <a:latin typeface="Arial" panose="020B0604020202020204" pitchFamily="34" charset="0"/>
                <a:ea typeface="宋体" panose="02010600030101010101" pitchFamily="2" charset="-122"/>
              </a:defRPr>
            </a:lvl1pPr>
            <a:lvl2pPr marL="742950" indent="-285750" defTabSz="990600">
              <a:defRPr>
                <a:solidFill>
                  <a:schemeClr val="tx1"/>
                </a:solidFill>
                <a:latin typeface="Arial" panose="020B0604020202020204" pitchFamily="34" charset="0"/>
                <a:ea typeface="宋体" panose="02010600030101010101" pitchFamily="2" charset="-122"/>
              </a:defRPr>
            </a:lvl2pPr>
            <a:lvl3pPr marL="1143000" indent="-228600" defTabSz="990600">
              <a:defRPr>
                <a:solidFill>
                  <a:schemeClr val="tx1"/>
                </a:solidFill>
                <a:latin typeface="Arial" panose="020B0604020202020204" pitchFamily="34" charset="0"/>
                <a:ea typeface="宋体" panose="02010600030101010101" pitchFamily="2" charset="-122"/>
              </a:defRPr>
            </a:lvl3pPr>
            <a:lvl4pPr marL="1600200" indent="-228600" defTabSz="990600">
              <a:defRPr>
                <a:solidFill>
                  <a:schemeClr val="tx1"/>
                </a:solidFill>
                <a:latin typeface="Arial" panose="020B0604020202020204" pitchFamily="34" charset="0"/>
                <a:ea typeface="宋体" panose="02010600030101010101" pitchFamily="2" charset="-122"/>
              </a:defRPr>
            </a:lvl4pPr>
            <a:lvl5pPr marL="2057400" indent="-228600" defTabSz="990600">
              <a:defRPr>
                <a:solidFill>
                  <a:schemeClr val="tx1"/>
                </a:solidFill>
                <a:latin typeface="Arial" panose="020B0604020202020204" pitchFamily="34" charset="0"/>
                <a:ea typeface="宋体" panose="02010600030101010101" pitchFamily="2" charset="-122"/>
              </a:defRPr>
            </a:lvl5pPr>
            <a:lvl6pPr marL="25146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DC18534E-C208-4F4F-B3F6-68AEB6301960}" type="slidenum">
              <a:rPr lang="zh-CN" altLang="en-US"/>
              <a:pPr/>
              <a:t>46</a:t>
            </a:fld>
            <a:endParaRPr lang="en-US" altLang="zh-CN"/>
          </a:p>
        </p:txBody>
      </p:sp>
      <p:sp>
        <p:nvSpPr>
          <p:cNvPr id="61443" name="Rectangle 2"/>
          <p:cNvSpPr>
            <a:spLocks noGrp="1" noRot="1" noChangeAspect="1" noChangeArrowheads="1" noTextEdit="1"/>
          </p:cNvSpPr>
          <p:nvPr>
            <p:ph type="sldImg"/>
          </p:nvPr>
        </p:nvSpPr>
        <p:spPr>
          <a:xfrm>
            <a:off x="992188" y="768350"/>
            <a:ext cx="5114925" cy="3836988"/>
          </a:xfrm>
          <a:ln/>
        </p:spPr>
      </p:sp>
      <p:sp>
        <p:nvSpPr>
          <p:cNvPr id="614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Tree>
    <p:extLst>
      <p:ext uri="{BB962C8B-B14F-4D97-AF65-F5344CB8AC3E}">
        <p14:creationId xmlns:p14="http://schemas.microsoft.com/office/powerpoint/2010/main" val="230374885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90600">
              <a:defRPr>
                <a:solidFill>
                  <a:schemeClr val="tx1"/>
                </a:solidFill>
                <a:latin typeface="Arial" panose="020B0604020202020204" pitchFamily="34" charset="0"/>
                <a:ea typeface="宋体" panose="02010600030101010101" pitchFamily="2" charset="-122"/>
              </a:defRPr>
            </a:lvl1pPr>
            <a:lvl2pPr marL="742950" indent="-285750" defTabSz="990600">
              <a:defRPr>
                <a:solidFill>
                  <a:schemeClr val="tx1"/>
                </a:solidFill>
                <a:latin typeface="Arial" panose="020B0604020202020204" pitchFamily="34" charset="0"/>
                <a:ea typeface="宋体" panose="02010600030101010101" pitchFamily="2" charset="-122"/>
              </a:defRPr>
            </a:lvl2pPr>
            <a:lvl3pPr marL="1143000" indent="-228600" defTabSz="990600">
              <a:defRPr>
                <a:solidFill>
                  <a:schemeClr val="tx1"/>
                </a:solidFill>
                <a:latin typeface="Arial" panose="020B0604020202020204" pitchFamily="34" charset="0"/>
                <a:ea typeface="宋体" panose="02010600030101010101" pitchFamily="2" charset="-122"/>
              </a:defRPr>
            </a:lvl3pPr>
            <a:lvl4pPr marL="1600200" indent="-228600" defTabSz="990600">
              <a:defRPr>
                <a:solidFill>
                  <a:schemeClr val="tx1"/>
                </a:solidFill>
                <a:latin typeface="Arial" panose="020B0604020202020204" pitchFamily="34" charset="0"/>
                <a:ea typeface="宋体" panose="02010600030101010101" pitchFamily="2" charset="-122"/>
              </a:defRPr>
            </a:lvl4pPr>
            <a:lvl5pPr marL="2057400" indent="-228600" defTabSz="990600">
              <a:defRPr>
                <a:solidFill>
                  <a:schemeClr val="tx1"/>
                </a:solidFill>
                <a:latin typeface="Arial" panose="020B0604020202020204" pitchFamily="34" charset="0"/>
                <a:ea typeface="宋体" panose="02010600030101010101" pitchFamily="2" charset="-122"/>
              </a:defRPr>
            </a:lvl5pPr>
            <a:lvl6pPr marL="25146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B331C8A5-5440-4066-99C2-ABEC431BB01E}" type="slidenum">
              <a:rPr lang="zh-CN" altLang="en-US"/>
              <a:pPr/>
              <a:t>48</a:t>
            </a:fld>
            <a:endParaRPr lang="en-US" altLang="zh-CN"/>
          </a:p>
        </p:txBody>
      </p:sp>
      <p:sp>
        <p:nvSpPr>
          <p:cNvPr id="63491" name="Rectangle 2"/>
          <p:cNvSpPr>
            <a:spLocks noGrp="1" noRot="1" noChangeAspect="1" noChangeArrowheads="1" noTextEdit="1"/>
          </p:cNvSpPr>
          <p:nvPr>
            <p:ph type="sldImg"/>
          </p:nvPr>
        </p:nvSpPr>
        <p:spPr>
          <a:xfrm>
            <a:off x="992188" y="768350"/>
            <a:ext cx="5114925" cy="3836988"/>
          </a:xfrm>
          <a:ln/>
        </p:spPr>
      </p:sp>
      <p:sp>
        <p:nvSpPr>
          <p:cNvPr id="634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Tree>
    <p:extLst>
      <p:ext uri="{BB962C8B-B14F-4D97-AF65-F5344CB8AC3E}">
        <p14:creationId xmlns:p14="http://schemas.microsoft.com/office/powerpoint/2010/main" val="232800928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90600">
              <a:defRPr>
                <a:solidFill>
                  <a:schemeClr val="tx1"/>
                </a:solidFill>
                <a:latin typeface="Arial" panose="020B0604020202020204" pitchFamily="34" charset="0"/>
                <a:ea typeface="宋体" panose="02010600030101010101" pitchFamily="2" charset="-122"/>
              </a:defRPr>
            </a:lvl1pPr>
            <a:lvl2pPr marL="742950" indent="-285750" defTabSz="990600">
              <a:defRPr>
                <a:solidFill>
                  <a:schemeClr val="tx1"/>
                </a:solidFill>
                <a:latin typeface="Arial" panose="020B0604020202020204" pitchFamily="34" charset="0"/>
                <a:ea typeface="宋体" panose="02010600030101010101" pitchFamily="2" charset="-122"/>
              </a:defRPr>
            </a:lvl2pPr>
            <a:lvl3pPr marL="1143000" indent="-228600" defTabSz="990600">
              <a:defRPr>
                <a:solidFill>
                  <a:schemeClr val="tx1"/>
                </a:solidFill>
                <a:latin typeface="Arial" panose="020B0604020202020204" pitchFamily="34" charset="0"/>
                <a:ea typeface="宋体" panose="02010600030101010101" pitchFamily="2" charset="-122"/>
              </a:defRPr>
            </a:lvl3pPr>
            <a:lvl4pPr marL="1600200" indent="-228600" defTabSz="990600">
              <a:defRPr>
                <a:solidFill>
                  <a:schemeClr val="tx1"/>
                </a:solidFill>
                <a:latin typeface="Arial" panose="020B0604020202020204" pitchFamily="34" charset="0"/>
                <a:ea typeface="宋体" panose="02010600030101010101" pitchFamily="2" charset="-122"/>
              </a:defRPr>
            </a:lvl4pPr>
            <a:lvl5pPr marL="2057400" indent="-228600" defTabSz="990600">
              <a:defRPr>
                <a:solidFill>
                  <a:schemeClr val="tx1"/>
                </a:solidFill>
                <a:latin typeface="Arial" panose="020B0604020202020204" pitchFamily="34" charset="0"/>
                <a:ea typeface="宋体" panose="02010600030101010101" pitchFamily="2" charset="-122"/>
              </a:defRPr>
            </a:lvl5pPr>
            <a:lvl6pPr marL="25146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B0E3FB7-5959-417D-9A43-C762EE585140}" type="slidenum">
              <a:rPr lang="zh-CN" altLang="en-US"/>
              <a:pPr/>
              <a:t>53</a:t>
            </a:fld>
            <a:endParaRPr lang="en-US" altLang="zh-CN"/>
          </a:p>
        </p:txBody>
      </p:sp>
      <p:sp>
        <p:nvSpPr>
          <p:cNvPr id="66563" name="Rectangle 2"/>
          <p:cNvSpPr>
            <a:spLocks noGrp="1" noRot="1" noChangeAspect="1" noChangeArrowheads="1" noTextEdit="1"/>
          </p:cNvSpPr>
          <p:nvPr>
            <p:ph type="sldImg"/>
          </p:nvPr>
        </p:nvSpPr>
        <p:spPr>
          <a:xfrm>
            <a:off x="992188" y="768350"/>
            <a:ext cx="5114925" cy="3836988"/>
          </a:xfrm>
          <a:ln/>
        </p:spPr>
      </p:sp>
      <p:sp>
        <p:nvSpPr>
          <p:cNvPr id="665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Tree>
    <p:extLst>
      <p:ext uri="{BB962C8B-B14F-4D97-AF65-F5344CB8AC3E}">
        <p14:creationId xmlns:p14="http://schemas.microsoft.com/office/powerpoint/2010/main" val="308163407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90600">
              <a:defRPr>
                <a:solidFill>
                  <a:schemeClr val="tx1"/>
                </a:solidFill>
                <a:latin typeface="Arial" panose="020B0604020202020204" pitchFamily="34" charset="0"/>
                <a:ea typeface="宋体" panose="02010600030101010101" pitchFamily="2" charset="-122"/>
              </a:defRPr>
            </a:lvl1pPr>
            <a:lvl2pPr marL="742950" indent="-285750" defTabSz="990600">
              <a:defRPr>
                <a:solidFill>
                  <a:schemeClr val="tx1"/>
                </a:solidFill>
                <a:latin typeface="Arial" panose="020B0604020202020204" pitchFamily="34" charset="0"/>
                <a:ea typeface="宋体" panose="02010600030101010101" pitchFamily="2" charset="-122"/>
              </a:defRPr>
            </a:lvl2pPr>
            <a:lvl3pPr marL="1143000" indent="-228600" defTabSz="990600">
              <a:defRPr>
                <a:solidFill>
                  <a:schemeClr val="tx1"/>
                </a:solidFill>
                <a:latin typeface="Arial" panose="020B0604020202020204" pitchFamily="34" charset="0"/>
                <a:ea typeface="宋体" panose="02010600030101010101" pitchFamily="2" charset="-122"/>
              </a:defRPr>
            </a:lvl3pPr>
            <a:lvl4pPr marL="1600200" indent="-228600" defTabSz="990600">
              <a:defRPr>
                <a:solidFill>
                  <a:schemeClr val="tx1"/>
                </a:solidFill>
                <a:latin typeface="Arial" panose="020B0604020202020204" pitchFamily="34" charset="0"/>
                <a:ea typeface="宋体" panose="02010600030101010101" pitchFamily="2" charset="-122"/>
              </a:defRPr>
            </a:lvl4pPr>
            <a:lvl5pPr marL="2057400" indent="-228600" defTabSz="990600">
              <a:defRPr>
                <a:solidFill>
                  <a:schemeClr val="tx1"/>
                </a:solidFill>
                <a:latin typeface="Arial" panose="020B0604020202020204" pitchFamily="34" charset="0"/>
                <a:ea typeface="宋体" panose="02010600030101010101" pitchFamily="2" charset="-122"/>
              </a:defRPr>
            </a:lvl5pPr>
            <a:lvl6pPr marL="25146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3F6E946-7D1B-4919-BE86-A1B49D5A462F}" type="slidenum">
              <a:rPr lang="zh-CN" altLang="en-US"/>
              <a:pPr/>
              <a:t>54</a:t>
            </a:fld>
            <a:endParaRPr lang="en-US" altLang="zh-CN"/>
          </a:p>
        </p:txBody>
      </p:sp>
      <p:sp>
        <p:nvSpPr>
          <p:cNvPr id="68611" name="Rectangle 2"/>
          <p:cNvSpPr>
            <a:spLocks noGrp="1" noRot="1" noChangeAspect="1" noChangeArrowheads="1" noTextEdit="1"/>
          </p:cNvSpPr>
          <p:nvPr>
            <p:ph type="sldImg"/>
          </p:nvPr>
        </p:nvSpPr>
        <p:spPr>
          <a:xfrm>
            <a:off x="992188" y="768350"/>
            <a:ext cx="5114925" cy="3836988"/>
          </a:xfrm>
          <a:ln/>
        </p:spPr>
      </p:sp>
      <p:sp>
        <p:nvSpPr>
          <p:cNvPr id="686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Tree>
    <p:extLst>
      <p:ext uri="{BB962C8B-B14F-4D97-AF65-F5344CB8AC3E}">
        <p14:creationId xmlns:p14="http://schemas.microsoft.com/office/powerpoint/2010/main" val="317997101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90600">
              <a:defRPr>
                <a:solidFill>
                  <a:schemeClr val="tx1"/>
                </a:solidFill>
                <a:latin typeface="Arial" panose="020B0604020202020204" pitchFamily="34" charset="0"/>
                <a:ea typeface="宋体" panose="02010600030101010101" pitchFamily="2" charset="-122"/>
              </a:defRPr>
            </a:lvl1pPr>
            <a:lvl2pPr marL="742950" indent="-285750" defTabSz="990600">
              <a:defRPr>
                <a:solidFill>
                  <a:schemeClr val="tx1"/>
                </a:solidFill>
                <a:latin typeface="Arial" panose="020B0604020202020204" pitchFamily="34" charset="0"/>
                <a:ea typeface="宋体" panose="02010600030101010101" pitchFamily="2" charset="-122"/>
              </a:defRPr>
            </a:lvl2pPr>
            <a:lvl3pPr marL="1143000" indent="-228600" defTabSz="990600">
              <a:defRPr>
                <a:solidFill>
                  <a:schemeClr val="tx1"/>
                </a:solidFill>
                <a:latin typeface="Arial" panose="020B0604020202020204" pitchFamily="34" charset="0"/>
                <a:ea typeface="宋体" panose="02010600030101010101" pitchFamily="2" charset="-122"/>
              </a:defRPr>
            </a:lvl3pPr>
            <a:lvl4pPr marL="1600200" indent="-228600" defTabSz="990600">
              <a:defRPr>
                <a:solidFill>
                  <a:schemeClr val="tx1"/>
                </a:solidFill>
                <a:latin typeface="Arial" panose="020B0604020202020204" pitchFamily="34" charset="0"/>
                <a:ea typeface="宋体" panose="02010600030101010101" pitchFamily="2" charset="-122"/>
              </a:defRPr>
            </a:lvl4pPr>
            <a:lvl5pPr marL="2057400" indent="-228600" defTabSz="990600">
              <a:defRPr>
                <a:solidFill>
                  <a:schemeClr val="tx1"/>
                </a:solidFill>
                <a:latin typeface="Arial" panose="020B0604020202020204" pitchFamily="34" charset="0"/>
                <a:ea typeface="宋体" panose="02010600030101010101" pitchFamily="2" charset="-122"/>
              </a:defRPr>
            </a:lvl5pPr>
            <a:lvl6pPr marL="25146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B49C707-F35B-4245-9044-2C51C6B32B2B}" type="slidenum">
              <a:rPr lang="zh-CN" altLang="en-US"/>
              <a:pPr/>
              <a:t>55</a:t>
            </a:fld>
            <a:endParaRPr lang="en-US" altLang="zh-CN"/>
          </a:p>
        </p:txBody>
      </p:sp>
      <p:sp>
        <p:nvSpPr>
          <p:cNvPr id="70659" name="Rectangle 2"/>
          <p:cNvSpPr>
            <a:spLocks noGrp="1" noRot="1" noChangeAspect="1" noChangeArrowheads="1" noTextEdit="1"/>
          </p:cNvSpPr>
          <p:nvPr>
            <p:ph type="sldImg"/>
          </p:nvPr>
        </p:nvSpPr>
        <p:spPr>
          <a:xfrm>
            <a:off x="992188" y="768350"/>
            <a:ext cx="5114925" cy="3836988"/>
          </a:xfrm>
          <a:ln/>
        </p:spPr>
      </p:sp>
      <p:sp>
        <p:nvSpPr>
          <p:cNvPr id="706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Tree>
    <p:extLst>
      <p:ext uri="{BB962C8B-B14F-4D97-AF65-F5344CB8AC3E}">
        <p14:creationId xmlns:p14="http://schemas.microsoft.com/office/powerpoint/2010/main" val="169742225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90600">
              <a:defRPr>
                <a:solidFill>
                  <a:schemeClr val="tx1"/>
                </a:solidFill>
                <a:latin typeface="Arial" panose="020B0604020202020204" pitchFamily="34" charset="0"/>
                <a:ea typeface="宋体" panose="02010600030101010101" pitchFamily="2" charset="-122"/>
              </a:defRPr>
            </a:lvl1pPr>
            <a:lvl2pPr marL="742950" indent="-285750" defTabSz="990600">
              <a:defRPr>
                <a:solidFill>
                  <a:schemeClr val="tx1"/>
                </a:solidFill>
                <a:latin typeface="Arial" panose="020B0604020202020204" pitchFamily="34" charset="0"/>
                <a:ea typeface="宋体" panose="02010600030101010101" pitchFamily="2" charset="-122"/>
              </a:defRPr>
            </a:lvl2pPr>
            <a:lvl3pPr marL="1143000" indent="-228600" defTabSz="990600">
              <a:defRPr>
                <a:solidFill>
                  <a:schemeClr val="tx1"/>
                </a:solidFill>
                <a:latin typeface="Arial" panose="020B0604020202020204" pitchFamily="34" charset="0"/>
                <a:ea typeface="宋体" panose="02010600030101010101" pitchFamily="2" charset="-122"/>
              </a:defRPr>
            </a:lvl3pPr>
            <a:lvl4pPr marL="1600200" indent="-228600" defTabSz="990600">
              <a:defRPr>
                <a:solidFill>
                  <a:schemeClr val="tx1"/>
                </a:solidFill>
                <a:latin typeface="Arial" panose="020B0604020202020204" pitchFamily="34" charset="0"/>
                <a:ea typeface="宋体" panose="02010600030101010101" pitchFamily="2" charset="-122"/>
              </a:defRPr>
            </a:lvl4pPr>
            <a:lvl5pPr marL="2057400" indent="-228600" defTabSz="990600">
              <a:defRPr>
                <a:solidFill>
                  <a:schemeClr val="tx1"/>
                </a:solidFill>
                <a:latin typeface="Arial" panose="020B0604020202020204" pitchFamily="34" charset="0"/>
                <a:ea typeface="宋体" panose="02010600030101010101" pitchFamily="2" charset="-122"/>
              </a:defRPr>
            </a:lvl5pPr>
            <a:lvl6pPr marL="25146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EB1C1443-BAC1-419B-B428-5452DA49D9AE}" type="slidenum">
              <a:rPr lang="zh-CN" altLang="en-US"/>
              <a:pPr/>
              <a:t>56</a:t>
            </a:fld>
            <a:endParaRPr lang="en-US" altLang="zh-CN"/>
          </a:p>
        </p:txBody>
      </p:sp>
      <p:sp>
        <p:nvSpPr>
          <p:cNvPr id="72707" name="Rectangle 2"/>
          <p:cNvSpPr>
            <a:spLocks noGrp="1" noRot="1" noChangeAspect="1" noChangeArrowheads="1" noTextEdit="1"/>
          </p:cNvSpPr>
          <p:nvPr>
            <p:ph type="sldImg"/>
          </p:nvPr>
        </p:nvSpPr>
        <p:spPr>
          <a:xfrm>
            <a:off x="992188" y="768350"/>
            <a:ext cx="5114925" cy="3836988"/>
          </a:xfrm>
          <a:ln/>
        </p:spPr>
      </p:sp>
      <p:sp>
        <p:nvSpPr>
          <p:cNvPr id="727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Tree>
    <p:extLst>
      <p:ext uri="{BB962C8B-B14F-4D97-AF65-F5344CB8AC3E}">
        <p14:creationId xmlns:p14="http://schemas.microsoft.com/office/powerpoint/2010/main" val="273427363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90600">
              <a:defRPr>
                <a:solidFill>
                  <a:schemeClr val="tx1"/>
                </a:solidFill>
                <a:latin typeface="Arial" panose="020B0604020202020204" pitchFamily="34" charset="0"/>
                <a:ea typeface="宋体" panose="02010600030101010101" pitchFamily="2" charset="-122"/>
              </a:defRPr>
            </a:lvl1pPr>
            <a:lvl2pPr marL="742950" indent="-285750" defTabSz="990600">
              <a:defRPr>
                <a:solidFill>
                  <a:schemeClr val="tx1"/>
                </a:solidFill>
                <a:latin typeface="Arial" panose="020B0604020202020204" pitchFamily="34" charset="0"/>
                <a:ea typeface="宋体" panose="02010600030101010101" pitchFamily="2" charset="-122"/>
              </a:defRPr>
            </a:lvl2pPr>
            <a:lvl3pPr marL="1143000" indent="-228600" defTabSz="990600">
              <a:defRPr>
                <a:solidFill>
                  <a:schemeClr val="tx1"/>
                </a:solidFill>
                <a:latin typeface="Arial" panose="020B0604020202020204" pitchFamily="34" charset="0"/>
                <a:ea typeface="宋体" panose="02010600030101010101" pitchFamily="2" charset="-122"/>
              </a:defRPr>
            </a:lvl3pPr>
            <a:lvl4pPr marL="1600200" indent="-228600" defTabSz="990600">
              <a:defRPr>
                <a:solidFill>
                  <a:schemeClr val="tx1"/>
                </a:solidFill>
                <a:latin typeface="Arial" panose="020B0604020202020204" pitchFamily="34" charset="0"/>
                <a:ea typeface="宋体" panose="02010600030101010101" pitchFamily="2" charset="-122"/>
              </a:defRPr>
            </a:lvl4pPr>
            <a:lvl5pPr marL="2057400" indent="-228600" defTabSz="990600">
              <a:defRPr>
                <a:solidFill>
                  <a:schemeClr val="tx1"/>
                </a:solidFill>
                <a:latin typeface="Arial" panose="020B0604020202020204" pitchFamily="34" charset="0"/>
                <a:ea typeface="宋体" panose="02010600030101010101" pitchFamily="2" charset="-122"/>
              </a:defRPr>
            </a:lvl5pPr>
            <a:lvl6pPr marL="25146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6BD300E9-7449-4854-B946-0BDBB0BB5752}" type="slidenum">
              <a:rPr lang="zh-CN" altLang="en-US"/>
              <a:pPr/>
              <a:t>57</a:t>
            </a:fld>
            <a:endParaRPr lang="en-US" altLang="zh-CN"/>
          </a:p>
        </p:txBody>
      </p:sp>
      <p:sp>
        <p:nvSpPr>
          <p:cNvPr id="74755" name="Rectangle 2"/>
          <p:cNvSpPr>
            <a:spLocks noGrp="1" noRot="1" noChangeAspect="1" noChangeArrowheads="1" noTextEdit="1"/>
          </p:cNvSpPr>
          <p:nvPr>
            <p:ph type="sldImg"/>
          </p:nvPr>
        </p:nvSpPr>
        <p:spPr>
          <a:xfrm>
            <a:off x="992188" y="768350"/>
            <a:ext cx="5114925" cy="3836988"/>
          </a:xfrm>
          <a:ln/>
        </p:spPr>
      </p:sp>
      <p:sp>
        <p:nvSpPr>
          <p:cNvPr id="747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Tree>
    <p:extLst>
      <p:ext uri="{BB962C8B-B14F-4D97-AF65-F5344CB8AC3E}">
        <p14:creationId xmlns:p14="http://schemas.microsoft.com/office/powerpoint/2010/main" val="103900307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90600">
              <a:defRPr>
                <a:solidFill>
                  <a:schemeClr val="tx1"/>
                </a:solidFill>
                <a:latin typeface="Arial" panose="020B0604020202020204" pitchFamily="34" charset="0"/>
                <a:ea typeface="宋体" panose="02010600030101010101" pitchFamily="2" charset="-122"/>
              </a:defRPr>
            </a:lvl1pPr>
            <a:lvl2pPr marL="742950" indent="-285750" defTabSz="990600">
              <a:defRPr>
                <a:solidFill>
                  <a:schemeClr val="tx1"/>
                </a:solidFill>
                <a:latin typeface="Arial" panose="020B0604020202020204" pitchFamily="34" charset="0"/>
                <a:ea typeface="宋体" panose="02010600030101010101" pitchFamily="2" charset="-122"/>
              </a:defRPr>
            </a:lvl2pPr>
            <a:lvl3pPr marL="1143000" indent="-228600" defTabSz="990600">
              <a:defRPr>
                <a:solidFill>
                  <a:schemeClr val="tx1"/>
                </a:solidFill>
                <a:latin typeface="Arial" panose="020B0604020202020204" pitchFamily="34" charset="0"/>
                <a:ea typeface="宋体" panose="02010600030101010101" pitchFamily="2" charset="-122"/>
              </a:defRPr>
            </a:lvl3pPr>
            <a:lvl4pPr marL="1600200" indent="-228600" defTabSz="990600">
              <a:defRPr>
                <a:solidFill>
                  <a:schemeClr val="tx1"/>
                </a:solidFill>
                <a:latin typeface="Arial" panose="020B0604020202020204" pitchFamily="34" charset="0"/>
                <a:ea typeface="宋体" panose="02010600030101010101" pitchFamily="2" charset="-122"/>
              </a:defRPr>
            </a:lvl4pPr>
            <a:lvl5pPr marL="2057400" indent="-228600" defTabSz="990600">
              <a:defRPr>
                <a:solidFill>
                  <a:schemeClr val="tx1"/>
                </a:solidFill>
                <a:latin typeface="Arial" panose="020B0604020202020204" pitchFamily="34" charset="0"/>
                <a:ea typeface="宋体" panose="02010600030101010101" pitchFamily="2" charset="-122"/>
              </a:defRPr>
            </a:lvl5pPr>
            <a:lvl6pPr marL="25146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A973009E-BFD9-4140-B2FE-E508E68BEC47}" type="slidenum">
              <a:rPr lang="zh-CN" altLang="en-US"/>
              <a:pPr/>
              <a:t>58</a:t>
            </a:fld>
            <a:endParaRPr lang="en-US" altLang="zh-CN"/>
          </a:p>
        </p:txBody>
      </p:sp>
      <p:sp>
        <p:nvSpPr>
          <p:cNvPr id="81923" name="Rectangle 2"/>
          <p:cNvSpPr>
            <a:spLocks noGrp="1" noRot="1" noChangeAspect="1" noChangeArrowheads="1" noTextEdit="1"/>
          </p:cNvSpPr>
          <p:nvPr>
            <p:ph type="sldImg"/>
          </p:nvPr>
        </p:nvSpPr>
        <p:spPr>
          <a:xfrm>
            <a:off x="992188" y="768350"/>
            <a:ext cx="5114925" cy="3836988"/>
          </a:xfrm>
          <a:ln/>
        </p:spPr>
      </p:sp>
      <p:sp>
        <p:nvSpPr>
          <p:cNvPr id="819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Tree>
    <p:extLst>
      <p:ext uri="{BB962C8B-B14F-4D97-AF65-F5344CB8AC3E}">
        <p14:creationId xmlns:p14="http://schemas.microsoft.com/office/powerpoint/2010/main" val="40505896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92188" y="768350"/>
            <a:ext cx="5114925" cy="3836988"/>
          </a:xfrm>
        </p:spPr>
      </p:sp>
      <p:sp>
        <p:nvSpPr>
          <p:cNvPr id="3" name="备注占位符 2"/>
          <p:cNvSpPr>
            <a:spLocks noGrp="1"/>
          </p:cNvSpPr>
          <p:nvPr>
            <p:ph type="body" idx="1"/>
          </p:nvPr>
        </p:nvSpPr>
        <p:spPr/>
        <p:txBody>
          <a:bodyPr/>
          <a:lstStyle/>
          <a:p>
            <a:r>
              <a:rPr lang="en-US" altLang="zh-CN" sz="1200" i="1" kern="1200" dirty="0">
                <a:solidFill>
                  <a:schemeClr val="tx1"/>
                </a:solidFill>
                <a:effectLst/>
                <a:latin typeface="Times New Roman" pitchFamily="18" charset="0"/>
                <a:ea typeface="宋体" panose="02010600030101010101" pitchFamily="2" charset="-122"/>
                <a:cs typeface="+mn-cs"/>
              </a:rPr>
              <a:t>Bias is a systematic (built-in) error which makes all measurements wrong by a certain amount.</a:t>
            </a:r>
            <a:endParaRPr lang="zh-CN" altLang="en-US" dirty="0"/>
          </a:p>
        </p:txBody>
      </p:sp>
      <p:sp>
        <p:nvSpPr>
          <p:cNvPr id="4" name="灯片编号占位符 3"/>
          <p:cNvSpPr>
            <a:spLocks noGrp="1"/>
          </p:cNvSpPr>
          <p:nvPr>
            <p:ph type="sldNum" sz="quarter" idx="10"/>
          </p:nvPr>
        </p:nvSpPr>
        <p:spPr/>
        <p:txBody>
          <a:bodyPr/>
          <a:lstStyle/>
          <a:p>
            <a:pPr>
              <a:defRPr/>
            </a:pPr>
            <a:fld id="{3E740759-DBD7-4792-9AC8-42B75D748748}" type="slidenum">
              <a:rPr lang="zh-CN" altLang="en-US" smtClean="0"/>
              <a:pPr>
                <a:defRPr/>
              </a:pPr>
              <a:t>6</a:t>
            </a:fld>
            <a:endParaRPr lang="en-US" altLang="zh-CN"/>
          </a:p>
        </p:txBody>
      </p:sp>
    </p:spTree>
    <p:extLst>
      <p:ext uri="{BB962C8B-B14F-4D97-AF65-F5344CB8AC3E}">
        <p14:creationId xmlns:p14="http://schemas.microsoft.com/office/powerpoint/2010/main" val="416514528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92188" y="768350"/>
            <a:ext cx="5114925" cy="3836988"/>
          </a:xfrm>
        </p:spPr>
      </p:sp>
      <p:sp>
        <p:nvSpPr>
          <p:cNvPr id="3" name="备注占位符 2"/>
          <p:cNvSpPr>
            <a:spLocks noGrp="1"/>
          </p:cNvSpPr>
          <p:nvPr>
            <p:ph type="body" idx="1"/>
          </p:nvPr>
        </p:nvSpPr>
        <p:spPr/>
        <p:txBody>
          <a:bodyPr/>
          <a:lstStyle/>
          <a:p>
            <a:r>
              <a:rPr lang="en-US" altLang="zh-CN" dirty="0"/>
              <a:t>Example0215</a:t>
            </a:r>
            <a:r>
              <a:rPr lang="en-US" altLang="zh-CN" sz="1200" kern="1200" dirty="0">
                <a:solidFill>
                  <a:schemeClr val="tx1"/>
                </a:solidFill>
                <a:latin typeface="Times New Roman" pitchFamily="18" charset="0"/>
                <a:ea typeface="宋体" panose="02010600030101010101" pitchFamily="2" charset="-122"/>
                <a:cs typeface="+mn-cs"/>
              </a:rPr>
              <a:t>MeanRemoval</a:t>
            </a:r>
            <a:r>
              <a:rPr lang="en-US" altLang="zh-CN" dirty="0"/>
              <a:t>.py</a:t>
            </a:r>
            <a:endParaRPr lang="zh-CN" altLang="en-US" dirty="0"/>
          </a:p>
        </p:txBody>
      </p:sp>
      <p:sp>
        <p:nvSpPr>
          <p:cNvPr id="4" name="灯片编号占位符 3"/>
          <p:cNvSpPr>
            <a:spLocks noGrp="1"/>
          </p:cNvSpPr>
          <p:nvPr>
            <p:ph type="sldNum" sz="quarter" idx="10"/>
          </p:nvPr>
        </p:nvSpPr>
        <p:spPr/>
        <p:txBody>
          <a:bodyPr/>
          <a:lstStyle/>
          <a:p>
            <a:pPr>
              <a:defRPr/>
            </a:pPr>
            <a:fld id="{3E740759-DBD7-4792-9AC8-42B75D748748}" type="slidenum">
              <a:rPr lang="zh-CN" altLang="en-US" smtClean="0"/>
              <a:pPr>
                <a:defRPr/>
              </a:pPr>
              <a:t>59</a:t>
            </a:fld>
            <a:endParaRPr lang="en-US" altLang="zh-CN"/>
          </a:p>
        </p:txBody>
      </p:sp>
    </p:spTree>
    <p:extLst>
      <p:ext uri="{BB962C8B-B14F-4D97-AF65-F5344CB8AC3E}">
        <p14:creationId xmlns:p14="http://schemas.microsoft.com/office/powerpoint/2010/main" val="189042842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90600">
              <a:defRPr>
                <a:solidFill>
                  <a:schemeClr val="tx1"/>
                </a:solidFill>
                <a:latin typeface="Arial" panose="020B0604020202020204" pitchFamily="34" charset="0"/>
                <a:ea typeface="宋体" panose="02010600030101010101" pitchFamily="2" charset="-122"/>
              </a:defRPr>
            </a:lvl1pPr>
            <a:lvl2pPr marL="742950" indent="-285750" defTabSz="990600">
              <a:defRPr>
                <a:solidFill>
                  <a:schemeClr val="tx1"/>
                </a:solidFill>
                <a:latin typeface="Arial" panose="020B0604020202020204" pitchFamily="34" charset="0"/>
                <a:ea typeface="宋体" panose="02010600030101010101" pitchFamily="2" charset="-122"/>
              </a:defRPr>
            </a:lvl2pPr>
            <a:lvl3pPr marL="1143000" indent="-228600" defTabSz="990600">
              <a:defRPr>
                <a:solidFill>
                  <a:schemeClr val="tx1"/>
                </a:solidFill>
                <a:latin typeface="Arial" panose="020B0604020202020204" pitchFamily="34" charset="0"/>
                <a:ea typeface="宋体" panose="02010600030101010101" pitchFamily="2" charset="-122"/>
              </a:defRPr>
            </a:lvl3pPr>
            <a:lvl4pPr marL="1600200" indent="-228600" defTabSz="990600">
              <a:defRPr>
                <a:solidFill>
                  <a:schemeClr val="tx1"/>
                </a:solidFill>
                <a:latin typeface="Arial" panose="020B0604020202020204" pitchFamily="34" charset="0"/>
                <a:ea typeface="宋体" panose="02010600030101010101" pitchFamily="2" charset="-122"/>
              </a:defRPr>
            </a:lvl4pPr>
            <a:lvl5pPr marL="2057400" indent="-228600" defTabSz="990600">
              <a:defRPr>
                <a:solidFill>
                  <a:schemeClr val="tx1"/>
                </a:solidFill>
                <a:latin typeface="Arial" panose="020B0604020202020204" pitchFamily="34" charset="0"/>
                <a:ea typeface="宋体" panose="02010600030101010101" pitchFamily="2" charset="-122"/>
              </a:defRPr>
            </a:lvl5pPr>
            <a:lvl6pPr marL="25146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42777CFF-ED6F-4CFB-9778-52302459619C}" type="slidenum">
              <a:rPr lang="zh-CN" altLang="en-US"/>
              <a:pPr/>
              <a:t>60</a:t>
            </a:fld>
            <a:endParaRPr lang="en-US" altLang="zh-CN"/>
          </a:p>
        </p:txBody>
      </p:sp>
      <p:sp>
        <p:nvSpPr>
          <p:cNvPr id="83971" name="Rectangle 2"/>
          <p:cNvSpPr>
            <a:spLocks noGrp="1" noRot="1" noChangeAspect="1" noChangeArrowheads="1" noTextEdit="1"/>
          </p:cNvSpPr>
          <p:nvPr>
            <p:ph type="sldImg"/>
          </p:nvPr>
        </p:nvSpPr>
        <p:spPr>
          <a:xfrm>
            <a:off x="992188" y="768350"/>
            <a:ext cx="5114925" cy="3836988"/>
          </a:xfrm>
          <a:ln/>
        </p:spPr>
      </p:sp>
      <p:sp>
        <p:nvSpPr>
          <p:cNvPr id="839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Tree>
    <p:extLst>
      <p:ext uri="{BB962C8B-B14F-4D97-AF65-F5344CB8AC3E}">
        <p14:creationId xmlns:p14="http://schemas.microsoft.com/office/powerpoint/2010/main" val="170604486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92188" y="768350"/>
            <a:ext cx="5114925" cy="3836988"/>
          </a:xfrm>
        </p:spPr>
      </p:sp>
      <p:sp>
        <p:nvSpPr>
          <p:cNvPr id="3" name="备注占位符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zh-CN" sz="1200" kern="1200" dirty="0">
                <a:solidFill>
                  <a:schemeClr val="tx1"/>
                </a:solidFill>
                <a:effectLst/>
                <a:latin typeface="Times New Roman" pitchFamily="18" charset="0"/>
                <a:ea typeface="宋体" panose="02010600030101010101" pitchFamily="2" charset="-122"/>
                <a:cs typeface="+mn-cs"/>
              </a:rPr>
              <a:t>MinMaxNormalization.py</a:t>
            </a:r>
          </a:p>
          <a:p>
            <a:pPr marL="0" marR="0" lvl="0" indent="0" algn="l" defTabSz="914400" rtl="0" eaLnBrk="0" fontAlgn="base" latinLnBrk="0" hangingPunct="0">
              <a:lnSpc>
                <a:spcPct val="100000"/>
              </a:lnSpc>
              <a:spcBef>
                <a:spcPct val="30000"/>
              </a:spcBef>
              <a:spcAft>
                <a:spcPct val="0"/>
              </a:spcAft>
              <a:buClrTx/>
              <a:buSzTx/>
              <a:buFontTx/>
              <a:buNone/>
              <a:tabLst/>
              <a:defRPr/>
            </a:pPr>
            <a:r>
              <a:rPr lang="zh-CN" altLang="zh-CN" sz="1200" kern="1200" dirty="0">
                <a:solidFill>
                  <a:schemeClr val="tx1"/>
                </a:solidFill>
                <a:effectLst/>
                <a:latin typeface="Times New Roman" pitchFamily="18" charset="0"/>
                <a:ea typeface="宋体" panose="02010600030101010101" pitchFamily="2" charset="-122"/>
                <a:cs typeface="+mn-cs"/>
              </a:rPr>
              <a:t>给定一个长度为</a:t>
            </a:r>
            <a:r>
              <a:rPr lang="en-US" altLang="zh-CN" sz="1200" kern="1200" dirty="0">
                <a:solidFill>
                  <a:schemeClr val="tx1"/>
                </a:solidFill>
                <a:effectLst/>
                <a:latin typeface="Times New Roman" pitchFamily="18" charset="0"/>
                <a:ea typeface="宋体" panose="02010600030101010101" pitchFamily="2" charset="-122"/>
                <a:cs typeface="+mn-cs"/>
              </a:rPr>
              <a:t>100</a:t>
            </a:r>
            <a:r>
              <a:rPr lang="zh-CN" altLang="zh-CN" sz="1200" kern="1200" dirty="0">
                <a:solidFill>
                  <a:schemeClr val="tx1"/>
                </a:solidFill>
                <a:effectLst/>
                <a:latin typeface="Times New Roman" pitchFamily="18" charset="0"/>
                <a:ea typeface="宋体" panose="02010600030101010101" pitchFamily="2" charset="-122"/>
                <a:cs typeface="+mn-cs"/>
              </a:rPr>
              <a:t>的序列数据集合，图左上部分显示它的取值范围是在</a:t>
            </a:r>
            <a:r>
              <a:rPr lang="en-US" altLang="zh-CN" sz="1200" kern="1200" dirty="0">
                <a:solidFill>
                  <a:schemeClr val="tx1"/>
                </a:solidFill>
                <a:effectLst/>
                <a:latin typeface="Times New Roman" pitchFamily="18" charset="0"/>
                <a:ea typeface="宋体" panose="02010600030101010101" pitchFamily="2" charset="-122"/>
                <a:cs typeface="+mn-cs"/>
              </a:rPr>
              <a:t>[20</a:t>
            </a:r>
            <a:r>
              <a:rPr lang="zh-CN" altLang="zh-CN" sz="1200" kern="1200" dirty="0">
                <a:solidFill>
                  <a:schemeClr val="tx1"/>
                </a:solidFill>
                <a:effectLst/>
                <a:latin typeface="Times New Roman" pitchFamily="18" charset="0"/>
                <a:ea typeface="宋体" panose="02010600030101010101" pitchFamily="2" charset="-122"/>
                <a:cs typeface="+mn-cs"/>
              </a:rPr>
              <a:t>，</a:t>
            </a:r>
            <a:r>
              <a:rPr lang="en-US" altLang="zh-CN" sz="1200" kern="1200" dirty="0">
                <a:solidFill>
                  <a:schemeClr val="tx1"/>
                </a:solidFill>
                <a:effectLst/>
                <a:latin typeface="Times New Roman" pitchFamily="18" charset="0"/>
                <a:ea typeface="宋体" panose="02010600030101010101" pitchFamily="2" charset="-122"/>
                <a:cs typeface="+mn-cs"/>
              </a:rPr>
              <a:t>80]</a:t>
            </a:r>
            <a:r>
              <a:rPr lang="zh-CN" altLang="zh-CN" sz="1200" kern="1200" dirty="0">
                <a:solidFill>
                  <a:schemeClr val="tx1"/>
                </a:solidFill>
                <a:effectLst/>
                <a:latin typeface="Times New Roman" pitchFamily="18" charset="0"/>
                <a:ea typeface="宋体" panose="02010600030101010101" pitchFamily="2" charset="-122"/>
                <a:cs typeface="+mn-cs"/>
              </a:rPr>
              <a:t>之间，均值为</a:t>
            </a:r>
            <a:r>
              <a:rPr lang="en-US" altLang="zh-CN" sz="1200" kern="1200" dirty="0">
                <a:solidFill>
                  <a:schemeClr val="tx1"/>
                </a:solidFill>
                <a:effectLst/>
                <a:latin typeface="Times New Roman" pitchFamily="18" charset="0"/>
                <a:ea typeface="宋体" panose="02010600030101010101" pitchFamily="2" charset="-122"/>
                <a:cs typeface="+mn-cs"/>
              </a:rPr>
              <a:t>48</a:t>
            </a:r>
            <a:r>
              <a:rPr lang="zh-CN" altLang="zh-CN" sz="1200" kern="1200" dirty="0">
                <a:solidFill>
                  <a:schemeClr val="tx1"/>
                </a:solidFill>
                <a:effectLst/>
                <a:latin typeface="Times New Roman" pitchFamily="18" charset="0"/>
                <a:ea typeface="宋体" panose="02010600030101010101" pitchFamily="2" charset="-122"/>
                <a:cs typeface="+mn-cs"/>
              </a:rPr>
              <a:t>，方差为</a:t>
            </a:r>
            <a:r>
              <a:rPr lang="en-US" altLang="zh-CN" sz="1200" kern="1200" dirty="0">
                <a:solidFill>
                  <a:schemeClr val="tx1"/>
                </a:solidFill>
                <a:effectLst/>
                <a:latin typeface="Times New Roman" pitchFamily="18" charset="0"/>
                <a:ea typeface="宋体" panose="02010600030101010101" pitchFamily="2" charset="-122"/>
                <a:cs typeface="+mn-cs"/>
              </a:rPr>
              <a:t>189</a:t>
            </a:r>
            <a:r>
              <a:rPr lang="zh-CN" altLang="zh-CN" sz="1200" kern="1200" dirty="0">
                <a:solidFill>
                  <a:schemeClr val="tx1"/>
                </a:solidFill>
                <a:effectLst/>
                <a:latin typeface="Times New Roman" pitchFamily="18" charset="0"/>
                <a:ea typeface="宋体" panose="02010600030101010101" pitchFamily="2" charset="-122"/>
                <a:cs typeface="+mn-cs"/>
              </a:rPr>
              <a:t>，同时显示经过变换后的序列图形，可以明显看出被向下平移后，压缩到区间</a:t>
            </a:r>
            <a:r>
              <a:rPr lang="en-US" altLang="zh-CN" sz="1200" kern="1200" dirty="0">
                <a:solidFill>
                  <a:schemeClr val="tx1"/>
                </a:solidFill>
                <a:effectLst/>
                <a:latin typeface="Times New Roman" pitchFamily="18" charset="0"/>
                <a:ea typeface="宋体" panose="02010600030101010101" pitchFamily="2" charset="-122"/>
                <a:cs typeface="+mn-cs"/>
              </a:rPr>
              <a:t>[0</a:t>
            </a:r>
            <a:r>
              <a:rPr lang="zh-CN" altLang="zh-CN" sz="1200" kern="1200" dirty="0">
                <a:solidFill>
                  <a:schemeClr val="tx1"/>
                </a:solidFill>
                <a:effectLst/>
                <a:latin typeface="Times New Roman" pitchFamily="18" charset="0"/>
                <a:ea typeface="宋体" panose="02010600030101010101" pitchFamily="2" charset="-122"/>
                <a:cs typeface="+mn-cs"/>
              </a:rPr>
              <a:t>，</a:t>
            </a:r>
            <a:r>
              <a:rPr lang="en-US" altLang="zh-CN" sz="1200" kern="1200" dirty="0">
                <a:solidFill>
                  <a:schemeClr val="tx1"/>
                </a:solidFill>
                <a:effectLst/>
                <a:latin typeface="Times New Roman" pitchFamily="18" charset="0"/>
                <a:ea typeface="宋体" panose="02010600030101010101" pitchFamily="2" charset="-122"/>
                <a:cs typeface="+mn-cs"/>
              </a:rPr>
              <a:t>1]</a:t>
            </a:r>
            <a:r>
              <a:rPr lang="zh-CN" altLang="zh-CN" sz="1200" kern="1200" dirty="0">
                <a:solidFill>
                  <a:schemeClr val="tx1"/>
                </a:solidFill>
                <a:effectLst/>
                <a:latin typeface="Times New Roman" pitchFamily="18" charset="0"/>
                <a:ea typeface="宋体" panose="02010600030101010101" pitchFamily="2" charset="-122"/>
                <a:cs typeface="+mn-cs"/>
              </a:rPr>
              <a:t>内，均值为</a:t>
            </a:r>
            <a:r>
              <a:rPr lang="en-US" altLang="zh-CN" sz="1200" kern="1200" dirty="0">
                <a:solidFill>
                  <a:schemeClr val="tx1"/>
                </a:solidFill>
                <a:effectLst/>
                <a:latin typeface="Times New Roman" pitchFamily="18" charset="0"/>
                <a:ea typeface="宋体" panose="02010600030101010101" pitchFamily="2" charset="-122"/>
                <a:cs typeface="+mn-cs"/>
              </a:rPr>
              <a:t>0.5</a:t>
            </a:r>
            <a:r>
              <a:rPr lang="zh-CN" altLang="zh-CN" sz="1200" kern="1200" dirty="0">
                <a:solidFill>
                  <a:schemeClr val="tx1"/>
                </a:solidFill>
                <a:effectLst/>
                <a:latin typeface="Times New Roman" pitchFamily="18" charset="0"/>
                <a:ea typeface="宋体" panose="02010600030101010101" pitchFamily="2" charset="-122"/>
                <a:cs typeface="+mn-cs"/>
              </a:rPr>
              <a:t>，方差为</a:t>
            </a:r>
            <a:r>
              <a:rPr lang="en-US" altLang="zh-CN" sz="1200" kern="1200" dirty="0">
                <a:solidFill>
                  <a:schemeClr val="tx1"/>
                </a:solidFill>
                <a:effectLst/>
                <a:latin typeface="Times New Roman" pitchFamily="18" charset="0"/>
                <a:ea typeface="宋体" panose="02010600030101010101" pitchFamily="2" charset="-122"/>
                <a:cs typeface="+mn-cs"/>
              </a:rPr>
              <a:t>0.05</a:t>
            </a:r>
            <a:r>
              <a:rPr lang="zh-CN" altLang="zh-CN" sz="1200" kern="1200" dirty="0">
                <a:solidFill>
                  <a:schemeClr val="tx1"/>
                </a:solidFill>
                <a:effectLst/>
                <a:latin typeface="Times New Roman" pitchFamily="18" charset="0"/>
                <a:ea typeface="宋体" panose="02010600030101010101" pitchFamily="2" charset="-122"/>
                <a:cs typeface="+mn-cs"/>
              </a:rPr>
              <a:t>。</a:t>
            </a:r>
            <a:endParaRPr lang="en-US" altLang="zh-CN" sz="1200" kern="1200" dirty="0">
              <a:solidFill>
                <a:schemeClr val="tx1"/>
              </a:solidFill>
              <a:effectLst/>
              <a:latin typeface="Times New Roman" pitchFamily="18" charset="0"/>
              <a:ea typeface="宋体" panose="02010600030101010101" pitchFamily="2" charset="-122"/>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zh-CN" altLang="zh-CN" sz="1200" kern="1200" dirty="0">
                <a:solidFill>
                  <a:schemeClr val="tx1"/>
                </a:solidFill>
                <a:effectLst/>
                <a:latin typeface="Times New Roman" pitchFamily="18" charset="0"/>
                <a:ea typeface="宋体" panose="02010600030101010101" pitchFamily="2" charset="-122"/>
                <a:cs typeface="+mn-cs"/>
              </a:rPr>
              <a:t>右上部的直方图给出原始数据的分布情况。图左下部分的图形是等比例放大了经过变换后序列的形状，右下部分是分布直方图。虽然变换后序列的取值范围在</a:t>
            </a:r>
            <a:r>
              <a:rPr lang="en-US" altLang="zh-CN" sz="1200" kern="1200" dirty="0">
                <a:solidFill>
                  <a:schemeClr val="tx1"/>
                </a:solidFill>
                <a:effectLst/>
                <a:latin typeface="Times New Roman" pitchFamily="18" charset="0"/>
                <a:ea typeface="宋体" panose="02010600030101010101" pitchFamily="2" charset="-122"/>
                <a:cs typeface="+mn-cs"/>
              </a:rPr>
              <a:t>[0</a:t>
            </a:r>
            <a:r>
              <a:rPr lang="zh-CN" altLang="zh-CN" sz="1200" kern="1200" dirty="0">
                <a:solidFill>
                  <a:schemeClr val="tx1"/>
                </a:solidFill>
                <a:effectLst/>
                <a:latin typeface="Times New Roman" pitchFamily="18" charset="0"/>
                <a:ea typeface="宋体" panose="02010600030101010101" pitchFamily="2" charset="-122"/>
                <a:cs typeface="+mn-cs"/>
              </a:rPr>
              <a:t>，</a:t>
            </a:r>
            <a:r>
              <a:rPr lang="en-US" altLang="zh-CN" sz="1200" kern="1200" dirty="0">
                <a:solidFill>
                  <a:schemeClr val="tx1"/>
                </a:solidFill>
                <a:effectLst/>
                <a:latin typeface="Times New Roman" pitchFamily="18" charset="0"/>
                <a:ea typeface="宋体" panose="02010600030101010101" pitchFamily="2" charset="-122"/>
                <a:cs typeface="+mn-cs"/>
              </a:rPr>
              <a:t>1]</a:t>
            </a:r>
            <a:r>
              <a:rPr lang="zh-CN" altLang="zh-CN" sz="1200" kern="1200" dirty="0">
                <a:solidFill>
                  <a:schemeClr val="tx1"/>
                </a:solidFill>
                <a:effectLst/>
                <a:latin typeface="Times New Roman" pitchFamily="18" charset="0"/>
                <a:ea typeface="宋体" panose="02010600030101010101" pitchFamily="2" charset="-122"/>
                <a:cs typeface="+mn-cs"/>
              </a:rPr>
              <a:t>之间，但等比例放大后，形状没有发生变化，说明了最小</a:t>
            </a:r>
            <a:r>
              <a:rPr lang="en-US" altLang="zh-CN" sz="1200" kern="1200" dirty="0">
                <a:solidFill>
                  <a:schemeClr val="tx1"/>
                </a:solidFill>
                <a:effectLst/>
                <a:latin typeface="Times New Roman" pitchFamily="18" charset="0"/>
                <a:ea typeface="宋体" panose="02010600030101010101" pitchFamily="2" charset="-122"/>
                <a:cs typeface="+mn-cs"/>
              </a:rPr>
              <a:t>-</a:t>
            </a:r>
            <a:r>
              <a:rPr lang="zh-CN" altLang="zh-CN" sz="1200" kern="1200" dirty="0">
                <a:solidFill>
                  <a:schemeClr val="tx1"/>
                </a:solidFill>
                <a:effectLst/>
                <a:latin typeface="Times New Roman" pitchFamily="18" charset="0"/>
                <a:ea typeface="宋体" panose="02010600030101010101" pitchFamily="2" charset="-122"/>
                <a:cs typeface="+mn-cs"/>
              </a:rPr>
              <a:t>最大规范化是对原始数据进行了线性变换，是对原始数据经过平移以及缩放操作，方差和均值均会改变，但数据分布形态（直方图）不变。</a:t>
            </a:r>
          </a:p>
          <a:p>
            <a:endParaRPr lang="zh-CN" altLang="en-US" dirty="0"/>
          </a:p>
        </p:txBody>
      </p:sp>
      <p:sp>
        <p:nvSpPr>
          <p:cNvPr id="4" name="灯片编号占位符 3"/>
          <p:cNvSpPr>
            <a:spLocks noGrp="1"/>
          </p:cNvSpPr>
          <p:nvPr>
            <p:ph type="sldNum" sz="quarter" idx="10"/>
          </p:nvPr>
        </p:nvSpPr>
        <p:spPr/>
        <p:txBody>
          <a:bodyPr/>
          <a:lstStyle/>
          <a:p>
            <a:pPr>
              <a:defRPr/>
            </a:pPr>
            <a:fld id="{3E740759-DBD7-4792-9AC8-42B75D748748}" type="slidenum">
              <a:rPr lang="zh-CN" altLang="en-US" smtClean="0"/>
              <a:pPr>
                <a:defRPr/>
              </a:pPr>
              <a:t>61</a:t>
            </a:fld>
            <a:endParaRPr lang="en-US" altLang="zh-CN"/>
          </a:p>
        </p:txBody>
      </p:sp>
    </p:spTree>
    <p:extLst>
      <p:ext uri="{BB962C8B-B14F-4D97-AF65-F5344CB8AC3E}">
        <p14:creationId xmlns:p14="http://schemas.microsoft.com/office/powerpoint/2010/main" val="33885127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90600">
              <a:defRPr>
                <a:solidFill>
                  <a:schemeClr val="tx1"/>
                </a:solidFill>
                <a:latin typeface="Arial" panose="020B0604020202020204" pitchFamily="34" charset="0"/>
                <a:ea typeface="宋体" panose="02010600030101010101" pitchFamily="2" charset="-122"/>
              </a:defRPr>
            </a:lvl1pPr>
            <a:lvl2pPr marL="742950" indent="-285750" defTabSz="990600">
              <a:defRPr>
                <a:solidFill>
                  <a:schemeClr val="tx1"/>
                </a:solidFill>
                <a:latin typeface="Arial" panose="020B0604020202020204" pitchFamily="34" charset="0"/>
                <a:ea typeface="宋体" panose="02010600030101010101" pitchFamily="2" charset="-122"/>
              </a:defRPr>
            </a:lvl2pPr>
            <a:lvl3pPr marL="1143000" indent="-228600" defTabSz="990600">
              <a:defRPr>
                <a:solidFill>
                  <a:schemeClr val="tx1"/>
                </a:solidFill>
                <a:latin typeface="Arial" panose="020B0604020202020204" pitchFamily="34" charset="0"/>
                <a:ea typeface="宋体" panose="02010600030101010101" pitchFamily="2" charset="-122"/>
              </a:defRPr>
            </a:lvl3pPr>
            <a:lvl4pPr marL="1600200" indent="-228600" defTabSz="990600">
              <a:defRPr>
                <a:solidFill>
                  <a:schemeClr val="tx1"/>
                </a:solidFill>
                <a:latin typeface="Arial" panose="020B0604020202020204" pitchFamily="34" charset="0"/>
                <a:ea typeface="宋体" panose="02010600030101010101" pitchFamily="2" charset="-122"/>
              </a:defRPr>
            </a:lvl4pPr>
            <a:lvl5pPr marL="2057400" indent="-228600" defTabSz="990600">
              <a:defRPr>
                <a:solidFill>
                  <a:schemeClr val="tx1"/>
                </a:solidFill>
                <a:latin typeface="Arial" panose="020B0604020202020204" pitchFamily="34" charset="0"/>
                <a:ea typeface="宋体" panose="02010600030101010101" pitchFamily="2" charset="-122"/>
              </a:defRPr>
            </a:lvl5pPr>
            <a:lvl6pPr marL="25146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DACF59B5-C37D-4FB5-85E0-F36A47516C47}" type="slidenum">
              <a:rPr lang="zh-CN" altLang="en-US"/>
              <a:pPr/>
              <a:t>62</a:t>
            </a:fld>
            <a:endParaRPr lang="en-US" altLang="zh-CN"/>
          </a:p>
        </p:txBody>
      </p:sp>
      <p:sp>
        <p:nvSpPr>
          <p:cNvPr id="86019" name="Rectangle 2"/>
          <p:cNvSpPr>
            <a:spLocks noGrp="1" noRot="1" noChangeAspect="1" noChangeArrowheads="1" noTextEdit="1"/>
          </p:cNvSpPr>
          <p:nvPr>
            <p:ph type="sldImg"/>
          </p:nvPr>
        </p:nvSpPr>
        <p:spPr>
          <a:xfrm>
            <a:off x="992188" y="768350"/>
            <a:ext cx="5114925" cy="3836988"/>
          </a:xfrm>
          <a:ln/>
        </p:spPr>
      </p:sp>
      <p:sp>
        <p:nvSpPr>
          <p:cNvPr id="860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Tree>
    <p:extLst>
      <p:ext uri="{BB962C8B-B14F-4D97-AF65-F5344CB8AC3E}">
        <p14:creationId xmlns:p14="http://schemas.microsoft.com/office/powerpoint/2010/main" val="293658444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92188" y="768350"/>
            <a:ext cx="5114925" cy="3836988"/>
          </a:xfrm>
        </p:spPr>
      </p:sp>
      <p:sp>
        <p:nvSpPr>
          <p:cNvPr id="3" name="备注占位符 2"/>
          <p:cNvSpPr>
            <a:spLocks noGrp="1"/>
          </p:cNvSpPr>
          <p:nvPr>
            <p:ph type="body" idx="1"/>
          </p:nvPr>
        </p:nvSpPr>
        <p:spPr/>
        <p:txBody>
          <a:bodyPr/>
          <a:lstStyle/>
          <a:p>
            <a:r>
              <a:rPr lang="zh-CN" altLang="en-US" dirty="0"/>
              <a:t>图</a:t>
            </a:r>
            <a:r>
              <a:rPr lang="en-US" altLang="zh-CN" dirty="0"/>
              <a:t>a</a:t>
            </a:r>
            <a:r>
              <a:rPr lang="zh-CN" altLang="en-US" dirty="0"/>
              <a:t>中的</a:t>
            </a:r>
            <a:r>
              <a:rPr lang="en-US" altLang="zh-CN" dirty="0"/>
              <a:t>60</a:t>
            </a:r>
            <a:r>
              <a:rPr lang="zh-CN" altLang="en-US" dirty="0"/>
              <a:t>大约处于</a:t>
            </a:r>
            <a:r>
              <a:rPr lang="en-US" altLang="zh-CN" dirty="0"/>
              <a:t>58.71%</a:t>
            </a:r>
            <a:r>
              <a:rPr lang="zh-CN" altLang="en-US" dirty="0"/>
              <a:t>的水平，而图</a:t>
            </a:r>
            <a:r>
              <a:rPr lang="en-US" altLang="zh-CN" dirty="0"/>
              <a:t>b</a:t>
            </a:r>
            <a:r>
              <a:rPr lang="zh-CN" altLang="en-US" dirty="0"/>
              <a:t>中的</a:t>
            </a:r>
            <a:r>
              <a:rPr lang="en-US" altLang="zh-CN" dirty="0"/>
              <a:t>60</a:t>
            </a:r>
            <a:r>
              <a:rPr lang="zh-CN" altLang="en-US" dirty="0"/>
              <a:t>则处于</a:t>
            </a:r>
            <a:r>
              <a:rPr lang="en-US" altLang="zh-CN" dirty="0"/>
              <a:t>51.20%</a:t>
            </a:r>
            <a:r>
              <a:rPr lang="zh-CN" altLang="en-US" dirty="0"/>
              <a:t>的位置。</a:t>
            </a:r>
          </a:p>
        </p:txBody>
      </p:sp>
      <p:sp>
        <p:nvSpPr>
          <p:cNvPr id="4" name="灯片编号占位符 3"/>
          <p:cNvSpPr>
            <a:spLocks noGrp="1"/>
          </p:cNvSpPr>
          <p:nvPr>
            <p:ph type="sldNum" sz="quarter" idx="10"/>
          </p:nvPr>
        </p:nvSpPr>
        <p:spPr/>
        <p:txBody>
          <a:bodyPr/>
          <a:lstStyle/>
          <a:p>
            <a:pPr>
              <a:defRPr/>
            </a:pPr>
            <a:fld id="{3E740759-DBD7-4792-9AC8-42B75D748748}" type="slidenum">
              <a:rPr lang="zh-CN" altLang="en-US" smtClean="0"/>
              <a:pPr>
                <a:defRPr/>
              </a:pPr>
              <a:t>64</a:t>
            </a:fld>
            <a:endParaRPr lang="en-US" altLang="zh-CN"/>
          </a:p>
        </p:txBody>
      </p:sp>
    </p:spTree>
    <p:extLst>
      <p:ext uri="{BB962C8B-B14F-4D97-AF65-F5344CB8AC3E}">
        <p14:creationId xmlns:p14="http://schemas.microsoft.com/office/powerpoint/2010/main" val="60303428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90600">
              <a:defRPr>
                <a:solidFill>
                  <a:schemeClr val="tx1"/>
                </a:solidFill>
                <a:latin typeface="Arial" panose="020B0604020202020204" pitchFamily="34" charset="0"/>
                <a:ea typeface="宋体" panose="02010600030101010101" pitchFamily="2" charset="-122"/>
              </a:defRPr>
            </a:lvl1pPr>
            <a:lvl2pPr marL="742950" indent="-285750" defTabSz="990600">
              <a:defRPr>
                <a:solidFill>
                  <a:schemeClr val="tx1"/>
                </a:solidFill>
                <a:latin typeface="Arial" panose="020B0604020202020204" pitchFamily="34" charset="0"/>
                <a:ea typeface="宋体" panose="02010600030101010101" pitchFamily="2" charset="-122"/>
              </a:defRPr>
            </a:lvl2pPr>
            <a:lvl3pPr marL="1143000" indent="-228600" defTabSz="990600">
              <a:defRPr>
                <a:solidFill>
                  <a:schemeClr val="tx1"/>
                </a:solidFill>
                <a:latin typeface="Arial" panose="020B0604020202020204" pitchFamily="34" charset="0"/>
                <a:ea typeface="宋体" panose="02010600030101010101" pitchFamily="2" charset="-122"/>
              </a:defRPr>
            </a:lvl3pPr>
            <a:lvl4pPr marL="1600200" indent="-228600" defTabSz="990600">
              <a:defRPr>
                <a:solidFill>
                  <a:schemeClr val="tx1"/>
                </a:solidFill>
                <a:latin typeface="Arial" panose="020B0604020202020204" pitchFamily="34" charset="0"/>
                <a:ea typeface="宋体" panose="02010600030101010101" pitchFamily="2" charset="-122"/>
              </a:defRPr>
            </a:lvl4pPr>
            <a:lvl5pPr marL="2057400" indent="-228600" defTabSz="990600">
              <a:defRPr>
                <a:solidFill>
                  <a:schemeClr val="tx1"/>
                </a:solidFill>
                <a:latin typeface="Arial" panose="020B0604020202020204" pitchFamily="34" charset="0"/>
                <a:ea typeface="宋体" panose="02010600030101010101" pitchFamily="2" charset="-122"/>
              </a:defRPr>
            </a:lvl5pPr>
            <a:lvl6pPr marL="25146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EB781D39-BA8A-43B8-B45C-F1D364675895}" type="slidenum">
              <a:rPr lang="zh-CN" altLang="en-US"/>
              <a:pPr/>
              <a:t>66</a:t>
            </a:fld>
            <a:endParaRPr lang="en-US" altLang="zh-CN"/>
          </a:p>
        </p:txBody>
      </p:sp>
      <p:sp>
        <p:nvSpPr>
          <p:cNvPr id="89091" name="Rectangle 2"/>
          <p:cNvSpPr>
            <a:spLocks noGrp="1" noRot="1" noChangeAspect="1" noChangeArrowheads="1" noTextEdit="1"/>
          </p:cNvSpPr>
          <p:nvPr>
            <p:ph type="sldImg"/>
          </p:nvPr>
        </p:nvSpPr>
        <p:spPr>
          <a:xfrm>
            <a:off x="992188" y="768350"/>
            <a:ext cx="5114925" cy="3836988"/>
          </a:xfrm>
          <a:ln/>
        </p:spPr>
      </p:sp>
      <p:sp>
        <p:nvSpPr>
          <p:cNvPr id="890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Tree>
    <p:extLst>
      <p:ext uri="{BB962C8B-B14F-4D97-AF65-F5344CB8AC3E}">
        <p14:creationId xmlns:p14="http://schemas.microsoft.com/office/powerpoint/2010/main" val="32774799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92188" y="768350"/>
            <a:ext cx="5114925" cy="3836988"/>
          </a:xfrm>
        </p:spPr>
      </p:sp>
      <p:sp>
        <p:nvSpPr>
          <p:cNvPr id="3" name="备注占位符 2"/>
          <p:cNvSpPr>
            <a:spLocks noGrp="1"/>
          </p:cNvSpPr>
          <p:nvPr>
            <p:ph type="body" idx="1"/>
          </p:nvPr>
        </p:nvSpPr>
        <p:spPr/>
        <p:txBody>
          <a:bodyPr/>
          <a:lstStyle/>
          <a:p>
            <a:r>
              <a:rPr lang="en-US" altLang="zh-CN" dirty="0"/>
              <a:t>OneHotEncoding.py</a:t>
            </a:r>
          </a:p>
          <a:p>
            <a:r>
              <a:rPr lang="zh-CN" altLang="en-US" dirty="0"/>
              <a:t>作业：稀疏矩阵；自学</a:t>
            </a:r>
            <a:r>
              <a:rPr lang="en-US" altLang="zh-CN" sz="1200" kern="1200" dirty="0" err="1">
                <a:solidFill>
                  <a:schemeClr val="tx1"/>
                </a:solidFill>
                <a:latin typeface="Times New Roman" pitchFamily="18" charset="0"/>
                <a:ea typeface="宋体" panose="02010600030101010101" pitchFamily="2" charset="-122"/>
                <a:cs typeface="+mn-cs"/>
              </a:rPr>
              <a:t>csr_matrix</a:t>
            </a:r>
            <a:r>
              <a:rPr lang="zh-CN" altLang="en-US" sz="1200" kern="1200" dirty="0">
                <a:solidFill>
                  <a:schemeClr val="tx1"/>
                </a:solidFill>
                <a:latin typeface="Times New Roman" pitchFamily="18" charset="0"/>
                <a:ea typeface="宋体" panose="02010600030101010101" pitchFamily="2" charset="-122"/>
                <a:cs typeface="+mn-cs"/>
              </a:rPr>
              <a:t>的定义和使用，考察</a:t>
            </a:r>
            <a:r>
              <a:rPr lang="en-US" altLang="zh-CN" sz="1200" kern="1200" dirty="0" err="1">
                <a:solidFill>
                  <a:schemeClr val="tx1"/>
                </a:solidFill>
                <a:latin typeface="Times New Roman" pitchFamily="18" charset="0"/>
                <a:ea typeface="宋体" panose="02010600030101010101" pitchFamily="2" charset="-122"/>
                <a:cs typeface="+mn-cs"/>
              </a:rPr>
              <a:t>OneHotEncoder</a:t>
            </a:r>
            <a:r>
              <a:rPr lang="zh-CN" altLang="en-US" sz="1200" kern="1200" dirty="0">
                <a:solidFill>
                  <a:schemeClr val="tx1"/>
                </a:solidFill>
                <a:latin typeface="Times New Roman" pitchFamily="18" charset="0"/>
                <a:ea typeface="宋体" panose="02010600030101010101" pitchFamily="2" charset="-122"/>
                <a:cs typeface="+mn-cs"/>
              </a:rPr>
              <a:t>（）的表示形式</a:t>
            </a:r>
            <a:endParaRPr lang="zh-CN" altLang="en-US" dirty="0"/>
          </a:p>
        </p:txBody>
      </p:sp>
      <p:sp>
        <p:nvSpPr>
          <p:cNvPr id="4" name="灯片编号占位符 3"/>
          <p:cNvSpPr>
            <a:spLocks noGrp="1"/>
          </p:cNvSpPr>
          <p:nvPr>
            <p:ph type="sldNum" sz="quarter" idx="10"/>
          </p:nvPr>
        </p:nvSpPr>
        <p:spPr/>
        <p:txBody>
          <a:bodyPr/>
          <a:lstStyle/>
          <a:p>
            <a:pPr>
              <a:defRPr/>
            </a:pPr>
            <a:fld id="{3E740759-DBD7-4792-9AC8-42B75D748748}" type="slidenum">
              <a:rPr lang="zh-CN" altLang="en-US" smtClean="0"/>
              <a:pPr>
                <a:defRPr/>
              </a:pPr>
              <a:t>69</a:t>
            </a:fld>
            <a:endParaRPr lang="en-US" altLang="zh-CN"/>
          </a:p>
        </p:txBody>
      </p:sp>
    </p:spTree>
    <p:extLst>
      <p:ext uri="{BB962C8B-B14F-4D97-AF65-F5344CB8AC3E}">
        <p14:creationId xmlns:p14="http://schemas.microsoft.com/office/powerpoint/2010/main" val="145275531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90600">
              <a:defRPr>
                <a:solidFill>
                  <a:schemeClr val="tx1"/>
                </a:solidFill>
                <a:latin typeface="Arial" panose="020B0604020202020204" pitchFamily="34" charset="0"/>
                <a:ea typeface="宋体" panose="02010600030101010101" pitchFamily="2" charset="-122"/>
              </a:defRPr>
            </a:lvl1pPr>
            <a:lvl2pPr marL="742950" indent="-285750" defTabSz="990600">
              <a:defRPr>
                <a:solidFill>
                  <a:schemeClr val="tx1"/>
                </a:solidFill>
                <a:latin typeface="Arial" panose="020B0604020202020204" pitchFamily="34" charset="0"/>
                <a:ea typeface="宋体" panose="02010600030101010101" pitchFamily="2" charset="-122"/>
              </a:defRPr>
            </a:lvl2pPr>
            <a:lvl3pPr marL="1143000" indent="-228600" defTabSz="990600">
              <a:defRPr>
                <a:solidFill>
                  <a:schemeClr val="tx1"/>
                </a:solidFill>
                <a:latin typeface="Arial" panose="020B0604020202020204" pitchFamily="34" charset="0"/>
                <a:ea typeface="宋体" panose="02010600030101010101" pitchFamily="2" charset="-122"/>
              </a:defRPr>
            </a:lvl3pPr>
            <a:lvl4pPr marL="1600200" indent="-228600" defTabSz="990600">
              <a:defRPr>
                <a:solidFill>
                  <a:schemeClr val="tx1"/>
                </a:solidFill>
                <a:latin typeface="Arial" panose="020B0604020202020204" pitchFamily="34" charset="0"/>
                <a:ea typeface="宋体" panose="02010600030101010101" pitchFamily="2" charset="-122"/>
              </a:defRPr>
            </a:lvl4pPr>
            <a:lvl5pPr marL="2057400" indent="-228600" defTabSz="990600">
              <a:defRPr>
                <a:solidFill>
                  <a:schemeClr val="tx1"/>
                </a:solidFill>
                <a:latin typeface="Arial" panose="020B0604020202020204" pitchFamily="34" charset="0"/>
                <a:ea typeface="宋体" panose="02010600030101010101" pitchFamily="2" charset="-122"/>
              </a:defRPr>
            </a:lvl5pPr>
            <a:lvl6pPr marL="25146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74BA57A3-542B-43B5-BCCF-3A7FE94FD31A}" type="slidenum">
              <a:rPr lang="zh-CN" altLang="en-US"/>
              <a:pPr/>
              <a:t>70</a:t>
            </a:fld>
            <a:endParaRPr lang="en-US" altLang="zh-CN"/>
          </a:p>
        </p:txBody>
      </p:sp>
      <p:sp>
        <p:nvSpPr>
          <p:cNvPr id="91139" name="Rectangle 2"/>
          <p:cNvSpPr>
            <a:spLocks noGrp="1" noRot="1" noChangeAspect="1" noChangeArrowheads="1" noTextEdit="1"/>
          </p:cNvSpPr>
          <p:nvPr>
            <p:ph type="sldImg"/>
          </p:nvPr>
        </p:nvSpPr>
        <p:spPr>
          <a:xfrm>
            <a:off x="992188" y="768350"/>
            <a:ext cx="5114925" cy="3836988"/>
          </a:xfrm>
          <a:ln/>
        </p:spPr>
      </p:sp>
      <p:sp>
        <p:nvSpPr>
          <p:cNvPr id="911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Tree>
    <p:extLst>
      <p:ext uri="{BB962C8B-B14F-4D97-AF65-F5344CB8AC3E}">
        <p14:creationId xmlns:p14="http://schemas.microsoft.com/office/powerpoint/2010/main" val="196079857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90600">
              <a:defRPr>
                <a:solidFill>
                  <a:schemeClr val="tx1"/>
                </a:solidFill>
                <a:latin typeface="Arial" panose="020B0604020202020204" pitchFamily="34" charset="0"/>
                <a:ea typeface="宋体" panose="02010600030101010101" pitchFamily="2" charset="-122"/>
              </a:defRPr>
            </a:lvl1pPr>
            <a:lvl2pPr marL="742950" indent="-285750" defTabSz="990600">
              <a:defRPr>
                <a:solidFill>
                  <a:schemeClr val="tx1"/>
                </a:solidFill>
                <a:latin typeface="Arial" panose="020B0604020202020204" pitchFamily="34" charset="0"/>
                <a:ea typeface="宋体" panose="02010600030101010101" pitchFamily="2" charset="-122"/>
              </a:defRPr>
            </a:lvl2pPr>
            <a:lvl3pPr marL="1143000" indent="-228600" defTabSz="990600">
              <a:defRPr>
                <a:solidFill>
                  <a:schemeClr val="tx1"/>
                </a:solidFill>
                <a:latin typeface="Arial" panose="020B0604020202020204" pitchFamily="34" charset="0"/>
                <a:ea typeface="宋体" panose="02010600030101010101" pitchFamily="2" charset="-122"/>
              </a:defRPr>
            </a:lvl3pPr>
            <a:lvl4pPr marL="1600200" indent="-228600" defTabSz="990600">
              <a:defRPr>
                <a:solidFill>
                  <a:schemeClr val="tx1"/>
                </a:solidFill>
                <a:latin typeface="Arial" panose="020B0604020202020204" pitchFamily="34" charset="0"/>
                <a:ea typeface="宋体" panose="02010600030101010101" pitchFamily="2" charset="-122"/>
              </a:defRPr>
            </a:lvl4pPr>
            <a:lvl5pPr marL="2057400" indent="-228600" defTabSz="990600">
              <a:defRPr>
                <a:solidFill>
                  <a:schemeClr val="tx1"/>
                </a:solidFill>
                <a:latin typeface="Arial" panose="020B0604020202020204" pitchFamily="34" charset="0"/>
                <a:ea typeface="宋体" panose="02010600030101010101" pitchFamily="2" charset="-122"/>
              </a:defRPr>
            </a:lvl5pPr>
            <a:lvl6pPr marL="25146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922280EC-BC7E-42F2-B172-21BD1A30F31B}" type="slidenum">
              <a:rPr lang="zh-CN" altLang="en-US"/>
              <a:pPr/>
              <a:t>71</a:t>
            </a:fld>
            <a:endParaRPr lang="en-US" altLang="zh-CN"/>
          </a:p>
        </p:txBody>
      </p:sp>
      <p:sp>
        <p:nvSpPr>
          <p:cNvPr id="93187" name="Rectangle 2"/>
          <p:cNvSpPr>
            <a:spLocks noGrp="1" noRot="1" noChangeAspect="1" noChangeArrowheads="1" noTextEdit="1"/>
          </p:cNvSpPr>
          <p:nvPr>
            <p:ph type="sldImg"/>
          </p:nvPr>
        </p:nvSpPr>
        <p:spPr>
          <a:xfrm>
            <a:off x="992188" y="768350"/>
            <a:ext cx="5114925" cy="3836988"/>
          </a:xfrm>
          <a:ln/>
        </p:spPr>
      </p:sp>
      <p:sp>
        <p:nvSpPr>
          <p:cNvPr id="931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Tree>
    <p:extLst>
      <p:ext uri="{BB962C8B-B14F-4D97-AF65-F5344CB8AC3E}">
        <p14:creationId xmlns:p14="http://schemas.microsoft.com/office/powerpoint/2010/main" val="112876036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90600">
              <a:defRPr>
                <a:solidFill>
                  <a:schemeClr val="tx1"/>
                </a:solidFill>
                <a:latin typeface="Arial" panose="020B0604020202020204" pitchFamily="34" charset="0"/>
                <a:ea typeface="宋体" panose="02010600030101010101" pitchFamily="2" charset="-122"/>
              </a:defRPr>
            </a:lvl1pPr>
            <a:lvl2pPr marL="742950" indent="-285750" defTabSz="990600">
              <a:defRPr>
                <a:solidFill>
                  <a:schemeClr val="tx1"/>
                </a:solidFill>
                <a:latin typeface="Arial" panose="020B0604020202020204" pitchFamily="34" charset="0"/>
                <a:ea typeface="宋体" panose="02010600030101010101" pitchFamily="2" charset="-122"/>
              </a:defRPr>
            </a:lvl2pPr>
            <a:lvl3pPr marL="1143000" indent="-228600" defTabSz="990600">
              <a:defRPr>
                <a:solidFill>
                  <a:schemeClr val="tx1"/>
                </a:solidFill>
                <a:latin typeface="Arial" panose="020B0604020202020204" pitchFamily="34" charset="0"/>
                <a:ea typeface="宋体" panose="02010600030101010101" pitchFamily="2" charset="-122"/>
              </a:defRPr>
            </a:lvl3pPr>
            <a:lvl4pPr marL="1600200" indent="-228600" defTabSz="990600">
              <a:defRPr>
                <a:solidFill>
                  <a:schemeClr val="tx1"/>
                </a:solidFill>
                <a:latin typeface="Arial" panose="020B0604020202020204" pitchFamily="34" charset="0"/>
                <a:ea typeface="宋体" panose="02010600030101010101" pitchFamily="2" charset="-122"/>
              </a:defRPr>
            </a:lvl4pPr>
            <a:lvl5pPr marL="2057400" indent="-228600" defTabSz="990600">
              <a:defRPr>
                <a:solidFill>
                  <a:schemeClr val="tx1"/>
                </a:solidFill>
                <a:latin typeface="Arial" panose="020B0604020202020204" pitchFamily="34" charset="0"/>
                <a:ea typeface="宋体" panose="02010600030101010101" pitchFamily="2" charset="-122"/>
              </a:defRPr>
            </a:lvl5pPr>
            <a:lvl6pPr marL="25146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8567410E-430A-43B5-A465-0752B0477F65}" type="slidenum">
              <a:rPr lang="zh-CN" altLang="en-US"/>
              <a:pPr/>
              <a:t>72</a:t>
            </a:fld>
            <a:endParaRPr lang="en-US" altLang="zh-CN"/>
          </a:p>
        </p:txBody>
      </p:sp>
      <p:sp>
        <p:nvSpPr>
          <p:cNvPr id="95235" name="Rectangle 2"/>
          <p:cNvSpPr>
            <a:spLocks noGrp="1" noRot="1" noChangeAspect="1" noChangeArrowheads="1" noTextEdit="1"/>
          </p:cNvSpPr>
          <p:nvPr>
            <p:ph type="sldImg"/>
          </p:nvPr>
        </p:nvSpPr>
        <p:spPr>
          <a:xfrm>
            <a:off x="992188" y="768350"/>
            <a:ext cx="5114925" cy="3836988"/>
          </a:xfrm>
          <a:ln/>
        </p:spPr>
      </p:sp>
      <p:sp>
        <p:nvSpPr>
          <p:cNvPr id="952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Tree>
    <p:extLst>
      <p:ext uri="{BB962C8B-B14F-4D97-AF65-F5344CB8AC3E}">
        <p14:creationId xmlns:p14="http://schemas.microsoft.com/office/powerpoint/2010/main" val="41795485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92188" y="768350"/>
            <a:ext cx="5114925" cy="3836988"/>
          </a:xfrm>
        </p:spPr>
      </p:sp>
      <p:sp>
        <p:nvSpPr>
          <p:cNvPr id="3" name="备注占位符 2"/>
          <p:cNvSpPr>
            <a:spLocks noGrp="1"/>
          </p:cNvSpPr>
          <p:nvPr>
            <p:ph type="body" idx="1"/>
          </p:nvPr>
        </p:nvSpPr>
        <p:spPr/>
        <p:txBody>
          <a:bodyPr/>
          <a:lstStyle/>
          <a:p>
            <a:pPr marL="171450" indent="-171450">
              <a:buFont typeface="Arial" panose="020B0604020202020204" pitchFamily="34" charset="0"/>
              <a:buChar char="•"/>
            </a:pPr>
            <a:r>
              <a:rPr lang="zh-CN" altLang="en-US" dirty="0"/>
              <a:t>有人拒绝提供年龄或体重；某些属性并不能用于所有对象</a:t>
            </a:r>
            <a:endParaRPr lang="en-US" altLang="zh-CN" dirty="0"/>
          </a:p>
          <a:p>
            <a:pPr marL="171450" indent="-171450">
              <a:buFont typeface="Arial" panose="020B0604020202020204" pitchFamily="34" charset="0"/>
              <a:buChar char="•"/>
            </a:pPr>
            <a:endParaRPr lang="en-US" altLang="zh-CN" dirty="0"/>
          </a:p>
          <a:p>
            <a:pPr marL="171450" indent="-171450">
              <a:buFont typeface="Arial" panose="020B0604020202020204" pitchFamily="34" charset="0"/>
              <a:buChar char="•"/>
            </a:pPr>
            <a:endParaRPr lang="zh-CN" altLang="en-US" dirty="0"/>
          </a:p>
        </p:txBody>
      </p:sp>
      <p:sp>
        <p:nvSpPr>
          <p:cNvPr id="4" name="灯片编号占位符 3"/>
          <p:cNvSpPr>
            <a:spLocks noGrp="1"/>
          </p:cNvSpPr>
          <p:nvPr>
            <p:ph type="sldNum" sz="quarter" idx="10"/>
          </p:nvPr>
        </p:nvSpPr>
        <p:spPr/>
        <p:txBody>
          <a:bodyPr/>
          <a:lstStyle/>
          <a:p>
            <a:pPr>
              <a:defRPr/>
            </a:pPr>
            <a:fld id="{3E740759-DBD7-4792-9AC8-42B75D748748}" type="slidenum">
              <a:rPr lang="zh-CN" altLang="en-US" smtClean="0"/>
              <a:pPr>
                <a:defRPr/>
              </a:pPr>
              <a:t>7</a:t>
            </a:fld>
            <a:endParaRPr lang="en-US" altLang="zh-CN"/>
          </a:p>
        </p:txBody>
      </p:sp>
    </p:spTree>
    <p:extLst>
      <p:ext uri="{BB962C8B-B14F-4D97-AF65-F5344CB8AC3E}">
        <p14:creationId xmlns:p14="http://schemas.microsoft.com/office/powerpoint/2010/main" val="46221759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90600">
              <a:defRPr>
                <a:solidFill>
                  <a:schemeClr val="tx1"/>
                </a:solidFill>
                <a:latin typeface="Arial" panose="020B0604020202020204" pitchFamily="34" charset="0"/>
                <a:ea typeface="宋体" panose="02010600030101010101" pitchFamily="2" charset="-122"/>
              </a:defRPr>
            </a:lvl1pPr>
            <a:lvl2pPr marL="742950" indent="-285750" defTabSz="990600">
              <a:defRPr>
                <a:solidFill>
                  <a:schemeClr val="tx1"/>
                </a:solidFill>
                <a:latin typeface="Arial" panose="020B0604020202020204" pitchFamily="34" charset="0"/>
                <a:ea typeface="宋体" panose="02010600030101010101" pitchFamily="2" charset="-122"/>
              </a:defRPr>
            </a:lvl2pPr>
            <a:lvl3pPr marL="1143000" indent="-228600" defTabSz="990600">
              <a:defRPr>
                <a:solidFill>
                  <a:schemeClr val="tx1"/>
                </a:solidFill>
                <a:latin typeface="Arial" panose="020B0604020202020204" pitchFamily="34" charset="0"/>
                <a:ea typeface="宋体" panose="02010600030101010101" pitchFamily="2" charset="-122"/>
              </a:defRPr>
            </a:lvl3pPr>
            <a:lvl4pPr marL="1600200" indent="-228600" defTabSz="990600">
              <a:defRPr>
                <a:solidFill>
                  <a:schemeClr val="tx1"/>
                </a:solidFill>
                <a:latin typeface="Arial" panose="020B0604020202020204" pitchFamily="34" charset="0"/>
                <a:ea typeface="宋体" panose="02010600030101010101" pitchFamily="2" charset="-122"/>
              </a:defRPr>
            </a:lvl4pPr>
            <a:lvl5pPr marL="2057400" indent="-228600" defTabSz="990600">
              <a:defRPr>
                <a:solidFill>
                  <a:schemeClr val="tx1"/>
                </a:solidFill>
                <a:latin typeface="Arial" panose="020B0604020202020204" pitchFamily="34" charset="0"/>
                <a:ea typeface="宋体" panose="02010600030101010101" pitchFamily="2" charset="-122"/>
              </a:defRPr>
            </a:lvl5pPr>
            <a:lvl6pPr marL="25146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BD2EE40D-54D6-4EBF-BFFD-5C80D498FB5F}" type="slidenum">
              <a:rPr lang="zh-CN" altLang="en-US"/>
              <a:pPr/>
              <a:t>74</a:t>
            </a:fld>
            <a:endParaRPr lang="en-US" altLang="zh-CN"/>
          </a:p>
        </p:txBody>
      </p:sp>
      <p:sp>
        <p:nvSpPr>
          <p:cNvPr id="98307" name="Rectangle 2"/>
          <p:cNvSpPr>
            <a:spLocks noGrp="1" noRot="1" noChangeAspect="1" noChangeArrowheads="1" noTextEdit="1"/>
          </p:cNvSpPr>
          <p:nvPr>
            <p:ph type="sldImg"/>
          </p:nvPr>
        </p:nvSpPr>
        <p:spPr>
          <a:xfrm>
            <a:off x="992188" y="768350"/>
            <a:ext cx="5114925" cy="3836988"/>
          </a:xfrm>
          <a:ln/>
        </p:spPr>
      </p:sp>
      <p:sp>
        <p:nvSpPr>
          <p:cNvPr id="983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Tree>
    <p:extLst>
      <p:ext uri="{BB962C8B-B14F-4D97-AF65-F5344CB8AC3E}">
        <p14:creationId xmlns:p14="http://schemas.microsoft.com/office/powerpoint/2010/main" val="127719450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92188" y="768350"/>
            <a:ext cx="5114925" cy="3836988"/>
          </a:xfrm>
        </p:spPr>
      </p:sp>
      <p:sp>
        <p:nvSpPr>
          <p:cNvPr id="3" name="备注占位符 2"/>
          <p:cNvSpPr>
            <a:spLocks noGrp="1"/>
          </p:cNvSpPr>
          <p:nvPr>
            <p:ph type="body" idx="1"/>
          </p:nvPr>
        </p:nvSpPr>
        <p:spPr/>
        <p:txBody>
          <a:bodyPr/>
          <a:lstStyle/>
          <a:p>
            <a:r>
              <a:rPr lang="zh-CN" altLang="zh-CN" sz="1200" kern="1200" dirty="0" smtClean="0">
                <a:solidFill>
                  <a:schemeClr val="tx1"/>
                </a:solidFill>
                <a:effectLst/>
                <a:latin typeface="Times New Roman" pitchFamily="18" charset="0"/>
                <a:ea typeface="宋体" panose="02010600030101010101" pitchFamily="2" charset="-122"/>
                <a:cs typeface="+mn-cs"/>
              </a:rPr>
              <a:t>这里用的是列向量来表示样本数据中的一条记录。</a:t>
            </a:r>
            <a:endParaRPr lang="zh-CN" altLang="en-US" dirty="0"/>
          </a:p>
        </p:txBody>
      </p:sp>
      <p:sp>
        <p:nvSpPr>
          <p:cNvPr id="4" name="灯片编号占位符 3"/>
          <p:cNvSpPr>
            <a:spLocks noGrp="1"/>
          </p:cNvSpPr>
          <p:nvPr>
            <p:ph type="sldNum" sz="quarter" idx="10"/>
          </p:nvPr>
        </p:nvSpPr>
        <p:spPr/>
        <p:txBody>
          <a:bodyPr/>
          <a:lstStyle/>
          <a:p>
            <a:pPr>
              <a:defRPr/>
            </a:pPr>
            <a:fld id="{3E740759-DBD7-4792-9AC8-42B75D748748}" type="slidenum">
              <a:rPr lang="zh-CN" altLang="en-US" smtClean="0"/>
              <a:pPr>
                <a:defRPr/>
              </a:pPr>
              <a:t>79</a:t>
            </a:fld>
            <a:endParaRPr lang="en-US" altLang="zh-CN"/>
          </a:p>
        </p:txBody>
      </p:sp>
    </p:spTree>
    <p:extLst>
      <p:ext uri="{BB962C8B-B14F-4D97-AF65-F5344CB8AC3E}">
        <p14:creationId xmlns:p14="http://schemas.microsoft.com/office/powerpoint/2010/main" val="52572783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90600">
              <a:defRPr>
                <a:solidFill>
                  <a:schemeClr val="tx1"/>
                </a:solidFill>
                <a:latin typeface="Arial" panose="020B0604020202020204" pitchFamily="34" charset="0"/>
                <a:ea typeface="宋体" panose="02010600030101010101" pitchFamily="2" charset="-122"/>
              </a:defRPr>
            </a:lvl1pPr>
            <a:lvl2pPr marL="742950" indent="-285750" defTabSz="990600">
              <a:defRPr>
                <a:solidFill>
                  <a:schemeClr val="tx1"/>
                </a:solidFill>
                <a:latin typeface="Arial" panose="020B0604020202020204" pitchFamily="34" charset="0"/>
                <a:ea typeface="宋体" panose="02010600030101010101" pitchFamily="2" charset="-122"/>
              </a:defRPr>
            </a:lvl2pPr>
            <a:lvl3pPr marL="1143000" indent="-228600" defTabSz="990600">
              <a:defRPr>
                <a:solidFill>
                  <a:schemeClr val="tx1"/>
                </a:solidFill>
                <a:latin typeface="Arial" panose="020B0604020202020204" pitchFamily="34" charset="0"/>
                <a:ea typeface="宋体" panose="02010600030101010101" pitchFamily="2" charset="-122"/>
              </a:defRPr>
            </a:lvl3pPr>
            <a:lvl4pPr marL="1600200" indent="-228600" defTabSz="990600">
              <a:defRPr>
                <a:solidFill>
                  <a:schemeClr val="tx1"/>
                </a:solidFill>
                <a:latin typeface="Arial" panose="020B0604020202020204" pitchFamily="34" charset="0"/>
                <a:ea typeface="宋体" panose="02010600030101010101" pitchFamily="2" charset="-122"/>
              </a:defRPr>
            </a:lvl4pPr>
            <a:lvl5pPr marL="2057400" indent="-228600" defTabSz="990600">
              <a:defRPr>
                <a:solidFill>
                  <a:schemeClr val="tx1"/>
                </a:solidFill>
                <a:latin typeface="Arial" panose="020B0604020202020204" pitchFamily="34" charset="0"/>
                <a:ea typeface="宋体" panose="02010600030101010101" pitchFamily="2" charset="-122"/>
              </a:defRPr>
            </a:lvl5pPr>
            <a:lvl6pPr marL="25146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7AF4FF67-BCA9-42A7-ADED-B12990BC98B5}" type="slidenum">
              <a:rPr lang="zh-CN" altLang="en-US"/>
              <a:pPr/>
              <a:t>91</a:t>
            </a:fld>
            <a:endParaRPr lang="en-US" altLang="zh-CN"/>
          </a:p>
        </p:txBody>
      </p:sp>
      <p:sp>
        <p:nvSpPr>
          <p:cNvPr id="100355" name="Rectangle 2"/>
          <p:cNvSpPr>
            <a:spLocks noGrp="1" noRot="1" noChangeAspect="1" noChangeArrowheads="1" noTextEdit="1"/>
          </p:cNvSpPr>
          <p:nvPr>
            <p:ph type="sldImg"/>
          </p:nvPr>
        </p:nvSpPr>
        <p:spPr>
          <a:xfrm>
            <a:off x="992188" y="768350"/>
            <a:ext cx="5114925" cy="3836988"/>
          </a:xfrm>
          <a:ln/>
        </p:spPr>
      </p:sp>
      <p:sp>
        <p:nvSpPr>
          <p:cNvPr id="1003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Tree>
    <p:extLst>
      <p:ext uri="{BB962C8B-B14F-4D97-AF65-F5344CB8AC3E}">
        <p14:creationId xmlns:p14="http://schemas.microsoft.com/office/powerpoint/2010/main" val="366527137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90600">
              <a:defRPr>
                <a:solidFill>
                  <a:schemeClr val="tx1"/>
                </a:solidFill>
                <a:latin typeface="Arial" panose="020B0604020202020204" pitchFamily="34" charset="0"/>
                <a:ea typeface="宋体" panose="02010600030101010101" pitchFamily="2" charset="-122"/>
              </a:defRPr>
            </a:lvl1pPr>
            <a:lvl2pPr marL="742950" indent="-285750" defTabSz="990600">
              <a:defRPr>
                <a:solidFill>
                  <a:schemeClr val="tx1"/>
                </a:solidFill>
                <a:latin typeface="Arial" panose="020B0604020202020204" pitchFamily="34" charset="0"/>
                <a:ea typeface="宋体" panose="02010600030101010101" pitchFamily="2" charset="-122"/>
              </a:defRPr>
            </a:lvl2pPr>
            <a:lvl3pPr marL="1143000" indent="-228600" defTabSz="990600">
              <a:defRPr>
                <a:solidFill>
                  <a:schemeClr val="tx1"/>
                </a:solidFill>
                <a:latin typeface="Arial" panose="020B0604020202020204" pitchFamily="34" charset="0"/>
                <a:ea typeface="宋体" panose="02010600030101010101" pitchFamily="2" charset="-122"/>
              </a:defRPr>
            </a:lvl3pPr>
            <a:lvl4pPr marL="1600200" indent="-228600" defTabSz="990600">
              <a:defRPr>
                <a:solidFill>
                  <a:schemeClr val="tx1"/>
                </a:solidFill>
                <a:latin typeface="Arial" panose="020B0604020202020204" pitchFamily="34" charset="0"/>
                <a:ea typeface="宋体" panose="02010600030101010101" pitchFamily="2" charset="-122"/>
              </a:defRPr>
            </a:lvl4pPr>
            <a:lvl5pPr marL="2057400" indent="-228600" defTabSz="990600">
              <a:defRPr>
                <a:solidFill>
                  <a:schemeClr val="tx1"/>
                </a:solidFill>
                <a:latin typeface="Arial" panose="020B0604020202020204" pitchFamily="34" charset="0"/>
                <a:ea typeface="宋体" panose="02010600030101010101" pitchFamily="2" charset="-122"/>
              </a:defRPr>
            </a:lvl5pPr>
            <a:lvl6pPr marL="25146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FE0FED59-AE60-4DF1-9185-A231D2913E24}" type="slidenum">
              <a:rPr lang="zh-CN" altLang="en-US"/>
              <a:pPr/>
              <a:t>92</a:t>
            </a:fld>
            <a:endParaRPr lang="en-US" altLang="zh-CN"/>
          </a:p>
        </p:txBody>
      </p:sp>
      <p:sp>
        <p:nvSpPr>
          <p:cNvPr id="104451" name="Rectangle 2"/>
          <p:cNvSpPr>
            <a:spLocks noGrp="1" noRot="1" noChangeAspect="1" noChangeArrowheads="1" noTextEdit="1"/>
          </p:cNvSpPr>
          <p:nvPr>
            <p:ph type="sldImg"/>
          </p:nvPr>
        </p:nvSpPr>
        <p:spPr>
          <a:xfrm>
            <a:off x="992188" y="768350"/>
            <a:ext cx="5114925" cy="3836988"/>
          </a:xfrm>
          <a:ln/>
        </p:spPr>
      </p:sp>
      <p:sp>
        <p:nvSpPr>
          <p:cNvPr id="1044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Tree>
    <p:extLst>
      <p:ext uri="{BB962C8B-B14F-4D97-AF65-F5344CB8AC3E}">
        <p14:creationId xmlns:p14="http://schemas.microsoft.com/office/powerpoint/2010/main" val="178518228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90600">
              <a:defRPr>
                <a:solidFill>
                  <a:schemeClr val="tx1"/>
                </a:solidFill>
                <a:latin typeface="Arial" panose="020B0604020202020204" pitchFamily="34" charset="0"/>
                <a:ea typeface="宋体" panose="02010600030101010101" pitchFamily="2" charset="-122"/>
              </a:defRPr>
            </a:lvl1pPr>
            <a:lvl2pPr marL="742950" indent="-285750" defTabSz="990600">
              <a:defRPr>
                <a:solidFill>
                  <a:schemeClr val="tx1"/>
                </a:solidFill>
                <a:latin typeface="Arial" panose="020B0604020202020204" pitchFamily="34" charset="0"/>
                <a:ea typeface="宋体" panose="02010600030101010101" pitchFamily="2" charset="-122"/>
              </a:defRPr>
            </a:lvl2pPr>
            <a:lvl3pPr marL="1143000" indent="-228600" defTabSz="990600">
              <a:defRPr>
                <a:solidFill>
                  <a:schemeClr val="tx1"/>
                </a:solidFill>
                <a:latin typeface="Arial" panose="020B0604020202020204" pitchFamily="34" charset="0"/>
                <a:ea typeface="宋体" panose="02010600030101010101" pitchFamily="2" charset="-122"/>
              </a:defRPr>
            </a:lvl3pPr>
            <a:lvl4pPr marL="1600200" indent="-228600" defTabSz="990600">
              <a:defRPr>
                <a:solidFill>
                  <a:schemeClr val="tx1"/>
                </a:solidFill>
                <a:latin typeface="Arial" panose="020B0604020202020204" pitchFamily="34" charset="0"/>
                <a:ea typeface="宋体" panose="02010600030101010101" pitchFamily="2" charset="-122"/>
              </a:defRPr>
            </a:lvl4pPr>
            <a:lvl5pPr marL="2057400" indent="-228600" defTabSz="990600">
              <a:defRPr>
                <a:solidFill>
                  <a:schemeClr val="tx1"/>
                </a:solidFill>
                <a:latin typeface="Arial" panose="020B0604020202020204" pitchFamily="34" charset="0"/>
                <a:ea typeface="宋体" panose="02010600030101010101" pitchFamily="2" charset="-122"/>
              </a:defRPr>
            </a:lvl5pPr>
            <a:lvl6pPr marL="25146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4E77A769-26FE-4848-855A-9029B7FA1F77}" type="slidenum">
              <a:rPr lang="zh-CN" altLang="en-US"/>
              <a:pPr/>
              <a:t>93</a:t>
            </a:fld>
            <a:endParaRPr lang="en-US" altLang="zh-CN"/>
          </a:p>
        </p:txBody>
      </p:sp>
      <p:sp>
        <p:nvSpPr>
          <p:cNvPr id="106499" name="Rectangle 2"/>
          <p:cNvSpPr>
            <a:spLocks noGrp="1" noRot="1" noChangeAspect="1" noChangeArrowheads="1" noTextEdit="1"/>
          </p:cNvSpPr>
          <p:nvPr>
            <p:ph type="sldImg"/>
          </p:nvPr>
        </p:nvSpPr>
        <p:spPr>
          <a:xfrm>
            <a:off x="992188" y="768350"/>
            <a:ext cx="5114925" cy="3836988"/>
          </a:xfrm>
          <a:ln/>
        </p:spPr>
      </p:sp>
      <p:sp>
        <p:nvSpPr>
          <p:cNvPr id="1065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Tree>
    <p:extLst>
      <p:ext uri="{BB962C8B-B14F-4D97-AF65-F5344CB8AC3E}">
        <p14:creationId xmlns:p14="http://schemas.microsoft.com/office/powerpoint/2010/main" val="325622665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90600">
              <a:defRPr>
                <a:solidFill>
                  <a:schemeClr val="tx1"/>
                </a:solidFill>
                <a:latin typeface="Arial" panose="020B0604020202020204" pitchFamily="34" charset="0"/>
                <a:ea typeface="宋体" panose="02010600030101010101" pitchFamily="2" charset="-122"/>
              </a:defRPr>
            </a:lvl1pPr>
            <a:lvl2pPr marL="742950" indent="-285750" defTabSz="990600">
              <a:defRPr>
                <a:solidFill>
                  <a:schemeClr val="tx1"/>
                </a:solidFill>
                <a:latin typeface="Arial" panose="020B0604020202020204" pitchFamily="34" charset="0"/>
                <a:ea typeface="宋体" panose="02010600030101010101" pitchFamily="2" charset="-122"/>
              </a:defRPr>
            </a:lvl2pPr>
            <a:lvl3pPr marL="1143000" indent="-228600" defTabSz="990600">
              <a:defRPr>
                <a:solidFill>
                  <a:schemeClr val="tx1"/>
                </a:solidFill>
                <a:latin typeface="Arial" panose="020B0604020202020204" pitchFamily="34" charset="0"/>
                <a:ea typeface="宋体" panose="02010600030101010101" pitchFamily="2" charset="-122"/>
              </a:defRPr>
            </a:lvl3pPr>
            <a:lvl4pPr marL="1600200" indent="-228600" defTabSz="990600">
              <a:defRPr>
                <a:solidFill>
                  <a:schemeClr val="tx1"/>
                </a:solidFill>
                <a:latin typeface="Arial" panose="020B0604020202020204" pitchFamily="34" charset="0"/>
                <a:ea typeface="宋体" panose="02010600030101010101" pitchFamily="2" charset="-122"/>
              </a:defRPr>
            </a:lvl4pPr>
            <a:lvl5pPr marL="2057400" indent="-228600" defTabSz="990600">
              <a:defRPr>
                <a:solidFill>
                  <a:schemeClr val="tx1"/>
                </a:solidFill>
                <a:latin typeface="Arial" panose="020B0604020202020204" pitchFamily="34" charset="0"/>
                <a:ea typeface="宋体" panose="02010600030101010101" pitchFamily="2" charset="-122"/>
              </a:defRPr>
            </a:lvl5pPr>
            <a:lvl6pPr marL="25146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813BC84B-9E77-491C-8577-D757EEE10631}" type="slidenum">
              <a:rPr lang="zh-CN" altLang="en-US"/>
              <a:pPr/>
              <a:t>94</a:t>
            </a:fld>
            <a:endParaRPr lang="en-US" altLang="zh-CN"/>
          </a:p>
        </p:txBody>
      </p:sp>
      <p:sp>
        <p:nvSpPr>
          <p:cNvPr id="108547" name="Rectangle 2"/>
          <p:cNvSpPr>
            <a:spLocks noGrp="1" noRot="1" noChangeAspect="1" noChangeArrowheads="1" noTextEdit="1"/>
          </p:cNvSpPr>
          <p:nvPr>
            <p:ph type="sldImg"/>
          </p:nvPr>
        </p:nvSpPr>
        <p:spPr>
          <a:xfrm>
            <a:off x="992188" y="768350"/>
            <a:ext cx="5114925" cy="3836988"/>
          </a:xfrm>
          <a:ln/>
        </p:spPr>
      </p:sp>
      <p:sp>
        <p:nvSpPr>
          <p:cNvPr id="1085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Tree>
    <p:extLst>
      <p:ext uri="{BB962C8B-B14F-4D97-AF65-F5344CB8AC3E}">
        <p14:creationId xmlns:p14="http://schemas.microsoft.com/office/powerpoint/2010/main" val="411291756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90600">
              <a:defRPr>
                <a:solidFill>
                  <a:schemeClr val="tx1"/>
                </a:solidFill>
                <a:latin typeface="Arial" panose="020B0604020202020204" pitchFamily="34" charset="0"/>
                <a:ea typeface="宋体" panose="02010600030101010101" pitchFamily="2" charset="-122"/>
              </a:defRPr>
            </a:lvl1pPr>
            <a:lvl2pPr marL="742950" indent="-285750" defTabSz="990600">
              <a:defRPr>
                <a:solidFill>
                  <a:schemeClr val="tx1"/>
                </a:solidFill>
                <a:latin typeface="Arial" panose="020B0604020202020204" pitchFamily="34" charset="0"/>
                <a:ea typeface="宋体" panose="02010600030101010101" pitchFamily="2" charset="-122"/>
              </a:defRPr>
            </a:lvl2pPr>
            <a:lvl3pPr marL="1143000" indent="-228600" defTabSz="990600">
              <a:defRPr>
                <a:solidFill>
                  <a:schemeClr val="tx1"/>
                </a:solidFill>
                <a:latin typeface="Arial" panose="020B0604020202020204" pitchFamily="34" charset="0"/>
                <a:ea typeface="宋体" panose="02010600030101010101" pitchFamily="2" charset="-122"/>
              </a:defRPr>
            </a:lvl3pPr>
            <a:lvl4pPr marL="1600200" indent="-228600" defTabSz="990600">
              <a:defRPr>
                <a:solidFill>
                  <a:schemeClr val="tx1"/>
                </a:solidFill>
                <a:latin typeface="Arial" panose="020B0604020202020204" pitchFamily="34" charset="0"/>
                <a:ea typeface="宋体" panose="02010600030101010101" pitchFamily="2" charset="-122"/>
              </a:defRPr>
            </a:lvl4pPr>
            <a:lvl5pPr marL="2057400" indent="-228600" defTabSz="990600">
              <a:defRPr>
                <a:solidFill>
                  <a:schemeClr val="tx1"/>
                </a:solidFill>
                <a:latin typeface="Arial" panose="020B0604020202020204" pitchFamily="34" charset="0"/>
                <a:ea typeface="宋体" panose="02010600030101010101" pitchFamily="2" charset="-122"/>
              </a:defRPr>
            </a:lvl5pPr>
            <a:lvl6pPr marL="25146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879C10E6-757C-4668-82C3-172B5F698307}" type="slidenum">
              <a:rPr lang="zh-CN" altLang="en-US"/>
              <a:pPr/>
              <a:t>95</a:t>
            </a:fld>
            <a:endParaRPr lang="en-US" altLang="zh-CN"/>
          </a:p>
        </p:txBody>
      </p:sp>
      <p:sp>
        <p:nvSpPr>
          <p:cNvPr id="110595" name="Rectangle 2"/>
          <p:cNvSpPr>
            <a:spLocks noGrp="1" noRot="1" noChangeAspect="1" noChangeArrowheads="1" noTextEdit="1"/>
          </p:cNvSpPr>
          <p:nvPr>
            <p:ph type="sldImg"/>
          </p:nvPr>
        </p:nvSpPr>
        <p:spPr>
          <a:xfrm>
            <a:off x="992188" y="768350"/>
            <a:ext cx="5114925" cy="3836988"/>
          </a:xfrm>
          <a:ln/>
        </p:spPr>
      </p:sp>
      <p:sp>
        <p:nvSpPr>
          <p:cNvPr id="1105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Tree>
    <p:extLst>
      <p:ext uri="{BB962C8B-B14F-4D97-AF65-F5344CB8AC3E}">
        <p14:creationId xmlns:p14="http://schemas.microsoft.com/office/powerpoint/2010/main" val="94413519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90600">
              <a:defRPr>
                <a:solidFill>
                  <a:schemeClr val="tx1"/>
                </a:solidFill>
                <a:latin typeface="Arial" panose="020B0604020202020204" pitchFamily="34" charset="0"/>
                <a:ea typeface="宋体" panose="02010600030101010101" pitchFamily="2" charset="-122"/>
              </a:defRPr>
            </a:lvl1pPr>
            <a:lvl2pPr marL="742950" indent="-285750" defTabSz="990600">
              <a:defRPr>
                <a:solidFill>
                  <a:schemeClr val="tx1"/>
                </a:solidFill>
                <a:latin typeface="Arial" panose="020B0604020202020204" pitchFamily="34" charset="0"/>
                <a:ea typeface="宋体" panose="02010600030101010101" pitchFamily="2" charset="-122"/>
              </a:defRPr>
            </a:lvl2pPr>
            <a:lvl3pPr marL="1143000" indent="-228600" defTabSz="990600">
              <a:defRPr>
                <a:solidFill>
                  <a:schemeClr val="tx1"/>
                </a:solidFill>
                <a:latin typeface="Arial" panose="020B0604020202020204" pitchFamily="34" charset="0"/>
                <a:ea typeface="宋体" panose="02010600030101010101" pitchFamily="2" charset="-122"/>
              </a:defRPr>
            </a:lvl3pPr>
            <a:lvl4pPr marL="1600200" indent="-228600" defTabSz="990600">
              <a:defRPr>
                <a:solidFill>
                  <a:schemeClr val="tx1"/>
                </a:solidFill>
                <a:latin typeface="Arial" panose="020B0604020202020204" pitchFamily="34" charset="0"/>
                <a:ea typeface="宋体" panose="02010600030101010101" pitchFamily="2" charset="-122"/>
              </a:defRPr>
            </a:lvl4pPr>
            <a:lvl5pPr marL="2057400" indent="-228600" defTabSz="990600">
              <a:defRPr>
                <a:solidFill>
                  <a:schemeClr val="tx1"/>
                </a:solidFill>
                <a:latin typeface="Arial" panose="020B0604020202020204" pitchFamily="34" charset="0"/>
                <a:ea typeface="宋体" panose="02010600030101010101" pitchFamily="2" charset="-122"/>
              </a:defRPr>
            </a:lvl5pPr>
            <a:lvl6pPr marL="25146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54DD99A1-56CE-40EA-B4D4-EAA11E6A273D}" type="slidenum">
              <a:rPr lang="zh-CN" altLang="en-US"/>
              <a:pPr/>
              <a:t>96</a:t>
            </a:fld>
            <a:endParaRPr lang="en-US" altLang="zh-CN"/>
          </a:p>
        </p:txBody>
      </p:sp>
      <p:sp>
        <p:nvSpPr>
          <p:cNvPr id="112643" name="Rectangle 2"/>
          <p:cNvSpPr>
            <a:spLocks noGrp="1" noRot="1" noChangeAspect="1" noChangeArrowheads="1" noTextEdit="1"/>
          </p:cNvSpPr>
          <p:nvPr>
            <p:ph type="sldImg"/>
          </p:nvPr>
        </p:nvSpPr>
        <p:spPr>
          <a:xfrm>
            <a:off x="992188" y="768350"/>
            <a:ext cx="5114925" cy="3836988"/>
          </a:xfrm>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Tree>
    <p:extLst>
      <p:ext uri="{BB962C8B-B14F-4D97-AF65-F5344CB8AC3E}">
        <p14:creationId xmlns:p14="http://schemas.microsoft.com/office/powerpoint/2010/main" val="15918207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90600">
              <a:defRPr>
                <a:solidFill>
                  <a:schemeClr val="tx1"/>
                </a:solidFill>
                <a:latin typeface="Arial" panose="020B0604020202020204" pitchFamily="34" charset="0"/>
                <a:ea typeface="宋体" panose="02010600030101010101" pitchFamily="2" charset="-122"/>
              </a:defRPr>
            </a:lvl1pPr>
            <a:lvl2pPr marL="742950" indent="-285750" defTabSz="990600">
              <a:defRPr>
                <a:solidFill>
                  <a:schemeClr val="tx1"/>
                </a:solidFill>
                <a:latin typeface="Arial" panose="020B0604020202020204" pitchFamily="34" charset="0"/>
                <a:ea typeface="宋体" panose="02010600030101010101" pitchFamily="2" charset="-122"/>
              </a:defRPr>
            </a:lvl2pPr>
            <a:lvl3pPr marL="1143000" indent="-228600" defTabSz="990600">
              <a:defRPr>
                <a:solidFill>
                  <a:schemeClr val="tx1"/>
                </a:solidFill>
                <a:latin typeface="Arial" panose="020B0604020202020204" pitchFamily="34" charset="0"/>
                <a:ea typeface="宋体" panose="02010600030101010101" pitchFamily="2" charset="-122"/>
              </a:defRPr>
            </a:lvl3pPr>
            <a:lvl4pPr marL="1600200" indent="-228600" defTabSz="990600">
              <a:defRPr>
                <a:solidFill>
                  <a:schemeClr val="tx1"/>
                </a:solidFill>
                <a:latin typeface="Arial" panose="020B0604020202020204" pitchFamily="34" charset="0"/>
                <a:ea typeface="宋体" panose="02010600030101010101" pitchFamily="2" charset="-122"/>
              </a:defRPr>
            </a:lvl4pPr>
            <a:lvl5pPr marL="2057400" indent="-228600" defTabSz="990600">
              <a:defRPr>
                <a:solidFill>
                  <a:schemeClr val="tx1"/>
                </a:solidFill>
                <a:latin typeface="Arial" panose="020B0604020202020204" pitchFamily="34" charset="0"/>
                <a:ea typeface="宋体" panose="02010600030101010101" pitchFamily="2" charset="-122"/>
              </a:defRPr>
            </a:lvl5pPr>
            <a:lvl6pPr marL="25146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0F0D39C0-FBCE-40DA-B140-046492DC21AD}" type="slidenum">
              <a:rPr lang="zh-CN" altLang="en-US"/>
              <a:pPr/>
              <a:t>9</a:t>
            </a:fld>
            <a:endParaRPr lang="en-US" altLang="zh-CN"/>
          </a:p>
        </p:txBody>
      </p:sp>
      <p:sp>
        <p:nvSpPr>
          <p:cNvPr id="15363" name="Rectangle 2"/>
          <p:cNvSpPr>
            <a:spLocks noGrp="1" noRot="1" noChangeAspect="1" noChangeArrowheads="1" noTextEdit="1"/>
          </p:cNvSpPr>
          <p:nvPr>
            <p:ph type="sldImg"/>
          </p:nvPr>
        </p:nvSpPr>
        <p:spPr>
          <a:xfrm>
            <a:off x="992188" y="768350"/>
            <a:ext cx="5114925" cy="3836988"/>
          </a:xfrm>
          <a:ln/>
        </p:spPr>
      </p:sp>
      <p:sp>
        <p:nvSpPr>
          <p:cNvPr id="153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Tree>
    <p:extLst>
      <p:ext uri="{BB962C8B-B14F-4D97-AF65-F5344CB8AC3E}">
        <p14:creationId xmlns:p14="http://schemas.microsoft.com/office/powerpoint/2010/main" val="6434176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90600">
              <a:defRPr>
                <a:solidFill>
                  <a:schemeClr val="tx1"/>
                </a:solidFill>
                <a:latin typeface="Arial" panose="020B0604020202020204" pitchFamily="34" charset="0"/>
                <a:ea typeface="宋体" panose="02010600030101010101" pitchFamily="2" charset="-122"/>
              </a:defRPr>
            </a:lvl1pPr>
            <a:lvl2pPr marL="742950" indent="-285750" defTabSz="990600">
              <a:defRPr>
                <a:solidFill>
                  <a:schemeClr val="tx1"/>
                </a:solidFill>
                <a:latin typeface="Arial" panose="020B0604020202020204" pitchFamily="34" charset="0"/>
                <a:ea typeface="宋体" panose="02010600030101010101" pitchFamily="2" charset="-122"/>
              </a:defRPr>
            </a:lvl2pPr>
            <a:lvl3pPr marL="1143000" indent="-228600" defTabSz="990600">
              <a:defRPr>
                <a:solidFill>
                  <a:schemeClr val="tx1"/>
                </a:solidFill>
                <a:latin typeface="Arial" panose="020B0604020202020204" pitchFamily="34" charset="0"/>
                <a:ea typeface="宋体" panose="02010600030101010101" pitchFamily="2" charset="-122"/>
              </a:defRPr>
            </a:lvl3pPr>
            <a:lvl4pPr marL="1600200" indent="-228600" defTabSz="990600">
              <a:defRPr>
                <a:solidFill>
                  <a:schemeClr val="tx1"/>
                </a:solidFill>
                <a:latin typeface="Arial" panose="020B0604020202020204" pitchFamily="34" charset="0"/>
                <a:ea typeface="宋体" panose="02010600030101010101" pitchFamily="2" charset="-122"/>
              </a:defRPr>
            </a:lvl4pPr>
            <a:lvl5pPr marL="2057400" indent="-228600" defTabSz="990600">
              <a:defRPr>
                <a:solidFill>
                  <a:schemeClr val="tx1"/>
                </a:solidFill>
                <a:latin typeface="Arial" panose="020B0604020202020204" pitchFamily="34" charset="0"/>
                <a:ea typeface="宋体" panose="02010600030101010101" pitchFamily="2" charset="-122"/>
              </a:defRPr>
            </a:lvl5pPr>
            <a:lvl6pPr marL="25146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F11B03E0-B795-4850-9DE8-B124198B6821}" type="slidenum">
              <a:rPr lang="zh-CN" altLang="en-US"/>
              <a:pPr/>
              <a:t>10</a:t>
            </a:fld>
            <a:endParaRPr lang="en-US" altLang="zh-CN"/>
          </a:p>
        </p:txBody>
      </p:sp>
      <p:sp>
        <p:nvSpPr>
          <p:cNvPr id="17411" name="Rectangle 2"/>
          <p:cNvSpPr>
            <a:spLocks noGrp="1" noRot="1" noChangeAspect="1" noChangeArrowheads="1" noTextEdit="1"/>
          </p:cNvSpPr>
          <p:nvPr>
            <p:ph type="sldImg"/>
          </p:nvPr>
        </p:nvSpPr>
        <p:spPr>
          <a:xfrm>
            <a:off x="992188" y="768350"/>
            <a:ext cx="5114925" cy="3836988"/>
          </a:xfrm>
          <a:ln/>
        </p:spPr>
      </p:sp>
      <p:sp>
        <p:nvSpPr>
          <p:cNvPr id="174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Tree>
    <p:extLst>
      <p:ext uri="{BB962C8B-B14F-4D97-AF65-F5344CB8AC3E}">
        <p14:creationId xmlns:p14="http://schemas.microsoft.com/office/powerpoint/2010/main" val="19935332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90600">
              <a:defRPr>
                <a:solidFill>
                  <a:schemeClr val="tx1"/>
                </a:solidFill>
                <a:latin typeface="Arial" panose="020B0604020202020204" pitchFamily="34" charset="0"/>
                <a:ea typeface="宋体" panose="02010600030101010101" pitchFamily="2" charset="-122"/>
              </a:defRPr>
            </a:lvl1pPr>
            <a:lvl2pPr marL="742950" indent="-285750" defTabSz="990600">
              <a:defRPr>
                <a:solidFill>
                  <a:schemeClr val="tx1"/>
                </a:solidFill>
                <a:latin typeface="Arial" panose="020B0604020202020204" pitchFamily="34" charset="0"/>
                <a:ea typeface="宋体" panose="02010600030101010101" pitchFamily="2" charset="-122"/>
              </a:defRPr>
            </a:lvl2pPr>
            <a:lvl3pPr marL="1143000" indent="-228600" defTabSz="990600">
              <a:defRPr>
                <a:solidFill>
                  <a:schemeClr val="tx1"/>
                </a:solidFill>
                <a:latin typeface="Arial" panose="020B0604020202020204" pitchFamily="34" charset="0"/>
                <a:ea typeface="宋体" panose="02010600030101010101" pitchFamily="2" charset="-122"/>
              </a:defRPr>
            </a:lvl3pPr>
            <a:lvl4pPr marL="1600200" indent="-228600" defTabSz="990600">
              <a:defRPr>
                <a:solidFill>
                  <a:schemeClr val="tx1"/>
                </a:solidFill>
                <a:latin typeface="Arial" panose="020B0604020202020204" pitchFamily="34" charset="0"/>
                <a:ea typeface="宋体" panose="02010600030101010101" pitchFamily="2" charset="-122"/>
              </a:defRPr>
            </a:lvl4pPr>
            <a:lvl5pPr marL="2057400" indent="-228600" defTabSz="990600">
              <a:defRPr>
                <a:solidFill>
                  <a:schemeClr val="tx1"/>
                </a:solidFill>
                <a:latin typeface="Arial" panose="020B0604020202020204" pitchFamily="34" charset="0"/>
                <a:ea typeface="宋体" panose="02010600030101010101" pitchFamily="2" charset="-122"/>
              </a:defRPr>
            </a:lvl5pPr>
            <a:lvl6pPr marL="25146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990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015A7365-0472-4D29-A96E-25DAEA749F16}" type="slidenum">
              <a:rPr lang="zh-CN" altLang="en-US"/>
              <a:pPr/>
              <a:t>12</a:t>
            </a:fld>
            <a:endParaRPr lang="en-US" altLang="zh-CN"/>
          </a:p>
        </p:txBody>
      </p:sp>
      <p:sp>
        <p:nvSpPr>
          <p:cNvPr id="20483" name="Rectangle 2"/>
          <p:cNvSpPr>
            <a:spLocks noGrp="1" noRot="1" noChangeAspect="1" noChangeArrowheads="1" noTextEdit="1"/>
          </p:cNvSpPr>
          <p:nvPr>
            <p:ph type="sldImg"/>
          </p:nvPr>
        </p:nvSpPr>
        <p:spPr>
          <a:xfrm>
            <a:off x="992188" y="768350"/>
            <a:ext cx="5114925" cy="3836988"/>
          </a:xfrm>
          <a:ln/>
        </p:spPr>
      </p:sp>
      <p:sp>
        <p:nvSpPr>
          <p:cNvPr id="204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Tree>
    <p:extLst>
      <p:ext uri="{BB962C8B-B14F-4D97-AF65-F5344CB8AC3E}">
        <p14:creationId xmlns:p14="http://schemas.microsoft.com/office/powerpoint/2010/main" val="13102072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92188" y="768350"/>
            <a:ext cx="5114925" cy="3836988"/>
          </a:xfrm>
        </p:spPr>
      </p:sp>
      <p:sp>
        <p:nvSpPr>
          <p:cNvPr id="3" name="备注占位符 2"/>
          <p:cNvSpPr>
            <a:spLocks noGrp="1"/>
          </p:cNvSpPr>
          <p:nvPr>
            <p:ph type="body" idx="1"/>
          </p:nvPr>
        </p:nvSpPr>
        <p:spPr/>
        <p:txBody>
          <a:bodyPr/>
          <a:lstStyle/>
          <a:p>
            <a:r>
              <a:rPr lang="en-US" altLang="zh-CN" dirty="0">
                <a:solidFill>
                  <a:srgbClr val="555555"/>
                </a:solidFill>
                <a:latin typeface="Philosopher"/>
              </a:rPr>
              <a:t>Interpretation</a:t>
            </a:r>
          </a:p>
          <a:p>
            <a:r>
              <a:rPr lang="en-US" altLang="zh-CN" dirty="0">
                <a:solidFill>
                  <a:srgbClr val="777777"/>
                </a:solidFill>
                <a:latin typeface="PT Sans"/>
              </a:rPr>
              <a:t>Where x = the mean, Mo = the mode , </a:t>
            </a:r>
            <a:r>
              <a:rPr lang="en-US" altLang="zh-CN" dirty="0" err="1">
                <a:solidFill>
                  <a:srgbClr val="777777"/>
                </a:solidFill>
                <a:latin typeface="PT Sans"/>
              </a:rPr>
              <a:t>Md</a:t>
            </a:r>
            <a:r>
              <a:rPr lang="en-US" altLang="zh-CN" dirty="0">
                <a:solidFill>
                  <a:srgbClr val="777777"/>
                </a:solidFill>
                <a:latin typeface="PT Sans"/>
              </a:rPr>
              <a:t>=the median and s = the standard deviation for the sample.</a:t>
            </a:r>
          </a:p>
          <a:p>
            <a:r>
              <a:rPr lang="en-US" altLang="zh-CN" dirty="0">
                <a:solidFill>
                  <a:srgbClr val="777777"/>
                </a:solidFill>
                <a:latin typeface="PT Sans"/>
              </a:rPr>
              <a:t>In general:</a:t>
            </a:r>
          </a:p>
          <a:p>
            <a:pPr>
              <a:buFontTx/>
              <a:buChar char="•"/>
            </a:pPr>
            <a:r>
              <a:rPr lang="en-US" altLang="zh-CN" dirty="0">
                <a:solidFill>
                  <a:srgbClr val="777777"/>
                </a:solidFill>
                <a:latin typeface="inherit"/>
              </a:rPr>
              <a:t>The direction of </a:t>
            </a:r>
            <a:r>
              <a:rPr lang="en-US" altLang="zh-CN" dirty="0" err="1">
                <a:solidFill>
                  <a:srgbClr val="777777"/>
                </a:solidFill>
                <a:latin typeface="inherit"/>
              </a:rPr>
              <a:t>skewness</a:t>
            </a:r>
            <a:r>
              <a:rPr lang="en-US" altLang="zh-CN" dirty="0">
                <a:solidFill>
                  <a:srgbClr val="777777"/>
                </a:solidFill>
                <a:latin typeface="inherit"/>
              </a:rPr>
              <a:t> is given by the sign.</a:t>
            </a:r>
          </a:p>
          <a:p>
            <a:pPr>
              <a:buFontTx/>
              <a:buChar char="•"/>
            </a:pPr>
            <a:r>
              <a:rPr lang="en-US" altLang="zh-CN" dirty="0">
                <a:solidFill>
                  <a:srgbClr val="777777"/>
                </a:solidFill>
                <a:latin typeface="inherit"/>
              </a:rPr>
              <a:t>The coefficient compares the sample distribution with a normal distribution. The larger the value, the larger the distribution differs from a normal distribution.</a:t>
            </a:r>
          </a:p>
          <a:p>
            <a:pPr>
              <a:buFontTx/>
              <a:buChar char="•"/>
            </a:pPr>
            <a:r>
              <a:rPr lang="en-US" altLang="zh-CN" dirty="0">
                <a:solidFill>
                  <a:srgbClr val="777777"/>
                </a:solidFill>
                <a:latin typeface="inherit"/>
              </a:rPr>
              <a:t>A value of zero means no </a:t>
            </a:r>
            <a:r>
              <a:rPr lang="en-US" altLang="zh-CN" dirty="0" err="1">
                <a:solidFill>
                  <a:srgbClr val="777777"/>
                </a:solidFill>
                <a:latin typeface="inherit"/>
              </a:rPr>
              <a:t>skewness</a:t>
            </a:r>
            <a:r>
              <a:rPr lang="en-US" altLang="zh-CN" dirty="0">
                <a:solidFill>
                  <a:srgbClr val="777777"/>
                </a:solidFill>
                <a:latin typeface="inherit"/>
              </a:rPr>
              <a:t> at all.</a:t>
            </a:r>
          </a:p>
          <a:p>
            <a:pPr>
              <a:buFontTx/>
              <a:buChar char="•"/>
            </a:pPr>
            <a:r>
              <a:rPr lang="en-US" altLang="zh-CN" dirty="0">
                <a:solidFill>
                  <a:srgbClr val="777777"/>
                </a:solidFill>
                <a:latin typeface="inherit"/>
              </a:rPr>
              <a:t>A large negative value means the distribution is negatively skewed.</a:t>
            </a:r>
          </a:p>
          <a:p>
            <a:pPr>
              <a:buFontTx/>
              <a:buChar char="•"/>
            </a:pPr>
            <a:r>
              <a:rPr lang="en-US" altLang="zh-CN" dirty="0">
                <a:solidFill>
                  <a:srgbClr val="777777"/>
                </a:solidFill>
                <a:latin typeface="inherit"/>
              </a:rPr>
              <a:t>A large positive value means the distribution is positively skewed.</a:t>
            </a:r>
          </a:p>
          <a:p>
            <a:endParaRPr lang="zh-CN" altLang="en-US" dirty="0"/>
          </a:p>
        </p:txBody>
      </p:sp>
      <p:sp>
        <p:nvSpPr>
          <p:cNvPr id="4" name="灯片编号占位符 3"/>
          <p:cNvSpPr>
            <a:spLocks noGrp="1"/>
          </p:cNvSpPr>
          <p:nvPr>
            <p:ph type="sldNum" sz="quarter" idx="10"/>
          </p:nvPr>
        </p:nvSpPr>
        <p:spPr/>
        <p:txBody>
          <a:bodyPr/>
          <a:lstStyle/>
          <a:p>
            <a:pPr>
              <a:defRPr/>
            </a:pPr>
            <a:fld id="{3E740759-DBD7-4792-9AC8-42B75D748748}" type="slidenum">
              <a:rPr lang="zh-CN" altLang="en-US" smtClean="0"/>
              <a:pPr>
                <a:defRPr/>
              </a:pPr>
              <a:t>14</a:t>
            </a:fld>
            <a:endParaRPr lang="en-US" altLang="zh-CN"/>
          </a:p>
        </p:txBody>
      </p:sp>
    </p:spTree>
    <p:extLst>
      <p:ext uri="{BB962C8B-B14F-4D97-AF65-F5344CB8AC3E}">
        <p14:creationId xmlns:p14="http://schemas.microsoft.com/office/powerpoint/2010/main" val="33092192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type="title" preserve="1">
  <p:cSld name="标题幻灯片">
    <p:spTree>
      <p:nvGrpSpPr>
        <p:cNvPr id="1" name=""/>
        <p:cNvGrpSpPr/>
        <p:nvPr/>
      </p:nvGrpSpPr>
      <p:grpSpPr>
        <a:xfrm>
          <a:off x="0" y="0"/>
          <a:ext cx="0" cy="0"/>
          <a:chOff x="0" y="0"/>
          <a:chExt cx="0" cy="0"/>
        </a:xfrm>
      </p:grpSpPr>
      <p:sp>
        <p:nvSpPr>
          <p:cNvPr id="4" name="Line 2"/>
          <p:cNvSpPr>
            <a:spLocks noChangeShapeType="1"/>
          </p:cNvSpPr>
          <p:nvPr/>
        </p:nvSpPr>
        <p:spPr bwMode="auto">
          <a:xfrm>
            <a:off x="7315200" y="1066800"/>
            <a:ext cx="0" cy="4495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5" name="Group 8"/>
          <p:cNvGrpSpPr>
            <a:grpSpLocks/>
          </p:cNvGrpSpPr>
          <p:nvPr/>
        </p:nvGrpSpPr>
        <p:grpSpPr bwMode="auto">
          <a:xfrm>
            <a:off x="7493000" y="2992438"/>
            <a:ext cx="1338263" cy="2189162"/>
            <a:chOff x="4704" y="1885"/>
            <a:chExt cx="843" cy="1379"/>
          </a:xfrm>
        </p:grpSpPr>
        <p:sp>
          <p:nvSpPr>
            <p:cNvPr id="6" name="Oval 9"/>
            <p:cNvSpPr>
              <a:spLocks noChangeArrowheads="1"/>
            </p:cNvSpPr>
            <p:nvPr/>
          </p:nvSpPr>
          <p:spPr bwMode="auto">
            <a:xfrm>
              <a:off x="4704" y="1885"/>
              <a:ext cx="127" cy="127"/>
            </a:xfrm>
            <a:prstGeom prst="ellipse">
              <a:avLst/>
            </a:prstGeom>
            <a:solidFill>
              <a:schemeClr val="tx2"/>
            </a:solidFill>
            <a:ln w="9525">
              <a:noFill/>
              <a:round/>
              <a:headEnd/>
              <a:tailEnd/>
            </a:ln>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defRPr/>
              </a:pPr>
              <a:endParaRPr lang="zh-CN" altLang="en-US"/>
            </a:p>
          </p:txBody>
        </p:sp>
        <p:sp>
          <p:nvSpPr>
            <p:cNvPr id="7" name="Oval 10"/>
            <p:cNvSpPr>
              <a:spLocks noChangeArrowheads="1"/>
            </p:cNvSpPr>
            <p:nvPr/>
          </p:nvSpPr>
          <p:spPr bwMode="auto">
            <a:xfrm>
              <a:off x="4883" y="1885"/>
              <a:ext cx="127" cy="127"/>
            </a:xfrm>
            <a:prstGeom prst="ellipse">
              <a:avLst/>
            </a:prstGeom>
            <a:solidFill>
              <a:schemeClr val="tx2"/>
            </a:solidFill>
            <a:ln w="9525">
              <a:noFill/>
              <a:round/>
              <a:headEnd/>
              <a:tailEnd/>
            </a:ln>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defRPr/>
              </a:pPr>
              <a:endParaRPr lang="zh-CN" altLang="en-US"/>
            </a:p>
          </p:txBody>
        </p:sp>
        <p:sp>
          <p:nvSpPr>
            <p:cNvPr id="8" name="Oval 11"/>
            <p:cNvSpPr>
              <a:spLocks noChangeArrowheads="1"/>
            </p:cNvSpPr>
            <p:nvPr/>
          </p:nvSpPr>
          <p:spPr bwMode="auto">
            <a:xfrm>
              <a:off x="5062" y="1885"/>
              <a:ext cx="127" cy="127"/>
            </a:xfrm>
            <a:prstGeom prst="ellipse">
              <a:avLst/>
            </a:prstGeom>
            <a:solidFill>
              <a:schemeClr val="tx2"/>
            </a:solidFill>
            <a:ln w="9525">
              <a:noFill/>
              <a:round/>
              <a:headEnd/>
              <a:tailEnd/>
            </a:ln>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defRPr/>
              </a:pPr>
              <a:endParaRPr lang="zh-CN" altLang="en-US"/>
            </a:p>
          </p:txBody>
        </p:sp>
        <p:sp>
          <p:nvSpPr>
            <p:cNvPr id="9" name="Oval 12"/>
            <p:cNvSpPr>
              <a:spLocks noChangeArrowheads="1"/>
            </p:cNvSpPr>
            <p:nvPr/>
          </p:nvSpPr>
          <p:spPr bwMode="auto">
            <a:xfrm>
              <a:off x="4704" y="2064"/>
              <a:ext cx="127" cy="127"/>
            </a:xfrm>
            <a:prstGeom prst="ellipse">
              <a:avLst/>
            </a:prstGeom>
            <a:solidFill>
              <a:schemeClr val="tx2"/>
            </a:solidFill>
            <a:ln w="9525">
              <a:noFill/>
              <a:round/>
              <a:headEnd/>
              <a:tailEnd/>
            </a:ln>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defRPr/>
              </a:pPr>
              <a:endParaRPr lang="zh-CN" altLang="en-US"/>
            </a:p>
          </p:txBody>
        </p:sp>
        <p:sp>
          <p:nvSpPr>
            <p:cNvPr id="10" name="Oval 13"/>
            <p:cNvSpPr>
              <a:spLocks noChangeArrowheads="1"/>
            </p:cNvSpPr>
            <p:nvPr/>
          </p:nvSpPr>
          <p:spPr bwMode="auto">
            <a:xfrm>
              <a:off x="4883" y="2064"/>
              <a:ext cx="127" cy="127"/>
            </a:xfrm>
            <a:prstGeom prst="ellipse">
              <a:avLst/>
            </a:prstGeom>
            <a:solidFill>
              <a:schemeClr val="tx2"/>
            </a:solidFill>
            <a:ln w="9525">
              <a:noFill/>
              <a:round/>
              <a:headEnd/>
              <a:tailEnd/>
            </a:ln>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defRPr/>
              </a:pPr>
              <a:endParaRPr lang="zh-CN" altLang="en-US"/>
            </a:p>
          </p:txBody>
        </p:sp>
        <p:sp>
          <p:nvSpPr>
            <p:cNvPr id="11" name="Oval 14"/>
            <p:cNvSpPr>
              <a:spLocks noChangeArrowheads="1"/>
            </p:cNvSpPr>
            <p:nvPr/>
          </p:nvSpPr>
          <p:spPr bwMode="auto">
            <a:xfrm>
              <a:off x="5062" y="2064"/>
              <a:ext cx="127" cy="127"/>
            </a:xfrm>
            <a:prstGeom prst="ellipse">
              <a:avLst/>
            </a:prstGeom>
            <a:solidFill>
              <a:schemeClr val="tx2"/>
            </a:solidFill>
            <a:ln w="9525">
              <a:noFill/>
              <a:round/>
              <a:headEnd/>
              <a:tailEnd/>
            </a:ln>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defRPr/>
              </a:pPr>
              <a:endParaRPr lang="zh-CN" altLang="en-US"/>
            </a:p>
          </p:txBody>
        </p:sp>
        <p:sp>
          <p:nvSpPr>
            <p:cNvPr id="12" name="Oval 15"/>
            <p:cNvSpPr>
              <a:spLocks noChangeArrowheads="1"/>
            </p:cNvSpPr>
            <p:nvPr/>
          </p:nvSpPr>
          <p:spPr bwMode="auto">
            <a:xfrm>
              <a:off x="5241" y="2064"/>
              <a:ext cx="127" cy="127"/>
            </a:xfrm>
            <a:prstGeom prst="ellipse">
              <a:avLst/>
            </a:prstGeom>
            <a:solidFill>
              <a:schemeClr val="accent2"/>
            </a:solidFill>
            <a:ln w="9525">
              <a:noFill/>
              <a:round/>
              <a:headEnd/>
              <a:tailEnd/>
            </a:ln>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defRPr/>
              </a:pPr>
              <a:endParaRPr lang="zh-CN" altLang="en-US"/>
            </a:p>
          </p:txBody>
        </p:sp>
        <p:sp>
          <p:nvSpPr>
            <p:cNvPr id="13" name="Oval 16"/>
            <p:cNvSpPr>
              <a:spLocks noChangeArrowheads="1"/>
            </p:cNvSpPr>
            <p:nvPr/>
          </p:nvSpPr>
          <p:spPr bwMode="auto">
            <a:xfrm>
              <a:off x="4704" y="2243"/>
              <a:ext cx="127" cy="127"/>
            </a:xfrm>
            <a:prstGeom prst="ellipse">
              <a:avLst/>
            </a:prstGeom>
            <a:solidFill>
              <a:schemeClr val="tx2"/>
            </a:solidFill>
            <a:ln w="9525">
              <a:noFill/>
              <a:round/>
              <a:headEnd/>
              <a:tailEnd/>
            </a:ln>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defRPr/>
              </a:pPr>
              <a:endParaRPr lang="zh-CN" altLang="en-US"/>
            </a:p>
          </p:txBody>
        </p:sp>
        <p:sp>
          <p:nvSpPr>
            <p:cNvPr id="14" name="Oval 17"/>
            <p:cNvSpPr>
              <a:spLocks noChangeArrowheads="1"/>
            </p:cNvSpPr>
            <p:nvPr/>
          </p:nvSpPr>
          <p:spPr bwMode="auto">
            <a:xfrm>
              <a:off x="4883" y="2243"/>
              <a:ext cx="127" cy="127"/>
            </a:xfrm>
            <a:prstGeom prst="ellipse">
              <a:avLst/>
            </a:prstGeom>
            <a:solidFill>
              <a:schemeClr val="tx2"/>
            </a:solidFill>
            <a:ln w="9525">
              <a:noFill/>
              <a:round/>
              <a:headEnd/>
              <a:tailEnd/>
            </a:ln>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defRPr/>
              </a:pPr>
              <a:endParaRPr lang="zh-CN" altLang="en-US"/>
            </a:p>
          </p:txBody>
        </p:sp>
        <p:sp>
          <p:nvSpPr>
            <p:cNvPr id="15" name="Oval 18"/>
            <p:cNvSpPr>
              <a:spLocks noChangeArrowheads="1"/>
            </p:cNvSpPr>
            <p:nvPr/>
          </p:nvSpPr>
          <p:spPr bwMode="auto">
            <a:xfrm>
              <a:off x="5062" y="2243"/>
              <a:ext cx="127" cy="127"/>
            </a:xfrm>
            <a:prstGeom prst="ellipse">
              <a:avLst/>
            </a:prstGeom>
            <a:solidFill>
              <a:schemeClr val="accent2"/>
            </a:solidFill>
            <a:ln w="9525">
              <a:noFill/>
              <a:round/>
              <a:headEnd/>
              <a:tailEnd/>
            </a:ln>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defRPr/>
              </a:pPr>
              <a:endParaRPr lang="zh-CN" altLang="en-US"/>
            </a:p>
          </p:txBody>
        </p:sp>
        <p:sp>
          <p:nvSpPr>
            <p:cNvPr id="16" name="Oval 19"/>
            <p:cNvSpPr>
              <a:spLocks noChangeArrowheads="1"/>
            </p:cNvSpPr>
            <p:nvPr/>
          </p:nvSpPr>
          <p:spPr bwMode="auto">
            <a:xfrm>
              <a:off x="5241" y="2243"/>
              <a:ext cx="127" cy="127"/>
            </a:xfrm>
            <a:prstGeom prst="ellipse">
              <a:avLst/>
            </a:prstGeom>
            <a:solidFill>
              <a:schemeClr val="accent2"/>
            </a:solidFill>
            <a:ln w="9525">
              <a:noFill/>
              <a:round/>
              <a:headEnd/>
              <a:tailEnd/>
            </a:ln>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defRPr/>
              </a:pPr>
              <a:endParaRPr lang="zh-CN" altLang="en-US"/>
            </a:p>
          </p:txBody>
        </p:sp>
        <p:sp>
          <p:nvSpPr>
            <p:cNvPr id="17" name="Oval 20"/>
            <p:cNvSpPr>
              <a:spLocks noChangeArrowheads="1"/>
            </p:cNvSpPr>
            <p:nvPr/>
          </p:nvSpPr>
          <p:spPr bwMode="auto">
            <a:xfrm>
              <a:off x="5420" y="2243"/>
              <a:ext cx="127" cy="127"/>
            </a:xfrm>
            <a:prstGeom prst="ellipse">
              <a:avLst/>
            </a:prstGeom>
            <a:solidFill>
              <a:schemeClr val="accent1"/>
            </a:solidFill>
            <a:ln w="9525">
              <a:noFill/>
              <a:round/>
              <a:headEnd/>
              <a:tailEnd/>
            </a:ln>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defRPr/>
              </a:pPr>
              <a:endParaRPr lang="zh-CN" altLang="en-US"/>
            </a:p>
          </p:txBody>
        </p:sp>
        <p:sp>
          <p:nvSpPr>
            <p:cNvPr id="18" name="Oval 21"/>
            <p:cNvSpPr>
              <a:spLocks noChangeArrowheads="1"/>
            </p:cNvSpPr>
            <p:nvPr/>
          </p:nvSpPr>
          <p:spPr bwMode="auto">
            <a:xfrm>
              <a:off x="4704" y="2421"/>
              <a:ext cx="127" cy="128"/>
            </a:xfrm>
            <a:prstGeom prst="ellipse">
              <a:avLst/>
            </a:prstGeom>
            <a:solidFill>
              <a:schemeClr val="tx2"/>
            </a:solidFill>
            <a:ln w="9525">
              <a:noFill/>
              <a:round/>
              <a:headEnd/>
              <a:tailEnd/>
            </a:ln>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defRPr/>
              </a:pPr>
              <a:endParaRPr lang="zh-CN" altLang="en-US"/>
            </a:p>
          </p:txBody>
        </p:sp>
        <p:sp>
          <p:nvSpPr>
            <p:cNvPr id="19" name="Oval 22"/>
            <p:cNvSpPr>
              <a:spLocks noChangeArrowheads="1"/>
            </p:cNvSpPr>
            <p:nvPr/>
          </p:nvSpPr>
          <p:spPr bwMode="auto">
            <a:xfrm>
              <a:off x="4883" y="2421"/>
              <a:ext cx="127" cy="128"/>
            </a:xfrm>
            <a:prstGeom prst="ellipse">
              <a:avLst/>
            </a:prstGeom>
            <a:solidFill>
              <a:schemeClr val="accent2"/>
            </a:solidFill>
            <a:ln w="9525">
              <a:noFill/>
              <a:round/>
              <a:headEnd/>
              <a:tailEnd/>
            </a:ln>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defRPr/>
              </a:pPr>
              <a:endParaRPr lang="zh-CN" altLang="en-US"/>
            </a:p>
          </p:txBody>
        </p:sp>
        <p:sp>
          <p:nvSpPr>
            <p:cNvPr id="20" name="Oval 23"/>
            <p:cNvSpPr>
              <a:spLocks noChangeArrowheads="1"/>
            </p:cNvSpPr>
            <p:nvPr/>
          </p:nvSpPr>
          <p:spPr bwMode="auto">
            <a:xfrm>
              <a:off x="5062" y="2421"/>
              <a:ext cx="127" cy="128"/>
            </a:xfrm>
            <a:prstGeom prst="ellipse">
              <a:avLst/>
            </a:prstGeom>
            <a:solidFill>
              <a:schemeClr val="accent2"/>
            </a:solidFill>
            <a:ln w="9525">
              <a:noFill/>
              <a:round/>
              <a:headEnd/>
              <a:tailEnd/>
            </a:ln>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defRPr/>
              </a:pPr>
              <a:endParaRPr lang="zh-CN" altLang="en-US"/>
            </a:p>
          </p:txBody>
        </p:sp>
        <p:sp>
          <p:nvSpPr>
            <p:cNvPr id="21" name="Oval 24"/>
            <p:cNvSpPr>
              <a:spLocks noChangeArrowheads="1"/>
            </p:cNvSpPr>
            <p:nvPr/>
          </p:nvSpPr>
          <p:spPr bwMode="auto">
            <a:xfrm>
              <a:off x="5241" y="2421"/>
              <a:ext cx="127" cy="128"/>
            </a:xfrm>
            <a:prstGeom prst="ellipse">
              <a:avLst/>
            </a:prstGeom>
            <a:solidFill>
              <a:schemeClr val="accent1"/>
            </a:solidFill>
            <a:ln w="9525">
              <a:noFill/>
              <a:round/>
              <a:headEnd/>
              <a:tailEnd/>
            </a:ln>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defRPr/>
              </a:pPr>
              <a:endParaRPr lang="zh-CN" altLang="en-US"/>
            </a:p>
          </p:txBody>
        </p:sp>
        <p:sp>
          <p:nvSpPr>
            <p:cNvPr id="22" name="Oval 25"/>
            <p:cNvSpPr>
              <a:spLocks noChangeArrowheads="1"/>
            </p:cNvSpPr>
            <p:nvPr/>
          </p:nvSpPr>
          <p:spPr bwMode="auto">
            <a:xfrm>
              <a:off x="4704" y="2600"/>
              <a:ext cx="127" cy="128"/>
            </a:xfrm>
            <a:prstGeom prst="ellipse">
              <a:avLst/>
            </a:prstGeom>
            <a:solidFill>
              <a:schemeClr val="accent2"/>
            </a:solidFill>
            <a:ln w="9525">
              <a:noFill/>
              <a:round/>
              <a:headEnd/>
              <a:tailEnd/>
            </a:ln>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defRPr/>
              </a:pPr>
              <a:endParaRPr lang="zh-CN" altLang="en-US"/>
            </a:p>
          </p:txBody>
        </p:sp>
        <p:sp>
          <p:nvSpPr>
            <p:cNvPr id="23" name="Oval 26"/>
            <p:cNvSpPr>
              <a:spLocks noChangeArrowheads="1"/>
            </p:cNvSpPr>
            <p:nvPr/>
          </p:nvSpPr>
          <p:spPr bwMode="auto">
            <a:xfrm>
              <a:off x="4883" y="2600"/>
              <a:ext cx="127" cy="128"/>
            </a:xfrm>
            <a:prstGeom prst="ellipse">
              <a:avLst/>
            </a:prstGeom>
            <a:solidFill>
              <a:schemeClr val="accent2"/>
            </a:solidFill>
            <a:ln w="9525">
              <a:noFill/>
              <a:round/>
              <a:headEnd/>
              <a:tailEnd/>
            </a:ln>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defRPr/>
              </a:pPr>
              <a:endParaRPr lang="zh-CN" altLang="en-US"/>
            </a:p>
          </p:txBody>
        </p:sp>
        <p:sp>
          <p:nvSpPr>
            <p:cNvPr id="24" name="Oval 27"/>
            <p:cNvSpPr>
              <a:spLocks noChangeArrowheads="1"/>
            </p:cNvSpPr>
            <p:nvPr/>
          </p:nvSpPr>
          <p:spPr bwMode="auto">
            <a:xfrm>
              <a:off x="5062" y="2600"/>
              <a:ext cx="127" cy="128"/>
            </a:xfrm>
            <a:prstGeom prst="ellipse">
              <a:avLst/>
            </a:prstGeom>
            <a:solidFill>
              <a:schemeClr val="accent1"/>
            </a:solidFill>
            <a:ln w="9525">
              <a:noFill/>
              <a:round/>
              <a:headEnd/>
              <a:tailEnd/>
            </a:ln>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defRPr/>
              </a:pPr>
              <a:endParaRPr lang="zh-CN" altLang="en-US"/>
            </a:p>
          </p:txBody>
        </p:sp>
        <p:sp>
          <p:nvSpPr>
            <p:cNvPr id="25" name="Oval 28"/>
            <p:cNvSpPr>
              <a:spLocks noChangeArrowheads="1"/>
            </p:cNvSpPr>
            <p:nvPr/>
          </p:nvSpPr>
          <p:spPr bwMode="auto">
            <a:xfrm>
              <a:off x="5241" y="2600"/>
              <a:ext cx="127" cy="128"/>
            </a:xfrm>
            <a:prstGeom prst="ellipse">
              <a:avLst/>
            </a:prstGeom>
            <a:solidFill>
              <a:schemeClr val="accent1"/>
            </a:solidFill>
            <a:ln w="9525">
              <a:noFill/>
              <a:round/>
              <a:headEnd/>
              <a:tailEnd/>
            </a:ln>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defRPr/>
              </a:pPr>
              <a:endParaRPr lang="zh-CN" altLang="en-US"/>
            </a:p>
          </p:txBody>
        </p:sp>
        <p:sp>
          <p:nvSpPr>
            <p:cNvPr id="26" name="Oval 29"/>
            <p:cNvSpPr>
              <a:spLocks noChangeArrowheads="1"/>
            </p:cNvSpPr>
            <p:nvPr/>
          </p:nvSpPr>
          <p:spPr bwMode="auto">
            <a:xfrm>
              <a:off x="5420" y="2600"/>
              <a:ext cx="127" cy="128"/>
            </a:xfrm>
            <a:prstGeom prst="ellipse">
              <a:avLst/>
            </a:prstGeom>
            <a:solidFill>
              <a:schemeClr val="folHlink"/>
            </a:solidFill>
            <a:ln w="9525">
              <a:noFill/>
              <a:round/>
              <a:headEnd/>
              <a:tailEnd/>
            </a:ln>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defRPr/>
              </a:pPr>
              <a:endParaRPr lang="zh-CN" altLang="en-US"/>
            </a:p>
          </p:txBody>
        </p:sp>
        <p:sp>
          <p:nvSpPr>
            <p:cNvPr id="27" name="Oval 30"/>
            <p:cNvSpPr>
              <a:spLocks noChangeArrowheads="1"/>
            </p:cNvSpPr>
            <p:nvPr/>
          </p:nvSpPr>
          <p:spPr bwMode="auto">
            <a:xfrm>
              <a:off x="4704" y="2779"/>
              <a:ext cx="127" cy="127"/>
            </a:xfrm>
            <a:prstGeom prst="ellipse">
              <a:avLst/>
            </a:prstGeom>
            <a:solidFill>
              <a:schemeClr val="accent2"/>
            </a:solidFill>
            <a:ln w="9525">
              <a:noFill/>
              <a:round/>
              <a:headEnd/>
              <a:tailEnd/>
            </a:ln>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defRPr/>
              </a:pPr>
              <a:endParaRPr lang="zh-CN" altLang="en-US"/>
            </a:p>
          </p:txBody>
        </p:sp>
        <p:sp>
          <p:nvSpPr>
            <p:cNvPr id="28" name="Oval 31"/>
            <p:cNvSpPr>
              <a:spLocks noChangeArrowheads="1"/>
            </p:cNvSpPr>
            <p:nvPr/>
          </p:nvSpPr>
          <p:spPr bwMode="auto">
            <a:xfrm>
              <a:off x="4883" y="2779"/>
              <a:ext cx="127" cy="127"/>
            </a:xfrm>
            <a:prstGeom prst="ellipse">
              <a:avLst/>
            </a:prstGeom>
            <a:solidFill>
              <a:schemeClr val="accent1"/>
            </a:solidFill>
            <a:ln w="9525">
              <a:noFill/>
              <a:round/>
              <a:headEnd/>
              <a:tailEnd/>
            </a:ln>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defRPr/>
              </a:pPr>
              <a:endParaRPr lang="zh-CN" altLang="en-US"/>
            </a:p>
          </p:txBody>
        </p:sp>
        <p:sp>
          <p:nvSpPr>
            <p:cNvPr id="29" name="Oval 32"/>
            <p:cNvSpPr>
              <a:spLocks noChangeArrowheads="1"/>
            </p:cNvSpPr>
            <p:nvPr/>
          </p:nvSpPr>
          <p:spPr bwMode="auto">
            <a:xfrm>
              <a:off x="5062" y="2779"/>
              <a:ext cx="127" cy="127"/>
            </a:xfrm>
            <a:prstGeom prst="ellipse">
              <a:avLst/>
            </a:prstGeom>
            <a:solidFill>
              <a:schemeClr val="accent1"/>
            </a:solidFill>
            <a:ln w="9525">
              <a:noFill/>
              <a:round/>
              <a:headEnd/>
              <a:tailEnd/>
            </a:ln>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defRPr/>
              </a:pPr>
              <a:endParaRPr lang="zh-CN" altLang="en-US"/>
            </a:p>
          </p:txBody>
        </p:sp>
        <p:sp>
          <p:nvSpPr>
            <p:cNvPr id="30" name="Oval 33"/>
            <p:cNvSpPr>
              <a:spLocks noChangeArrowheads="1"/>
            </p:cNvSpPr>
            <p:nvPr/>
          </p:nvSpPr>
          <p:spPr bwMode="auto">
            <a:xfrm>
              <a:off x="5241" y="2779"/>
              <a:ext cx="127" cy="127"/>
            </a:xfrm>
            <a:prstGeom prst="ellipse">
              <a:avLst/>
            </a:prstGeom>
            <a:solidFill>
              <a:schemeClr val="folHlink"/>
            </a:solidFill>
            <a:ln w="9525">
              <a:noFill/>
              <a:round/>
              <a:headEnd/>
              <a:tailEnd/>
            </a:ln>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defRPr/>
              </a:pPr>
              <a:endParaRPr lang="zh-CN" altLang="en-US"/>
            </a:p>
          </p:txBody>
        </p:sp>
        <p:sp>
          <p:nvSpPr>
            <p:cNvPr id="31" name="Oval 34"/>
            <p:cNvSpPr>
              <a:spLocks noChangeArrowheads="1"/>
            </p:cNvSpPr>
            <p:nvPr/>
          </p:nvSpPr>
          <p:spPr bwMode="auto">
            <a:xfrm>
              <a:off x="4704" y="2958"/>
              <a:ext cx="127" cy="127"/>
            </a:xfrm>
            <a:prstGeom prst="ellipse">
              <a:avLst/>
            </a:prstGeom>
            <a:solidFill>
              <a:schemeClr val="accent1"/>
            </a:solidFill>
            <a:ln w="9525">
              <a:noFill/>
              <a:round/>
              <a:headEnd/>
              <a:tailEnd/>
            </a:ln>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defRPr/>
              </a:pPr>
              <a:endParaRPr lang="zh-CN" altLang="en-US"/>
            </a:p>
          </p:txBody>
        </p:sp>
        <p:sp>
          <p:nvSpPr>
            <p:cNvPr id="32" name="Oval 35"/>
            <p:cNvSpPr>
              <a:spLocks noChangeArrowheads="1"/>
            </p:cNvSpPr>
            <p:nvPr/>
          </p:nvSpPr>
          <p:spPr bwMode="auto">
            <a:xfrm>
              <a:off x="4883" y="2958"/>
              <a:ext cx="127" cy="127"/>
            </a:xfrm>
            <a:prstGeom prst="ellipse">
              <a:avLst/>
            </a:prstGeom>
            <a:solidFill>
              <a:schemeClr val="accent1"/>
            </a:solidFill>
            <a:ln w="9525">
              <a:noFill/>
              <a:round/>
              <a:headEnd/>
              <a:tailEnd/>
            </a:ln>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defRPr/>
              </a:pPr>
              <a:endParaRPr lang="zh-CN" altLang="en-US"/>
            </a:p>
          </p:txBody>
        </p:sp>
        <p:sp>
          <p:nvSpPr>
            <p:cNvPr id="33" name="Oval 36"/>
            <p:cNvSpPr>
              <a:spLocks noChangeArrowheads="1"/>
            </p:cNvSpPr>
            <p:nvPr/>
          </p:nvSpPr>
          <p:spPr bwMode="auto">
            <a:xfrm>
              <a:off x="5062" y="2958"/>
              <a:ext cx="127" cy="127"/>
            </a:xfrm>
            <a:prstGeom prst="ellipse">
              <a:avLst/>
            </a:prstGeom>
            <a:solidFill>
              <a:schemeClr val="folHlink"/>
            </a:solidFill>
            <a:ln w="9525">
              <a:noFill/>
              <a:round/>
              <a:headEnd/>
              <a:tailEnd/>
            </a:ln>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defRPr/>
              </a:pPr>
              <a:endParaRPr lang="zh-CN" altLang="en-US"/>
            </a:p>
          </p:txBody>
        </p:sp>
        <p:sp>
          <p:nvSpPr>
            <p:cNvPr id="34" name="Oval 37"/>
            <p:cNvSpPr>
              <a:spLocks noChangeArrowheads="1"/>
            </p:cNvSpPr>
            <p:nvPr/>
          </p:nvSpPr>
          <p:spPr bwMode="auto">
            <a:xfrm>
              <a:off x="5241" y="2958"/>
              <a:ext cx="127" cy="127"/>
            </a:xfrm>
            <a:prstGeom prst="ellipse">
              <a:avLst/>
            </a:prstGeom>
            <a:solidFill>
              <a:schemeClr val="folHlink"/>
            </a:solidFill>
            <a:ln w="9525">
              <a:noFill/>
              <a:round/>
              <a:headEnd/>
              <a:tailEnd/>
            </a:ln>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defRPr/>
              </a:pPr>
              <a:endParaRPr lang="zh-CN" altLang="en-US"/>
            </a:p>
          </p:txBody>
        </p:sp>
        <p:sp>
          <p:nvSpPr>
            <p:cNvPr id="35" name="Oval 38"/>
            <p:cNvSpPr>
              <a:spLocks noChangeArrowheads="1"/>
            </p:cNvSpPr>
            <p:nvPr/>
          </p:nvSpPr>
          <p:spPr bwMode="auto">
            <a:xfrm>
              <a:off x="4883" y="3137"/>
              <a:ext cx="127" cy="127"/>
            </a:xfrm>
            <a:prstGeom prst="ellipse">
              <a:avLst/>
            </a:prstGeom>
            <a:solidFill>
              <a:schemeClr val="folHlink"/>
            </a:solidFill>
            <a:ln w="9525">
              <a:noFill/>
              <a:round/>
              <a:headEnd/>
              <a:tailEnd/>
            </a:ln>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defRPr/>
              </a:pPr>
              <a:endParaRPr lang="zh-CN" altLang="en-US"/>
            </a:p>
          </p:txBody>
        </p:sp>
        <p:sp>
          <p:nvSpPr>
            <p:cNvPr id="36" name="Oval 39"/>
            <p:cNvSpPr>
              <a:spLocks noChangeArrowheads="1"/>
            </p:cNvSpPr>
            <p:nvPr/>
          </p:nvSpPr>
          <p:spPr bwMode="auto">
            <a:xfrm>
              <a:off x="5241" y="3137"/>
              <a:ext cx="127" cy="127"/>
            </a:xfrm>
            <a:prstGeom prst="ellipse">
              <a:avLst/>
            </a:prstGeom>
            <a:solidFill>
              <a:schemeClr val="folHlink"/>
            </a:solidFill>
            <a:ln w="9525">
              <a:noFill/>
              <a:round/>
              <a:headEnd/>
              <a:tailEnd/>
            </a:ln>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defRPr/>
              </a:pPr>
              <a:endParaRPr lang="zh-CN" altLang="en-US"/>
            </a:p>
          </p:txBody>
        </p:sp>
      </p:grpSp>
      <p:sp>
        <p:nvSpPr>
          <p:cNvPr id="37" name="Line 40"/>
          <p:cNvSpPr>
            <a:spLocks noChangeShapeType="1"/>
          </p:cNvSpPr>
          <p:nvPr/>
        </p:nvSpPr>
        <p:spPr bwMode="auto">
          <a:xfrm>
            <a:off x="304800" y="2819400"/>
            <a:ext cx="8229600" cy="0"/>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52611" name="Rectangle 3"/>
          <p:cNvSpPr>
            <a:spLocks noGrp="1" noChangeArrowheads="1"/>
          </p:cNvSpPr>
          <p:nvPr>
            <p:ph type="ctrTitle"/>
          </p:nvPr>
        </p:nvSpPr>
        <p:spPr>
          <a:xfrm>
            <a:off x="315913" y="466725"/>
            <a:ext cx="6781800" cy="2133600"/>
          </a:xfrm>
        </p:spPr>
        <p:txBody>
          <a:bodyPr/>
          <a:lstStyle>
            <a:lvl1pPr algn="r">
              <a:defRPr sz="4800"/>
            </a:lvl1pPr>
          </a:lstStyle>
          <a:p>
            <a:r>
              <a:rPr lang="en-US" altLang="zh-CN"/>
              <a:t>单击此处编辑母版标题样式</a:t>
            </a:r>
          </a:p>
        </p:txBody>
      </p:sp>
      <p:sp>
        <p:nvSpPr>
          <p:cNvPr id="452612" name="Rectangle 4"/>
          <p:cNvSpPr>
            <a:spLocks noGrp="1" noChangeArrowheads="1"/>
          </p:cNvSpPr>
          <p:nvPr>
            <p:ph type="subTitle" idx="1"/>
          </p:nvPr>
        </p:nvSpPr>
        <p:spPr>
          <a:xfrm>
            <a:off x="849313" y="3049588"/>
            <a:ext cx="6248400" cy="2362200"/>
          </a:xfrm>
        </p:spPr>
        <p:txBody>
          <a:bodyPr/>
          <a:lstStyle>
            <a:lvl1pPr marL="0" indent="0" algn="r">
              <a:buFont typeface="Wingdings" pitchFamily="2" charset="2"/>
              <a:buNone/>
              <a:defRPr sz="3200"/>
            </a:lvl1pPr>
          </a:lstStyle>
          <a:p>
            <a:r>
              <a:rPr lang="en-US" altLang="zh-CN"/>
              <a:t>单击此处编辑母版副标题样式</a:t>
            </a:r>
          </a:p>
        </p:txBody>
      </p:sp>
      <p:sp>
        <p:nvSpPr>
          <p:cNvPr id="38" name="Rectangle 5"/>
          <p:cNvSpPr>
            <a:spLocks noGrp="1" noChangeArrowheads="1"/>
          </p:cNvSpPr>
          <p:nvPr>
            <p:ph type="dt" sz="half" idx="10"/>
          </p:nvPr>
        </p:nvSpPr>
        <p:spPr/>
        <p:txBody>
          <a:bodyPr/>
          <a:lstStyle>
            <a:lvl1pPr>
              <a:defRPr/>
            </a:lvl1pPr>
          </a:lstStyle>
          <a:p>
            <a:pPr>
              <a:defRPr/>
            </a:pPr>
            <a:fld id="{BC682A8D-ED1B-4988-9CE9-BC59D81B8665}" type="datetime1">
              <a:rPr lang="zh-CN" altLang="en-US"/>
              <a:pPr>
                <a:defRPr/>
              </a:pPr>
              <a:t>2018/9/12</a:t>
            </a:fld>
            <a:endParaRPr lang="en-US" altLang="zh-CN"/>
          </a:p>
        </p:txBody>
      </p:sp>
      <p:sp>
        <p:nvSpPr>
          <p:cNvPr id="39" name="Rectangle 6"/>
          <p:cNvSpPr>
            <a:spLocks noGrp="1" noChangeArrowheads="1"/>
          </p:cNvSpPr>
          <p:nvPr>
            <p:ph type="ftr" sz="quarter" idx="11"/>
          </p:nvPr>
        </p:nvSpPr>
        <p:spPr/>
        <p:txBody>
          <a:bodyPr/>
          <a:lstStyle>
            <a:lvl1pPr>
              <a:defRPr/>
            </a:lvl1pPr>
          </a:lstStyle>
          <a:p>
            <a:pPr>
              <a:defRPr/>
            </a:pPr>
            <a:endParaRPr lang="en-US" altLang="zh-CN"/>
          </a:p>
        </p:txBody>
      </p:sp>
      <p:sp>
        <p:nvSpPr>
          <p:cNvPr id="40" name="Rectangle 7"/>
          <p:cNvSpPr>
            <a:spLocks noGrp="1" noChangeArrowheads="1"/>
          </p:cNvSpPr>
          <p:nvPr>
            <p:ph type="sldNum" sz="quarter" idx="12"/>
          </p:nvPr>
        </p:nvSpPr>
        <p:spPr/>
        <p:txBody>
          <a:bodyPr/>
          <a:lstStyle>
            <a:lvl1pPr>
              <a:defRPr smtClean="0"/>
            </a:lvl1pPr>
          </a:lstStyle>
          <a:p>
            <a:pPr>
              <a:defRPr/>
            </a:pPr>
            <a:fld id="{3E3225FD-01E0-4CB1-B56E-3EE5C4457F38}" type="slidenum">
              <a:rPr lang="en-US" altLang="zh-CN"/>
              <a:pPr>
                <a:defRPr/>
              </a:pPr>
              <a:t>‹#›</a:t>
            </a:fld>
            <a:endParaRPr lang="en-US" altLang="zh-CN"/>
          </a:p>
        </p:txBody>
      </p:sp>
    </p:spTree>
    <p:extLst>
      <p:ext uri="{BB962C8B-B14F-4D97-AF65-F5344CB8AC3E}">
        <p14:creationId xmlns:p14="http://schemas.microsoft.com/office/powerpoint/2010/main" val="32263038"/>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5"/>
          <p:cNvSpPr>
            <a:spLocks noGrp="1" noChangeArrowheads="1"/>
          </p:cNvSpPr>
          <p:nvPr>
            <p:ph type="dt" sz="half" idx="10"/>
          </p:nvPr>
        </p:nvSpPr>
        <p:spPr>
          <a:ln/>
        </p:spPr>
        <p:txBody>
          <a:bodyPr/>
          <a:lstStyle>
            <a:lvl1pPr>
              <a:defRPr/>
            </a:lvl1pPr>
          </a:lstStyle>
          <a:p>
            <a:pPr>
              <a:defRPr/>
            </a:pPr>
            <a:fld id="{5B1702C8-D3A5-4994-963F-18F090F0C7F9}" type="datetime1">
              <a:rPr lang="zh-CN" altLang="en-US"/>
              <a:pPr>
                <a:defRPr/>
              </a:pPr>
              <a:t>2018/9/12</a:t>
            </a:fld>
            <a:endParaRPr lang="en-US" altLang="zh-CN"/>
          </a:p>
        </p:txBody>
      </p:sp>
      <p:sp>
        <p:nvSpPr>
          <p:cNvPr id="5" name="Rectangle 6"/>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7"/>
          <p:cNvSpPr>
            <a:spLocks noGrp="1" noChangeArrowheads="1"/>
          </p:cNvSpPr>
          <p:nvPr>
            <p:ph type="sldNum" sz="quarter" idx="12"/>
          </p:nvPr>
        </p:nvSpPr>
        <p:spPr>
          <a:ln/>
        </p:spPr>
        <p:txBody>
          <a:bodyPr/>
          <a:lstStyle>
            <a:lvl1pPr>
              <a:defRPr/>
            </a:lvl1pPr>
          </a:lstStyle>
          <a:p>
            <a:pPr>
              <a:defRPr/>
            </a:pPr>
            <a:fld id="{06C2FB36-AF67-4850-AFD5-CE60179B1C26}" type="slidenum">
              <a:rPr lang="en-US" altLang="zh-CN"/>
              <a:pPr>
                <a:defRPr/>
              </a:pPr>
              <a:t>‹#›</a:t>
            </a:fld>
            <a:endParaRPr lang="en-US" altLang="zh-CN"/>
          </a:p>
        </p:txBody>
      </p:sp>
    </p:spTree>
    <p:extLst>
      <p:ext uri="{BB962C8B-B14F-4D97-AF65-F5344CB8AC3E}">
        <p14:creationId xmlns:p14="http://schemas.microsoft.com/office/powerpoint/2010/main" val="2012630015"/>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22238"/>
            <a:ext cx="2057400" cy="6008687"/>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122238"/>
            <a:ext cx="6019800" cy="6008687"/>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5"/>
          <p:cNvSpPr>
            <a:spLocks noGrp="1" noChangeArrowheads="1"/>
          </p:cNvSpPr>
          <p:nvPr>
            <p:ph type="dt" sz="half" idx="10"/>
          </p:nvPr>
        </p:nvSpPr>
        <p:spPr>
          <a:ln/>
        </p:spPr>
        <p:txBody>
          <a:bodyPr/>
          <a:lstStyle>
            <a:lvl1pPr>
              <a:defRPr/>
            </a:lvl1pPr>
          </a:lstStyle>
          <a:p>
            <a:pPr>
              <a:defRPr/>
            </a:pPr>
            <a:fld id="{62175D7B-0A2C-49B2-A889-5E7F2C57319B}" type="datetime1">
              <a:rPr lang="zh-CN" altLang="en-US"/>
              <a:pPr>
                <a:defRPr/>
              </a:pPr>
              <a:t>2018/9/12</a:t>
            </a:fld>
            <a:endParaRPr lang="en-US" altLang="zh-CN"/>
          </a:p>
        </p:txBody>
      </p:sp>
      <p:sp>
        <p:nvSpPr>
          <p:cNvPr id="5" name="Rectangle 6"/>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7"/>
          <p:cNvSpPr>
            <a:spLocks noGrp="1" noChangeArrowheads="1"/>
          </p:cNvSpPr>
          <p:nvPr>
            <p:ph type="sldNum" sz="quarter" idx="12"/>
          </p:nvPr>
        </p:nvSpPr>
        <p:spPr>
          <a:ln/>
        </p:spPr>
        <p:txBody>
          <a:bodyPr/>
          <a:lstStyle>
            <a:lvl1pPr>
              <a:defRPr/>
            </a:lvl1pPr>
          </a:lstStyle>
          <a:p>
            <a:pPr>
              <a:defRPr/>
            </a:pPr>
            <a:fld id="{D584EB7A-B6D8-484E-8528-C92CB4C0C92D}" type="slidenum">
              <a:rPr lang="en-US" altLang="zh-CN"/>
              <a:pPr>
                <a:defRPr/>
              </a:pPr>
              <a:t>‹#›</a:t>
            </a:fld>
            <a:endParaRPr lang="en-US" altLang="zh-CN"/>
          </a:p>
        </p:txBody>
      </p:sp>
    </p:spTree>
    <p:extLst>
      <p:ext uri="{BB962C8B-B14F-4D97-AF65-F5344CB8AC3E}">
        <p14:creationId xmlns:p14="http://schemas.microsoft.com/office/powerpoint/2010/main" val="926952468"/>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122238"/>
            <a:ext cx="7543800" cy="1295400"/>
          </a:xfrm>
        </p:spPr>
        <p:txBody>
          <a:bodyPr/>
          <a:lstStyle/>
          <a:p>
            <a:r>
              <a:rPr lang="zh-CN" altLang="en-US"/>
              <a:t>单击此处编辑母版标题样式</a:t>
            </a:r>
          </a:p>
        </p:txBody>
      </p:sp>
      <p:sp>
        <p:nvSpPr>
          <p:cNvPr id="3" name="文本占位符 2"/>
          <p:cNvSpPr>
            <a:spLocks noGrp="1"/>
          </p:cNvSpPr>
          <p:nvPr>
            <p:ph type="body" sz="half" idx="1"/>
          </p:nvPr>
        </p:nvSpPr>
        <p:spPr>
          <a:xfrm>
            <a:off x="457200" y="1719263"/>
            <a:ext cx="4038600" cy="4411662"/>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719263"/>
            <a:ext cx="4038600" cy="4411662"/>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5"/>
          <p:cNvSpPr>
            <a:spLocks noGrp="1" noChangeArrowheads="1"/>
          </p:cNvSpPr>
          <p:nvPr>
            <p:ph type="dt" sz="half" idx="10"/>
          </p:nvPr>
        </p:nvSpPr>
        <p:spPr>
          <a:ln/>
        </p:spPr>
        <p:txBody>
          <a:bodyPr/>
          <a:lstStyle>
            <a:lvl1pPr>
              <a:defRPr/>
            </a:lvl1pPr>
          </a:lstStyle>
          <a:p>
            <a:pPr>
              <a:defRPr/>
            </a:pPr>
            <a:fld id="{4C3E4BAB-68E5-4679-A4D6-014E1786F0C1}" type="datetime1">
              <a:rPr lang="zh-CN" altLang="en-US"/>
              <a:pPr>
                <a:defRPr/>
              </a:pPr>
              <a:t>2018/9/12</a:t>
            </a:fld>
            <a:endParaRPr lang="en-US" altLang="zh-CN"/>
          </a:p>
        </p:txBody>
      </p:sp>
      <p:sp>
        <p:nvSpPr>
          <p:cNvPr id="6" name="Rectangle 6"/>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7"/>
          <p:cNvSpPr>
            <a:spLocks noGrp="1" noChangeArrowheads="1"/>
          </p:cNvSpPr>
          <p:nvPr>
            <p:ph type="sldNum" sz="quarter" idx="12"/>
          </p:nvPr>
        </p:nvSpPr>
        <p:spPr>
          <a:ln/>
        </p:spPr>
        <p:txBody>
          <a:bodyPr/>
          <a:lstStyle>
            <a:lvl1pPr>
              <a:defRPr/>
            </a:lvl1pPr>
          </a:lstStyle>
          <a:p>
            <a:pPr>
              <a:defRPr/>
            </a:pPr>
            <a:fld id="{837FCA1C-B7F5-4C59-BEF1-E22EC9A8422E}" type="slidenum">
              <a:rPr lang="en-US" altLang="zh-CN"/>
              <a:pPr>
                <a:defRPr/>
              </a:pPr>
              <a:t>‹#›</a:t>
            </a:fld>
            <a:endParaRPr lang="en-US" altLang="zh-CN"/>
          </a:p>
        </p:txBody>
      </p:sp>
    </p:spTree>
    <p:extLst>
      <p:ext uri="{BB962C8B-B14F-4D97-AF65-F5344CB8AC3E}">
        <p14:creationId xmlns:p14="http://schemas.microsoft.com/office/powerpoint/2010/main" val="4097783584"/>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122238"/>
            <a:ext cx="8229600" cy="6008687"/>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Rectangle 5"/>
          <p:cNvSpPr>
            <a:spLocks noGrp="1" noChangeArrowheads="1"/>
          </p:cNvSpPr>
          <p:nvPr>
            <p:ph type="dt" sz="half" idx="10"/>
          </p:nvPr>
        </p:nvSpPr>
        <p:spPr>
          <a:ln/>
        </p:spPr>
        <p:txBody>
          <a:bodyPr/>
          <a:lstStyle>
            <a:lvl1pPr>
              <a:defRPr/>
            </a:lvl1pPr>
          </a:lstStyle>
          <a:p>
            <a:pPr>
              <a:defRPr/>
            </a:pPr>
            <a:fld id="{043582E0-6C89-4C4D-8B05-F892961FFE42}" type="datetime1">
              <a:rPr lang="zh-CN" altLang="en-US"/>
              <a:pPr>
                <a:defRPr/>
              </a:pPr>
              <a:t>2018/9/12</a:t>
            </a:fld>
            <a:endParaRPr lang="en-US" altLang="zh-CN"/>
          </a:p>
        </p:txBody>
      </p:sp>
      <p:sp>
        <p:nvSpPr>
          <p:cNvPr id="4" name="Rectangle 6"/>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7"/>
          <p:cNvSpPr>
            <a:spLocks noGrp="1" noChangeArrowheads="1"/>
          </p:cNvSpPr>
          <p:nvPr>
            <p:ph type="sldNum" sz="quarter" idx="12"/>
          </p:nvPr>
        </p:nvSpPr>
        <p:spPr>
          <a:ln/>
        </p:spPr>
        <p:txBody>
          <a:bodyPr/>
          <a:lstStyle>
            <a:lvl1pPr>
              <a:defRPr/>
            </a:lvl1pPr>
          </a:lstStyle>
          <a:p>
            <a:pPr>
              <a:defRPr/>
            </a:pPr>
            <a:fld id="{33E74C1F-1B63-4D22-B4D2-312F3C3F6170}" type="slidenum">
              <a:rPr lang="en-US" altLang="zh-CN"/>
              <a:pPr>
                <a:defRPr/>
              </a:pPr>
              <a:t>‹#›</a:t>
            </a:fld>
            <a:endParaRPr lang="en-US" altLang="zh-CN"/>
          </a:p>
        </p:txBody>
      </p:sp>
    </p:spTree>
    <p:extLst>
      <p:ext uri="{BB962C8B-B14F-4D97-AF65-F5344CB8AC3E}">
        <p14:creationId xmlns:p14="http://schemas.microsoft.com/office/powerpoint/2010/main" val="1296203746"/>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b="0">
                <a:solidFill>
                  <a:srgbClr val="3333FF"/>
                </a:solidFill>
                <a:latin typeface="方正姚体" panose="02010601030101010101" pitchFamily="2" charset="-122"/>
                <a:ea typeface="方正姚体" panose="02010601030101010101" pitchFamily="2" charset="-122"/>
              </a:defRPr>
            </a:lvl1pPr>
          </a:lstStyle>
          <a:p>
            <a:r>
              <a:rPr lang="zh-CN" altLang="en-US" dirty="0"/>
              <a:t>单击此处编辑母版标题样式</a:t>
            </a:r>
          </a:p>
        </p:txBody>
      </p:sp>
      <p:sp>
        <p:nvSpPr>
          <p:cNvPr id="3" name="内容占位符 2"/>
          <p:cNvSpPr>
            <a:spLocks noGrp="1"/>
          </p:cNvSpPr>
          <p:nvPr>
            <p:ph idx="1"/>
          </p:nvPr>
        </p:nvSpPr>
        <p:spPr/>
        <p:txBody>
          <a:bodyPr/>
          <a:lstStyle>
            <a:lvl1pPr marL="342900" indent="-342900">
              <a:buFont typeface="Wingdings" panose="05000000000000000000" pitchFamily="2" charset="2"/>
              <a:buChar char="Ø"/>
              <a:defRPr sz="2400">
                <a:solidFill>
                  <a:srgbClr val="3333FF"/>
                </a:solidFill>
                <a:latin typeface="华文仿宋" panose="02010600040101010101" pitchFamily="2" charset="-122"/>
                <a:ea typeface="华文仿宋" panose="02010600040101010101" pitchFamily="2" charset="-122"/>
              </a:defRPr>
            </a:lvl1pPr>
            <a:lvl2pPr marL="692150" indent="-347663">
              <a:buFont typeface="Wingdings" panose="05000000000000000000" pitchFamily="2" charset="2"/>
              <a:buChar char="ü"/>
              <a:defRPr sz="2200">
                <a:solidFill>
                  <a:srgbClr val="3333FF"/>
                </a:solidFill>
                <a:latin typeface="华文仿宋" panose="02010600040101010101" pitchFamily="2" charset="-122"/>
                <a:ea typeface="华文仿宋" panose="02010600040101010101" pitchFamily="2" charset="-122"/>
              </a:defRPr>
            </a:lvl2pPr>
            <a:lvl3pPr marL="987425" indent="-293688">
              <a:buFont typeface="Wingdings" panose="05000000000000000000" pitchFamily="2" charset="2"/>
              <a:buChar char="Ø"/>
              <a:defRPr sz="2000">
                <a:solidFill>
                  <a:srgbClr val="3333FF"/>
                </a:solidFill>
                <a:latin typeface="华文仿宋" panose="02010600040101010101" pitchFamily="2" charset="-122"/>
                <a:ea typeface="华文仿宋" panose="02010600040101010101" pitchFamily="2" charset="-122"/>
              </a:defRPr>
            </a:lvl3pPr>
            <a:lvl4pPr marL="1281113" indent="-292100">
              <a:buFont typeface="Wingdings" panose="05000000000000000000" pitchFamily="2" charset="2"/>
              <a:buChar char="Ø"/>
              <a:defRPr>
                <a:solidFill>
                  <a:srgbClr val="3333FF"/>
                </a:solidFill>
                <a:latin typeface="华文仿宋" panose="02010600040101010101" pitchFamily="2" charset="-122"/>
                <a:ea typeface="华文仿宋" panose="02010600040101010101" pitchFamily="2" charset="-122"/>
              </a:defRPr>
            </a:lvl4pPr>
            <a:lvl5pPr marL="1598613" indent="-315913">
              <a:buFont typeface="Wingdings" panose="05000000000000000000" pitchFamily="2" charset="2"/>
              <a:buChar char="Ø"/>
              <a:defRPr>
                <a:solidFill>
                  <a:srgbClr val="3333FF"/>
                </a:solidFill>
                <a:latin typeface="华文仿宋" panose="02010600040101010101" pitchFamily="2" charset="-122"/>
                <a:ea typeface="华文仿宋" panose="02010600040101010101"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Rectangle 5"/>
          <p:cNvSpPr>
            <a:spLocks noGrp="1" noChangeArrowheads="1"/>
          </p:cNvSpPr>
          <p:nvPr>
            <p:ph type="dt" sz="half" idx="10"/>
          </p:nvPr>
        </p:nvSpPr>
        <p:spPr>
          <a:ln/>
        </p:spPr>
        <p:txBody>
          <a:bodyPr/>
          <a:lstStyle>
            <a:lvl1pPr>
              <a:defRPr/>
            </a:lvl1pPr>
          </a:lstStyle>
          <a:p>
            <a:pPr>
              <a:defRPr/>
            </a:pPr>
            <a:fld id="{0C34E920-946E-4484-89A7-099F0113FAD8}" type="datetime1">
              <a:rPr lang="zh-CN" altLang="en-US"/>
              <a:pPr>
                <a:defRPr/>
              </a:pPr>
              <a:t>2018/9/12</a:t>
            </a:fld>
            <a:endParaRPr lang="en-US" altLang="zh-CN"/>
          </a:p>
        </p:txBody>
      </p:sp>
      <p:sp>
        <p:nvSpPr>
          <p:cNvPr id="5" name="Rectangle 6"/>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7"/>
          <p:cNvSpPr>
            <a:spLocks noGrp="1" noChangeArrowheads="1"/>
          </p:cNvSpPr>
          <p:nvPr>
            <p:ph type="sldNum" sz="quarter" idx="12"/>
          </p:nvPr>
        </p:nvSpPr>
        <p:spPr>
          <a:ln/>
        </p:spPr>
        <p:txBody>
          <a:bodyPr/>
          <a:lstStyle>
            <a:lvl1pPr>
              <a:defRPr/>
            </a:lvl1pPr>
          </a:lstStyle>
          <a:p>
            <a:pPr>
              <a:defRPr/>
            </a:pPr>
            <a:fld id="{F9C6BFAA-09CF-49E4-8EF3-DE9A69C2DDED}" type="slidenum">
              <a:rPr lang="en-US" altLang="zh-CN"/>
              <a:pPr>
                <a:defRPr/>
              </a:pPr>
              <a:t>‹#›</a:t>
            </a:fld>
            <a:endParaRPr lang="en-US" altLang="zh-CN"/>
          </a:p>
        </p:txBody>
      </p:sp>
    </p:spTree>
    <p:extLst>
      <p:ext uri="{BB962C8B-B14F-4D97-AF65-F5344CB8AC3E}">
        <p14:creationId xmlns:p14="http://schemas.microsoft.com/office/powerpoint/2010/main" val="393190491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5"/>
          <p:cNvSpPr>
            <a:spLocks noGrp="1" noChangeArrowheads="1"/>
          </p:cNvSpPr>
          <p:nvPr>
            <p:ph type="dt" sz="half" idx="10"/>
          </p:nvPr>
        </p:nvSpPr>
        <p:spPr>
          <a:ln/>
        </p:spPr>
        <p:txBody>
          <a:bodyPr/>
          <a:lstStyle>
            <a:lvl1pPr>
              <a:defRPr/>
            </a:lvl1pPr>
          </a:lstStyle>
          <a:p>
            <a:pPr>
              <a:defRPr/>
            </a:pPr>
            <a:fld id="{1B743019-F2EA-4746-AC79-04A9D1278A44}" type="datetime1">
              <a:rPr lang="zh-CN" altLang="en-US"/>
              <a:pPr>
                <a:defRPr/>
              </a:pPr>
              <a:t>2018/9/12</a:t>
            </a:fld>
            <a:endParaRPr lang="en-US" altLang="zh-CN"/>
          </a:p>
        </p:txBody>
      </p:sp>
      <p:sp>
        <p:nvSpPr>
          <p:cNvPr id="5" name="Rectangle 6"/>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7"/>
          <p:cNvSpPr>
            <a:spLocks noGrp="1" noChangeArrowheads="1"/>
          </p:cNvSpPr>
          <p:nvPr>
            <p:ph type="sldNum" sz="quarter" idx="12"/>
          </p:nvPr>
        </p:nvSpPr>
        <p:spPr>
          <a:ln/>
        </p:spPr>
        <p:txBody>
          <a:bodyPr/>
          <a:lstStyle>
            <a:lvl1pPr>
              <a:defRPr/>
            </a:lvl1pPr>
          </a:lstStyle>
          <a:p>
            <a:pPr>
              <a:defRPr/>
            </a:pPr>
            <a:fld id="{4692FA16-5952-43B3-95B7-9A5AB279BEB0}" type="slidenum">
              <a:rPr lang="en-US" altLang="zh-CN"/>
              <a:pPr>
                <a:defRPr/>
              </a:pPr>
              <a:t>‹#›</a:t>
            </a:fld>
            <a:endParaRPr lang="en-US" altLang="zh-CN"/>
          </a:p>
        </p:txBody>
      </p:sp>
    </p:spTree>
    <p:extLst>
      <p:ext uri="{BB962C8B-B14F-4D97-AF65-F5344CB8AC3E}">
        <p14:creationId xmlns:p14="http://schemas.microsoft.com/office/powerpoint/2010/main" val="927146229"/>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719263"/>
            <a:ext cx="4038600" cy="44116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719263"/>
            <a:ext cx="4038600" cy="44116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5"/>
          <p:cNvSpPr>
            <a:spLocks noGrp="1" noChangeArrowheads="1"/>
          </p:cNvSpPr>
          <p:nvPr>
            <p:ph type="dt" sz="half" idx="10"/>
          </p:nvPr>
        </p:nvSpPr>
        <p:spPr>
          <a:ln/>
        </p:spPr>
        <p:txBody>
          <a:bodyPr/>
          <a:lstStyle>
            <a:lvl1pPr>
              <a:defRPr/>
            </a:lvl1pPr>
          </a:lstStyle>
          <a:p>
            <a:pPr>
              <a:defRPr/>
            </a:pPr>
            <a:fld id="{AE99510A-339C-476B-98E7-4D6AA77FA07D}" type="datetime1">
              <a:rPr lang="zh-CN" altLang="en-US"/>
              <a:pPr>
                <a:defRPr/>
              </a:pPr>
              <a:t>2018/9/12</a:t>
            </a:fld>
            <a:endParaRPr lang="en-US" altLang="zh-CN"/>
          </a:p>
        </p:txBody>
      </p:sp>
      <p:sp>
        <p:nvSpPr>
          <p:cNvPr id="6" name="Rectangle 6"/>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7"/>
          <p:cNvSpPr>
            <a:spLocks noGrp="1" noChangeArrowheads="1"/>
          </p:cNvSpPr>
          <p:nvPr>
            <p:ph type="sldNum" sz="quarter" idx="12"/>
          </p:nvPr>
        </p:nvSpPr>
        <p:spPr>
          <a:ln/>
        </p:spPr>
        <p:txBody>
          <a:bodyPr/>
          <a:lstStyle>
            <a:lvl1pPr>
              <a:defRPr/>
            </a:lvl1pPr>
          </a:lstStyle>
          <a:p>
            <a:pPr>
              <a:defRPr/>
            </a:pPr>
            <a:fld id="{DC2B7D11-80AF-4CDE-BF07-52925805A134}" type="slidenum">
              <a:rPr lang="en-US" altLang="zh-CN"/>
              <a:pPr>
                <a:defRPr/>
              </a:pPr>
              <a:t>‹#›</a:t>
            </a:fld>
            <a:endParaRPr lang="en-US" altLang="zh-CN"/>
          </a:p>
        </p:txBody>
      </p:sp>
    </p:spTree>
    <p:extLst>
      <p:ext uri="{BB962C8B-B14F-4D97-AF65-F5344CB8AC3E}">
        <p14:creationId xmlns:p14="http://schemas.microsoft.com/office/powerpoint/2010/main" val="3804048715"/>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5"/>
          <p:cNvSpPr>
            <a:spLocks noGrp="1" noChangeArrowheads="1"/>
          </p:cNvSpPr>
          <p:nvPr>
            <p:ph type="dt" sz="half" idx="10"/>
          </p:nvPr>
        </p:nvSpPr>
        <p:spPr>
          <a:ln/>
        </p:spPr>
        <p:txBody>
          <a:bodyPr/>
          <a:lstStyle>
            <a:lvl1pPr>
              <a:defRPr/>
            </a:lvl1pPr>
          </a:lstStyle>
          <a:p>
            <a:pPr>
              <a:defRPr/>
            </a:pPr>
            <a:fld id="{3617F217-A49D-459A-B310-3455B1D7460E}" type="datetime1">
              <a:rPr lang="zh-CN" altLang="en-US"/>
              <a:pPr>
                <a:defRPr/>
              </a:pPr>
              <a:t>2018/9/12</a:t>
            </a:fld>
            <a:endParaRPr lang="en-US" altLang="zh-CN"/>
          </a:p>
        </p:txBody>
      </p:sp>
      <p:sp>
        <p:nvSpPr>
          <p:cNvPr id="8" name="Rectangle 6"/>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7"/>
          <p:cNvSpPr>
            <a:spLocks noGrp="1" noChangeArrowheads="1"/>
          </p:cNvSpPr>
          <p:nvPr>
            <p:ph type="sldNum" sz="quarter" idx="12"/>
          </p:nvPr>
        </p:nvSpPr>
        <p:spPr>
          <a:ln/>
        </p:spPr>
        <p:txBody>
          <a:bodyPr/>
          <a:lstStyle>
            <a:lvl1pPr>
              <a:defRPr/>
            </a:lvl1pPr>
          </a:lstStyle>
          <a:p>
            <a:pPr>
              <a:defRPr/>
            </a:pPr>
            <a:fld id="{D42B060C-667D-4568-9233-4D9B17D16911}" type="slidenum">
              <a:rPr lang="en-US" altLang="zh-CN"/>
              <a:pPr>
                <a:defRPr/>
              </a:pPr>
              <a:t>‹#›</a:t>
            </a:fld>
            <a:endParaRPr lang="en-US" altLang="zh-CN"/>
          </a:p>
        </p:txBody>
      </p:sp>
    </p:spTree>
    <p:extLst>
      <p:ext uri="{BB962C8B-B14F-4D97-AF65-F5344CB8AC3E}">
        <p14:creationId xmlns:p14="http://schemas.microsoft.com/office/powerpoint/2010/main" val="2928812074"/>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5"/>
          <p:cNvSpPr>
            <a:spLocks noGrp="1" noChangeArrowheads="1"/>
          </p:cNvSpPr>
          <p:nvPr>
            <p:ph type="dt" sz="half" idx="10"/>
          </p:nvPr>
        </p:nvSpPr>
        <p:spPr>
          <a:ln/>
        </p:spPr>
        <p:txBody>
          <a:bodyPr/>
          <a:lstStyle>
            <a:lvl1pPr>
              <a:defRPr/>
            </a:lvl1pPr>
          </a:lstStyle>
          <a:p>
            <a:pPr>
              <a:defRPr/>
            </a:pPr>
            <a:fld id="{82ECFF52-FE1A-418F-AD9C-CF5B4605EFB9}" type="datetime1">
              <a:rPr lang="zh-CN" altLang="en-US"/>
              <a:pPr>
                <a:defRPr/>
              </a:pPr>
              <a:t>2018/9/12</a:t>
            </a:fld>
            <a:endParaRPr lang="en-US" altLang="zh-CN"/>
          </a:p>
        </p:txBody>
      </p:sp>
      <p:sp>
        <p:nvSpPr>
          <p:cNvPr id="4" name="Rectangle 6"/>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7"/>
          <p:cNvSpPr>
            <a:spLocks noGrp="1" noChangeArrowheads="1"/>
          </p:cNvSpPr>
          <p:nvPr>
            <p:ph type="sldNum" sz="quarter" idx="12"/>
          </p:nvPr>
        </p:nvSpPr>
        <p:spPr>
          <a:ln/>
        </p:spPr>
        <p:txBody>
          <a:bodyPr/>
          <a:lstStyle>
            <a:lvl1pPr>
              <a:defRPr/>
            </a:lvl1pPr>
          </a:lstStyle>
          <a:p>
            <a:pPr>
              <a:defRPr/>
            </a:pPr>
            <a:fld id="{0282B6AF-2C12-49F5-9920-C9033CA38013}" type="slidenum">
              <a:rPr lang="en-US" altLang="zh-CN"/>
              <a:pPr>
                <a:defRPr/>
              </a:pPr>
              <a:t>‹#›</a:t>
            </a:fld>
            <a:endParaRPr lang="en-US" altLang="zh-CN"/>
          </a:p>
        </p:txBody>
      </p:sp>
    </p:spTree>
    <p:extLst>
      <p:ext uri="{BB962C8B-B14F-4D97-AF65-F5344CB8AC3E}">
        <p14:creationId xmlns:p14="http://schemas.microsoft.com/office/powerpoint/2010/main" val="246262025"/>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5"/>
          <p:cNvSpPr>
            <a:spLocks noGrp="1" noChangeArrowheads="1"/>
          </p:cNvSpPr>
          <p:nvPr>
            <p:ph type="dt" sz="half" idx="10"/>
          </p:nvPr>
        </p:nvSpPr>
        <p:spPr>
          <a:ln/>
        </p:spPr>
        <p:txBody>
          <a:bodyPr/>
          <a:lstStyle>
            <a:lvl1pPr>
              <a:defRPr/>
            </a:lvl1pPr>
          </a:lstStyle>
          <a:p>
            <a:pPr>
              <a:defRPr/>
            </a:pPr>
            <a:fld id="{8DDA5F7E-D6C4-441F-ACBD-3FDCC4F0AEB8}" type="datetime1">
              <a:rPr lang="zh-CN" altLang="en-US"/>
              <a:pPr>
                <a:defRPr/>
              </a:pPr>
              <a:t>2018/9/12</a:t>
            </a:fld>
            <a:endParaRPr lang="en-US" altLang="zh-CN"/>
          </a:p>
        </p:txBody>
      </p:sp>
      <p:sp>
        <p:nvSpPr>
          <p:cNvPr id="3" name="Rectangle 6"/>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7"/>
          <p:cNvSpPr>
            <a:spLocks noGrp="1" noChangeArrowheads="1"/>
          </p:cNvSpPr>
          <p:nvPr>
            <p:ph type="sldNum" sz="quarter" idx="12"/>
          </p:nvPr>
        </p:nvSpPr>
        <p:spPr>
          <a:ln/>
        </p:spPr>
        <p:txBody>
          <a:bodyPr/>
          <a:lstStyle>
            <a:lvl1pPr>
              <a:defRPr/>
            </a:lvl1pPr>
          </a:lstStyle>
          <a:p>
            <a:pPr>
              <a:defRPr/>
            </a:pPr>
            <a:fld id="{9D1F3FAA-0BFA-41FE-8BF5-7CA0D3480F62}" type="slidenum">
              <a:rPr lang="en-US" altLang="zh-CN"/>
              <a:pPr>
                <a:defRPr/>
              </a:pPr>
              <a:t>‹#›</a:t>
            </a:fld>
            <a:endParaRPr lang="en-US" altLang="zh-CN"/>
          </a:p>
        </p:txBody>
      </p:sp>
    </p:spTree>
    <p:extLst>
      <p:ext uri="{BB962C8B-B14F-4D97-AF65-F5344CB8AC3E}">
        <p14:creationId xmlns:p14="http://schemas.microsoft.com/office/powerpoint/2010/main" val="2691346983"/>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5"/>
          <p:cNvSpPr>
            <a:spLocks noGrp="1" noChangeArrowheads="1"/>
          </p:cNvSpPr>
          <p:nvPr>
            <p:ph type="dt" sz="half" idx="10"/>
          </p:nvPr>
        </p:nvSpPr>
        <p:spPr>
          <a:ln/>
        </p:spPr>
        <p:txBody>
          <a:bodyPr/>
          <a:lstStyle>
            <a:lvl1pPr>
              <a:defRPr/>
            </a:lvl1pPr>
          </a:lstStyle>
          <a:p>
            <a:pPr>
              <a:defRPr/>
            </a:pPr>
            <a:fld id="{B0AFC1FC-FC2F-4109-AC31-8556F0216C37}" type="datetime1">
              <a:rPr lang="zh-CN" altLang="en-US"/>
              <a:pPr>
                <a:defRPr/>
              </a:pPr>
              <a:t>2018/9/12</a:t>
            </a:fld>
            <a:endParaRPr lang="en-US" altLang="zh-CN"/>
          </a:p>
        </p:txBody>
      </p:sp>
      <p:sp>
        <p:nvSpPr>
          <p:cNvPr id="6" name="Rectangle 6"/>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7"/>
          <p:cNvSpPr>
            <a:spLocks noGrp="1" noChangeArrowheads="1"/>
          </p:cNvSpPr>
          <p:nvPr>
            <p:ph type="sldNum" sz="quarter" idx="12"/>
          </p:nvPr>
        </p:nvSpPr>
        <p:spPr>
          <a:ln/>
        </p:spPr>
        <p:txBody>
          <a:bodyPr/>
          <a:lstStyle>
            <a:lvl1pPr>
              <a:defRPr/>
            </a:lvl1pPr>
          </a:lstStyle>
          <a:p>
            <a:pPr>
              <a:defRPr/>
            </a:pPr>
            <a:fld id="{35769385-797E-4F16-A1DC-10ABA65A1766}" type="slidenum">
              <a:rPr lang="en-US" altLang="zh-CN"/>
              <a:pPr>
                <a:defRPr/>
              </a:pPr>
              <a:t>‹#›</a:t>
            </a:fld>
            <a:endParaRPr lang="en-US" altLang="zh-CN"/>
          </a:p>
        </p:txBody>
      </p:sp>
    </p:spTree>
    <p:extLst>
      <p:ext uri="{BB962C8B-B14F-4D97-AF65-F5344CB8AC3E}">
        <p14:creationId xmlns:p14="http://schemas.microsoft.com/office/powerpoint/2010/main" val="7216340"/>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5"/>
          <p:cNvSpPr>
            <a:spLocks noGrp="1" noChangeArrowheads="1"/>
          </p:cNvSpPr>
          <p:nvPr>
            <p:ph type="dt" sz="half" idx="10"/>
          </p:nvPr>
        </p:nvSpPr>
        <p:spPr>
          <a:ln/>
        </p:spPr>
        <p:txBody>
          <a:bodyPr/>
          <a:lstStyle>
            <a:lvl1pPr>
              <a:defRPr/>
            </a:lvl1pPr>
          </a:lstStyle>
          <a:p>
            <a:pPr>
              <a:defRPr/>
            </a:pPr>
            <a:fld id="{7020A4E3-E001-45EE-828A-4B19C75CF75F}" type="datetime1">
              <a:rPr lang="zh-CN" altLang="en-US"/>
              <a:pPr>
                <a:defRPr/>
              </a:pPr>
              <a:t>2018/9/12</a:t>
            </a:fld>
            <a:endParaRPr lang="en-US" altLang="zh-CN"/>
          </a:p>
        </p:txBody>
      </p:sp>
      <p:sp>
        <p:nvSpPr>
          <p:cNvPr id="6" name="Rectangle 6"/>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7"/>
          <p:cNvSpPr>
            <a:spLocks noGrp="1" noChangeArrowheads="1"/>
          </p:cNvSpPr>
          <p:nvPr>
            <p:ph type="sldNum" sz="quarter" idx="12"/>
          </p:nvPr>
        </p:nvSpPr>
        <p:spPr>
          <a:ln/>
        </p:spPr>
        <p:txBody>
          <a:bodyPr/>
          <a:lstStyle>
            <a:lvl1pPr>
              <a:defRPr/>
            </a:lvl1pPr>
          </a:lstStyle>
          <a:p>
            <a:pPr>
              <a:defRPr/>
            </a:pPr>
            <a:fld id="{70BA2334-8D58-4487-8236-51D99262920B}" type="slidenum">
              <a:rPr lang="en-US" altLang="zh-CN"/>
              <a:pPr>
                <a:defRPr/>
              </a:pPr>
              <a:t>‹#›</a:t>
            </a:fld>
            <a:endParaRPr lang="en-US" altLang="zh-CN"/>
          </a:p>
        </p:txBody>
      </p:sp>
    </p:spTree>
    <p:extLst>
      <p:ext uri="{BB962C8B-B14F-4D97-AF65-F5344CB8AC3E}">
        <p14:creationId xmlns:p14="http://schemas.microsoft.com/office/powerpoint/2010/main" val="2511663906"/>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Line 2"/>
          <p:cNvSpPr>
            <a:spLocks noChangeShapeType="1"/>
          </p:cNvSpPr>
          <p:nvPr/>
        </p:nvSpPr>
        <p:spPr bwMode="auto">
          <a:xfrm>
            <a:off x="7962900" y="152400"/>
            <a:ext cx="0" cy="15240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51587" name="Rectangle 3"/>
          <p:cNvSpPr>
            <a:spLocks noGrp="1" noChangeArrowheads="1"/>
          </p:cNvSpPr>
          <p:nvPr>
            <p:ph type="title"/>
          </p:nvPr>
        </p:nvSpPr>
        <p:spPr bwMode="auto">
          <a:xfrm>
            <a:off x="457200" y="122238"/>
            <a:ext cx="75438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zh-CN"/>
              <a:t>单击此处编辑母版标题样式</a:t>
            </a:r>
          </a:p>
        </p:txBody>
      </p:sp>
      <p:sp>
        <p:nvSpPr>
          <p:cNvPr id="1028" name="Rectangle 4"/>
          <p:cNvSpPr>
            <a:spLocks noGrp="1" noChangeArrowheads="1"/>
          </p:cNvSpPr>
          <p:nvPr>
            <p:ph type="body" idx="1"/>
          </p:nvPr>
        </p:nvSpPr>
        <p:spPr bwMode="auto">
          <a:xfrm>
            <a:off x="457200" y="1719263"/>
            <a:ext cx="8229600" cy="441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zh-CN"/>
              <a:t>单击此处编辑母版文本样式</a:t>
            </a:r>
          </a:p>
          <a:p>
            <a:pPr lvl="1"/>
            <a:r>
              <a:rPr lang="en-US" altLang="zh-CN"/>
              <a:t>第二级</a:t>
            </a:r>
          </a:p>
          <a:p>
            <a:pPr lvl="2"/>
            <a:r>
              <a:rPr lang="en-US" altLang="zh-CN"/>
              <a:t>第三级</a:t>
            </a:r>
          </a:p>
          <a:p>
            <a:pPr lvl="3"/>
            <a:r>
              <a:rPr lang="en-US" altLang="zh-CN"/>
              <a:t>第四级</a:t>
            </a:r>
          </a:p>
          <a:p>
            <a:pPr lvl="4"/>
            <a:r>
              <a:rPr lang="en-US" altLang="zh-CN"/>
              <a:t>第五级</a:t>
            </a:r>
          </a:p>
        </p:txBody>
      </p:sp>
      <p:sp>
        <p:nvSpPr>
          <p:cNvPr id="451589" name="Rectangle 5"/>
          <p:cNvSpPr>
            <a:spLocks noGrp="1" noChangeArrowheads="1"/>
          </p:cNvSpPr>
          <p:nvPr>
            <p:ph type="dt" sz="half" idx="2"/>
          </p:nvPr>
        </p:nvSpPr>
        <p:spPr bwMode="auto">
          <a:xfrm>
            <a:off x="457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spcBef>
                <a:spcPct val="0"/>
              </a:spcBef>
              <a:defRPr sz="1000"/>
            </a:lvl1pPr>
          </a:lstStyle>
          <a:p>
            <a:pPr>
              <a:defRPr/>
            </a:pPr>
            <a:fld id="{38B93253-D6F5-4E41-BC7C-87A54A91D246}" type="datetime1">
              <a:rPr lang="zh-CN" altLang="en-US"/>
              <a:pPr>
                <a:defRPr/>
              </a:pPr>
              <a:t>2018/9/12</a:t>
            </a:fld>
            <a:endParaRPr lang="en-US" altLang="zh-CN"/>
          </a:p>
        </p:txBody>
      </p:sp>
      <p:sp>
        <p:nvSpPr>
          <p:cNvPr id="451590" name="Rectangle 6"/>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spcBef>
                <a:spcPct val="0"/>
              </a:spcBef>
              <a:defRPr sz="1000"/>
            </a:lvl1pPr>
          </a:lstStyle>
          <a:p>
            <a:pPr>
              <a:defRPr/>
            </a:pPr>
            <a:endParaRPr lang="en-US" altLang="zh-CN"/>
          </a:p>
        </p:txBody>
      </p:sp>
      <p:sp>
        <p:nvSpPr>
          <p:cNvPr id="451591" name="Rectangle 7"/>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smtClean="0"/>
            </a:lvl1pPr>
          </a:lstStyle>
          <a:p>
            <a:pPr>
              <a:defRPr/>
            </a:pPr>
            <a:fld id="{61F3D448-DF36-47F4-A636-AAE5A8875063}" type="slidenum">
              <a:rPr lang="en-US" altLang="zh-CN"/>
              <a:pPr>
                <a:defRPr/>
              </a:pPr>
              <a:t>‹#›</a:t>
            </a:fld>
            <a:endParaRPr lang="en-US" altLang="zh-CN"/>
          </a:p>
        </p:txBody>
      </p:sp>
      <p:grpSp>
        <p:nvGrpSpPr>
          <p:cNvPr id="1032" name="Group 8"/>
          <p:cNvGrpSpPr>
            <a:grpSpLocks/>
          </p:cNvGrpSpPr>
          <p:nvPr/>
        </p:nvGrpSpPr>
        <p:grpSpPr bwMode="auto">
          <a:xfrm>
            <a:off x="8153400" y="152400"/>
            <a:ext cx="792163" cy="1295400"/>
            <a:chOff x="5136" y="960"/>
            <a:chExt cx="528" cy="864"/>
          </a:xfrm>
        </p:grpSpPr>
        <p:sp>
          <p:nvSpPr>
            <p:cNvPr id="451593" name="Oval 9"/>
            <p:cNvSpPr>
              <a:spLocks noChangeArrowheads="1"/>
            </p:cNvSpPr>
            <p:nvPr/>
          </p:nvSpPr>
          <p:spPr bwMode="auto">
            <a:xfrm>
              <a:off x="5136" y="960"/>
              <a:ext cx="80" cy="80"/>
            </a:xfrm>
            <a:prstGeom prst="ellipse">
              <a:avLst/>
            </a:prstGeom>
            <a:solidFill>
              <a:schemeClr val="tx2"/>
            </a:solidFill>
            <a:ln w="9525">
              <a:noFill/>
              <a:round/>
              <a:headEnd/>
              <a:tailEnd/>
            </a:ln>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defRPr/>
              </a:pPr>
              <a:endParaRPr lang="zh-CN" altLang="en-US"/>
            </a:p>
          </p:txBody>
        </p:sp>
        <p:sp>
          <p:nvSpPr>
            <p:cNvPr id="451594" name="Oval 10"/>
            <p:cNvSpPr>
              <a:spLocks noChangeArrowheads="1"/>
            </p:cNvSpPr>
            <p:nvPr/>
          </p:nvSpPr>
          <p:spPr bwMode="auto">
            <a:xfrm>
              <a:off x="5248" y="960"/>
              <a:ext cx="79" cy="80"/>
            </a:xfrm>
            <a:prstGeom prst="ellipse">
              <a:avLst/>
            </a:prstGeom>
            <a:solidFill>
              <a:schemeClr val="tx2"/>
            </a:solidFill>
            <a:ln w="9525">
              <a:noFill/>
              <a:round/>
              <a:headEnd/>
              <a:tailEnd/>
            </a:ln>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defRPr/>
              </a:pPr>
              <a:endParaRPr lang="zh-CN" altLang="en-US"/>
            </a:p>
          </p:txBody>
        </p:sp>
        <p:sp>
          <p:nvSpPr>
            <p:cNvPr id="451595" name="Oval 11"/>
            <p:cNvSpPr>
              <a:spLocks noChangeArrowheads="1"/>
            </p:cNvSpPr>
            <p:nvPr/>
          </p:nvSpPr>
          <p:spPr bwMode="auto">
            <a:xfrm>
              <a:off x="5360" y="960"/>
              <a:ext cx="76" cy="80"/>
            </a:xfrm>
            <a:prstGeom prst="ellipse">
              <a:avLst/>
            </a:prstGeom>
            <a:solidFill>
              <a:schemeClr val="tx2"/>
            </a:solidFill>
            <a:ln w="9525">
              <a:noFill/>
              <a:round/>
              <a:headEnd/>
              <a:tailEnd/>
            </a:ln>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defRPr/>
              </a:pPr>
              <a:endParaRPr lang="zh-CN" altLang="en-US"/>
            </a:p>
          </p:txBody>
        </p:sp>
        <p:sp>
          <p:nvSpPr>
            <p:cNvPr id="451596" name="Oval 12"/>
            <p:cNvSpPr>
              <a:spLocks noChangeArrowheads="1"/>
            </p:cNvSpPr>
            <p:nvPr/>
          </p:nvSpPr>
          <p:spPr bwMode="auto">
            <a:xfrm>
              <a:off x="5136" y="1072"/>
              <a:ext cx="80" cy="77"/>
            </a:xfrm>
            <a:prstGeom prst="ellipse">
              <a:avLst/>
            </a:prstGeom>
            <a:solidFill>
              <a:schemeClr val="tx2"/>
            </a:solidFill>
            <a:ln w="9525">
              <a:noFill/>
              <a:round/>
              <a:headEnd/>
              <a:tailEnd/>
            </a:ln>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defRPr/>
              </a:pPr>
              <a:endParaRPr lang="zh-CN" altLang="en-US"/>
            </a:p>
          </p:txBody>
        </p:sp>
        <p:sp>
          <p:nvSpPr>
            <p:cNvPr id="451597" name="Oval 13"/>
            <p:cNvSpPr>
              <a:spLocks noChangeArrowheads="1"/>
            </p:cNvSpPr>
            <p:nvPr/>
          </p:nvSpPr>
          <p:spPr bwMode="auto">
            <a:xfrm>
              <a:off x="5248" y="1072"/>
              <a:ext cx="79" cy="77"/>
            </a:xfrm>
            <a:prstGeom prst="ellipse">
              <a:avLst/>
            </a:prstGeom>
            <a:solidFill>
              <a:schemeClr val="tx2"/>
            </a:solidFill>
            <a:ln w="9525">
              <a:noFill/>
              <a:round/>
              <a:headEnd/>
              <a:tailEnd/>
            </a:ln>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defRPr/>
              </a:pPr>
              <a:endParaRPr lang="zh-CN" altLang="en-US"/>
            </a:p>
          </p:txBody>
        </p:sp>
        <p:sp>
          <p:nvSpPr>
            <p:cNvPr id="451598" name="Oval 14"/>
            <p:cNvSpPr>
              <a:spLocks noChangeArrowheads="1"/>
            </p:cNvSpPr>
            <p:nvPr/>
          </p:nvSpPr>
          <p:spPr bwMode="auto">
            <a:xfrm>
              <a:off x="5360" y="1072"/>
              <a:ext cx="76" cy="77"/>
            </a:xfrm>
            <a:prstGeom prst="ellipse">
              <a:avLst/>
            </a:prstGeom>
            <a:solidFill>
              <a:schemeClr val="tx2"/>
            </a:solidFill>
            <a:ln w="9525">
              <a:noFill/>
              <a:round/>
              <a:headEnd/>
              <a:tailEnd/>
            </a:ln>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defRPr/>
              </a:pPr>
              <a:endParaRPr lang="zh-CN" altLang="en-US"/>
            </a:p>
          </p:txBody>
        </p:sp>
        <p:sp>
          <p:nvSpPr>
            <p:cNvPr id="451599" name="Oval 15"/>
            <p:cNvSpPr>
              <a:spLocks noChangeArrowheads="1"/>
            </p:cNvSpPr>
            <p:nvPr/>
          </p:nvSpPr>
          <p:spPr bwMode="auto">
            <a:xfrm>
              <a:off x="5472" y="1072"/>
              <a:ext cx="73" cy="77"/>
            </a:xfrm>
            <a:prstGeom prst="ellipse">
              <a:avLst/>
            </a:prstGeom>
            <a:solidFill>
              <a:schemeClr val="accent2"/>
            </a:solidFill>
            <a:ln w="9525">
              <a:noFill/>
              <a:round/>
              <a:headEnd/>
              <a:tailEnd/>
            </a:ln>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defRPr/>
              </a:pPr>
              <a:endParaRPr lang="zh-CN" altLang="en-US"/>
            </a:p>
          </p:txBody>
        </p:sp>
        <p:sp>
          <p:nvSpPr>
            <p:cNvPr id="451600" name="Oval 16"/>
            <p:cNvSpPr>
              <a:spLocks noChangeArrowheads="1"/>
            </p:cNvSpPr>
            <p:nvPr/>
          </p:nvSpPr>
          <p:spPr bwMode="auto">
            <a:xfrm>
              <a:off x="5136" y="1184"/>
              <a:ext cx="80" cy="73"/>
            </a:xfrm>
            <a:prstGeom prst="ellipse">
              <a:avLst/>
            </a:prstGeom>
            <a:solidFill>
              <a:schemeClr val="tx2"/>
            </a:solidFill>
            <a:ln w="9525">
              <a:noFill/>
              <a:round/>
              <a:headEnd/>
              <a:tailEnd/>
            </a:ln>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defRPr/>
              </a:pPr>
              <a:endParaRPr lang="zh-CN" altLang="en-US"/>
            </a:p>
          </p:txBody>
        </p:sp>
        <p:sp>
          <p:nvSpPr>
            <p:cNvPr id="451601" name="Oval 17"/>
            <p:cNvSpPr>
              <a:spLocks noChangeArrowheads="1"/>
            </p:cNvSpPr>
            <p:nvPr/>
          </p:nvSpPr>
          <p:spPr bwMode="auto">
            <a:xfrm>
              <a:off x="5248" y="1184"/>
              <a:ext cx="79" cy="73"/>
            </a:xfrm>
            <a:prstGeom prst="ellipse">
              <a:avLst/>
            </a:prstGeom>
            <a:solidFill>
              <a:schemeClr val="tx2"/>
            </a:solidFill>
            <a:ln w="9525">
              <a:noFill/>
              <a:round/>
              <a:headEnd/>
              <a:tailEnd/>
            </a:ln>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defRPr/>
              </a:pPr>
              <a:endParaRPr lang="zh-CN" altLang="en-US"/>
            </a:p>
          </p:txBody>
        </p:sp>
        <p:sp>
          <p:nvSpPr>
            <p:cNvPr id="451602" name="Oval 18"/>
            <p:cNvSpPr>
              <a:spLocks noChangeArrowheads="1"/>
            </p:cNvSpPr>
            <p:nvPr/>
          </p:nvSpPr>
          <p:spPr bwMode="auto">
            <a:xfrm>
              <a:off x="5360" y="1184"/>
              <a:ext cx="76" cy="73"/>
            </a:xfrm>
            <a:prstGeom prst="ellipse">
              <a:avLst/>
            </a:prstGeom>
            <a:solidFill>
              <a:schemeClr val="accent2"/>
            </a:solidFill>
            <a:ln w="9525">
              <a:noFill/>
              <a:round/>
              <a:headEnd/>
              <a:tailEnd/>
            </a:ln>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defRPr/>
              </a:pPr>
              <a:endParaRPr lang="zh-CN" altLang="en-US"/>
            </a:p>
          </p:txBody>
        </p:sp>
        <p:sp>
          <p:nvSpPr>
            <p:cNvPr id="451603" name="Oval 19"/>
            <p:cNvSpPr>
              <a:spLocks noChangeArrowheads="1"/>
            </p:cNvSpPr>
            <p:nvPr/>
          </p:nvSpPr>
          <p:spPr bwMode="auto">
            <a:xfrm>
              <a:off x="5472" y="1184"/>
              <a:ext cx="73" cy="73"/>
            </a:xfrm>
            <a:prstGeom prst="ellipse">
              <a:avLst/>
            </a:prstGeom>
            <a:solidFill>
              <a:schemeClr val="accent2"/>
            </a:solidFill>
            <a:ln w="9525">
              <a:noFill/>
              <a:round/>
              <a:headEnd/>
              <a:tailEnd/>
            </a:ln>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defRPr/>
              </a:pPr>
              <a:endParaRPr lang="zh-CN" altLang="en-US"/>
            </a:p>
          </p:txBody>
        </p:sp>
        <p:sp>
          <p:nvSpPr>
            <p:cNvPr id="451604" name="Oval 20"/>
            <p:cNvSpPr>
              <a:spLocks noChangeArrowheads="1"/>
            </p:cNvSpPr>
            <p:nvPr/>
          </p:nvSpPr>
          <p:spPr bwMode="auto">
            <a:xfrm>
              <a:off x="5584" y="1184"/>
              <a:ext cx="80" cy="73"/>
            </a:xfrm>
            <a:prstGeom prst="ellipse">
              <a:avLst/>
            </a:prstGeom>
            <a:solidFill>
              <a:schemeClr val="accent1"/>
            </a:solidFill>
            <a:ln w="9525">
              <a:noFill/>
              <a:round/>
              <a:headEnd/>
              <a:tailEnd/>
            </a:ln>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defRPr/>
              </a:pPr>
              <a:endParaRPr lang="zh-CN" altLang="en-US"/>
            </a:p>
          </p:txBody>
        </p:sp>
        <p:sp>
          <p:nvSpPr>
            <p:cNvPr id="451605" name="Oval 21"/>
            <p:cNvSpPr>
              <a:spLocks noChangeArrowheads="1"/>
            </p:cNvSpPr>
            <p:nvPr/>
          </p:nvSpPr>
          <p:spPr bwMode="auto">
            <a:xfrm>
              <a:off x="5136" y="1296"/>
              <a:ext cx="80" cy="80"/>
            </a:xfrm>
            <a:prstGeom prst="ellipse">
              <a:avLst/>
            </a:prstGeom>
            <a:solidFill>
              <a:schemeClr val="tx2"/>
            </a:solidFill>
            <a:ln w="9525">
              <a:noFill/>
              <a:round/>
              <a:headEnd/>
              <a:tailEnd/>
            </a:ln>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defRPr/>
              </a:pPr>
              <a:endParaRPr lang="zh-CN" altLang="en-US"/>
            </a:p>
          </p:txBody>
        </p:sp>
        <p:sp>
          <p:nvSpPr>
            <p:cNvPr id="451606" name="Oval 22"/>
            <p:cNvSpPr>
              <a:spLocks noChangeArrowheads="1"/>
            </p:cNvSpPr>
            <p:nvPr/>
          </p:nvSpPr>
          <p:spPr bwMode="auto">
            <a:xfrm>
              <a:off x="5248" y="1296"/>
              <a:ext cx="79" cy="80"/>
            </a:xfrm>
            <a:prstGeom prst="ellipse">
              <a:avLst/>
            </a:prstGeom>
            <a:solidFill>
              <a:schemeClr val="accent2"/>
            </a:solidFill>
            <a:ln w="9525">
              <a:noFill/>
              <a:round/>
              <a:headEnd/>
              <a:tailEnd/>
            </a:ln>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defRPr/>
              </a:pPr>
              <a:endParaRPr lang="zh-CN" altLang="en-US"/>
            </a:p>
          </p:txBody>
        </p:sp>
        <p:sp>
          <p:nvSpPr>
            <p:cNvPr id="451607" name="Oval 23"/>
            <p:cNvSpPr>
              <a:spLocks noChangeArrowheads="1"/>
            </p:cNvSpPr>
            <p:nvPr/>
          </p:nvSpPr>
          <p:spPr bwMode="auto">
            <a:xfrm>
              <a:off x="5360" y="1296"/>
              <a:ext cx="76" cy="80"/>
            </a:xfrm>
            <a:prstGeom prst="ellipse">
              <a:avLst/>
            </a:prstGeom>
            <a:solidFill>
              <a:schemeClr val="accent2"/>
            </a:solidFill>
            <a:ln w="9525">
              <a:noFill/>
              <a:round/>
              <a:headEnd/>
              <a:tailEnd/>
            </a:ln>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defRPr/>
              </a:pPr>
              <a:endParaRPr lang="zh-CN" altLang="en-US"/>
            </a:p>
          </p:txBody>
        </p:sp>
        <p:sp>
          <p:nvSpPr>
            <p:cNvPr id="451608" name="Oval 24"/>
            <p:cNvSpPr>
              <a:spLocks noChangeArrowheads="1"/>
            </p:cNvSpPr>
            <p:nvPr/>
          </p:nvSpPr>
          <p:spPr bwMode="auto">
            <a:xfrm>
              <a:off x="5472" y="1296"/>
              <a:ext cx="73" cy="80"/>
            </a:xfrm>
            <a:prstGeom prst="ellipse">
              <a:avLst/>
            </a:prstGeom>
            <a:solidFill>
              <a:schemeClr val="accent1"/>
            </a:solidFill>
            <a:ln w="9525">
              <a:noFill/>
              <a:round/>
              <a:headEnd/>
              <a:tailEnd/>
            </a:ln>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defRPr/>
              </a:pPr>
              <a:endParaRPr lang="zh-CN" altLang="en-US"/>
            </a:p>
          </p:txBody>
        </p:sp>
        <p:sp>
          <p:nvSpPr>
            <p:cNvPr id="451609" name="Oval 25"/>
            <p:cNvSpPr>
              <a:spLocks noChangeArrowheads="1"/>
            </p:cNvSpPr>
            <p:nvPr/>
          </p:nvSpPr>
          <p:spPr bwMode="auto">
            <a:xfrm>
              <a:off x="5136" y="1408"/>
              <a:ext cx="80" cy="80"/>
            </a:xfrm>
            <a:prstGeom prst="ellipse">
              <a:avLst/>
            </a:prstGeom>
            <a:solidFill>
              <a:schemeClr val="accent2"/>
            </a:solidFill>
            <a:ln w="9525">
              <a:noFill/>
              <a:round/>
              <a:headEnd/>
              <a:tailEnd/>
            </a:ln>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defRPr/>
              </a:pPr>
              <a:endParaRPr lang="zh-CN" altLang="en-US"/>
            </a:p>
          </p:txBody>
        </p:sp>
        <p:sp>
          <p:nvSpPr>
            <p:cNvPr id="451610" name="Oval 26"/>
            <p:cNvSpPr>
              <a:spLocks noChangeArrowheads="1"/>
            </p:cNvSpPr>
            <p:nvPr/>
          </p:nvSpPr>
          <p:spPr bwMode="auto">
            <a:xfrm>
              <a:off x="5248" y="1408"/>
              <a:ext cx="79" cy="80"/>
            </a:xfrm>
            <a:prstGeom prst="ellipse">
              <a:avLst/>
            </a:prstGeom>
            <a:solidFill>
              <a:schemeClr val="accent2"/>
            </a:solidFill>
            <a:ln w="9525">
              <a:noFill/>
              <a:round/>
              <a:headEnd/>
              <a:tailEnd/>
            </a:ln>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defRPr/>
              </a:pPr>
              <a:endParaRPr lang="zh-CN" altLang="en-US"/>
            </a:p>
          </p:txBody>
        </p:sp>
        <p:sp>
          <p:nvSpPr>
            <p:cNvPr id="451611" name="Oval 27"/>
            <p:cNvSpPr>
              <a:spLocks noChangeArrowheads="1"/>
            </p:cNvSpPr>
            <p:nvPr/>
          </p:nvSpPr>
          <p:spPr bwMode="auto">
            <a:xfrm>
              <a:off x="5360" y="1408"/>
              <a:ext cx="76" cy="80"/>
            </a:xfrm>
            <a:prstGeom prst="ellipse">
              <a:avLst/>
            </a:prstGeom>
            <a:solidFill>
              <a:schemeClr val="accent1"/>
            </a:solidFill>
            <a:ln w="9525">
              <a:noFill/>
              <a:round/>
              <a:headEnd/>
              <a:tailEnd/>
            </a:ln>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defRPr/>
              </a:pPr>
              <a:endParaRPr lang="zh-CN" altLang="en-US"/>
            </a:p>
          </p:txBody>
        </p:sp>
        <p:sp>
          <p:nvSpPr>
            <p:cNvPr id="451612" name="Oval 28"/>
            <p:cNvSpPr>
              <a:spLocks noChangeArrowheads="1"/>
            </p:cNvSpPr>
            <p:nvPr/>
          </p:nvSpPr>
          <p:spPr bwMode="auto">
            <a:xfrm>
              <a:off x="5472" y="1408"/>
              <a:ext cx="73" cy="80"/>
            </a:xfrm>
            <a:prstGeom prst="ellipse">
              <a:avLst/>
            </a:prstGeom>
            <a:solidFill>
              <a:schemeClr val="accent1"/>
            </a:solidFill>
            <a:ln w="9525">
              <a:noFill/>
              <a:round/>
              <a:headEnd/>
              <a:tailEnd/>
            </a:ln>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defRPr/>
              </a:pPr>
              <a:endParaRPr lang="zh-CN" altLang="en-US"/>
            </a:p>
          </p:txBody>
        </p:sp>
        <p:sp>
          <p:nvSpPr>
            <p:cNvPr id="451613" name="Oval 29"/>
            <p:cNvSpPr>
              <a:spLocks noChangeArrowheads="1"/>
            </p:cNvSpPr>
            <p:nvPr/>
          </p:nvSpPr>
          <p:spPr bwMode="auto">
            <a:xfrm>
              <a:off x="5584" y="1408"/>
              <a:ext cx="80" cy="80"/>
            </a:xfrm>
            <a:prstGeom prst="ellipse">
              <a:avLst/>
            </a:prstGeom>
            <a:solidFill>
              <a:schemeClr val="folHlink"/>
            </a:solidFill>
            <a:ln w="9525">
              <a:noFill/>
              <a:round/>
              <a:headEnd/>
              <a:tailEnd/>
            </a:ln>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defRPr/>
              </a:pPr>
              <a:endParaRPr lang="zh-CN" altLang="en-US"/>
            </a:p>
          </p:txBody>
        </p:sp>
        <p:sp>
          <p:nvSpPr>
            <p:cNvPr id="451614" name="Oval 30"/>
            <p:cNvSpPr>
              <a:spLocks noChangeArrowheads="1"/>
            </p:cNvSpPr>
            <p:nvPr/>
          </p:nvSpPr>
          <p:spPr bwMode="auto">
            <a:xfrm>
              <a:off x="5136" y="1520"/>
              <a:ext cx="80" cy="79"/>
            </a:xfrm>
            <a:prstGeom prst="ellipse">
              <a:avLst/>
            </a:prstGeom>
            <a:solidFill>
              <a:schemeClr val="accent2"/>
            </a:solidFill>
            <a:ln w="9525">
              <a:noFill/>
              <a:round/>
              <a:headEnd/>
              <a:tailEnd/>
            </a:ln>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defRPr/>
              </a:pPr>
              <a:endParaRPr lang="zh-CN" altLang="en-US"/>
            </a:p>
          </p:txBody>
        </p:sp>
        <p:sp>
          <p:nvSpPr>
            <p:cNvPr id="451615" name="Oval 31"/>
            <p:cNvSpPr>
              <a:spLocks noChangeArrowheads="1"/>
            </p:cNvSpPr>
            <p:nvPr/>
          </p:nvSpPr>
          <p:spPr bwMode="auto">
            <a:xfrm>
              <a:off x="5248" y="1520"/>
              <a:ext cx="79" cy="79"/>
            </a:xfrm>
            <a:prstGeom prst="ellipse">
              <a:avLst/>
            </a:prstGeom>
            <a:solidFill>
              <a:schemeClr val="accent1"/>
            </a:solidFill>
            <a:ln w="9525">
              <a:noFill/>
              <a:round/>
              <a:headEnd/>
              <a:tailEnd/>
            </a:ln>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defRPr/>
              </a:pPr>
              <a:endParaRPr lang="zh-CN" altLang="en-US"/>
            </a:p>
          </p:txBody>
        </p:sp>
        <p:sp>
          <p:nvSpPr>
            <p:cNvPr id="451616" name="Oval 32"/>
            <p:cNvSpPr>
              <a:spLocks noChangeArrowheads="1"/>
            </p:cNvSpPr>
            <p:nvPr/>
          </p:nvSpPr>
          <p:spPr bwMode="auto">
            <a:xfrm>
              <a:off x="5360" y="1520"/>
              <a:ext cx="76" cy="79"/>
            </a:xfrm>
            <a:prstGeom prst="ellipse">
              <a:avLst/>
            </a:prstGeom>
            <a:solidFill>
              <a:schemeClr val="accent1"/>
            </a:solidFill>
            <a:ln w="9525">
              <a:noFill/>
              <a:round/>
              <a:headEnd/>
              <a:tailEnd/>
            </a:ln>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defRPr/>
              </a:pPr>
              <a:endParaRPr lang="zh-CN" altLang="en-US"/>
            </a:p>
          </p:txBody>
        </p:sp>
        <p:sp>
          <p:nvSpPr>
            <p:cNvPr id="451617" name="Oval 33"/>
            <p:cNvSpPr>
              <a:spLocks noChangeArrowheads="1"/>
            </p:cNvSpPr>
            <p:nvPr/>
          </p:nvSpPr>
          <p:spPr bwMode="auto">
            <a:xfrm>
              <a:off x="5472" y="1520"/>
              <a:ext cx="73" cy="79"/>
            </a:xfrm>
            <a:prstGeom prst="ellipse">
              <a:avLst/>
            </a:prstGeom>
            <a:solidFill>
              <a:schemeClr val="folHlink"/>
            </a:solidFill>
            <a:ln w="9525">
              <a:noFill/>
              <a:round/>
              <a:headEnd/>
              <a:tailEnd/>
            </a:ln>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defRPr/>
              </a:pPr>
              <a:endParaRPr lang="zh-CN" altLang="en-US"/>
            </a:p>
          </p:txBody>
        </p:sp>
        <p:sp>
          <p:nvSpPr>
            <p:cNvPr id="451618" name="Oval 34"/>
            <p:cNvSpPr>
              <a:spLocks noChangeArrowheads="1"/>
            </p:cNvSpPr>
            <p:nvPr/>
          </p:nvSpPr>
          <p:spPr bwMode="auto">
            <a:xfrm>
              <a:off x="5136" y="1632"/>
              <a:ext cx="80" cy="75"/>
            </a:xfrm>
            <a:prstGeom prst="ellipse">
              <a:avLst/>
            </a:prstGeom>
            <a:solidFill>
              <a:schemeClr val="accent1"/>
            </a:solidFill>
            <a:ln w="9525">
              <a:noFill/>
              <a:round/>
              <a:headEnd/>
              <a:tailEnd/>
            </a:ln>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defRPr/>
              </a:pPr>
              <a:endParaRPr lang="zh-CN" altLang="en-US"/>
            </a:p>
          </p:txBody>
        </p:sp>
        <p:sp>
          <p:nvSpPr>
            <p:cNvPr id="451619" name="Oval 35"/>
            <p:cNvSpPr>
              <a:spLocks noChangeArrowheads="1"/>
            </p:cNvSpPr>
            <p:nvPr/>
          </p:nvSpPr>
          <p:spPr bwMode="auto">
            <a:xfrm>
              <a:off x="5248" y="1632"/>
              <a:ext cx="79" cy="75"/>
            </a:xfrm>
            <a:prstGeom prst="ellipse">
              <a:avLst/>
            </a:prstGeom>
            <a:solidFill>
              <a:schemeClr val="accent1"/>
            </a:solidFill>
            <a:ln w="9525">
              <a:noFill/>
              <a:round/>
              <a:headEnd/>
              <a:tailEnd/>
            </a:ln>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defRPr/>
              </a:pPr>
              <a:endParaRPr lang="zh-CN" altLang="en-US"/>
            </a:p>
          </p:txBody>
        </p:sp>
        <p:sp>
          <p:nvSpPr>
            <p:cNvPr id="451620" name="Oval 36"/>
            <p:cNvSpPr>
              <a:spLocks noChangeArrowheads="1"/>
            </p:cNvSpPr>
            <p:nvPr/>
          </p:nvSpPr>
          <p:spPr bwMode="auto">
            <a:xfrm>
              <a:off x="5360" y="1632"/>
              <a:ext cx="76" cy="75"/>
            </a:xfrm>
            <a:prstGeom prst="ellipse">
              <a:avLst/>
            </a:prstGeom>
            <a:solidFill>
              <a:schemeClr val="folHlink"/>
            </a:solidFill>
            <a:ln w="9525">
              <a:noFill/>
              <a:round/>
              <a:headEnd/>
              <a:tailEnd/>
            </a:ln>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defRPr/>
              </a:pPr>
              <a:endParaRPr lang="zh-CN" altLang="en-US"/>
            </a:p>
          </p:txBody>
        </p:sp>
        <p:sp>
          <p:nvSpPr>
            <p:cNvPr id="451621" name="Oval 37"/>
            <p:cNvSpPr>
              <a:spLocks noChangeArrowheads="1"/>
            </p:cNvSpPr>
            <p:nvPr/>
          </p:nvSpPr>
          <p:spPr bwMode="auto">
            <a:xfrm>
              <a:off x="5472" y="1632"/>
              <a:ext cx="73" cy="75"/>
            </a:xfrm>
            <a:prstGeom prst="ellipse">
              <a:avLst/>
            </a:prstGeom>
            <a:solidFill>
              <a:schemeClr val="folHlink"/>
            </a:solidFill>
            <a:ln w="9525">
              <a:noFill/>
              <a:round/>
              <a:headEnd/>
              <a:tailEnd/>
            </a:ln>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defRPr/>
              </a:pPr>
              <a:endParaRPr lang="zh-CN" altLang="en-US"/>
            </a:p>
          </p:txBody>
        </p:sp>
        <p:sp>
          <p:nvSpPr>
            <p:cNvPr id="451622" name="Oval 38"/>
            <p:cNvSpPr>
              <a:spLocks noChangeArrowheads="1"/>
            </p:cNvSpPr>
            <p:nvPr/>
          </p:nvSpPr>
          <p:spPr bwMode="auto">
            <a:xfrm>
              <a:off x="5248" y="1744"/>
              <a:ext cx="79" cy="80"/>
            </a:xfrm>
            <a:prstGeom prst="ellipse">
              <a:avLst/>
            </a:prstGeom>
            <a:solidFill>
              <a:schemeClr val="folHlink"/>
            </a:solidFill>
            <a:ln w="9525">
              <a:noFill/>
              <a:round/>
              <a:headEnd/>
              <a:tailEnd/>
            </a:ln>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defRPr/>
              </a:pPr>
              <a:endParaRPr lang="zh-CN" altLang="en-US"/>
            </a:p>
          </p:txBody>
        </p:sp>
        <p:sp>
          <p:nvSpPr>
            <p:cNvPr id="451623" name="Oval 39"/>
            <p:cNvSpPr>
              <a:spLocks noChangeArrowheads="1"/>
            </p:cNvSpPr>
            <p:nvPr/>
          </p:nvSpPr>
          <p:spPr bwMode="auto">
            <a:xfrm>
              <a:off x="5472" y="1744"/>
              <a:ext cx="73" cy="80"/>
            </a:xfrm>
            <a:prstGeom prst="ellipse">
              <a:avLst/>
            </a:prstGeom>
            <a:solidFill>
              <a:schemeClr val="folHlink"/>
            </a:solidFill>
            <a:ln w="9525">
              <a:noFill/>
              <a:round/>
              <a:headEnd/>
              <a:tailEnd/>
            </a:ln>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5000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defRPr/>
              </a:pPr>
              <a:endParaRPr lang="zh-CN" altLang="en-US"/>
            </a:p>
          </p:txBody>
        </p:sp>
      </p:grpSp>
    </p:spTree>
  </p:cSld>
  <p:clrMap bg1="lt1" tx1="dk1" bg2="lt2" tx2="dk2" accent1="accent1" accent2="accent2" accent3="accent3" accent4="accent4" accent5="accent5" accent6="accent6" hlink="hlink" folHlink="folHlink"/>
  <p:sldLayoutIdLst>
    <p:sldLayoutId id="2147483851" r:id="rId1"/>
    <p:sldLayoutId id="2147483839" r:id="rId2"/>
    <p:sldLayoutId id="2147483840" r:id="rId3"/>
    <p:sldLayoutId id="2147483841" r:id="rId4"/>
    <p:sldLayoutId id="2147483842" r:id="rId5"/>
    <p:sldLayoutId id="2147483843" r:id="rId6"/>
    <p:sldLayoutId id="2147483844" r:id="rId7"/>
    <p:sldLayoutId id="2147483845" r:id="rId8"/>
    <p:sldLayoutId id="2147483846" r:id="rId9"/>
    <p:sldLayoutId id="2147483847" r:id="rId10"/>
    <p:sldLayoutId id="2147483848" r:id="rId11"/>
    <p:sldLayoutId id="2147483849" r:id="rId12"/>
    <p:sldLayoutId id="2147483850" r:id="rId13"/>
  </p:sldLayoutIdLst>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9" presetClass="entr" presetSubtype="0" fill="hold" grpId="0" nodeType="withEffect">
                                  <p:stCondLst>
                                    <p:cond delay="0"/>
                                  </p:stCondLst>
                                  <p:childTnLst>
                                    <p:set>
                                      <p:cBhvr>
                                        <p:cTn id="6" dur="0" fill="hold">
                                          <p:stCondLst>
                                            <p:cond delay="0"/>
                                          </p:stCondLst>
                                        </p:cTn>
                                        <p:tgtEl>
                                          <p:spTgt spid="451587"/>
                                        </p:tgtEl>
                                        <p:attrNameLst>
                                          <p:attrName>style.visibility</p:attrName>
                                        </p:attrNameLst>
                                      </p:cBhvr>
                                      <p:to>
                                        <p:strVal val="visible"/>
                                      </p:to>
                                    </p:set>
                                    <p:anim calcmode="lin" valueType="num">
                                      <p:cBhvr>
                                        <p:cTn id="7" dur="1000" fill="hold"/>
                                        <p:tgtEl>
                                          <p:spTgt spid="451587"/>
                                        </p:tgtEl>
                                        <p:attrNameLst>
                                          <p:attrName>ppt_x</p:attrName>
                                        </p:attrNameLst>
                                      </p:cBhvr>
                                      <p:tavLst>
                                        <p:tav tm="0">
                                          <p:val>
                                            <p:strVal val="#ppt_x-.2"/>
                                          </p:val>
                                        </p:tav>
                                        <p:tav tm="100000">
                                          <p:val>
                                            <p:strVal val="#ppt_x"/>
                                          </p:val>
                                        </p:tav>
                                      </p:tavLst>
                                    </p:anim>
                                    <p:anim calcmode="lin" valueType="num">
                                      <p:cBhvr>
                                        <p:cTn id="8" dur="1000" fill="hold"/>
                                        <p:tgtEl>
                                          <p:spTgt spid="451587"/>
                                        </p:tgtEl>
                                        <p:attrNameLst>
                                          <p:attrName>ppt_y</p:attrName>
                                        </p:attrNameLst>
                                      </p:cBhvr>
                                      <p:tavLst>
                                        <p:tav tm="0">
                                          <p:val>
                                            <p:strVal val="#ppt_y"/>
                                          </p:val>
                                        </p:tav>
                                        <p:tav tm="100000">
                                          <p:val>
                                            <p:strVal val="#ppt_y"/>
                                          </p:val>
                                        </p:tav>
                                      </p:tavLst>
                                    </p:anim>
                                    <p:animEffect transition="in" filter="wipe(right)" prLst="gradientSize: 0.1">
                                      <p:cBhvr>
                                        <p:cTn id="9" dur="1000"/>
                                        <p:tgtEl>
                                          <p:spTgt spid="4515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1587" grpId="0"/>
    </p:bldLst>
  </p:timing>
  <p:hf hdr="0" ftr="0" dt="0"/>
  <p:txStyles>
    <p:titleStyle>
      <a:lvl1pPr algn="l" rtl="0" eaLnBrk="0" fontAlgn="base" hangingPunct="0">
        <a:spcBef>
          <a:spcPct val="0"/>
        </a:spcBef>
        <a:spcAft>
          <a:spcPct val="0"/>
        </a:spcAft>
        <a:defRPr sz="3900" b="1">
          <a:solidFill>
            <a:schemeClr val="tx2"/>
          </a:solidFill>
          <a:latin typeface="+mj-lt"/>
          <a:ea typeface="宋体" panose="02010600030101010101" pitchFamily="2" charset="-122"/>
          <a:cs typeface="+mj-cs"/>
        </a:defRPr>
      </a:lvl1pPr>
      <a:lvl2pPr algn="l" rtl="0" eaLnBrk="0" fontAlgn="base" hangingPunct="0">
        <a:spcBef>
          <a:spcPct val="0"/>
        </a:spcBef>
        <a:spcAft>
          <a:spcPct val="0"/>
        </a:spcAft>
        <a:defRPr sz="3900" b="1">
          <a:solidFill>
            <a:schemeClr val="tx2"/>
          </a:solidFill>
          <a:latin typeface="Arial" pitchFamily="34" charset="0"/>
          <a:ea typeface="宋体" panose="02010600030101010101" pitchFamily="2" charset="-122"/>
        </a:defRPr>
      </a:lvl2pPr>
      <a:lvl3pPr algn="l" rtl="0" eaLnBrk="0" fontAlgn="base" hangingPunct="0">
        <a:spcBef>
          <a:spcPct val="0"/>
        </a:spcBef>
        <a:spcAft>
          <a:spcPct val="0"/>
        </a:spcAft>
        <a:defRPr sz="3900" b="1">
          <a:solidFill>
            <a:schemeClr val="tx2"/>
          </a:solidFill>
          <a:latin typeface="Arial" pitchFamily="34" charset="0"/>
          <a:ea typeface="宋体" panose="02010600030101010101" pitchFamily="2" charset="-122"/>
        </a:defRPr>
      </a:lvl3pPr>
      <a:lvl4pPr algn="l" rtl="0" eaLnBrk="0" fontAlgn="base" hangingPunct="0">
        <a:spcBef>
          <a:spcPct val="0"/>
        </a:spcBef>
        <a:spcAft>
          <a:spcPct val="0"/>
        </a:spcAft>
        <a:defRPr sz="3900" b="1">
          <a:solidFill>
            <a:schemeClr val="tx2"/>
          </a:solidFill>
          <a:latin typeface="Arial" pitchFamily="34" charset="0"/>
          <a:ea typeface="宋体" panose="02010600030101010101" pitchFamily="2" charset="-122"/>
        </a:defRPr>
      </a:lvl4pPr>
      <a:lvl5pPr algn="l" rtl="0" eaLnBrk="0" fontAlgn="base" hangingPunct="0">
        <a:spcBef>
          <a:spcPct val="0"/>
        </a:spcBef>
        <a:spcAft>
          <a:spcPct val="0"/>
        </a:spcAft>
        <a:defRPr sz="3900" b="1">
          <a:solidFill>
            <a:schemeClr val="tx2"/>
          </a:solidFill>
          <a:latin typeface="Arial" pitchFamily="34" charset="0"/>
          <a:ea typeface="宋体" panose="02010600030101010101" pitchFamily="2" charset="-122"/>
        </a:defRPr>
      </a:lvl5pPr>
      <a:lvl6pPr marL="457200" algn="l" rtl="0" fontAlgn="base">
        <a:spcBef>
          <a:spcPct val="0"/>
        </a:spcBef>
        <a:spcAft>
          <a:spcPct val="0"/>
        </a:spcAft>
        <a:defRPr sz="3900" b="1">
          <a:solidFill>
            <a:schemeClr val="tx2"/>
          </a:solidFill>
          <a:latin typeface="Arial" pitchFamily="34" charset="0"/>
          <a:ea typeface="SimSun" pitchFamily="2" charset="-122"/>
        </a:defRPr>
      </a:lvl6pPr>
      <a:lvl7pPr marL="914400" algn="l" rtl="0" fontAlgn="base">
        <a:spcBef>
          <a:spcPct val="0"/>
        </a:spcBef>
        <a:spcAft>
          <a:spcPct val="0"/>
        </a:spcAft>
        <a:defRPr sz="3900" b="1">
          <a:solidFill>
            <a:schemeClr val="tx2"/>
          </a:solidFill>
          <a:latin typeface="Arial" pitchFamily="34" charset="0"/>
          <a:ea typeface="SimSun" pitchFamily="2" charset="-122"/>
        </a:defRPr>
      </a:lvl7pPr>
      <a:lvl8pPr marL="1371600" algn="l" rtl="0" fontAlgn="base">
        <a:spcBef>
          <a:spcPct val="0"/>
        </a:spcBef>
        <a:spcAft>
          <a:spcPct val="0"/>
        </a:spcAft>
        <a:defRPr sz="3900" b="1">
          <a:solidFill>
            <a:schemeClr val="tx2"/>
          </a:solidFill>
          <a:latin typeface="Arial" pitchFamily="34" charset="0"/>
          <a:ea typeface="SimSun" pitchFamily="2" charset="-122"/>
        </a:defRPr>
      </a:lvl8pPr>
      <a:lvl9pPr marL="1828800" algn="l" rtl="0" fontAlgn="base">
        <a:spcBef>
          <a:spcPct val="0"/>
        </a:spcBef>
        <a:spcAft>
          <a:spcPct val="0"/>
        </a:spcAft>
        <a:defRPr sz="3900" b="1">
          <a:solidFill>
            <a:schemeClr val="tx2"/>
          </a:solidFill>
          <a:latin typeface="Arial" pitchFamily="34" charset="0"/>
          <a:ea typeface="SimSun" pitchFamily="2" charset="-122"/>
        </a:defRPr>
      </a:lvl9pPr>
    </p:titleStyle>
    <p:body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a:solidFill>
            <a:schemeClr val="tx1"/>
          </a:solidFill>
          <a:latin typeface="+mn-lt"/>
          <a:ea typeface="宋体" panose="02010600030101010101" pitchFamily="2" charset="-122"/>
          <a:cs typeface="+mn-cs"/>
        </a:defRPr>
      </a:lvl1pPr>
      <a:lvl2pPr marL="692150" indent="-347663"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ea typeface="宋体" panose="02010600030101010101" pitchFamily="2" charset="-122"/>
        </a:defRPr>
      </a:lvl2pPr>
      <a:lvl3pPr marL="987425" indent="-293688"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ea typeface="宋体" panose="02010600030101010101" pitchFamily="2" charset="-122"/>
        </a:defRPr>
      </a:lvl3pPr>
      <a:lvl4pPr marL="1281113"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ea typeface="宋体" panose="02010600030101010101" pitchFamily="2" charset="-122"/>
        </a:defRPr>
      </a:lvl4pPr>
      <a:lvl5pPr marL="1598613" indent="-315913"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宋体" panose="02010600030101010101" pitchFamily="2" charset="-122"/>
        </a:defRPr>
      </a:lvl5pPr>
      <a:lvl6pPr marL="20558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ea typeface="+mn-ea"/>
        </a:defRPr>
      </a:lvl6pPr>
      <a:lvl7pPr marL="25130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ea typeface="+mn-ea"/>
        </a:defRPr>
      </a:lvl7pPr>
      <a:lvl8pPr marL="29702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ea typeface="+mn-ea"/>
        </a:defRPr>
      </a:lvl8pPr>
      <a:lvl9pPr marL="34274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notesSlide" Target="../notesSlides/notesSlide7.xml"/><Relationship Id="rId7" Type="http://schemas.openxmlformats.org/officeDocument/2006/relationships/image" Target="../media/image8.wmf"/><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7.wmf"/><Relationship Id="rId4" Type="http://schemas.openxmlformats.org/officeDocument/2006/relationships/oleObject" Target="../embeddings/oleObject1.bin"/><Relationship Id="rId9" Type="http://schemas.openxmlformats.org/officeDocument/2006/relationships/image" Target="../media/image9.wm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12.wmf"/></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9.xml"/><Relationship Id="rId7" Type="http://schemas.openxmlformats.org/officeDocument/2006/relationships/image" Target="../media/image14.wmf"/><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oleObject" Target="../embeddings/oleObject5.bin"/><Relationship Id="rId5" Type="http://schemas.openxmlformats.org/officeDocument/2006/relationships/image" Target="../media/image13.wmf"/><Relationship Id="rId4" Type="http://schemas.openxmlformats.org/officeDocument/2006/relationships/oleObject" Target="../embeddings/oleObject4.bin"/></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5.xml"/><Relationship Id="rId7" Type="http://schemas.openxmlformats.org/officeDocument/2006/relationships/image" Target="../media/image22.wmf"/><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oleObject" Target="../embeddings/oleObject7.bin"/><Relationship Id="rId5" Type="http://schemas.openxmlformats.org/officeDocument/2006/relationships/image" Target="../media/image21.wmf"/><Relationship Id="rId4" Type="http://schemas.openxmlformats.org/officeDocument/2006/relationships/oleObject" Target="../embeddings/oleObject6.bin"/></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image" Target="../media/image23.wmf"/></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4.wmf"/><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1.xml"/><Relationship Id="rId7" Type="http://schemas.openxmlformats.org/officeDocument/2006/relationships/image" Target="../media/image29.wmf"/><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oleObject" Target="../embeddings/oleObject10.bin"/><Relationship Id="rId5" Type="http://schemas.openxmlformats.org/officeDocument/2006/relationships/image" Target="../media/image28.wmf"/><Relationship Id="rId4" Type="http://schemas.openxmlformats.org/officeDocument/2006/relationships/oleObject" Target="../embeddings/oleObject9.bin"/></Relationships>
</file>

<file path=ppt/slides/_rels/slide3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xml"/><Relationship Id="rId1" Type="http://schemas.openxmlformats.org/officeDocument/2006/relationships/vmlDrawing" Target="../drawings/vmlDrawing6.vml"/><Relationship Id="rId5" Type="http://schemas.openxmlformats.org/officeDocument/2006/relationships/image" Target="../media/image33.wmf"/><Relationship Id="rId4" Type="http://schemas.openxmlformats.org/officeDocument/2006/relationships/oleObject" Target="../embeddings/oleObject11.bin"/></Relationships>
</file>

<file path=ppt/slides/_rels/slide34.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vmlDrawing" Target="../drawings/vmlDrawing7.vml"/><Relationship Id="rId5" Type="http://schemas.openxmlformats.org/officeDocument/2006/relationships/image" Target="../media/image36.png"/><Relationship Id="rId4" Type="http://schemas.openxmlformats.org/officeDocument/2006/relationships/oleObject" Target="../embeddings/oleObject12.bin"/></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7.xml"/><Relationship Id="rId1" Type="http://schemas.openxmlformats.org/officeDocument/2006/relationships/vmlDrawing" Target="../drawings/vmlDrawing8.vml"/><Relationship Id="rId5" Type="http://schemas.openxmlformats.org/officeDocument/2006/relationships/image" Target="../media/image37.png"/><Relationship Id="rId4" Type="http://schemas.openxmlformats.org/officeDocument/2006/relationships/oleObject" Target="../embeddings/oleObject13.bin"/></Relationships>
</file>

<file path=ppt/slides/_rels/slide3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slideLayout" Target="../slideLayouts/slideLayout2.xml"/><Relationship Id="rId1" Type="http://schemas.openxmlformats.org/officeDocument/2006/relationships/vmlDrawing" Target="../drawings/vmlDrawing9.vml"/><Relationship Id="rId5" Type="http://schemas.openxmlformats.org/officeDocument/2006/relationships/image" Target="../media/image43.wmf"/><Relationship Id="rId4" Type="http://schemas.openxmlformats.org/officeDocument/2006/relationships/oleObject" Target="../embeddings/oleObject14.bin"/></Relationships>
</file>

<file path=ppt/slides/_rels/slide5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46.wmf"/></Relationships>
</file>

<file path=ppt/slides/_rels/slide5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2.xml"/><Relationship Id="rId1" Type="http://schemas.openxmlformats.org/officeDocument/2006/relationships/vmlDrawing" Target="../drawings/vmlDrawing10.vml"/><Relationship Id="rId6" Type="http://schemas.openxmlformats.org/officeDocument/2006/relationships/image" Target="../media/image51.png"/><Relationship Id="rId5" Type="http://schemas.openxmlformats.org/officeDocument/2006/relationships/image" Target="../media/image50.wmf"/><Relationship Id="rId4" Type="http://schemas.openxmlformats.org/officeDocument/2006/relationships/oleObject" Target="../embeddings/oleObject15.bin"/></Relationships>
</file>

<file path=ppt/slides/_rels/slide6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2.xml"/><Relationship Id="rId1" Type="http://schemas.openxmlformats.org/officeDocument/2006/relationships/vmlDrawing" Target="../drawings/vmlDrawing11.vml"/><Relationship Id="rId5" Type="http://schemas.openxmlformats.org/officeDocument/2006/relationships/image" Target="../media/image53.wmf"/><Relationship Id="rId4" Type="http://schemas.openxmlformats.org/officeDocument/2006/relationships/oleObject" Target="../embeddings/oleObject16.bin"/></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8" Type="http://schemas.openxmlformats.org/officeDocument/2006/relationships/image" Target="../media/image55.wmf"/><Relationship Id="rId3" Type="http://schemas.openxmlformats.org/officeDocument/2006/relationships/notesSlide" Target="../notesSlides/notesSlide44.xml"/><Relationship Id="rId7" Type="http://schemas.openxmlformats.org/officeDocument/2006/relationships/oleObject" Target="../embeddings/oleObject18.bin"/><Relationship Id="rId2" Type="http://schemas.openxmlformats.org/officeDocument/2006/relationships/slideLayout" Target="../slideLayouts/slideLayout2.xml"/><Relationship Id="rId1" Type="http://schemas.openxmlformats.org/officeDocument/2006/relationships/vmlDrawing" Target="../drawings/vmlDrawing12.vml"/><Relationship Id="rId6" Type="http://schemas.openxmlformats.org/officeDocument/2006/relationships/image" Target="../media/image54.wmf"/><Relationship Id="rId5" Type="http://schemas.openxmlformats.org/officeDocument/2006/relationships/oleObject" Target="../embeddings/oleObject17.bin"/><Relationship Id="rId4" Type="http://schemas.openxmlformats.org/officeDocument/2006/relationships/image" Target="../media/image56.png"/></Relationships>
</file>

<file path=ppt/slides/_rels/slide65.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image" Target="../media/image470.png"/><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oleObject" Target="../embeddings/oleObject19.bin"/><Relationship Id="rId2" Type="http://schemas.openxmlformats.org/officeDocument/2006/relationships/slideLayout" Target="../slideLayouts/slideLayout2.xml"/><Relationship Id="rId1" Type="http://schemas.openxmlformats.org/officeDocument/2006/relationships/vmlDrawing" Target="../drawings/vmlDrawing13.vml"/><Relationship Id="rId4" Type="http://schemas.openxmlformats.org/officeDocument/2006/relationships/image" Target="../media/image59.wmf"/></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oleObject" Target="../embeddings/oleObject20.bin"/><Relationship Id="rId2" Type="http://schemas.openxmlformats.org/officeDocument/2006/relationships/slideLayout" Target="../slideLayouts/slideLayout2.xml"/><Relationship Id="rId1" Type="http://schemas.openxmlformats.org/officeDocument/2006/relationships/vmlDrawing" Target="../drawings/vmlDrawing14.vml"/><Relationship Id="rId4" Type="http://schemas.openxmlformats.org/officeDocument/2006/relationships/image" Target="../media/image60.wmf"/></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8" Type="http://schemas.openxmlformats.org/officeDocument/2006/relationships/oleObject" Target="../embeddings/oleObject23.bin"/><Relationship Id="rId3" Type="http://schemas.openxmlformats.org/officeDocument/2006/relationships/notesSlide" Target="../notesSlides/notesSlide51.xml"/><Relationship Id="rId7" Type="http://schemas.openxmlformats.org/officeDocument/2006/relationships/image" Target="../media/image62.wmf"/><Relationship Id="rId2" Type="http://schemas.openxmlformats.org/officeDocument/2006/relationships/slideLayout" Target="../slideLayouts/slideLayout2.xml"/><Relationship Id="rId1" Type="http://schemas.openxmlformats.org/officeDocument/2006/relationships/vmlDrawing" Target="../drawings/vmlDrawing15.vml"/><Relationship Id="rId6" Type="http://schemas.openxmlformats.org/officeDocument/2006/relationships/oleObject" Target="../embeddings/oleObject22.bin"/><Relationship Id="rId5" Type="http://schemas.openxmlformats.org/officeDocument/2006/relationships/image" Target="../media/image61.wmf"/><Relationship Id="rId4" Type="http://schemas.openxmlformats.org/officeDocument/2006/relationships/oleObject" Target="../embeddings/oleObject21.bin"/><Relationship Id="rId9" Type="http://schemas.openxmlformats.org/officeDocument/2006/relationships/image" Target="../media/image63.wmf"/></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8" Type="http://schemas.openxmlformats.org/officeDocument/2006/relationships/image" Target="../media/image66.wmf"/><Relationship Id="rId3" Type="http://schemas.openxmlformats.org/officeDocument/2006/relationships/oleObject" Target="../embeddings/oleObject24.bin"/><Relationship Id="rId7" Type="http://schemas.openxmlformats.org/officeDocument/2006/relationships/oleObject" Target="../embeddings/oleObject26.bin"/><Relationship Id="rId2" Type="http://schemas.openxmlformats.org/officeDocument/2006/relationships/slideLayout" Target="../slideLayouts/slideLayout2.xml"/><Relationship Id="rId1" Type="http://schemas.openxmlformats.org/officeDocument/2006/relationships/vmlDrawing" Target="../drawings/vmlDrawing16.vml"/><Relationship Id="rId6" Type="http://schemas.openxmlformats.org/officeDocument/2006/relationships/image" Target="../media/image65.wmf"/><Relationship Id="rId5" Type="http://schemas.openxmlformats.org/officeDocument/2006/relationships/oleObject" Target="../embeddings/oleObject25.bin"/><Relationship Id="rId4" Type="http://schemas.openxmlformats.org/officeDocument/2006/relationships/image" Target="../media/image64.wmf"/></Relationships>
</file>

<file path=ppt/slides/_rels/slide81.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57.xml"/><Relationship Id="rId1" Type="http://schemas.openxmlformats.org/officeDocument/2006/relationships/slideLayout" Target="../slideLayouts/slideLayout2.xml"/><Relationship Id="rId4" Type="http://schemas.openxmlformats.org/officeDocument/2006/relationships/image" Target="../media/image82.png"/></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8.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12.xml"/></Relationships>
</file>

<file path=ppt/slides/_rels/slide99.xml.rels><?xml version="1.0" encoding="UTF-8" standalone="yes"?>
<Relationships xmlns="http://schemas.openxmlformats.org/package/2006/relationships"><Relationship Id="rId2" Type="http://schemas.openxmlformats.org/officeDocument/2006/relationships/image" Target="../media/image640.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122" name="Picture 2" descr="slide-1-728.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562600" y="0"/>
            <a:ext cx="35814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矩形 1"/>
          <p:cNvSpPr>
            <a:spLocks noChangeArrowheads="1"/>
          </p:cNvSpPr>
          <p:nvPr/>
        </p:nvSpPr>
        <p:spPr bwMode="auto">
          <a:xfrm>
            <a:off x="575556" y="836712"/>
            <a:ext cx="4537075" cy="28253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10000"/>
              </a:lnSpc>
              <a:spcBef>
                <a:spcPct val="10000"/>
              </a:spcBef>
              <a:spcAft>
                <a:spcPct val="30000"/>
              </a:spcAft>
            </a:pPr>
            <a:r>
              <a:rPr kumimoji="1" lang="zh-CN" altLang="en-US" sz="4800" dirty="0">
                <a:solidFill>
                  <a:srgbClr val="3333FF"/>
                </a:solidFill>
                <a:latin typeface="Californian FB" panose="0207040306080B030204" pitchFamily="18" charset="0"/>
                <a:ea typeface="楷体_GB2312" pitchFamily="49" charset="-122"/>
              </a:rPr>
              <a:t>数据预处理</a:t>
            </a:r>
            <a:endParaRPr kumimoji="1" lang="en-US" altLang="zh-CN" sz="4800" dirty="0">
              <a:solidFill>
                <a:srgbClr val="3333FF"/>
              </a:solidFill>
              <a:latin typeface="Californian FB" panose="0207040306080B030204" pitchFamily="18" charset="0"/>
              <a:ea typeface="楷体_GB2312" pitchFamily="49" charset="-122"/>
            </a:endParaRPr>
          </a:p>
          <a:p>
            <a:pPr algn="ctr" eaLnBrk="1" hangingPunct="1">
              <a:lnSpc>
                <a:spcPct val="110000"/>
              </a:lnSpc>
              <a:spcBef>
                <a:spcPct val="10000"/>
              </a:spcBef>
              <a:spcAft>
                <a:spcPct val="30000"/>
              </a:spcAft>
            </a:pPr>
            <a:r>
              <a:rPr kumimoji="1" lang="en-US" altLang="zh-CN" sz="4800" dirty="0">
                <a:solidFill>
                  <a:srgbClr val="3333FF"/>
                </a:solidFill>
                <a:latin typeface="Californian FB" panose="0207040306080B030204" pitchFamily="18" charset="0"/>
                <a:ea typeface="楷体_GB2312" pitchFamily="49" charset="-122"/>
              </a:rPr>
              <a:t>Data Preprocessing</a:t>
            </a:r>
            <a:endParaRPr kumimoji="1" lang="zh-CN" altLang="en-US" sz="4800" dirty="0">
              <a:solidFill>
                <a:srgbClr val="3333FF"/>
              </a:solidFill>
              <a:latin typeface="Californian FB" panose="0207040306080B030204" pitchFamily="18" charset="0"/>
              <a:ea typeface="楷体_GB2312" pitchFamily="49" charset="-122"/>
            </a:endParaRPr>
          </a:p>
        </p:txBody>
      </p:sp>
      <p:sp>
        <p:nvSpPr>
          <p:cNvPr id="4" name="矩形 1"/>
          <p:cNvSpPr>
            <a:spLocks noChangeArrowheads="1"/>
          </p:cNvSpPr>
          <p:nvPr/>
        </p:nvSpPr>
        <p:spPr bwMode="auto">
          <a:xfrm>
            <a:off x="575556" y="5193196"/>
            <a:ext cx="4537075" cy="1085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lnSpc>
                <a:spcPct val="110000"/>
              </a:lnSpc>
              <a:spcBef>
                <a:spcPct val="10000"/>
              </a:spcBef>
              <a:spcAft>
                <a:spcPct val="30000"/>
              </a:spcAft>
            </a:pPr>
            <a:r>
              <a:rPr kumimoji="1" lang="zh-CN" altLang="en-US" sz="1600" dirty="0">
                <a:solidFill>
                  <a:srgbClr val="3333FF"/>
                </a:solidFill>
                <a:latin typeface="Californian FB" panose="0207040306080B030204" pitchFamily="18" charset="0"/>
                <a:ea typeface="楷体_GB2312" pitchFamily="49" charset="-122"/>
              </a:rPr>
              <a:t>石胜飞</a:t>
            </a:r>
            <a:endParaRPr kumimoji="1" lang="en-US" altLang="zh-CN" sz="1600" dirty="0">
              <a:solidFill>
                <a:srgbClr val="3333FF"/>
              </a:solidFill>
              <a:latin typeface="Californian FB" panose="0207040306080B030204" pitchFamily="18" charset="0"/>
              <a:ea typeface="楷体_GB2312" pitchFamily="49" charset="-122"/>
            </a:endParaRPr>
          </a:p>
          <a:p>
            <a:pPr algn="r" eaLnBrk="1" hangingPunct="1">
              <a:lnSpc>
                <a:spcPct val="110000"/>
              </a:lnSpc>
              <a:spcBef>
                <a:spcPct val="10000"/>
              </a:spcBef>
              <a:spcAft>
                <a:spcPct val="30000"/>
              </a:spcAft>
            </a:pPr>
            <a:r>
              <a:rPr kumimoji="1" lang="zh-CN" altLang="en-US" sz="1600" dirty="0">
                <a:solidFill>
                  <a:srgbClr val="3333FF"/>
                </a:solidFill>
                <a:latin typeface="Californian FB" panose="0207040306080B030204" pitchFamily="18" charset="0"/>
                <a:ea typeface="楷体_GB2312" pitchFamily="49" charset="-122"/>
              </a:rPr>
              <a:t>海量数据计算研究中心</a:t>
            </a:r>
            <a:endParaRPr kumimoji="1" lang="en-US" altLang="zh-CN" sz="1600" dirty="0">
              <a:solidFill>
                <a:srgbClr val="3333FF"/>
              </a:solidFill>
              <a:latin typeface="Californian FB" panose="0207040306080B030204" pitchFamily="18" charset="0"/>
              <a:ea typeface="楷体_GB2312" pitchFamily="49" charset="-122"/>
            </a:endParaRPr>
          </a:p>
          <a:p>
            <a:pPr algn="r" eaLnBrk="1" hangingPunct="1">
              <a:lnSpc>
                <a:spcPct val="110000"/>
              </a:lnSpc>
              <a:spcBef>
                <a:spcPct val="10000"/>
              </a:spcBef>
              <a:spcAft>
                <a:spcPct val="30000"/>
              </a:spcAft>
            </a:pPr>
            <a:r>
              <a:rPr kumimoji="1" lang="zh-CN" altLang="en-US" sz="1600" dirty="0">
                <a:solidFill>
                  <a:srgbClr val="3333FF"/>
                </a:solidFill>
                <a:latin typeface="Californian FB" panose="0207040306080B030204" pitchFamily="18" charset="0"/>
                <a:ea typeface="楷体_GB2312" pitchFamily="49" charset="-122"/>
              </a:rPr>
              <a:t>哈尔滨工业大学计算机科学与技术学院</a:t>
            </a:r>
            <a:endParaRPr kumimoji="1" lang="en-US" altLang="zh-CN" sz="1600" dirty="0">
              <a:solidFill>
                <a:srgbClr val="3333FF"/>
              </a:solidFill>
              <a:latin typeface="Californian FB" panose="0207040306080B030204" pitchFamily="18" charset="0"/>
              <a:ea typeface="楷体_GB2312" pitchFamily="49" charset="-122"/>
            </a:endParaRPr>
          </a:p>
        </p:txBody>
      </p:sp>
      <p:pic>
        <p:nvPicPr>
          <p:cNvPr id="3" name="图片 2">
            <a:extLst>
              <a:ext uri="{FF2B5EF4-FFF2-40B4-BE49-F238E27FC236}">
                <a16:creationId xmlns:a16="http://schemas.microsoft.com/office/drawing/2014/main" id="{D346FEDC-E5F2-4AD6-85BE-0C2A96B6447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88232" y="4789242"/>
            <a:ext cx="1530135" cy="209685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F09DA590-FA5B-42A8-9659-EB6D0C81E9D6}" type="slidenum">
              <a:rPr lang="en-US" altLang="zh-CN"/>
              <a:pPr/>
              <a:t>10</a:t>
            </a:fld>
            <a:endParaRPr lang="en-US" altLang="zh-CN"/>
          </a:p>
        </p:txBody>
      </p:sp>
      <p:sp>
        <p:nvSpPr>
          <p:cNvPr id="16387" name="Rectangle 2"/>
          <p:cNvSpPr>
            <a:spLocks noGrp="1" noChangeArrowheads="1"/>
          </p:cNvSpPr>
          <p:nvPr>
            <p:ph type="title"/>
          </p:nvPr>
        </p:nvSpPr>
        <p:spPr>
          <a:xfrm>
            <a:off x="457200" y="559664"/>
            <a:ext cx="7543800" cy="857973"/>
          </a:xfrm>
        </p:spPr>
        <p:txBody>
          <a:bodyPr/>
          <a:lstStyle/>
          <a:p>
            <a:pPr eaLnBrk="1" hangingPunct="1"/>
            <a:r>
              <a:rPr lang="zh-CN" altLang="en-US" dirty="0">
                <a:solidFill>
                  <a:srgbClr val="3333FF"/>
                </a:solidFill>
              </a:rPr>
              <a:t>数据集中趋势（</a:t>
            </a:r>
            <a:r>
              <a:rPr lang="en-US" altLang="zh-CN" dirty="0">
                <a:solidFill>
                  <a:srgbClr val="3333FF"/>
                </a:solidFill>
              </a:rPr>
              <a:t>1</a:t>
            </a:r>
            <a:r>
              <a:rPr lang="zh-CN" altLang="en-US" dirty="0">
                <a:solidFill>
                  <a:srgbClr val="3333FF"/>
                </a:solidFill>
              </a:rPr>
              <a:t>）</a:t>
            </a:r>
            <a:r>
              <a:rPr lang="en-US" altLang="zh-CN" dirty="0">
                <a:solidFill>
                  <a:srgbClr val="3333FF"/>
                </a:solidFill>
              </a:rPr>
              <a:t>:</a:t>
            </a:r>
            <a:r>
              <a:rPr lang="zh-CN" altLang="en-US" sz="4000" dirty="0">
                <a:solidFill>
                  <a:srgbClr val="3333FF"/>
                </a:solidFill>
              </a:rPr>
              <a:t>平均数</a:t>
            </a:r>
            <a:endParaRPr lang="zh-CN" altLang="en-US" b="0" dirty="0"/>
          </a:p>
        </p:txBody>
      </p:sp>
      <p:sp>
        <p:nvSpPr>
          <p:cNvPr id="16388" name="Rectangle 3"/>
          <p:cNvSpPr>
            <a:spLocks noGrp="1" noChangeArrowheads="1"/>
          </p:cNvSpPr>
          <p:nvPr>
            <p:ph type="body" idx="1"/>
          </p:nvPr>
        </p:nvSpPr>
        <p:spPr>
          <a:xfrm>
            <a:off x="457200" y="1719263"/>
            <a:ext cx="8255000" cy="1565721"/>
          </a:xfrm>
        </p:spPr>
        <p:txBody>
          <a:bodyPr/>
          <a:lstStyle/>
          <a:p>
            <a:pPr eaLnBrk="1" hangingPunct="1">
              <a:buFont typeface="Wingdings" panose="05000000000000000000" pitchFamily="2" charset="2"/>
              <a:buChar char="Ø"/>
            </a:pPr>
            <a:r>
              <a:rPr lang="zh-CN" altLang="en-US" sz="2000" dirty="0">
                <a:solidFill>
                  <a:srgbClr val="3333FF"/>
                </a:solidFill>
              </a:rPr>
              <a:t>最常见的描述数据集中趋势的统计量：算术平均数</a:t>
            </a:r>
            <a:r>
              <a:rPr lang="en-US" altLang="zh-CN" sz="2000" dirty="0">
                <a:solidFill>
                  <a:srgbClr val="3333FF"/>
                </a:solidFill>
              </a:rPr>
              <a:t>(Arithmetic Mean)</a:t>
            </a:r>
          </a:p>
          <a:p>
            <a:pPr eaLnBrk="1" hangingPunct="1">
              <a:buFont typeface="Wingdings" panose="05000000000000000000" pitchFamily="2" charset="2"/>
              <a:buChar char="Ø"/>
            </a:pPr>
            <a:r>
              <a:rPr lang="zh-CN" altLang="en-US" sz="2000" dirty="0">
                <a:solidFill>
                  <a:srgbClr val="3333FF"/>
                </a:solidFill>
              </a:rPr>
              <a:t>平均数的优点：它能够利用所有数据的特征，而且比较好算。</a:t>
            </a:r>
            <a:endParaRPr lang="en-US" altLang="zh-CN" sz="2000" dirty="0">
              <a:solidFill>
                <a:srgbClr val="3333FF"/>
              </a:solidFill>
            </a:endParaRPr>
          </a:p>
          <a:p>
            <a:pPr eaLnBrk="1" hangingPunct="1">
              <a:buFont typeface="Wingdings" panose="05000000000000000000" pitchFamily="2" charset="2"/>
              <a:buChar char="Ø"/>
            </a:pPr>
            <a:r>
              <a:rPr lang="zh-CN" altLang="en-US" sz="2000" dirty="0">
                <a:solidFill>
                  <a:srgbClr val="3333FF"/>
                </a:solidFill>
              </a:rPr>
              <a:t>不足之处，平均数容易受极端数据的影响。</a:t>
            </a:r>
          </a:p>
        </p:txBody>
      </p:sp>
      <p:graphicFrame>
        <p:nvGraphicFramePr>
          <p:cNvPr id="3" name="对象 2"/>
          <p:cNvGraphicFramePr>
            <a:graphicFrameLocks noChangeAspect="1"/>
          </p:cNvGraphicFramePr>
          <p:nvPr>
            <p:extLst>
              <p:ext uri="{D42A27DB-BD31-4B8C-83A1-F6EECF244321}">
                <p14:modId xmlns:p14="http://schemas.microsoft.com/office/powerpoint/2010/main" val="3815956780"/>
              </p:ext>
            </p:extLst>
          </p:nvPr>
        </p:nvGraphicFramePr>
        <p:xfrm>
          <a:off x="2627784" y="2852936"/>
          <a:ext cx="3528392" cy="1637229"/>
        </p:xfrm>
        <a:graphic>
          <a:graphicData uri="http://schemas.openxmlformats.org/presentationml/2006/ole">
            <mc:AlternateContent xmlns:mc="http://schemas.openxmlformats.org/markup-compatibility/2006">
              <mc:Choice xmlns:v="urn:schemas-microsoft-com:vml" Requires="v">
                <p:oleObj spid="_x0000_s96772" name="Equation" r:id="rId4" imgW="837836" imgH="393529" progId="Equation.DSMT4">
                  <p:embed/>
                </p:oleObj>
              </mc:Choice>
              <mc:Fallback>
                <p:oleObj name="Equation" r:id="rId4" imgW="837836" imgH="393529" progId="Equation.DSMT4">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27784" y="2852936"/>
                        <a:ext cx="3528392" cy="1637229"/>
                      </a:xfrm>
                      <a:prstGeom prst="rect">
                        <a:avLst/>
                      </a:prstGeom>
                      <a:noFill/>
                    </p:spPr>
                  </p:pic>
                </p:oleObj>
              </mc:Fallback>
            </mc:AlternateContent>
          </a:graphicData>
        </a:graphic>
      </p:graphicFrame>
      <p:sp>
        <p:nvSpPr>
          <p:cNvPr id="4" name="矩形 3"/>
          <p:cNvSpPr/>
          <p:nvPr/>
        </p:nvSpPr>
        <p:spPr>
          <a:xfrm>
            <a:off x="683568" y="4418657"/>
            <a:ext cx="6048672" cy="1231106"/>
          </a:xfrm>
          <a:prstGeom prst="rect">
            <a:avLst/>
          </a:prstGeom>
        </p:spPr>
        <p:txBody>
          <a:bodyPr wrap="square">
            <a:spAutoFit/>
          </a:bodyPr>
          <a:lstStyle/>
          <a:p>
            <a:r>
              <a:rPr lang="zh-CN" altLang="zh-CN" sz="2000" dirty="0">
                <a:solidFill>
                  <a:srgbClr val="3333FF"/>
                </a:solidFill>
                <a:latin typeface="华文仿宋" panose="02010600040101010101" pitchFamily="2" charset="-122"/>
                <a:ea typeface="华文仿宋" panose="02010600040101010101" pitchFamily="2" charset="-122"/>
              </a:rPr>
              <a:t>平均数的性质如下</a:t>
            </a:r>
            <a:endParaRPr lang="en-US" altLang="zh-CN" sz="2000" dirty="0">
              <a:solidFill>
                <a:srgbClr val="3333FF"/>
              </a:solidFill>
              <a:latin typeface="华文仿宋" panose="02010600040101010101" pitchFamily="2" charset="-122"/>
              <a:ea typeface="华文仿宋" panose="02010600040101010101" pitchFamily="2" charset="-122"/>
            </a:endParaRPr>
          </a:p>
          <a:p>
            <a:pPr marL="285750" indent="-285750">
              <a:buFont typeface="Wingdings" panose="05000000000000000000" pitchFamily="2" charset="2"/>
              <a:buChar char="Ø"/>
            </a:pPr>
            <a:r>
              <a:rPr lang="zh-CN" altLang="en-US" dirty="0">
                <a:solidFill>
                  <a:srgbClr val="3333FF"/>
                </a:solidFill>
              </a:rPr>
              <a:t>一个集合中的各个数据与算术平均数离差之和等于零：</a:t>
            </a:r>
            <a:endParaRPr lang="en-US" altLang="zh-CN" dirty="0">
              <a:solidFill>
                <a:srgbClr val="3333FF"/>
              </a:solidFill>
            </a:endParaRPr>
          </a:p>
          <a:p>
            <a:pPr marL="285750" indent="-285750">
              <a:buFont typeface="Wingdings" panose="05000000000000000000" pitchFamily="2" charset="2"/>
              <a:buChar char="Ø"/>
            </a:pPr>
            <a:r>
              <a:rPr lang="zh-CN" altLang="en-US" dirty="0">
                <a:solidFill>
                  <a:srgbClr val="3333FF"/>
                </a:solidFill>
              </a:rPr>
              <a:t>一个集合中的各个数据与算术平均数的离差平方之和是最小的：</a:t>
            </a:r>
            <a:endParaRPr lang="zh-CN" altLang="en-US" dirty="0"/>
          </a:p>
        </p:txBody>
      </p:sp>
      <p:sp>
        <p:nvSpPr>
          <p:cNvPr id="8" name="Rectangle 8"/>
          <p:cNvSpPr>
            <a:spLocks noChangeArrowheads="1"/>
          </p:cNvSpPr>
          <p:nvPr/>
        </p:nvSpPr>
        <p:spPr bwMode="auto">
          <a:xfrm>
            <a:off x="6569794" y="4777357"/>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3908559141"/>
              </p:ext>
            </p:extLst>
          </p:nvPr>
        </p:nvGraphicFramePr>
        <p:xfrm>
          <a:off x="6666607" y="4705108"/>
          <a:ext cx="1334393" cy="385080"/>
        </p:xfrm>
        <a:graphic>
          <a:graphicData uri="http://schemas.openxmlformats.org/presentationml/2006/ole">
            <mc:AlternateContent xmlns:mc="http://schemas.openxmlformats.org/markup-compatibility/2006">
              <mc:Choice xmlns:v="urn:schemas-microsoft-com:vml" Requires="v">
                <p:oleObj spid="_x0000_s96773" name="Equation" r:id="rId6" imgW="1041120" imgH="291960" progId="Equation.DSMT4">
                  <p:embed/>
                </p:oleObj>
              </mc:Choice>
              <mc:Fallback>
                <p:oleObj name="Equation" r:id="rId6" imgW="1041120" imgH="291960" progId="Equation.DSMT4">
                  <p:embed/>
                  <p:pic>
                    <p:nvPicPr>
                      <p:cNvPr id="0" name="Object 7"/>
                      <p:cNvPicPr>
                        <a:picLocks noChangeAspect="1" noChangeArrowheads="1"/>
                      </p:cNvPicPr>
                      <p:nvPr/>
                    </p:nvPicPr>
                    <p:blipFill>
                      <a:blip r:embed="rId7"/>
                      <a:srcRect/>
                      <a:stretch>
                        <a:fillRect/>
                      </a:stretch>
                    </p:blipFill>
                    <p:spPr bwMode="auto">
                      <a:xfrm>
                        <a:off x="6666607" y="4705108"/>
                        <a:ext cx="1334393" cy="385080"/>
                      </a:xfrm>
                      <a:prstGeom prst="rect">
                        <a:avLst/>
                      </a:prstGeom>
                      <a:noFill/>
                    </p:spPr>
                  </p:pic>
                </p:oleObj>
              </mc:Fallback>
            </mc:AlternateContent>
          </a:graphicData>
        </a:graphic>
      </p:graphicFrame>
      <p:sp>
        <p:nvSpPr>
          <p:cNvPr id="10" name="Rectangle 14"/>
          <p:cNvSpPr>
            <a:spLocks noChangeArrowheads="1"/>
          </p:cNvSpPr>
          <p:nvPr/>
        </p:nvSpPr>
        <p:spPr bwMode="auto">
          <a:xfrm>
            <a:off x="2807804" y="560461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1" name="对象 10"/>
          <p:cNvGraphicFramePr>
            <a:graphicFrameLocks noChangeAspect="1"/>
          </p:cNvGraphicFramePr>
          <p:nvPr>
            <p:extLst>
              <p:ext uri="{D42A27DB-BD31-4B8C-83A1-F6EECF244321}">
                <p14:modId xmlns:p14="http://schemas.microsoft.com/office/powerpoint/2010/main" val="683977073"/>
              </p:ext>
            </p:extLst>
          </p:nvPr>
        </p:nvGraphicFramePr>
        <p:xfrm>
          <a:off x="2807804" y="5604618"/>
          <a:ext cx="3212363" cy="740706"/>
        </p:xfrm>
        <a:graphic>
          <a:graphicData uri="http://schemas.openxmlformats.org/presentationml/2006/ole">
            <mc:AlternateContent xmlns:mc="http://schemas.openxmlformats.org/markup-compatibility/2006">
              <mc:Choice xmlns:v="urn:schemas-microsoft-com:vml" Requires="v">
                <p:oleObj spid="_x0000_s96774" name="Equation" r:id="rId8" imgW="1282700" imgH="292100" progId="Equation.DSMT4">
                  <p:embed/>
                </p:oleObj>
              </mc:Choice>
              <mc:Fallback>
                <p:oleObj name="Equation" r:id="rId8" imgW="1282700" imgH="292100" progId="Equation.DSMT4">
                  <p:embed/>
                  <p:pic>
                    <p:nvPicPr>
                      <p:cNvPr id="0" name="Object 1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807804" y="5604618"/>
                        <a:ext cx="3212363" cy="740706"/>
                      </a:xfrm>
                      <a:prstGeom prst="rect">
                        <a:avLst/>
                      </a:prstGeom>
                      <a:noFill/>
                    </p:spPr>
                  </p:pic>
                </p:oleObj>
              </mc:Fallback>
            </mc:AlternateContent>
          </a:graphicData>
        </a:graphic>
      </p:graphicFrame>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38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38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38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8" grpId="0" build="p"/>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a:xfrm>
            <a:off x="395536" y="872716"/>
            <a:ext cx="7543800" cy="581025"/>
          </a:xfrm>
        </p:spPr>
        <p:txBody>
          <a:bodyPr/>
          <a:lstStyle/>
          <a:p>
            <a:r>
              <a:rPr lang="zh-CN" altLang="en-US" dirty="0">
                <a:solidFill>
                  <a:srgbClr val="3333FF"/>
                </a:solidFill>
              </a:rPr>
              <a:t>数据集中趋势（</a:t>
            </a:r>
            <a:r>
              <a:rPr lang="en-US" altLang="zh-CN" dirty="0">
                <a:solidFill>
                  <a:srgbClr val="3333FF"/>
                </a:solidFill>
              </a:rPr>
              <a:t>2</a:t>
            </a:r>
            <a:r>
              <a:rPr lang="zh-CN" altLang="en-US" dirty="0">
                <a:solidFill>
                  <a:srgbClr val="3333FF"/>
                </a:solidFill>
              </a:rPr>
              <a:t>）</a:t>
            </a:r>
            <a:r>
              <a:rPr lang="en-US" altLang="zh-CN" dirty="0">
                <a:solidFill>
                  <a:srgbClr val="3333FF"/>
                </a:solidFill>
              </a:rPr>
              <a:t>:</a:t>
            </a:r>
            <a:r>
              <a:rPr lang="zh-CN" altLang="en-US" sz="4000" dirty="0">
                <a:solidFill>
                  <a:srgbClr val="3333FF"/>
                </a:solidFill>
                <a:latin typeface="华文仿宋" panose="02010600040101010101" pitchFamily="2" charset="-122"/>
                <a:ea typeface="华文仿宋" panose="02010600040101010101" pitchFamily="2" charset="-122"/>
              </a:rPr>
              <a:t>中位数</a:t>
            </a:r>
            <a:endParaRPr lang="zh-CN" altLang="en-US" dirty="0"/>
          </a:p>
        </p:txBody>
      </p:sp>
      <p:sp>
        <p:nvSpPr>
          <p:cNvPr id="3" name="内容占位符 2"/>
          <p:cNvSpPr>
            <a:spLocks noGrp="1"/>
          </p:cNvSpPr>
          <p:nvPr>
            <p:ph idx="1"/>
          </p:nvPr>
        </p:nvSpPr>
        <p:spPr>
          <a:xfrm>
            <a:off x="250825" y="1700808"/>
            <a:ext cx="8743950" cy="5004792"/>
          </a:xfrm>
        </p:spPr>
        <p:txBody>
          <a:bodyPr/>
          <a:lstStyle/>
          <a:p>
            <a:pPr>
              <a:buFont typeface="Wingdings" panose="05000000000000000000" pitchFamily="2" charset="2"/>
              <a:buChar char="Ø"/>
            </a:pPr>
            <a:r>
              <a:rPr lang="zh-CN" altLang="en-US" sz="2400" dirty="0">
                <a:solidFill>
                  <a:srgbClr val="3333FF"/>
                </a:solidFill>
                <a:latin typeface="华文仿宋" panose="02010600040101010101" pitchFamily="2" charset="-122"/>
                <a:ea typeface="华文仿宋" panose="02010600040101010101" pitchFamily="2" charset="-122"/>
              </a:rPr>
              <a:t>中位数</a:t>
            </a:r>
            <a:r>
              <a:rPr lang="en-US" altLang="zh-CN" sz="2400" dirty="0">
                <a:solidFill>
                  <a:srgbClr val="3333FF"/>
                </a:solidFill>
                <a:latin typeface="华文仿宋" panose="02010600040101010101" pitchFamily="2" charset="-122"/>
                <a:ea typeface="华文仿宋" panose="02010600040101010101" pitchFamily="2" charset="-122"/>
              </a:rPr>
              <a:t>(</a:t>
            </a:r>
            <a:r>
              <a:rPr lang="en-US" altLang="zh-CN" sz="2400" b="1" dirty="0">
                <a:solidFill>
                  <a:srgbClr val="3333FF"/>
                </a:solidFill>
                <a:latin typeface="华文仿宋" panose="02010600040101010101" pitchFamily="2" charset="-122"/>
                <a:ea typeface="华文仿宋" panose="02010600040101010101" pitchFamily="2" charset="-122"/>
              </a:rPr>
              <a:t>Median)</a:t>
            </a:r>
            <a:r>
              <a:rPr lang="zh-CN" altLang="en-US" sz="2400" dirty="0">
                <a:solidFill>
                  <a:srgbClr val="3333FF"/>
                </a:solidFill>
                <a:latin typeface="华文仿宋" panose="02010600040101010101" pitchFamily="2" charset="-122"/>
                <a:ea typeface="华文仿宋" panose="02010600040101010101" pitchFamily="2" charset="-122"/>
              </a:rPr>
              <a:t>：按顺序排列的一组数据中居于中间位置的数，即在这组数据中，有一半的数据比它大，有一半的数据比它小。如果大于和小于中位数的数值个数均少于一半，数集中必有若干值等于中位数。</a:t>
            </a:r>
            <a:endParaRPr lang="en-US" altLang="zh-CN" sz="2400" dirty="0">
              <a:solidFill>
                <a:srgbClr val="3333FF"/>
              </a:solidFill>
              <a:latin typeface="华文仿宋" panose="02010600040101010101" pitchFamily="2" charset="-122"/>
              <a:ea typeface="华文仿宋" panose="02010600040101010101" pitchFamily="2" charset="-122"/>
            </a:endParaRPr>
          </a:p>
          <a:p>
            <a:pPr lvl="1">
              <a:buFont typeface="Wingdings" panose="05000000000000000000" pitchFamily="2" charset="2"/>
              <a:buChar char="ü"/>
            </a:pPr>
            <a:r>
              <a:rPr lang="zh-CN" altLang="en-US" sz="2000" dirty="0">
                <a:solidFill>
                  <a:srgbClr val="3333FF"/>
                </a:solidFill>
                <a:latin typeface="华文仿宋" panose="02010600040101010101" pitchFamily="2" charset="-122"/>
                <a:ea typeface="华文仿宋" panose="02010600040101010101" pitchFamily="2" charset="-122"/>
              </a:rPr>
              <a:t>例</a:t>
            </a:r>
            <a:r>
              <a:rPr lang="en-US" altLang="zh-CN" sz="2000" dirty="0">
                <a:solidFill>
                  <a:srgbClr val="3333FF"/>
                </a:solidFill>
                <a:latin typeface="华文仿宋" panose="02010600040101010101" pitchFamily="2" charset="-122"/>
                <a:ea typeface="华文仿宋" panose="02010600040101010101" pitchFamily="2" charset="-122"/>
              </a:rPr>
              <a:t>: 3, 13, 7, 5, 21, 23, 39, 23, 40, 23, 14, 12, 56, 23, 29 </a:t>
            </a:r>
          </a:p>
          <a:p>
            <a:pPr lvl="1">
              <a:buFont typeface="Wingdings" panose="05000000000000000000" pitchFamily="2" charset="2"/>
              <a:buChar char="ü"/>
            </a:pPr>
            <a:r>
              <a:rPr lang="zh-CN" altLang="en-US" sz="2000" dirty="0">
                <a:solidFill>
                  <a:srgbClr val="3333FF"/>
                </a:solidFill>
                <a:latin typeface="华文仿宋" panose="02010600040101010101" pitchFamily="2" charset="-122"/>
                <a:ea typeface="华文仿宋" panose="02010600040101010101" pitchFamily="2" charset="-122"/>
              </a:rPr>
              <a:t>排序后</a:t>
            </a:r>
            <a:r>
              <a:rPr lang="en-US" altLang="zh-CN" sz="2000" dirty="0">
                <a:solidFill>
                  <a:srgbClr val="3333FF"/>
                </a:solidFill>
                <a:latin typeface="华文仿宋" panose="02010600040101010101" pitchFamily="2" charset="-122"/>
                <a:ea typeface="华文仿宋" panose="02010600040101010101" pitchFamily="2" charset="-122"/>
              </a:rPr>
              <a:t>: 3, 5, 7, 12, 13, 14, 21, </a:t>
            </a:r>
            <a:r>
              <a:rPr lang="en-US" altLang="zh-CN" sz="2000" b="1" dirty="0">
                <a:solidFill>
                  <a:srgbClr val="3333FF"/>
                </a:solidFill>
                <a:latin typeface="华文仿宋" panose="02010600040101010101" pitchFamily="2" charset="-122"/>
                <a:ea typeface="华文仿宋" panose="02010600040101010101" pitchFamily="2" charset="-122"/>
              </a:rPr>
              <a:t>23</a:t>
            </a:r>
            <a:r>
              <a:rPr lang="en-US" altLang="zh-CN" sz="2000" dirty="0">
                <a:solidFill>
                  <a:srgbClr val="3333FF"/>
                </a:solidFill>
                <a:latin typeface="华文仿宋" panose="02010600040101010101" pitchFamily="2" charset="-122"/>
                <a:ea typeface="华文仿宋" panose="02010600040101010101" pitchFamily="2" charset="-122"/>
              </a:rPr>
              <a:t>, 23, 23, 23, 29, 39, 40, 56 </a:t>
            </a:r>
          </a:p>
          <a:p>
            <a:pPr lvl="1">
              <a:buFont typeface="Wingdings" panose="05000000000000000000" pitchFamily="2" charset="2"/>
              <a:buChar char="ü"/>
            </a:pPr>
            <a:r>
              <a:rPr lang="zh-CN" altLang="en-US" sz="2000" dirty="0">
                <a:solidFill>
                  <a:srgbClr val="3333FF"/>
                </a:solidFill>
                <a:latin typeface="华文仿宋" panose="02010600040101010101" pitchFamily="2" charset="-122"/>
                <a:ea typeface="华文仿宋" panose="02010600040101010101" pitchFamily="2" charset="-122"/>
              </a:rPr>
              <a:t>这</a:t>
            </a:r>
            <a:r>
              <a:rPr lang="en-US" altLang="zh-CN" sz="2000" dirty="0">
                <a:solidFill>
                  <a:srgbClr val="3333FF"/>
                </a:solidFill>
                <a:latin typeface="华文仿宋" panose="02010600040101010101" pitchFamily="2" charset="-122"/>
                <a:ea typeface="华文仿宋" panose="02010600040101010101" pitchFamily="2" charset="-122"/>
              </a:rPr>
              <a:t>15</a:t>
            </a:r>
            <a:r>
              <a:rPr lang="zh-CN" altLang="en-US" sz="2000" dirty="0">
                <a:solidFill>
                  <a:srgbClr val="3333FF"/>
                </a:solidFill>
                <a:latin typeface="华文仿宋" panose="02010600040101010101" pitchFamily="2" charset="-122"/>
                <a:ea typeface="华文仿宋" panose="02010600040101010101" pitchFamily="2" charset="-122"/>
              </a:rPr>
              <a:t>个数中，第</a:t>
            </a:r>
            <a:r>
              <a:rPr lang="en-US" altLang="zh-CN" sz="2000" dirty="0">
                <a:solidFill>
                  <a:srgbClr val="3333FF"/>
                </a:solidFill>
                <a:latin typeface="华文仿宋" panose="02010600040101010101" pitchFamily="2" charset="-122"/>
                <a:ea typeface="华文仿宋" panose="02010600040101010101" pitchFamily="2" charset="-122"/>
              </a:rPr>
              <a:t>8</a:t>
            </a:r>
            <a:r>
              <a:rPr lang="zh-CN" altLang="en-US" sz="2000" dirty="0">
                <a:solidFill>
                  <a:srgbClr val="3333FF"/>
                </a:solidFill>
                <a:latin typeface="华文仿宋" panose="02010600040101010101" pitchFamily="2" charset="-122"/>
                <a:ea typeface="华文仿宋" panose="02010600040101010101" pitchFamily="2" charset="-122"/>
              </a:rPr>
              <a:t>个数为中位数</a:t>
            </a:r>
            <a:r>
              <a:rPr lang="en-US" altLang="zh-CN" sz="2000" dirty="0">
                <a:solidFill>
                  <a:srgbClr val="3333FF"/>
                </a:solidFill>
                <a:latin typeface="华文仿宋" panose="02010600040101010101" pitchFamily="2" charset="-122"/>
                <a:ea typeface="华文仿宋" panose="02010600040101010101" pitchFamily="2" charset="-122"/>
              </a:rPr>
              <a:t>: 23</a:t>
            </a:r>
          </a:p>
          <a:p>
            <a:pPr>
              <a:buFont typeface="Wingdings" panose="05000000000000000000" pitchFamily="2" charset="2"/>
              <a:buChar char="Ø"/>
            </a:pPr>
            <a:r>
              <a:rPr lang="zh-CN" altLang="en-US" sz="2400" dirty="0">
                <a:solidFill>
                  <a:srgbClr val="3333FF"/>
                </a:solidFill>
                <a:latin typeface="华文仿宋" panose="02010600040101010101" pitchFamily="2" charset="-122"/>
                <a:ea typeface="华文仿宋" panose="02010600040101010101" pitchFamily="2" charset="-122"/>
              </a:rPr>
              <a:t>中位数是通过排序得到的，它不受最大、最小两个极端数值的影响。部分数据的变动对中位数没有影响，当一组数据中的个别数据变动较大时，常用来描述这组数据的集中趋势。</a:t>
            </a:r>
            <a:endParaRPr lang="en-US" altLang="zh-CN" sz="2400" dirty="0">
              <a:solidFill>
                <a:srgbClr val="3333FF"/>
              </a:solidFill>
              <a:latin typeface="华文仿宋" panose="02010600040101010101" pitchFamily="2" charset="-122"/>
              <a:ea typeface="华文仿宋" panose="02010600040101010101" pitchFamily="2" charset="-122"/>
            </a:endParaRPr>
          </a:p>
          <a:p>
            <a:pPr marL="0" indent="0">
              <a:buNone/>
            </a:pPr>
            <a:endParaRPr lang="en-US" altLang="zh-CN" sz="2400" dirty="0">
              <a:solidFill>
                <a:srgbClr val="3333FF"/>
              </a:solidFill>
              <a:latin typeface="华文仿宋" panose="02010600040101010101" pitchFamily="2" charset="-122"/>
              <a:ea typeface="华文仿宋" panose="02010600040101010101" pitchFamily="2" charset="-122"/>
            </a:endParaRPr>
          </a:p>
          <a:p>
            <a:endParaRPr lang="zh-CN" altLang="en-US" sz="2000" dirty="0">
              <a:solidFill>
                <a:srgbClr val="3333FF"/>
              </a:solidFill>
              <a:latin typeface="华文仿宋" panose="02010600040101010101" pitchFamily="2" charset="-122"/>
              <a:ea typeface="华文仿宋" panose="02010600040101010101" pitchFamily="2" charset="-122"/>
            </a:endParaRPr>
          </a:p>
        </p:txBody>
      </p:sp>
      <p:sp>
        <p:nvSpPr>
          <p:cNvPr id="18436" name="灯片编号占位符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75889EED-0C4D-422D-9DF8-040365B5AE9D}" type="slidenum">
              <a:rPr lang="en-US" altLang="zh-CN"/>
              <a:pPr/>
              <a:t>11</a:t>
            </a:fld>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2000"/>
                                        <p:tgtEl>
                                          <p:spTgt spid="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2000"/>
                                        <p:tgtEl>
                                          <p:spTgt spid="3">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2000"/>
                                        <p:tgtEl>
                                          <p:spTgt spid="3">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903577E4-F11B-4A8A-8870-15E27C9AA397}" type="slidenum">
              <a:rPr lang="en-US" altLang="zh-CN"/>
              <a:pPr/>
              <a:t>12</a:t>
            </a:fld>
            <a:endParaRPr lang="en-US" altLang="zh-CN"/>
          </a:p>
        </p:txBody>
      </p:sp>
      <p:sp>
        <p:nvSpPr>
          <p:cNvPr id="19459" name="Rectangle 2"/>
          <p:cNvSpPr>
            <a:spLocks noGrp="1" noChangeArrowheads="1"/>
          </p:cNvSpPr>
          <p:nvPr>
            <p:ph type="title"/>
          </p:nvPr>
        </p:nvSpPr>
        <p:spPr/>
        <p:txBody>
          <a:bodyPr/>
          <a:lstStyle/>
          <a:p>
            <a:pPr eaLnBrk="1" hangingPunct="1"/>
            <a:r>
              <a:rPr lang="zh-CN" altLang="en-US" dirty="0">
                <a:solidFill>
                  <a:srgbClr val="3333FF"/>
                </a:solidFill>
              </a:rPr>
              <a:t>数据集中趋势（</a:t>
            </a:r>
            <a:r>
              <a:rPr lang="en-US" altLang="zh-CN" dirty="0">
                <a:solidFill>
                  <a:srgbClr val="3333FF"/>
                </a:solidFill>
              </a:rPr>
              <a:t>3</a:t>
            </a:r>
            <a:r>
              <a:rPr lang="zh-CN" altLang="en-US" dirty="0">
                <a:solidFill>
                  <a:srgbClr val="3333FF"/>
                </a:solidFill>
              </a:rPr>
              <a:t>）</a:t>
            </a:r>
            <a:r>
              <a:rPr lang="en-US" altLang="zh-CN" dirty="0">
                <a:solidFill>
                  <a:srgbClr val="3333FF"/>
                </a:solidFill>
              </a:rPr>
              <a:t>:</a:t>
            </a:r>
            <a:r>
              <a:rPr lang="zh-CN" altLang="en-US" dirty="0">
                <a:solidFill>
                  <a:srgbClr val="3333FF"/>
                </a:solidFill>
              </a:rPr>
              <a:t>众数</a:t>
            </a:r>
            <a:endParaRPr lang="zh-CN" altLang="en-US" b="0" dirty="0"/>
          </a:p>
        </p:txBody>
      </p:sp>
      <p:sp>
        <p:nvSpPr>
          <p:cNvPr id="19460" name="Rectangle 3"/>
          <p:cNvSpPr>
            <a:spLocks noGrp="1" noChangeArrowheads="1"/>
          </p:cNvSpPr>
          <p:nvPr>
            <p:ph type="body" idx="1"/>
          </p:nvPr>
        </p:nvSpPr>
        <p:spPr/>
        <p:txBody>
          <a:bodyPr/>
          <a:lstStyle/>
          <a:p>
            <a:pPr eaLnBrk="1" hangingPunct="1">
              <a:buFont typeface="Wingdings" panose="05000000000000000000" pitchFamily="2" charset="2"/>
              <a:buChar char="Ø"/>
            </a:pPr>
            <a:r>
              <a:rPr lang="zh-CN" altLang="en-US" dirty="0">
                <a:solidFill>
                  <a:srgbClr val="3333FF"/>
                </a:solidFill>
                <a:latin typeface="华文仿宋" panose="02010600040101010101" pitchFamily="2" charset="-122"/>
                <a:ea typeface="华文仿宋" panose="02010600040101010101" pitchFamily="2" charset="-122"/>
              </a:rPr>
              <a:t>众数</a:t>
            </a:r>
            <a:r>
              <a:rPr lang="en-US" altLang="zh-CN" dirty="0">
                <a:solidFill>
                  <a:srgbClr val="3333FF"/>
                </a:solidFill>
                <a:latin typeface="华文仿宋" panose="02010600040101010101" pitchFamily="2" charset="-122"/>
                <a:ea typeface="华文仿宋" panose="02010600040101010101" pitchFamily="2" charset="-122"/>
              </a:rPr>
              <a:t>(M</a:t>
            </a:r>
            <a:r>
              <a:rPr lang="en-US" altLang="zh-CN" b="1" dirty="0">
                <a:solidFill>
                  <a:srgbClr val="3333FF"/>
                </a:solidFill>
                <a:latin typeface="华文仿宋" panose="02010600040101010101" pitchFamily="2" charset="-122"/>
                <a:ea typeface="华文仿宋" panose="02010600040101010101" pitchFamily="2" charset="-122"/>
              </a:rPr>
              <a:t>ode):</a:t>
            </a:r>
            <a:r>
              <a:rPr lang="zh-CN" altLang="en-US" dirty="0">
                <a:solidFill>
                  <a:srgbClr val="3333FF"/>
                </a:solidFill>
                <a:latin typeface="华文仿宋" panose="02010600040101010101" pitchFamily="2" charset="-122"/>
                <a:ea typeface="华文仿宋" panose="02010600040101010101" pitchFamily="2" charset="-122"/>
              </a:rPr>
              <a:t>在一组数据中</a:t>
            </a:r>
            <a:r>
              <a:rPr lang="en-US" altLang="zh-CN" dirty="0">
                <a:solidFill>
                  <a:srgbClr val="3333FF"/>
                </a:solidFill>
                <a:latin typeface="华文仿宋" panose="02010600040101010101" pitchFamily="2" charset="-122"/>
                <a:ea typeface="华文仿宋" panose="02010600040101010101" pitchFamily="2" charset="-122"/>
              </a:rPr>
              <a:t>,</a:t>
            </a:r>
            <a:r>
              <a:rPr lang="zh-CN" altLang="en-US" dirty="0">
                <a:solidFill>
                  <a:srgbClr val="3333FF"/>
                </a:solidFill>
                <a:latin typeface="华文仿宋" panose="02010600040101010101" pitchFamily="2" charset="-122"/>
                <a:ea typeface="华文仿宋" panose="02010600040101010101" pitchFamily="2" charset="-122"/>
              </a:rPr>
              <a:t>出现次数最多的数据</a:t>
            </a:r>
            <a:r>
              <a:rPr lang="en-US" altLang="zh-CN" dirty="0">
                <a:solidFill>
                  <a:srgbClr val="3333FF"/>
                </a:solidFill>
                <a:latin typeface="华文仿宋" panose="02010600040101010101" pitchFamily="2" charset="-122"/>
                <a:ea typeface="华文仿宋" panose="02010600040101010101" pitchFamily="2" charset="-122"/>
              </a:rPr>
              <a:t>;</a:t>
            </a:r>
          </a:p>
          <a:p>
            <a:pPr eaLnBrk="1" hangingPunct="1">
              <a:buFont typeface="Wingdings" panose="05000000000000000000" pitchFamily="2" charset="2"/>
              <a:buChar char="Ø"/>
            </a:pPr>
            <a:r>
              <a:rPr lang="zh-CN" altLang="en-US" dirty="0">
                <a:solidFill>
                  <a:srgbClr val="3333FF"/>
                </a:solidFill>
                <a:latin typeface="华文仿宋" panose="02010600040101010101" pitchFamily="2" charset="-122"/>
                <a:ea typeface="华文仿宋" panose="02010600040101010101" pitchFamily="2" charset="-122"/>
              </a:rPr>
              <a:t>用众数代表一组数据，适合于数据量较多时使用，且众数不受极端数据的影响；</a:t>
            </a:r>
            <a:r>
              <a:rPr lang="en-US" altLang="zh-CN" dirty="0">
                <a:solidFill>
                  <a:srgbClr val="3333FF"/>
                </a:solidFill>
                <a:latin typeface="华文仿宋" panose="02010600040101010101" pitchFamily="2" charset="-122"/>
                <a:ea typeface="华文仿宋" panose="02010600040101010101" pitchFamily="2" charset="-122"/>
              </a:rPr>
              <a:t> </a:t>
            </a:r>
          </a:p>
          <a:p>
            <a:pPr eaLnBrk="1" hangingPunct="1">
              <a:buFont typeface="Wingdings" panose="05000000000000000000" pitchFamily="2" charset="2"/>
              <a:buChar char="Ø"/>
            </a:pPr>
            <a:r>
              <a:rPr lang="zh-CN" altLang="en-US" dirty="0">
                <a:solidFill>
                  <a:srgbClr val="3333FF"/>
                </a:solidFill>
                <a:latin typeface="华文仿宋" panose="02010600040101010101" pitchFamily="2" charset="-122"/>
                <a:ea typeface="华文仿宋" panose="02010600040101010101" pitchFamily="2" charset="-122"/>
              </a:rPr>
              <a:t>当数值或被观察者没有明显次序（常发生于非数值性资料）时特别有用，由于可能无法良好定义算术平均数和中位数。</a:t>
            </a:r>
            <a:endParaRPr lang="en-US" altLang="zh-CN" dirty="0">
              <a:solidFill>
                <a:srgbClr val="3333FF"/>
              </a:solidFill>
              <a:latin typeface="华文仿宋" panose="02010600040101010101" pitchFamily="2" charset="-122"/>
              <a:ea typeface="华文仿宋" panose="02010600040101010101" pitchFamily="2" charset="-122"/>
            </a:endParaRPr>
          </a:p>
          <a:p>
            <a:pPr lvl="1" eaLnBrk="1" hangingPunct="1">
              <a:buFont typeface="Wingdings" panose="05000000000000000000" pitchFamily="2" charset="2"/>
              <a:buChar char="ü"/>
            </a:pPr>
            <a:r>
              <a:rPr lang="zh-CN" altLang="en-US" dirty="0">
                <a:solidFill>
                  <a:srgbClr val="3333FF"/>
                </a:solidFill>
                <a:latin typeface="华文仿宋" panose="02010600040101010101" pitchFamily="2" charset="-122"/>
                <a:ea typeface="华文仿宋" panose="02010600040101010101" pitchFamily="2" charset="-122"/>
              </a:rPr>
              <a:t>例子：</a:t>
            </a:r>
            <a:r>
              <a:rPr lang="en-US" altLang="zh-CN" dirty="0">
                <a:solidFill>
                  <a:srgbClr val="3333FF"/>
                </a:solidFill>
                <a:latin typeface="华文仿宋" panose="02010600040101010101" pitchFamily="2" charset="-122"/>
                <a:ea typeface="华文仿宋" panose="02010600040101010101" pitchFamily="2" charset="-122"/>
              </a:rPr>
              <a:t>{</a:t>
            </a:r>
            <a:r>
              <a:rPr lang="zh-CN" altLang="en-US" dirty="0">
                <a:solidFill>
                  <a:srgbClr val="3333FF"/>
                </a:solidFill>
                <a:latin typeface="华文仿宋" panose="02010600040101010101" pitchFamily="2" charset="-122"/>
                <a:ea typeface="华文仿宋" panose="02010600040101010101" pitchFamily="2" charset="-122"/>
              </a:rPr>
              <a:t>苹果，苹果，香蕉，橙，橙，橙，桃</a:t>
            </a:r>
            <a:r>
              <a:rPr lang="en-US" altLang="zh-CN" dirty="0">
                <a:solidFill>
                  <a:srgbClr val="3333FF"/>
                </a:solidFill>
                <a:latin typeface="华文仿宋" panose="02010600040101010101" pitchFamily="2" charset="-122"/>
                <a:ea typeface="华文仿宋" panose="02010600040101010101" pitchFamily="2" charset="-122"/>
              </a:rPr>
              <a:t>}</a:t>
            </a:r>
            <a:r>
              <a:rPr lang="zh-CN" altLang="en-US" dirty="0">
                <a:solidFill>
                  <a:srgbClr val="3333FF"/>
                </a:solidFill>
                <a:latin typeface="华文仿宋" panose="02010600040101010101" pitchFamily="2" charset="-122"/>
                <a:ea typeface="华文仿宋" panose="02010600040101010101" pitchFamily="2" charset="-122"/>
              </a:rPr>
              <a:t>的众数是橙。</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46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46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9460">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946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0"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标题 1"/>
          <p:cNvSpPr>
            <a:spLocks noGrp="1"/>
          </p:cNvSpPr>
          <p:nvPr>
            <p:ph type="title"/>
          </p:nvPr>
        </p:nvSpPr>
        <p:spPr/>
        <p:txBody>
          <a:bodyPr/>
          <a:lstStyle/>
          <a:p>
            <a:r>
              <a:rPr lang="zh-CN" altLang="en-US">
                <a:solidFill>
                  <a:srgbClr val="3333FF"/>
                </a:solidFill>
              </a:rPr>
              <a:t>集中趋势</a:t>
            </a:r>
            <a:r>
              <a:rPr lang="zh-CN" altLang="en-US" dirty="0">
                <a:solidFill>
                  <a:srgbClr val="3333FF"/>
                </a:solidFill>
              </a:rPr>
              <a:t>到</a:t>
            </a:r>
            <a:r>
              <a:rPr lang="zh-CN" altLang="en-US">
                <a:solidFill>
                  <a:srgbClr val="3333FF"/>
                </a:solidFill>
              </a:rPr>
              <a:t>分布形态度量</a:t>
            </a:r>
            <a:r>
              <a:rPr lang="en-US" altLang="zh-CN" b="0">
                <a:solidFill>
                  <a:srgbClr val="3333FF"/>
                </a:solidFill>
              </a:rPr>
              <a:t>---</a:t>
            </a:r>
            <a:r>
              <a:rPr lang="zh-CN" altLang="en-US" b="0" dirty="0">
                <a:solidFill>
                  <a:srgbClr val="3333FF"/>
                </a:solidFill>
              </a:rPr>
              <a:t>偏度</a:t>
            </a:r>
            <a:endParaRPr lang="zh-CN" altLang="en-US" dirty="0">
              <a:solidFill>
                <a:srgbClr val="3333FF"/>
              </a:solidFill>
            </a:endParaRPr>
          </a:p>
        </p:txBody>
      </p:sp>
      <p:sp>
        <p:nvSpPr>
          <p:cNvPr id="21507" name="灯片编号占位符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194C12F2-2965-4F38-9395-0356E88D065C}" type="slidenum">
              <a:rPr lang="en-US" altLang="zh-CN"/>
              <a:pPr/>
              <a:t>13</a:t>
            </a:fld>
            <a:endParaRPr lang="en-US" altLang="zh-CN"/>
          </a:p>
        </p:txBody>
      </p:sp>
      <p:sp>
        <p:nvSpPr>
          <p:cNvPr id="10" name="矩形 9"/>
          <p:cNvSpPr/>
          <p:nvPr/>
        </p:nvSpPr>
        <p:spPr>
          <a:xfrm>
            <a:off x="142875" y="1790817"/>
            <a:ext cx="8174038" cy="954107"/>
          </a:xfrm>
          <a:prstGeom prst="rect">
            <a:avLst/>
          </a:prstGeom>
        </p:spPr>
        <p:txBody>
          <a:bodyPr>
            <a:spAutoFit/>
          </a:bodyPr>
          <a:lstStyle/>
          <a:p>
            <a:pPr marL="285750" indent="-285750" algn="just">
              <a:buFont typeface="Wingdings" panose="05000000000000000000" pitchFamily="2" charset="2"/>
              <a:buChar char="Ø"/>
              <a:defRPr/>
            </a:pPr>
            <a:r>
              <a:rPr lang="zh-CN" altLang="en-US" sz="2800" dirty="0">
                <a:solidFill>
                  <a:srgbClr val="3333FF"/>
                </a:solidFill>
              </a:rPr>
              <a:t>偏度</a:t>
            </a:r>
            <a:r>
              <a:rPr lang="en-US" altLang="zh-CN" sz="2800" dirty="0">
                <a:solidFill>
                  <a:srgbClr val="3333FF"/>
                </a:solidFill>
              </a:rPr>
              <a:t>(Skewness)</a:t>
            </a:r>
            <a:r>
              <a:rPr lang="zh-CN" altLang="en-US" sz="2800" dirty="0">
                <a:solidFill>
                  <a:srgbClr val="3333FF"/>
                </a:solidFill>
              </a:rPr>
              <a:t>：是统计数据分布偏斜方向和程度的度量。</a:t>
            </a:r>
            <a:endParaRPr lang="en-US" altLang="zh-CN" sz="2800" dirty="0">
              <a:solidFill>
                <a:srgbClr val="3333FF"/>
              </a:solidFill>
              <a:latin typeface="+mn-lt"/>
            </a:endParaRPr>
          </a:p>
        </p:txBody>
      </p:sp>
      <p:pic>
        <p:nvPicPr>
          <p:cNvPr id="13"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251520" y="3992751"/>
            <a:ext cx="2836615" cy="22556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pic>
      <p:pic>
        <p:nvPicPr>
          <p:cNvPr id="6"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gray">
          <a:xfrm>
            <a:off x="3239852" y="3969060"/>
            <a:ext cx="2664272" cy="23506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pic>
      <p:pic>
        <p:nvPicPr>
          <p:cNvPr id="7"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gray">
          <a:xfrm>
            <a:off x="6058864" y="3925160"/>
            <a:ext cx="2915816" cy="2394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dissolv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9" presetClass="entr" presetSubtype="0" fill="hold"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dissolve">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dissolve">
                                      <p:cBhvr>
                                        <p:cTn id="2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0" dirty="0">
                <a:solidFill>
                  <a:srgbClr val="3333FF"/>
                </a:solidFill>
              </a:rPr>
              <a:t>皮尔逊偏态系数</a:t>
            </a:r>
            <a:r>
              <a:rPr lang="en-US" altLang="zh-CN" b="0" dirty="0">
                <a:solidFill>
                  <a:srgbClr val="3333FF"/>
                </a:solidFill>
              </a:rPr>
              <a:t>(Pearson’s Coefficient of Skewness)</a:t>
            </a:r>
            <a:endParaRPr lang="zh-CN" altLang="en-US" dirty="0"/>
          </a:p>
        </p:txBody>
      </p:sp>
      <p:sp>
        <p:nvSpPr>
          <p:cNvPr id="3" name="内容占位符 2"/>
          <p:cNvSpPr>
            <a:spLocks noGrp="1"/>
          </p:cNvSpPr>
          <p:nvPr>
            <p:ph idx="1"/>
          </p:nvPr>
        </p:nvSpPr>
        <p:spPr/>
        <p:txBody>
          <a:bodyPr/>
          <a:lstStyle/>
          <a:p>
            <a:pPr>
              <a:buFont typeface="Wingdings" panose="05000000000000000000" pitchFamily="2" charset="2"/>
              <a:buChar char="Ø"/>
            </a:pPr>
            <a:r>
              <a:rPr lang="zh-CN" altLang="en-US" dirty="0">
                <a:solidFill>
                  <a:srgbClr val="3333FF"/>
                </a:solidFill>
              </a:rPr>
              <a:t>使用众数</a:t>
            </a:r>
            <a:r>
              <a:rPr lang="en-US" altLang="zh-CN" dirty="0">
                <a:solidFill>
                  <a:srgbClr val="3333FF"/>
                </a:solidFill>
              </a:rPr>
              <a:t>(Mode):</a:t>
            </a:r>
          </a:p>
          <a:p>
            <a:pPr>
              <a:buFont typeface="Wingdings" panose="05000000000000000000" pitchFamily="2" charset="2"/>
              <a:buChar char="Ø"/>
            </a:pPr>
            <a:endParaRPr lang="en-US" altLang="zh-CN" dirty="0">
              <a:solidFill>
                <a:srgbClr val="3333FF"/>
              </a:solidFill>
            </a:endParaRPr>
          </a:p>
          <a:p>
            <a:pPr marL="0" indent="0">
              <a:buNone/>
            </a:pPr>
            <a:endParaRPr lang="en-US" altLang="zh-CN" dirty="0">
              <a:solidFill>
                <a:srgbClr val="3333FF"/>
              </a:solidFill>
            </a:endParaRPr>
          </a:p>
          <a:p>
            <a:pPr marL="0" indent="0">
              <a:buNone/>
            </a:pPr>
            <a:endParaRPr lang="en-US" altLang="zh-CN" dirty="0">
              <a:solidFill>
                <a:srgbClr val="3333FF"/>
              </a:solidFill>
            </a:endParaRPr>
          </a:p>
          <a:p>
            <a:pPr>
              <a:buFont typeface="Wingdings" panose="05000000000000000000" pitchFamily="2" charset="2"/>
              <a:buChar char="Ø"/>
            </a:pPr>
            <a:r>
              <a:rPr lang="zh-CN" altLang="en-US" dirty="0">
                <a:solidFill>
                  <a:srgbClr val="3333FF"/>
                </a:solidFill>
              </a:rPr>
              <a:t>使用中位数</a:t>
            </a:r>
            <a:r>
              <a:rPr lang="en-US" altLang="zh-CN" dirty="0">
                <a:solidFill>
                  <a:srgbClr val="3333FF"/>
                </a:solidFill>
              </a:rPr>
              <a:t>(Median)</a:t>
            </a:r>
            <a:endParaRPr lang="zh-CN" altLang="en-US" dirty="0">
              <a:solidFill>
                <a:srgbClr val="3333FF"/>
              </a:solidFill>
            </a:endParaRPr>
          </a:p>
        </p:txBody>
      </p:sp>
      <p:sp>
        <p:nvSpPr>
          <p:cNvPr id="4" name="灯片编号占位符 3"/>
          <p:cNvSpPr>
            <a:spLocks noGrp="1"/>
          </p:cNvSpPr>
          <p:nvPr>
            <p:ph type="sldNum" sz="quarter" idx="12"/>
          </p:nvPr>
        </p:nvSpPr>
        <p:spPr/>
        <p:txBody>
          <a:bodyPr/>
          <a:lstStyle/>
          <a:p>
            <a:pPr>
              <a:defRPr/>
            </a:pPr>
            <a:fld id="{F9C6BFAA-09CF-49E4-8EF3-DE9A69C2DDED}" type="slidenum">
              <a:rPr lang="en-US" altLang="zh-CN" smtClean="0"/>
              <a:pPr>
                <a:defRPr/>
              </a:pPr>
              <a:t>14</a:t>
            </a:fld>
            <a:endParaRPr lang="en-US" altLang="zh-CN"/>
          </a:p>
        </p:txBody>
      </p:sp>
      <p:graphicFrame>
        <p:nvGraphicFramePr>
          <p:cNvPr id="5" name="对象 4"/>
          <p:cNvGraphicFramePr>
            <a:graphicFrameLocks noChangeAspect="1"/>
          </p:cNvGraphicFramePr>
          <p:nvPr>
            <p:extLst>
              <p:ext uri="{D42A27DB-BD31-4B8C-83A1-F6EECF244321}">
                <p14:modId xmlns:p14="http://schemas.microsoft.com/office/powerpoint/2010/main" val="1195192841"/>
              </p:ext>
            </p:extLst>
          </p:nvPr>
        </p:nvGraphicFramePr>
        <p:xfrm>
          <a:off x="3023828" y="2276872"/>
          <a:ext cx="2716052" cy="1224136"/>
        </p:xfrm>
        <a:graphic>
          <a:graphicData uri="http://schemas.openxmlformats.org/presentationml/2006/ole">
            <mc:AlternateContent xmlns:mc="http://schemas.openxmlformats.org/markup-compatibility/2006">
              <mc:Choice xmlns:v="urn:schemas-microsoft-com:vml" Requires="v">
                <p:oleObj spid="_x0000_s95698" name="Equation" r:id="rId4" imgW="901440" imgH="406080" progId="Equation.DSMT4">
                  <p:embed/>
                </p:oleObj>
              </mc:Choice>
              <mc:Fallback>
                <p:oleObj name="Equation" r:id="rId4" imgW="901440" imgH="406080" progId="Equation.DSMT4">
                  <p:embed/>
                  <p:pic>
                    <p:nvPicPr>
                      <p:cNvPr id="0" name=""/>
                      <p:cNvPicPr/>
                      <p:nvPr/>
                    </p:nvPicPr>
                    <p:blipFill>
                      <a:blip r:embed="rId5"/>
                      <a:stretch>
                        <a:fillRect/>
                      </a:stretch>
                    </p:blipFill>
                    <p:spPr>
                      <a:xfrm>
                        <a:off x="3023828" y="2276872"/>
                        <a:ext cx="2716052" cy="1224136"/>
                      </a:xfrm>
                      <a:prstGeom prst="rect">
                        <a:avLst/>
                      </a:prstGeom>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2133402314"/>
              </p:ext>
            </p:extLst>
          </p:nvPr>
        </p:nvGraphicFramePr>
        <p:xfrm>
          <a:off x="2888456" y="4797152"/>
          <a:ext cx="3367088" cy="1223962"/>
        </p:xfrm>
        <a:graphic>
          <a:graphicData uri="http://schemas.openxmlformats.org/presentationml/2006/ole">
            <mc:AlternateContent xmlns:mc="http://schemas.openxmlformats.org/markup-compatibility/2006">
              <mc:Choice xmlns:v="urn:schemas-microsoft-com:vml" Requires="v">
                <p:oleObj spid="_x0000_s95699" name="Equation" r:id="rId6" imgW="1117440" imgH="406080" progId="Equation.DSMT4">
                  <p:embed/>
                </p:oleObj>
              </mc:Choice>
              <mc:Fallback>
                <p:oleObj name="Equation" r:id="rId6" imgW="1117440" imgH="406080" progId="Equation.DSMT4">
                  <p:embed/>
                  <p:pic>
                    <p:nvPicPr>
                      <p:cNvPr id="0" name=""/>
                      <p:cNvPicPr/>
                      <p:nvPr/>
                    </p:nvPicPr>
                    <p:blipFill>
                      <a:blip r:embed="rId7"/>
                      <a:stretch>
                        <a:fillRect/>
                      </a:stretch>
                    </p:blipFill>
                    <p:spPr>
                      <a:xfrm>
                        <a:off x="2888456" y="4797152"/>
                        <a:ext cx="3367088" cy="1223962"/>
                      </a:xfrm>
                      <a:prstGeom prst="rect">
                        <a:avLst/>
                      </a:prstGeom>
                    </p:spPr>
                  </p:pic>
                </p:oleObj>
              </mc:Fallback>
            </mc:AlternateContent>
          </a:graphicData>
        </a:graphic>
      </p:graphicFrame>
    </p:spTree>
    <p:extLst>
      <p:ext uri="{BB962C8B-B14F-4D97-AF65-F5344CB8AC3E}">
        <p14:creationId xmlns:p14="http://schemas.microsoft.com/office/powerpoint/2010/main" val="250271957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FAA926E-A23A-4A4E-95CF-0B10BA0C3796}" type="slidenum">
              <a:rPr lang="en-US" altLang="zh-CN"/>
              <a:pPr/>
              <a:t>15</a:t>
            </a:fld>
            <a:endParaRPr lang="en-US" altLang="zh-CN"/>
          </a:p>
        </p:txBody>
      </p:sp>
      <p:sp>
        <p:nvSpPr>
          <p:cNvPr id="27651" name="Rectangle 2"/>
          <p:cNvSpPr>
            <a:spLocks noGrp="1" noChangeArrowheads="1"/>
          </p:cNvSpPr>
          <p:nvPr>
            <p:ph type="title"/>
          </p:nvPr>
        </p:nvSpPr>
        <p:spPr/>
        <p:txBody>
          <a:bodyPr/>
          <a:lstStyle/>
          <a:p>
            <a:pPr eaLnBrk="1" hangingPunct="1"/>
            <a:r>
              <a:rPr lang="zh-CN" altLang="en-US" dirty="0">
                <a:solidFill>
                  <a:srgbClr val="3333FF"/>
                </a:solidFill>
              </a:rPr>
              <a:t>数据离散程度</a:t>
            </a:r>
            <a:r>
              <a:rPr lang="zh-CN" altLang="it-IT" b="0" dirty="0"/>
              <a:t>（</a:t>
            </a:r>
            <a:r>
              <a:rPr lang="it-IT" altLang="zh-CN" dirty="0">
                <a:solidFill>
                  <a:srgbClr val="3333FF"/>
                </a:solidFill>
              </a:rPr>
              <a:t>dispersion</a:t>
            </a:r>
            <a:r>
              <a:rPr lang="zh-CN" altLang="it-IT" b="0" dirty="0"/>
              <a:t>）</a:t>
            </a:r>
            <a:endParaRPr lang="zh-CN" altLang="en-US" b="0" dirty="0"/>
          </a:p>
        </p:txBody>
      </p:sp>
      <p:sp>
        <p:nvSpPr>
          <p:cNvPr id="27652" name="Rectangle 3"/>
          <p:cNvSpPr>
            <a:spLocks noGrp="1" noChangeArrowheads="1"/>
          </p:cNvSpPr>
          <p:nvPr>
            <p:ph type="body" idx="1"/>
          </p:nvPr>
        </p:nvSpPr>
        <p:spPr/>
        <p:txBody>
          <a:bodyPr/>
          <a:lstStyle/>
          <a:p>
            <a:pPr eaLnBrk="1" hangingPunct="1">
              <a:buFont typeface="Wingdings" panose="05000000000000000000" pitchFamily="2" charset="2"/>
              <a:buChar char="Ø"/>
            </a:pPr>
            <a:r>
              <a:rPr lang="zh-CN" altLang="en-US" sz="2600" b="1" dirty="0">
                <a:solidFill>
                  <a:srgbClr val="3333FF"/>
                </a:solidFill>
              </a:rPr>
              <a:t>观测变量各个取值之间的差异程度；</a:t>
            </a:r>
            <a:endParaRPr lang="en-US" altLang="zh-CN" sz="2600" b="1" dirty="0">
              <a:solidFill>
                <a:srgbClr val="3333FF"/>
              </a:solidFill>
            </a:endParaRPr>
          </a:p>
          <a:p>
            <a:pPr eaLnBrk="1" hangingPunct="1">
              <a:buFont typeface="Wingdings" panose="05000000000000000000" pitchFamily="2" charset="2"/>
              <a:buChar char="Ø"/>
            </a:pPr>
            <a:r>
              <a:rPr lang="zh-CN" altLang="en-US" sz="2600" dirty="0">
                <a:solidFill>
                  <a:srgbClr val="3333FF"/>
                </a:solidFill>
              </a:rPr>
              <a:t>常用度量</a:t>
            </a:r>
            <a:r>
              <a:rPr lang="en-US" altLang="zh-CN" sz="2600" dirty="0">
                <a:solidFill>
                  <a:srgbClr val="3333FF"/>
                </a:solidFill>
              </a:rPr>
              <a:t>:</a:t>
            </a:r>
          </a:p>
          <a:p>
            <a:pPr lvl="1" eaLnBrk="1" hangingPunct="1">
              <a:buFont typeface="Wingdings" panose="05000000000000000000" pitchFamily="2" charset="2"/>
              <a:buChar char="Ø"/>
            </a:pPr>
            <a:r>
              <a:rPr lang="zh-CN" altLang="en-US" sz="2200" dirty="0">
                <a:solidFill>
                  <a:srgbClr val="3333FF"/>
                </a:solidFill>
              </a:rPr>
              <a:t>极差：</a:t>
            </a:r>
            <a:r>
              <a:rPr lang="en-US" altLang="zh-CN" sz="2200" dirty="0">
                <a:solidFill>
                  <a:srgbClr val="3333FF"/>
                </a:solidFill>
              </a:rPr>
              <a:t>Range</a:t>
            </a:r>
          </a:p>
          <a:p>
            <a:pPr lvl="1" eaLnBrk="1" hangingPunct="1">
              <a:buFont typeface="Wingdings" panose="05000000000000000000" pitchFamily="2" charset="2"/>
              <a:buChar char="Ø"/>
            </a:pPr>
            <a:r>
              <a:rPr lang="zh-CN" altLang="en-US" sz="2200" dirty="0">
                <a:solidFill>
                  <a:srgbClr val="3333FF"/>
                </a:solidFill>
              </a:rPr>
              <a:t>五数概括法：</a:t>
            </a:r>
            <a:r>
              <a:rPr lang="en-US" altLang="zh-CN" sz="2200" dirty="0">
                <a:solidFill>
                  <a:srgbClr val="3333FF"/>
                </a:solidFill>
              </a:rPr>
              <a:t>Five-number summary (based on quartiles)</a:t>
            </a:r>
          </a:p>
          <a:p>
            <a:pPr lvl="1" eaLnBrk="1" hangingPunct="1">
              <a:buFont typeface="Wingdings" panose="05000000000000000000" pitchFamily="2" charset="2"/>
              <a:buChar char="Ø"/>
            </a:pPr>
            <a:r>
              <a:rPr lang="zh-CN" altLang="en-US" sz="2200" dirty="0">
                <a:solidFill>
                  <a:srgbClr val="3333FF"/>
                </a:solidFill>
              </a:rPr>
              <a:t>四分位距：</a:t>
            </a:r>
            <a:r>
              <a:rPr lang="en-US" altLang="zh-CN" sz="2200" dirty="0">
                <a:solidFill>
                  <a:srgbClr val="3333FF"/>
                </a:solidFill>
              </a:rPr>
              <a:t>Interquartile range, IQR</a:t>
            </a:r>
          </a:p>
          <a:p>
            <a:pPr lvl="1" eaLnBrk="1" hangingPunct="1">
              <a:buFont typeface="Wingdings" panose="05000000000000000000" pitchFamily="2" charset="2"/>
              <a:buChar char="Ø"/>
            </a:pPr>
            <a:r>
              <a:rPr lang="zh-CN" altLang="en-US" sz="2200" dirty="0">
                <a:solidFill>
                  <a:srgbClr val="3333FF"/>
                </a:solidFill>
              </a:rPr>
              <a:t>标准差</a:t>
            </a:r>
            <a:r>
              <a:rPr lang="en-US" altLang="zh-CN" sz="2200" dirty="0">
                <a:solidFill>
                  <a:srgbClr val="3333FF"/>
                </a:solidFill>
              </a:rPr>
              <a:t>:      standard deviation.</a:t>
            </a:r>
          </a:p>
          <a:p>
            <a:pPr eaLnBrk="1" hangingPunct="1">
              <a:buFont typeface="Wingdings" panose="05000000000000000000" pitchFamily="2" charset="2"/>
              <a:buChar char="Ø"/>
            </a:pPr>
            <a:r>
              <a:rPr lang="zh-CN" altLang="en-US" sz="2600" b="1" dirty="0">
                <a:solidFill>
                  <a:srgbClr val="3333FF"/>
                </a:solidFill>
              </a:rPr>
              <a:t>箱形图</a:t>
            </a:r>
            <a:r>
              <a:rPr lang="en-US" altLang="zh-CN" sz="2600" b="1" dirty="0">
                <a:solidFill>
                  <a:srgbClr val="3333FF"/>
                </a:solidFill>
              </a:rPr>
              <a:t>(Boxplots)</a:t>
            </a:r>
            <a:r>
              <a:rPr lang="zh-CN" altLang="en-US" sz="2600" dirty="0">
                <a:solidFill>
                  <a:srgbClr val="3333FF"/>
                </a:solidFill>
              </a:rPr>
              <a:t>显示一组数据分散情况资料的统计图。</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65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765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765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765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765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7652">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765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2" grpId="0" build="p" bldLvl="2"/>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9D2807EE-EEEA-4D11-8EC7-FABA3C805071}" type="slidenum">
              <a:rPr lang="en-US" altLang="zh-CN"/>
              <a:pPr/>
              <a:t>16</a:t>
            </a:fld>
            <a:endParaRPr lang="en-US" altLang="zh-CN"/>
          </a:p>
        </p:txBody>
      </p:sp>
      <p:sp>
        <p:nvSpPr>
          <p:cNvPr id="29699" name="Rectangle 2"/>
          <p:cNvSpPr>
            <a:spLocks noGrp="1" noChangeArrowheads="1"/>
          </p:cNvSpPr>
          <p:nvPr>
            <p:ph type="title"/>
          </p:nvPr>
        </p:nvSpPr>
        <p:spPr/>
        <p:txBody>
          <a:bodyPr/>
          <a:lstStyle/>
          <a:p>
            <a:pPr eaLnBrk="1" hangingPunct="1"/>
            <a:r>
              <a:rPr lang="zh-CN" altLang="en-US" dirty="0">
                <a:solidFill>
                  <a:srgbClr val="3333FF"/>
                </a:solidFill>
              </a:rPr>
              <a:t>数据离散程度</a:t>
            </a:r>
            <a:r>
              <a:rPr lang="en-US" altLang="zh-CN" b="0" dirty="0">
                <a:solidFill>
                  <a:srgbClr val="3333FF"/>
                </a:solidFill>
              </a:rPr>
              <a:t>(2)</a:t>
            </a:r>
            <a:r>
              <a:rPr lang="zh-CN" altLang="en-US" b="0" dirty="0">
                <a:solidFill>
                  <a:srgbClr val="3333FF"/>
                </a:solidFill>
              </a:rPr>
              <a:t>：极差</a:t>
            </a:r>
          </a:p>
        </p:txBody>
      </p:sp>
      <p:sp>
        <p:nvSpPr>
          <p:cNvPr id="30724" name="Rectangle 3"/>
          <p:cNvSpPr>
            <a:spLocks noGrp="1" noChangeArrowheads="1"/>
          </p:cNvSpPr>
          <p:nvPr>
            <p:ph type="body" idx="1"/>
          </p:nvPr>
        </p:nvSpPr>
        <p:spPr>
          <a:xfrm>
            <a:off x="323850" y="1628775"/>
            <a:ext cx="8604250" cy="4411663"/>
          </a:xfrm>
        </p:spPr>
        <p:txBody>
          <a:bodyPr/>
          <a:lstStyle/>
          <a:p>
            <a:pPr eaLnBrk="1" hangingPunct="1">
              <a:lnSpc>
                <a:spcPct val="90000"/>
              </a:lnSpc>
              <a:buFont typeface="Wingdings" panose="05000000000000000000" pitchFamily="2" charset="2"/>
              <a:buChar char="Ø"/>
            </a:pPr>
            <a:r>
              <a:rPr lang="zh-CN" altLang="en-US" sz="2400" dirty="0">
                <a:solidFill>
                  <a:srgbClr val="3333FF"/>
                </a:solidFill>
              </a:rPr>
              <a:t>极差</a:t>
            </a:r>
            <a:r>
              <a:rPr lang="en-US" altLang="zh-CN" sz="2400" dirty="0">
                <a:solidFill>
                  <a:srgbClr val="3333FF"/>
                </a:solidFill>
              </a:rPr>
              <a:t>(Range):</a:t>
            </a:r>
            <a:r>
              <a:rPr lang="zh-CN" altLang="en-US" sz="2400" dirty="0">
                <a:solidFill>
                  <a:srgbClr val="3333FF"/>
                </a:solidFill>
              </a:rPr>
              <a:t>极差是指一组测量值内最大值与最小值之差，又称范围误差或全距，以</a:t>
            </a:r>
            <a:r>
              <a:rPr lang="en-US" altLang="zh-CN" sz="2400" dirty="0">
                <a:solidFill>
                  <a:srgbClr val="3333FF"/>
                </a:solidFill>
              </a:rPr>
              <a:t>R</a:t>
            </a:r>
            <a:r>
              <a:rPr lang="zh-CN" altLang="en-US" sz="2400" dirty="0">
                <a:solidFill>
                  <a:srgbClr val="3333FF"/>
                </a:solidFill>
              </a:rPr>
              <a:t>表示。</a:t>
            </a:r>
            <a:endParaRPr lang="en-US" altLang="zh-CN" sz="2400" dirty="0">
              <a:solidFill>
                <a:srgbClr val="3333FF"/>
              </a:solidFill>
            </a:endParaRPr>
          </a:p>
          <a:p>
            <a:pPr eaLnBrk="1" hangingPunct="1">
              <a:lnSpc>
                <a:spcPct val="90000"/>
              </a:lnSpc>
              <a:buFont typeface="Wingdings" panose="05000000000000000000" pitchFamily="2" charset="2"/>
              <a:buChar char="Ø"/>
            </a:pPr>
            <a:endParaRPr lang="en-US" altLang="zh-CN" dirty="0">
              <a:solidFill>
                <a:srgbClr val="3333FF"/>
              </a:solidFill>
            </a:endParaRPr>
          </a:p>
          <a:p>
            <a:pPr eaLnBrk="1" hangingPunct="1">
              <a:lnSpc>
                <a:spcPct val="90000"/>
              </a:lnSpc>
              <a:buFont typeface="Wingdings" panose="05000000000000000000" pitchFamily="2" charset="2"/>
              <a:buChar char="Ø"/>
            </a:pPr>
            <a:endParaRPr lang="en-US" altLang="zh-CN" dirty="0">
              <a:solidFill>
                <a:srgbClr val="3333FF"/>
              </a:solidFill>
            </a:endParaRPr>
          </a:p>
          <a:p>
            <a:pPr marL="0" indent="0" eaLnBrk="1" hangingPunct="1">
              <a:lnSpc>
                <a:spcPct val="90000"/>
              </a:lnSpc>
              <a:buNone/>
            </a:pPr>
            <a:endParaRPr lang="en-US" altLang="zh-CN" dirty="0">
              <a:solidFill>
                <a:srgbClr val="3333FF"/>
              </a:solidFill>
            </a:endParaRPr>
          </a:p>
          <a:p>
            <a:pPr marL="0" indent="0" eaLnBrk="1" hangingPunct="1">
              <a:lnSpc>
                <a:spcPct val="90000"/>
              </a:lnSpc>
              <a:buNone/>
            </a:pPr>
            <a:endParaRPr lang="en-US" altLang="zh-CN" dirty="0">
              <a:solidFill>
                <a:srgbClr val="3333FF"/>
              </a:solidFill>
            </a:endParaRPr>
          </a:p>
          <a:p>
            <a:pPr eaLnBrk="1" hangingPunct="1">
              <a:lnSpc>
                <a:spcPct val="90000"/>
              </a:lnSpc>
              <a:buFont typeface="Wingdings" panose="05000000000000000000" pitchFamily="2" charset="2"/>
              <a:buChar char="Ø"/>
            </a:pPr>
            <a:endParaRPr lang="en-US" altLang="zh-CN" dirty="0">
              <a:solidFill>
                <a:srgbClr val="3333FF"/>
              </a:solidFill>
            </a:endParaRPr>
          </a:p>
          <a:p>
            <a:pPr eaLnBrk="1" hangingPunct="1">
              <a:lnSpc>
                <a:spcPct val="90000"/>
              </a:lnSpc>
              <a:buFont typeface="Wingdings" panose="05000000000000000000" pitchFamily="2" charset="2"/>
              <a:buChar char="Ø"/>
            </a:pPr>
            <a:r>
              <a:rPr lang="zh-CN" altLang="en-US" sz="2400" dirty="0">
                <a:solidFill>
                  <a:srgbClr val="3333FF"/>
                </a:solidFill>
              </a:rPr>
              <a:t>它能体现一组数据波动的范围。极差越大，离散程度越大</a:t>
            </a:r>
            <a:r>
              <a:rPr lang="en-US" altLang="zh-CN" sz="2400" dirty="0">
                <a:solidFill>
                  <a:srgbClr val="3333FF"/>
                </a:solidFill>
              </a:rPr>
              <a:t>;</a:t>
            </a:r>
          </a:p>
          <a:p>
            <a:pPr eaLnBrk="1" hangingPunct="1">
              <a:lnSpc>
                <a:spcPct val="90000"/>
              </a:lnSpc>
              <a:buFont typeface="Wingdings" panose="05000000000000000000" pitchFamily="2" charset="2"/>
              <a:buChar char="Ø"/>
            </a:pPr>
            <a:r>
              <a:rPr lang="zh-CN" altLang="en-US" sz="2400" dirty="0">
                <a:solidFill>
                  <a:srgbClr val="3333FF"/>
                </a:solidFill>
              </a:rPr>
              <a:t>未能利用全部测量值的信息，不能细致地反映测量值彼此相符合的程度</a:t>
            </a:r>
            <a:r>
              <a:rPr lang="en-US" altLang="zh-CN" sz="2400" dirty="0">
                <a:solidFill>
                  <a:srgbClr val="3333FF"/>
                </a:solidFill>
              </a:rPr>
              <a:t>;</a:t>
            </a:r>
          </a:p>
          <a:p>
            <a:pPr eaLnBrk="1" hangingPunct="1">
              <a:lnSpc>
                <a:spcPct val="90000"/>
              </a:lnSpc>
              <a:buFont typeface="Wingdings" panose="05000000000000000000" pitchFamily="2" charset="2"/>
              <a:buChar char="Ø"/>
            </a:pPr>
            <a:r>
              <a:rPr lang="zh-CN" altLang="en-US" sz="2400" dirty="0">
                <a:solidFill>
                  <a:srgbClr val="3333FF"/>
                </a:solidFill>
              </a:rPr>
              <a:t>易受极端值的影响。</a:t>
            </a:r>
            <a:endParaRPr lang="en-US" altLang="zh-CN" sz="2400" dirty="0">
              <a:solidFill>
                <a:srgbClr val="3333FF"/>
              </a:solidFill>
            </a:endParaRPr>
          </a:p>
          <a:p>
            <a:pPr eaLnBrk="1" hangingPunct="1">
              <a:lnSpc>
                <a:spcPct val="90000"/>
              </a:lnSpc>
            </a:pPr>
            <a:endParaRPr lang="en-US" altLang="zh-CN" dirty="0">
              <a:solidFill>
                <a:srgbClr val="3333FF"/>
              </a:solidFill>
            </a:endParaRPr>
          </a:p>
        </p:txBody>
      </p:sp>
      <p:pic>
        <p:nvPicPr>
          <p:cNvPr id="2" name="图片 1"/>
          <p:cNvPicPr>
            <a:picLocks noChangeAspect="1"/>
          </p:cNvPicPr>
          <p:nvPr/>
        </p:nvPicPr>
        <p:blipFill>
          <a:blip r:embed="rId3"/>
          <a:stretch>
            <a:fillRect/>
          </a:stretch>
        </p:blipFill>
        <p:spPr>
          <a:xfrm>
            <a:off x="2338387" y="2492896"/>
            <a:ext cx="3781425" cy="168592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072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0724">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0724">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0724">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4"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99392"/>
            <a:ext cx="7543800" cy="1295400"/>
          </a:xfrm>
        </p:spPr>
        <p:txBody>
          <a:bodyPr/>
          <a:lstStyle/>
          <a:p>
            <a:r>
              <a:rPr lang="zh-CN" altLang="en-US" dirty="0">
                <a:solidFill>
                  <a:srgbClr val="3333FF"/>
                </a:solidFill>
              </a:rPr>
              <a:t>数据离散程度</a:t>
            </a:r>
            <a:r>
              <a:rPr lang="en-US" altLang="zh-CN" dirty="0">
                <a:solidFill>
                  <a:srgbClr val="3333FF"/>
                </a:solidFill>
              </a:rPr>
              <a:t>(3):</a:t>
            </a:r>
            <a:r>
              <a:rPr lang="zh-CN" altLang="zh-CN" dirty="0">
                <a:solidFill>
                  <a:srgbClr val="3333FF"/>
                </a:solidFill>
              </a:rPr>
              <a:t>百分位数</a:t>
            </a:r>
            <a:endParaRPr lang="zh-CN" altLang="en-US" dirty="0">
              <a:solidFill>
                <a:srgbClr val="3333FF"/>
              </a:solidFill>
            </a:endParaRPr>
          </a:p>
        </p:txBody>
      </p:sp>
      <p:sp>
        <p:nvSpPr>
          <p:cNvPr id="3" name="内容占位符 2"/>
          <p:cNvSpPr>
            <a:spLocks noGrp="1"/>
          </p:cNvSpPr>
          <p:nvPr>
            <p:ph idx="1"/>
          </p:nvPr>
        </p:nvSpPr>
        <p:spPr>
          <a:xfrm>
            <a:off x="251520" y="1650839"/>
            <a:ext cx="8676964" cy="4826161"/>
          </a:xfrm>
        </p:spPr>
        <p:txBody>
          <a:bodyPr/>
          <a:lstStyle/>
          <a:p>
            <a:pPr eaLnBrk="1" hangingPunct="1">
              <a:lnSpc>
                <a:spcPct val="90000"/>
              </a:lnSpc>
              <a:buFont typeface="Wingdings" panose="05000000000000000000" pitchFamily="2" charset="2"/>
              <a:buChar char="Ø"/>
            </a:pPr>
            <a:r>
              <a:rPr lang="en-US" altLang="zh-CN" sz="2800" i="1" dirty="0">
                <a:solidFill>
                  <a:srgbClr val="3333FF"/>
                </a:solidFill>
                <a:latin typeface="华文仿宋" panose="02010600040101010101" pitchFamily="2" charset="-122"/>
                <a:ea typeface="华文仿宋" panose="02010600040101010101" pitchFamily="2" charset="-122"/>
              </a:rPr>
              <a:t>k</a:t>
            </a:r>
            <a:r>
              <a:rPr lang="zh-CN" altLang="zh-CN" sz="2800" dirty="0">
                <a:solidFill>
                  <a:srgbClr val="3333FF"/>
                </a:solidFill>
                <a:latin typeface="华文仿宋" panose="02010600040101010101" pitchFamily="2" charset="-122"/>
                <a:ea typeface="华文仿宋" panose="02010600040101010101" pitchFamily="2" charset="-122"/>
              </a:rPr>
              <a:t>百分位数</a:t>
            </a:r>
            <a:r>
              <a:rPr lang="en-US" altLang="zh-CN" sz="2800" dirty="0">
                <a:solidFill>
                  <a:srgbClr val="3333FF"/>
                </a:solidFill>
                <a:latin typeface="华文仿宋" panose="02010600040101010101" pitchFamily="2" charset="-122"/>
                <a:ea typeface="华文仿宋" panose="02010600040101010101" pitchFamily="2" charset="-122"/>
              </a:rPr>
              <a:t>(percentile):</a:t>
            </a:r>
            <a:r>
              <a:rPr lang="zh-CN" altLang="en-US" sz="2800" dirty="0">
                <a:solidFill>
                  <a:srgbClr val="3333FF"/>
                </a:solidFill>
                <a:latin typeface="华文仿宋" panose="02010600040101010101" pitchFamily="2" charset="-122"/>
                <a:ea typeface="华文仿宋" panose="02010600040101010101" pitchFamily="2" charset="-122"/>
              </a:rPr>
              <a:t>将一组数据从小到大排序，并计算相应的累计百分位，如处于</a:t>
            </a:r>
            <a:r>
              <a:rPr lang="en-US" altLang="zh-CN" sz="2800" dirty="0">
                <a:solidFill>
                  <a:srgbClr val="3333FF"/>
                </a:solidFill>
                <a:latin typeface="华文仿宋" panose="02010600040101010101" pitchFamily="2" charset="-122"/>
                <a:ea typeface="华文仿宋" panose="02010600040101010101" pitchFamily="2" charset="-122"/>
              </a:rPr>
              <a:t>k%</a:t>
            </a:r>
            <a:r>
              <a:rPr lang="zh-CN" altLang="en-US" sz="2800" dirty="0">
                <a:solidFill>
                  <a:srgbClr val="3333FF"/>
                </a:solidFill>
                <a:latin typeface="华文仿宋" panose="02010600040101010101" pitchFamily="2" charset="-122"/>
                <a:ea typeface="华文仿宋" panose="02010600040101010101" pitchFamily="2" charset="-122"/>
              </a:rPr>
              <a:t>位置的值称第</a:t>
            </a:r>
            <a:r>
              <a:rPr lang="en-US" altLang="zh-CN" sz="2800" dirty="0">
                <a:solidFill>
                  <a:srgbClr val="3333FF"/>
                </a:solidFill>
                <a:latin typeface="华文仿宋" panose="02010600040101010101" pitchFamily="2" charset="-122"/>
                <a:ea typeface="华文仿宋" panose="02010600040101010101" pitchFamily="2" charset="-122"/>
              </a:rPr>
              <a:t>k</a:t>
            </a:r>
            <a:r>
              <a:rPr lang="zh-CN" altLang="en-US" sz="2800" dirty="0">
                <a:solidFill>
                  <a:srgbClr val="3333FF"/>
                </a:solidFill>
                <a:latin typeface="华文仿宋" panose="02010600040101010101" pitchFamily="2" charset="-122"/>
                <a:ea typeface="华文仿宋" panose="02010600040101010101" pitchFamily="2" charset="-122"/>
              </a:rPr>
              <a:t>百分位数</a:t>
            </a:r>
            <a:endParaRPr lang="en-US" altLang="zh-CN" sz="2800" dirty="0">
              <a:solidFill>
                <a:srgbClr val="3333FF"/>
              </a:solidFill>
              <a:latin typeface="华文仿宋" panose="02010600040101010101" pitchFamily="2" charset="-122"/>
              <a:ea typeface="华文仿宋" panose="02010600040101010101" pitchFamily="2" charset="-122"/>
            </a:endParaRPr>
          </a:p>
          <a:p>
            <a:pPr eaLnBrk="1" hangingPunct="1">
              <a:lnSpc>
                <a:spcPct val="90000"/>
              </a:lnSpc>
              <a:buFont typeface="Wingdings" panose="05000000000000000000" pitchFamily="2" charset="2"/>
              <a:buChar char="Ø"/>
            </a:pPr>
            <a:r>
              <a:rPr lang="zh-CN" altLang="en-US" sz="2800" dirty="0">
                <a:solidFill>
                  <a:srgbClr val="3333FF"/>
                </a:solidFill>
                <a:latin typeface="华文仿宋" panose="02010600040101010101" pitchFamily="2" charset="-122"/>
                <a:ea typeface="华文仿宋" panose="02010600040101010101" pitchFamily="2" charset="-122"/>
              </a:rPr>
              <a:t>用</a:t>
            </a:r>
            <a:r>
              <a:rPr lang="en-US" altLang="zh-CN" sz="2800" i="1" dirty="0" err="1">
                <a:solidFill>
                  <a:srgbClr val="3333FF"/>
                </a:solidFill>
                <a:latin typeface="Times New Roman" panose="02020603050405020304" pitchFamily="18" charset="0"/>
                <a:cs typeface="Times New Roman" panose="02020603050405020304" pitchFamily="18" charset="0"/>
              </a:rPr>
              <a:t>x</a:t>
            </a:r>
            <a:r>
              <a:rPr lang="en-US" altLang="zh-CN" sz="2800" i="1" baseline="-25000" dirty="0" err="1">
                <a:solidFill>
                  <a:srgbClr val="3333FF"/>
                </a:solidFill>
                <a:latin typeface="Times New Roman" panose="02020603050405020304" pitchFamily="18" charset="0"/>
                <a:cs typeface="Times New Roman" panose="02020603050405020304" pitchFamily="18" charset="0"/>
              </a:rPr>
              <a:t>k</a:t>
            </a:r>
            <a:r>
              <a:rPr lang="en-US" altLang="zh-CN" sz="2800" baseline="-25000" dirty="0">
                <a:solidFill>
                  <a:srgbClr val="3333FF"/>
                </a:solidFill>
                <a:latin typeface="华文仿宋" panose="02010600040101010101" pitchFamily="2" charset="-122"/>
                <a:ea typeface="华文仿宋" panose="02010600040101010101" pitchFamily="2" charset="-122"/>
              </a:rPr>
              <a:t>%</a:t>
            </a:r>
            <a:r>
              <a:rPr lang="zh-CN" altLang="en-US" sz="2800" dirty="0"/>
              <a:t>表示</a:t>
            </a:r>
            <a:endParaRPr lang="en-US" altLang="zh-CN" sz="2800" dirty="0">
              <a:solidFill>
                <a:srgbClr val="3333FF"/>
              </a:solidFill>
            </a:endParaRPr>
          </a:p>
          <a:p>
            <a:pPr eaLnBrk="1" hangingPunct="1">
              <a:lnSpc>
                <a:spcPct val="90000"/>
              </a:lnSpc>
              <a:buFont typeface="Wingdings" panose="05000000000000000000" pitchFamily="2" charset="2"/>
              <a:buChar char="Ø"/>
            </a:pPr>
            <a:endParaRPr lang="en-US" altLang="zh-CN" sz="2400" dirty="0">
              <a:solidFill>
                <a:srgbClr val="3333FF"/>
              </a:solidFill>
              <a:latin typeface="华文仿宋" panose="02010600040101010101" pitchFamily="2" charset="-122"/>
              <a:ea typeface="华文仿宋" panose="02010600040101010101" pitchFamily="2" charset="-122"/>
            </a:endParaRPr>
          </a:p>
          <a:p>
            <a:pPr marL="0" indent="0" eaLnBrk="1" hangingPunct="1">
              <a:lnSpc>
                <a:spcPct val="90000"/>
              </a:lnSpc>
              <a:buNone/>
            </a:pPr>
            <a:endParaRPr lang="en-US" altLang="zh-CN" sz="2400" dirty="0">
              <a:solidFill>
                <a:srgbClr val="3333FF"/>
              </a:solidFill>
              <a:latin typeface="华文仿宋" panose="02010600040101010101" pitchFamily="2" charset="-122"/>
              <a:ea typeface="华文仿宋" panose="02010600040101010101" pitchFamily="2" charset="-122"/>
            </a:endParaRPr>
          </a:p>
          <a:p>
            <a:pPr marL="0" indent="0" eaLnBrk="1" hangingPunct="1">
              <a:lnSpc>
                <a:spcPct val="90000"/>
              </a:lnSpc>
              <a:buNone/>
            </a:pPr>
            <a:endParaRPr lang="en-US" altLang="zh-CN" sz="2400" dirty="0">
              <a:solidFill>
                <a:srgbClr val="3333FF"/>
              </a:solidFill>
              <a:latin typeface="华文仿宋" panose="02010600040101010101" pitchFamily="2" charset="-122"/>
              <a:ea typeface="华文仿宋" panose="02010600040101010101" pitchFamily="2" charset="-122"/>
            </a:endParaRPr>
          </a:p>
          <a:p>
            <a:pPr marL="0" indent="0" eaLnBrk="1" hangingPunct="1">
              <a:lnSpc>
                <a:spcPct val="90000"/>
              </a:lnSpc>
              <a:buNone/>
            </a:pPr>
            <a:endParaRPr lang="en-US" altLang="zh-CN" sz="2400" dirty="0">
              <a:solidFill>
                <a:srgbClr val="3333FF"/>
              </a:solidFill>
              <a:latin typeface="华文仿宋" panose="02010600040101010101" pitchFamily="2" charset="-122"/>
              <a:ea typeface="华文仿宋" panose="02010600040101010101" pitchFamily="2" charset="-122"/>
            </a:endParaRPr>
          </a:p>
          <a:p>
            <a:pPr marL="0" indent="0" eaLnBrk="1" hangingPunct="1">
              <a:lnSpc>
                <a:spcPct val="90000"/>
              </a:lnSpc>
              <a:buNone/>
            </a:pPr>
            <a:endParaRPr lang="en-US" altLang="zh-CN" sz="2400" dirty="0">
              <a:solidFill>
                <a:srgbClr val="3333FF"/>
              </a:solidFill>
              <a:latin typeface="华文仿宋" panose="02010600040101010101" pitchFamily="2" charset="-122"/>
              <a:ea typeface="华文仿宋" panose="02010600040101010101" pitchFamily="2" charset="-122"/>
            </a:endParaRPr>
          </a:p>
        </p:txBody>
      </p:sp>
      <p:sp>
        <p:nvSpPr>
          <p:cNvPr id="4" name="灯片编号占位符 3"/>
          <p:cNvSpPr>
            <a:spLocks noGrp="1"/>
          </p:cNvSpPr>
          <p:nvPr>
            <p:ph type="sldNum" sz="quarter" idx="12"/>
          </p:nvPr>
        </p:nvSpPr>
        <p:spPr/>
        <p:txBody>
          <a:bodyPr/>
          <a:lstStyle/>
          <a:p>
            <a:pPr>
              <a:defRPr/>
            </a:pPr>
            <a:fld id="{F9C6BFAA-09CF-49E4-8EF3-DE9A69C2DDED}" type="slidenum">
              <a:rPr lang="en-US" altLang="zh-CN" smtClean="0"/>
              <a:pPr>
                <a:defRPr/>
              </a:pPr>
              <a:t>17</a:t>
            </a:fld>
            <a:endParaRPr lang="en-US" altLang="zh-CN"/>
          </a:p>
        </p:txBody>
      </p:sp>
      <p:pic>
        <p:nvPicPr>
          <p:cNvPr id="5" name="图片 4"/>
          <p:cNvPicPr>
            <a:picLocks noChangeAspect="1"/>
          </p:cNvPicPr>
          <p:nvPr/>
        </p:nvPicPr>
        <p:blipFill>
          <a:blip r:embed="rId2"/>
          <a:stretch>
            <a:fillRect/>
          </a:stretch>
        </p:blipFill>
        <p:spPr>
          <a:xfrm>
            <a:off x="1509712" y="4049185"/>
            <a:ext cx="5438775" cy="1733550"/>
          </a:xfrm>
          <a:prstGeom prst="rect">
            <a:avLst/>
          </a:prstGeom>
        </p:spPr>
      </p:pic>
    </p:spTree>
    <p:extLst>
      <p:ext uri="{BB962C8B-B14F-4D97-AF65-F5344CB8AC3E}">
        <p14:creationId xmlns:p14="http://schemas.microsoft.com/office/powerpoint/2010/main" val="113378472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i="1" dirty="0"/>
              <a:t>k</a:t>
            </a:r>
            <a:r>
              <a:rPr lang="zh-CN" altLang="zh-CN" b="1" dirty="0"/>
              <a:t>百分位数（</a:t>
            </a:r>
            <a:r>
              <a:rPr lang="en-US" altLang="zh-CN" b="1" dirty="0"/>
              <a:t>Percentile</a:t>
            </a:r>
            <a:r>
              <a:rPr lang="zh-CN" altLang="zh-CN" b="1" dirty="0"/>
              <a:t>）</a:t>
            </a:r>
            <a:r>
              <a:rPr lang="zh-CN" altLang="en-US" b="1" dirty="0"/>
              <a:t>计算</a:t>
            </a:r>
            <a:endParaRPr lang="zh-CN" altLang="en-US" dirty="0"/>
          </a:p>
        </p:txBody>
      </p:sp>
      <p:sp>
        <p:nvSpPr>
          <p:cNvPr id="3" name="内容占位符 2"/>
          <p:cNvSpPr>
            <a:spLocks noGrp="1"/>
          </p:cNvSpPr>
          <p:nvPr>
            <p:ph idx="1"/>
          </p:nvPr>
        </p:nvSpPr>
        <p:spPr>
          <a:xfrm>
            <a:off x="179512" y="1719263"/>
            <a:ext cx="8712968" cy="3977990"/>
          </a:xfrm>
        </p:spPr>
        <p:txBody>
          <a:bodyPr/>
          <a:lstStyle/>
          <a:p>
            <a:r>
              <a:rPr lang="zh-CN" altLang="en-US" dirty="0"/>
              <a:t>有很多种计算</a:t>
            </a:r>
            <a:r>
              <a:rPr lang="en-US" altLang="zh-CN" i="1" dirty="0"/>
              <a:t>K</a:t>
            </a:r>
            <a:r>
              <a:rPr lang="zh-CN" altLang="en-US" dirty="0"/>
              <a:t>百分位数的方法，当</a:t>
            </a:r>
            <a:r>
              <a:rPr lang="en-US" altLang="zh-CN" i="1" dirty="0" err="1">
                <a:latin typeface="Times New Roman" panose="02020603050405020304" pitchFamily="18" charset="0"/>
                <a:cs typeface="Times New Roman" panose="02020603050405020304" pitchFamily="18" charset="0"/>
              </a:rPr>
              <a:t>x</a:t>
            </a:r>
            <a:r>
              <a:rPr lang="en-US" altLang="zh-CN" i="1" baseline="-25000" dirty="0" err="1">
                <a:latin typeface="Times New Roman" panose="02020603050405020304" pitchFamily="18" charset="0"/>
                <a:cs typeface="Times New Roman" panose="02020603050405020304" pitchFamily="18" charset="0"/>
              </a:rPr>
              <a:t>k</a:t>
            </a:r>
            <a:r>
              <a:rPr lang="en-US" altLang="zh-CN" baseline="-25000" dirty="0"/>
              <a:t>%</a:t>
            </a:r>
            <a:r>
              <a:rPr lang="zh-CN" altLang="en-US" dirty="0"/>
              <a:t>位于第</a:t>
            </a:r>
            <a:r>
              <a:rPr lang="en-US" altLang="zh-CN" i="1" dirty="0">
                <a:latin typeface="Times New Roman" panose="02020603050405020304" pitchFamily="18" charset="0"/>
                <a:cs typeface="Times New Roman" panose="02020603050405020304" pitchFamily="18" charset="0"/>
              </a:rPr>
              <a:t>i</a:t>
            </a:r>
            <a:r>
              <a:rPr lang="zh-CN" altLang="en-US" dirty="0"/>
              <a:t>与第</a:t>
            </a:r>
            <a:r>
              <a:rPr lang="en-US" altLang="zh-CN" i="1" dirty="0">
                <a:latin typeface="Times New Roman" panose="02020603050405020304" pitchFamily="18" charset="0"/>
                <a:cs typeface="Times New Roman" panose="02020603050405020304" pitchFamily="18" charset="0"/>
              </a:rPr>
              <a:t>j</a:t>
            </a:r>
            <a:r>
              <a:rPr lang="zh-CN" altLang="en-US" dirty="0"/>
              <a:t>个数据之间时</a:t>
            </a:r>
            <a:r>
              <a:rPr lang="en-US" altLang="zh-CN" dirty="0"/>
              <a:t>(i&lt;j)</a:t>
            </a:r>
            <a:r>
              <a:rPr lang="zh-CN" altLang="en-US" dirty="0"/>
              <a:t>，可以使用几种插值方法来计算：线性插值（</a:t>
            </a:r>
            <a:r>
              <a:rPr lang="en-US" altLang="zh-CN" dirty="0"/>
              <a:t>linear</a:t>
            </a:r>
            <a:r>
              <a:rPr lang="zh-CN" altLang="en-US" dirty="0"/>
              <a:t>）、下界（</a:t>
            </a:r>
            <a:r>
              <a:rPr lang="en-US" altLang="zh-CN" dirty="0"/>
              <a:t>lower</a:t>
            </a:r>
            <a:r>
              <a:rPr lang="zh-CN" altLang="en-US" dirty="0"/>
              <a:t>）、上界（</a:t>
            </a:r>
            <a:r>
              <a:rPr lang="en-US" altLang="zh-CN" dirty="0"/>
              <a:t>higher</a:t>
            </a:r>
            <a:r>
              <a:rPr lang="zh-CN" altLang="en-US" dirty="0"/>
              <a:t>）、中点（</a:t>
            </a:r>
            <a:r>
              <a:rPr lang="en-US" altLang="zh-CN" dirty="0"/>
              <a:t>midpoint</a:t>
            </a:r>
            <a:r>
              <a:rPr lang="zh-CN" altLang="en-US" dirty="0"/>
              <a:t>）和最近邻（</a:t>
            </a:r>
            <a:r>
              <a:rPr lang="en-US" altLang="zh-CN" dirty="0"/>
              <a:t>Nearest</a:t>
            </a:r>
            <a:r>
              <a:rPr lang="zh-CN" altLang="en-US" dirty="0"/>
              <a:t>）</a:t>
            </a:r>
            <a:endParaRPr lang="en-US" altLang="zh-CN" dirty="0"/>
          </a:p>
          <a:p>
            <a:r>
              <a:rPr lang="en-US" altLang="zh-CN" dirty="0"/>
              <a:t>【</a:t>
            </a:r>
            <a:r>
              <a:rPr lang="zh-CN" altLang="en-US" dirty="0"/>
              <a:t>例</a:t>
            </a:r>
            <a:r>
              <a:rPr lang="en-US" altLang="zh-CN" dirty="0"/>
              <a:t>】</a:t>
            </a:r>
            <a:r>
              <a:rPr lang="zh-CN" altLang="en-US" dirty="0"/>
              <a:t>设有一组数据：</a:t>
            </a:r>
            <a:r>
              <a:rPr lang="en-US" altLang="zh-CN" dirty="0"/>
              <a:t>[-35,10,20,30,40,50,60,100]</a:t>
            </a:r>
            <a:r>
              <a:rPr lang="zh-CN" altLang="en-US" dirty="0"/>
              <a:t>，求它的</a:t>
            </a:r>
            <a:r>
              <a:rPr lang="en-US" altLang="zh-CN" dirty="0"/>
              <a:t>25</a:t>
            </a:r>
            <a:r>
              <a:rPr lang="zh-CN" altLang="en-US" dirty="0"/>
              <a:t>百分位数，即 </a:t>
            </a:r>
            <a:r>
              <a:rPr lang="en-US" altLang="zh-CN" i="1" dirty="0">
                <a:latin typeface="Times New Roman" panose="02020603050405020304" pitchFamily="18" charset="0"/>
                <a:cs typeface="Times New Roman" panose="02020603050405020304" pitchFamily="18" charset="0"/>
              </a:rPr>
              <a:t>x</a:t>
            </a:r>
            <a:r>
              <a:rPr lang="en-US" altLang="zh-CN" i="1" baseline="-25000" dirty="0">
                <a:latin typeface="Times New Roman" panose="02020603050405020304" pitchFamily="18" charset="0"/>
                <a:cs typeface="Times New Roman" panose="02020603050405020304" pitchFamily="18" charset="0"/>
              </a:rPr>
              <a:t>25</a:t>
            </a:r>
            <a:r>
              <a:rPr lang="en-US" altLang="zh-CN" baseline="-25000" dirty="0"/>
              <a:t>% </a:t>
            </a:r>
            <a:r>
              <a:rPr lang="zh-CN" altLang="en-US" dirty="0"/>
              <a:t>。</a:t>
            </a:r>
            <a:endParaRPr lang="en-US" altLang="zh-CN" dirty="0"/>
          </a:p>
          <a:p>
            <a:pPr lvl="1"/>
            <a:r>
              <a:rPr lang="zh-CN" altLang="en-US" dirty="0"/>
              <a:t>先确定</a:t>
            </a:r>
            <a:r>
              <a:rPr lang="en-US" altLang="zh-CN" i="1" dirty="0">
                <a:latin typeface="Times New Roman" panose="02020603050405020304" pitchFamily="18" charset="0"/>
                <a:cs typeface="Times New Roman" panose="02020603050405020304" pitchFamily="18" charset="0"/>
              </a:rPr>
              <a:t>x</a:t>
            </a:r>
            <a:r>
              <a:rPr lang="en-US" altLang="zh-CN" i="1" baseline="-25000" dirty="0">
                <a:latin typeface="Times New Roman" panose="02020603050405020304" pitchFamily="18" charset="0"/>
                <a:cs typeface="Times New Roman" panose="02020603050405020304" pitchFamily="18" charset="0"/>
              </a:rPr>
              <a:t>25</a:t>
            </a:r>
            <a:r>
              <a:rPr lang="en-US" altLang="zh-CN" baseline="-25000" dirty="0"/>
              <a:t>%</a:t>
            </a:r>
            <a:r>
              <a:rPr lang="zh-CN" altLang="en-US" dirty="0"/>
              <a:t>的位置：</a:t>
            </a:r>
            <a:r>
              <a:rPr lang="en-US" altLang="zh-CN" dirty="0"/>
              <a:t>1+(n-1)×k%=1+(8-1)×25%=2.75</a:t>
            </a:r>
            <a:r>
              <a:rPr lang="zh-CN" altLang="en-US" dirty="0"/>
              <a:t>，</a:t>
            </a:r>
            <a:r>
              <a:rPr lang="zh-CN" altLang="zh-CN" dirty="0"/>
              <a:t>处于第</a:t>
            </a:r>
            <a:r>
              <a:rPr lang="en-US" altLang="zh-CN" dirty="0"/>
              <a:t>2</a:t>
            </a:r>
            <a:r>
              <a:rPr lang="zh-CN" altLang="zh-CN" dirty="0"/>
              <a:t>和第</a:t>
            </a:r>
            <a:r>
              <a:rPr lang="en-US" altLang="zh-CN" dirty="0"/>
              <a:t>3</a:t>
            </a:r>
            <a:r>
              <a:rPr lang="zh-CN" altLang="zh-CN" dirty="0"/>
              <a:t>个数之间，即</a:t>
            </a:r>
            <a:r>
              <a:rPr lang="en-US" altLang="zh-CN" dirty="0"/>
              <a:t>10</a:t>
            </a:r>
            <a:r>
              <a:rPr lang="zh-CN" altLang="zh-CN" dirty="0"/>
              <a:t>与</a:t>
            </a:r>
            <a:r>
              <a:rPr lang="en-US" altLang="zh-CN" dirty="0"/>
              <a:t>20</a:t>
            </a:r>
            <a:r>
              <a:rPr lang="zh-CN" altLang="zh-CN" dirty="0"/>
              <a:t>之间。</a:t>
            </a:r>
            <a:endParaRPr lang="en-US" altLang="zh-CN" dirty="0"/>
          </a:p>
          <a:p>
            <a:pPr lvl="1"/>
            <a:r>
              <a:rPr lang="zh-CN" altLang="zh-CN" dirty="0"/>
              <a:t>线性插值</a:t>
            </a:r>
            <a:r>
              <a:rPr lang="zh-CN" altLang="en-US" dirty="0"/>
              <a:t>：</a:t>
            </a:r>
            <a:r>
              <a:rPr lang="en-US" altLang="zh-CN" dirty="0"/>
              <a:t>10+(20-10)×0.75=17.5</a:t>
            </a:r>
          </a:p>
          <a:p>
            <a:pPr lvl="1"/>
            <a:r>
              <a:rPr lang="zh-CN" altLang="zh-CN" dirty="0"/>
              <a:t>下界、上界、中点和最近邻的方法</a:t>
            </a:r>
            <a:r>
              <a:rPr lang="zh-CN" altLang="en-US" dirty="0"/>
              <a:t>：</a:t>
            </a:r>
            <a:r>
              <a:rPr lang="en-US" altLang="zh-CN" dirty="0"/>
              <a:t>10</a:t>
            </a:r>
            <a:r>
              <a:rPr lang="zh-CN" altLang="zh-CN" dirty="0"/>
              <a:t>、</a:t>
            </a:r>
            <a:r>
              <a:rPr lang="en-US" altLang="zh-CN" dirty="0"/>
              <a:t>20</a:t>
            </a:r>
            <a:r>
              <a:rPr lang="zh-CN" altLang="zh-CN" dirty="0"/>
              <a:t>、</a:t>
            </a:r>
            <a:r>
              <a:rPr lang="en-US" altLang="zh-CN" dirty="0"/>
              <a:t>15</a:t>
            </a:r>
            <a:r>
              <a:rPr lang="zh-CN" altLang="zh-CN" dirty="0"/>
              <a:t>和</a:t>
            </a:r>
            <a:r>
              <a:rPr lang="en-US" altLang="zh-CN" dirty="0"/>
              <a:t>20</a:t>
            </a:r>
          </a:p>
        </p:txBody>
      </p:sp>
      <p:sp>
        <p:nvSpPr>
          <p:cNvPr id="4" name="灯片编号占位符 3"/>
          <p:cNvSpPr>
            <a:spLocks noGrp="1"/>
          </p:cNvSpPr>
          <p:nvPr>
            <p:ph type="sldNum" sz="quarter" idx="12"/>
          </p:nvPr>
        </p:nvSpPr>
        <p:spPr/>
        <p:txBody>
          <a:bodyPr/>
          <a:lstStyle/>
          <a:p>
            <a:pPr>
              <a:defRPr/>
            </a:pPr>
            <a:fld id="{F9C6BFAA-09CF-49E4-8EF3-DE9A69C2DDED}" type="slidenum">
              <a:rPr lang="en-US" altLang="zh-CN" smtClean="0"/>
              <a:pPr>
                <a:defRPr/>
              </a:pPr>
              <a:t>18</a:t>
            </a:fld>
            <a:endParaRPr lang="en-US" altLang="zh-CN"/>
          </a:p>
        </p:txBody>
      </p:sp>
    </p:spTree>
    <p:extLst>
      <p:ext uri="{BB962C8B-B14F-4D97-AF65-F5344CB8AC3E}">
        <p14:creationId xmlns:p14="http://schemas.microsoft.com/office/powerpoint/2010/main" val="260681733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2"/>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855CF9C-8509-4312-949F-ECC57FAB64D0}" type="slidenum">
              <a:rPr lang="en-US" altLang="zh-CN"/>
              <a:pPr/>
              <a:t>19</a:t>
            </a:fld>
            <a:endParaRPr lang="en-US" altLang="zh-CN"/>
          </a:p>
        </p:txBody>
      </p:sp>
      <p:sp>
        <p:nvSpPr>
          <p:cNvPr id="31747" name="Rectangle 2"/>
          <p:cNvSpPr>
            <a:spLocks noGrp="1" noChangeArrowheads="1"/>
          </p:cNvSpPr>
          <p:nvPr>
            <p:ph type="title"/>
          </p:nvPr>
        </p:nvSpPr>
        <p:spPr/>
        <p:txBody>
          <a:bodyPr/>
          <a:lstStyle/>
          <a:p>
            <a:pPr eaLnBrk="1" hangingPunct="1"/>
            <a:r>
              <a:rPr lang="zh-CN" altLang="en-US" dirty="0">
                <a:solidFill>
                  <a:srgbClr val="3333FF"/>
                </a:solidFill>
              </a:rPr>
              <a:t>数据离散程度</a:t>
            </a:r>
            <a:r>
              <a:rPr lang="en-US" altLang="zh-CN" dirty="0">
                <a:solidFill>
                  <a:srgbClr val="3333FF"/>
                </a:solidFill>
              </a:rPr>
              <a:t>(4):</a:t>
            </a:r>
            <a:r>
              <a:rPr lang="zh-CN" altLang="en-US" sz="4000" dirty="0">
                <a:solidFill>
                  <a:srgbClr val="3333FF"/>
                </a:solidFill>
                <a:latin typeface="华文仿宋" panose="02010600040101010101" pitchFamily="2" charset="-122"/>
                <a:ea typeface="华文仿宋" panose="02010600040101010101" pitchFamily="2" charset="-122"/>
              </a:rPr>
              <a:t>四分位数</a:t>
            </a:r>
            <a:r>
              <a:rPr lang="en-US" altLang="zh-CN" dirty="0">
                <a:solidFill>
                  <a:srgbClr val="3333FF"/>
                </a:solidFill>
              </a:rPr>
              <a:t> </a:t>
            </a:r>
            <a:endParaRPr lang="zh-CN" altLang="en-US" b="0" dirty="0"/>
          </a:p>
        </p:txBody>
      </p:sp>
      <p:sp>
        <p:nvSpPr>
          <p:cNvPr id="32772" name="Rectangle 3"/>
          <p:cNvSpPr>
            <a:spLocks noGrp="1" noChangeArrowheads="1"/>
          </p:cNvSpPr>
          <p:nvPr>
            <p:ph type="body" idx="1"/>
          </p:nvPr>
        </p:nvSpPr>
        <p:spPr>
          <a:xfrm>
            <a:off x="215516" y="1484784"/>
            <a:ext cx="4428492" cy="5148572"/>
          </a:xfrm>
        </p:spPr>
        <p:txBody>
          <a:bodyPr/>
          <a:lstStyle/>
          <a:p>
            <a:pPr eaLnBrk="1" hangingPunct="1">
              <a:buFont typeface="Wingdings" panose="05000000000000000000" pitchFamily="2" charset="2"/>
              <a:buChar char="Ø"/>
            </a:pPr>
            <a:r>
              <a:rPr lang="zh-CN" altLang="en-US" sz="2000" dirty="0">
                <a:solidFill>
                  <a:srgbClr val="3333FF"/>
                </a:solidFill>
                <a:latin typeface="华文仿宋" panose="02010600040101010101" pitchFamily="2" charset="-122"/>
                <a:ea typeface="华文仿宋" panose="02010600040101010101" pitchFamily="2" charset="-122"/>
              </a:rPr>
              <a:t>四分位数 </a:t>
            </a:r>
            <a:r>
              <a:rPr lang="en-US" altLang="zh-CN" sz="2000" dirty="0">
                <a:solidFill>
                  <a:srgbClr val="3333FF"/>
                </a:solidFill>
                <a:latin typeface="华文仿宋" panose="02010600040101010101" pitchFamily="2" charset="-122"/>
                <a:ea typeface="华文仿宋" panose="02010600040101010101" pitchFamily="2" charset="-122"/>
              </a:rPr>
              <a:t>(quartiles): </a:t>
            </a:r>
          </a:p>
          <a:p>
            <a:pPr lvl="1" eaLnBrk="1" hangingPunct="1">
              <a:buFont typeface="Wingdings" panose="05000000000000000000" pitchFamily="2" charset="2"/>
              <a:buChar char="ü"/>
            </a:pPr>
            <a:r>
              <a:rPr lang="en-US" altLang="zh-CN" sz="2000" dirty="0">
                <a:solidFill>
                  <a:srgbClr val="3333FF"/>
                </a:solidFill>
                <a:latin typeface="华文仿宋" panose="02010600040101010101" pitchFamily="2" charset="-122"/>
                <a:ea typeface="华文仿宋" panose="02010600040101010101" pitchFamily="2" charset="-122"/>
                <a:cs typeface="+mn-cs"/>
              </a:rPr>
              <a:t>Q1</a:t>
            </a:r>
            <a:r>
              <a:rPr lang="zh-CN" altLang="en-US" sz="2000" dirty="0">
                <a:solidFill>
                  <a:srgbClr val="3333FF"/>
                </a:solidFill>
                <a:latin typeface="华文仿宋" panose="02010600040101010101" pitchFamily="2" charset="-122"/>
                <a:ea typeface="华文仿宋" panose="02010600040101010101" pitchFamily="2" charset="-122"/>
                <a:cs typeface="+mn-cs"/>
              </a:rPr>
              <a:t>，第</a:t>
            </a:r>
            <a:r>
              <a:rPr lang="en-US" altLang="zh-CN" sz="2000" dirty="0">
                <a:solidFill>
                  <a:srgbClr val="3333FF"/>
                </a:solidFill>
                <a:latin typeface="华文仿宋" panose="02010600040101010101" pitchFamily="2" charset="-122"/>
                <a:ea typeface="华文仿宋" panose="02010600040101010101" pitchFamily="2" charset="-122"/>
                <a:cs typeface="+mn-cs"/>
              </a:rPr>
              <a:t>25</a:t>
            </a:r>
            <a:r>
              <a:rPr lang="zh-CN" altLang="en-US" sz="2000" dirty="0">
                <a:solidFill>
                  <a:srgbClr val="3333FF"/>
                </a:solidFill>
                <a:latin typeface="华文仿宋" panose="02010600040101010101" pitchFamily="2" charset="-122"/>
                <a:ea typeface="华文仿宋" panose="02010600040101010101" pitchFamily="2" charset="-122"/>
                <a:cs typeface="+mn-cs"/>
              </a:rPr>
              <a:t>百分位数；</a:t>
            </a:r>
            <a:r>
              <a:rPr lang="en-US" altLang="zh-CN" sz="2000" dirty="0">
                <a:solidFill>
                  <a:srgbClr val="3333FF"/>
                </a:solidFill>
                <a:latin typeface="华文仿宋" panose="02010600040101010101" pitchFamily="2" charset="-122"/>
                <a:ea typeface="华文仿宋" panose="02010600040101010101" pitchFamily="2" charset="-122"/>
                <a:cs typeface="+mn-cs"/>
              </a:rPr>
              <a:t>Q2</a:t>
            </a:r>
            <a:r>
              <a:rPr lang="zh-CN" altLang="en-US" sz="2000" dirty="0">
                <a:solidFill>
                  <a:srgbClr val="3333FF"/>
                </a:solidFill>
                <a:latin typeface="华文仿宋" panose="02010600040101010101" pitchFamily="2" charset="-122"/>
                <a:ea typeface="华文仿宋" panose="02010600040101010101" pitchFamily="2" charset="-122"/>
                <a:cs typeface="+mn-cs"/>
              </a:rPr>
              <a:t>，中位数；</a:t>
            </a:r>
            <a:r>
              <a:rPr lang="en-US" altLang="zh-CN" sz="2000" dirty="0">
                <a:solidFill>
                  <a:srgbClr val="3333FF"/>
                </a:solidFill>
                <a:latin typeface="华文仿宋" panose="02010600040101010101" pitchFamily="2" charset="-122"/>
                <a:ea typeface="华文仿宋" panose="02010600040101010101" pitchFamily="2" charset="-122"/>
                <a:cs typeface="+mn-cs"/>
              </a:rPr>
              <a:t>Q3</a:t>
            </a:r>
            <a:r>
              <a:rPr lang="zh-CN" altLang="en-US" sz="2000" dirty="0">
                <a:solidFill>
                  <a:srgbClr val="3333FF"/>
                </a:solidFill>
                <a:latin typeface="华文仿宋" panose="02010600040101010101" pitchFamily="2" charset="-122"/>
                <a:ea typeface="华文仿宋" panose="02010600040101010101" pitchFamily="2" charset="-122"/>
                <a:cs typeface="+mn-cs"/>
              </a:rPr>
              <a:t>，</a:t>
            </a:r>
            <a:r>
              <a:rPr lang="zh-CN" altLang="en-US" sz="2000" dirty="0">
                <a:solidFill>
                  <a:srgbClr val="3333FF"/>
                </a:solidFill>
                <a:latin typeface="华文仿宋" panose="02010600040101010101" pitchFamily="2" charset="-122"/>
                <a:ea typeface="华文仿宋" panose="02010600040101010101" pitchFamily="2" charset="-122"/>
              </a:rPr>
              <a:t>第</a:t>
            </a:r>
            <a:r>
              <a:rPr lang="en-US" altLang="zh-CN" sz="2000" dirty="0">
                <a:solidFill>
                  <a:srgbClr val="3333FF"/>
                </a:solidFill>
                <a:latin typeface="华文仿宋" panose="02010600040101010101" pitchFamily="2" charset="-122"/>
                <a:ea typeface="华文仿宋" panose="02010600040101010101" pitchFamily="2" charset="-122"/>
              </a:rPr>
              <a:t>75</a:t>
            </a:r>
            <a:r>
              <a:rPr lang="zh-CN" altLang="en-US" sz="2000" dirty="0">
                <a:solidFill>
                  <a:srgbClr val="3333FF"/>
                </a:solidFill>
                <a:latin typeface="华文仿宋" panose="02010600040101010101" pitchFamily="2" charset="-122"/>
                <a:ea typeface="华文仿宋" panose="02010600040101010101" pitchFamily="2" charset="-122"/>
              </a:rPr>
              <a:t>百分位数</a:t>
            </a:r>
            <a:r>
              <a:rPr lang="en-US" altLang="zh-CN" sz="2000" dirty="0">
                <a:solidFill>
                  <a:srgbClr val="3333FF"/>
                </a:solidFill>
                <a:latin typeface="华文仿宋" panose="02010600040101010101" pitchFamily="2" charset="-122"/>
                <a:ea typeface="华文仿宋" panose="02010600040101010101" pitchFamily="2" charset="-122"/>
                <a:cs typeface="+mn-cs"/>
              </a:rPr>
              <a:t>	</a:t>
            </a:r>
          </a:p>
          <a:p>
            <a:pPr eaLnBrk="1" hangingPunct="1">
              <a:buFont typeface="Wingdings" panose="05000000000000000000" pitchFamily="2" charset="2"/>
              <a:buChar char="Ø"/>
            </a:pPr>
            <a:r>
              <a:rPr lang="zh-CN" altLang="en-US" sz="2000" dirty="0">
                <a:solidFill>
                  <a:srgbClr val="3333FF"/>
                </a:solidFill>
                <a:latin typeface="华文仿宋" panose="02010600040101010101" pitchFamily="2" charset="-122"/>
                <a:ea typeface="华文仿宋" panose="02010600040101010101" pitchFamily="2" charset="-122"/>
              </a:rPr>
              <a:t>四分位距</a:t>
            </a:r>
            <a:r>
              <a:rPr lang="en-US" altLang="zh-CN" sz="2000" dirty="0">
                <a:solidFill>
                  <a:srgbClr val="3333FF"/>
                </a:solidFill>
                <a:latin typeface="华文仿宋" panose="02010600040101010101" pitchFamily="2" charset="-122"/>
                <a:ea typeface="华文仿宋" panose="02010600040101010101" pitchFamily="2" charset="-122"/>
              </a:rPr>
              <a:t>(Interquartile range (IQR)): Q</a:t>
            </a:r>
            <a:r>
              <a:rPr lang="en-US" altLang="zh-CN" sz="2000" baseline="-25000" dirty="0">
                <a:solidFill>
                  <a:srgbClr val="3333FF"/>
                </a:solidFill>
                <a:latin typeface="华文仿宋" panose="02010600040101010101" pitchFamily="2" charset="-122"/>
                <a:ea typeface="华文仿宋" panose="02010600040101010101" pitchFamily="2" charset="-122"/>
              </a:rPr>
              <a:t>3</a:t>
            </a:r>
            <a:r>
              <a:rPr lang="en-US" altLang="zh-CN" sz="2000" dirty="0">
                <a:solidFill>
                  <a:srgbClr val="3333FF"/>
                </a:solidFill>
                <a:latin typeface="华文仿宋" panose="02010600040101010101" pitchFamily="2" charset="-122"/>
                <a:ea typeface="华文仿宋" panose="02010600040101010101" pitchFamily="2" charset="-122"/>
              </a:rPr>
              <a:t> - Q</a:t>
            </a:r>
            <a:r>
              <a:rPr lang="en-US" altLang="zh-CN" sz="2000" baseline="-25000" dirty="0">
                <a:solidFill>
                  <a:srgbClr val="3333FF"/>
                </a:solidFill>
                <a:latin typeface="华文仿宋" panose="02010600040101010101" pitchFamily="2" charset="-122"/>
                <a:ea typeface="华文仿宋" panose="02010600040101010101" pitchFamily="2" charset="-122"/>
              </a:rPr>
              <a:t>1</a:t>
            </a:r>
          </a:p>
          <a:p>
            <a:pPr algn="just" eaLnBrk="1" hangingPunct="1">
              <a:buFont typeface="Wingdings" panose="05000000000000000000" pitchFamily="2" charset="2"/>
              <a:buChar char="Ø"/>
            </a:pPr>
            <a:r>
              <a:rPr lang="zh-CN" altLang="en-US" sz="2000" dirty="0">
                <a:solidFill>
                  <a:srgbClr val="3333FF"/>
                </a:solidFill>
                <a:latin typeface="华文仿宋" panose="02010600040101010101" pitchFamily="2" charset="-122"/>
                <a:ea typeface="华文仿宋" panose="02010600040101010101" pitchFamily="2" charset="-122"/>
              </a:rPr>
              <a:t>经验公式：超过</a:t>
            </a:r>
            <a:r>
              <a:rPr lang="en-US" altLang="zh-CN" sz="2000" dirty="0">
                <a:solidFill>
                  <a:srgbClr val="3333FF"/>
                </a:solidFill>
                <a:latin typeface="华文仿宋" panose="02010600040101010101" pitchFamily="2" charset="-122"/>
                <a:ea typeface="华文仿宋" panose="02010600040101010101" pitchFamily="2" charset="-122"/>
              </a:rPr>
              <a:t>Q3</a:t>
            </a:r>
            <a:r>
              <a:rPr lang="zh-CN" altLang="en-US" sz="2000" dirty="0">
                <a:solidFill>
                  <a:srgbClr val="3333FF"/>
                </a:solidFill>
                <a:latin typeface="华文仿宋" panose="02010600040101010101" pitchFamily="2" charset="-122"/>
                <a:ea typeface="华文仿宋" panose="02010600040101010101" pitchFamily="2" charset="-122"/>
              </a:rPr>
              <a:t>或者低于</a:t>
            </a:r>
            <a:r>
              <a:rPr lang="en-US" altLang="zh-CN" sz="2000" dirty="0">
                <a:solidFill>
                  <a:srgbClr val="3333FF"/>
                </a:solidFill>
                <a:latin typeface="华文仿宋" panose="02010600040101010101" pitchFamily="2" charset="-122"/>
                <a:ea typeface="华文仿宋" panose="02010600040101010101" pitchFamily="2" charset="-122"/>
              </a:rPr>
              <a:t>Q1 1.5×IQR</a:t>
            </a:r>
            <a:r>
              <a:rPr lang="zh-CN" altLang="en-US" sz="2000" dirty="0">
                <a:solidFill>
                  <a:srgbClr val="3333FF"/>
                </a:solidFill>
                <a:latin typeface="华文仿宋" panose="02010600040101010101" pitchFamily="2" charset="-122"/>
                <a:ea typeface="华文仿宋" panose="02010600040101010101" pitchFamily="2" charset="-122"/>
              </a:rPr>
              <a:t>的数据，可能是离群点</a:t>
            </a:r>
            <a:endParaRPr lang="en-US" altLang="zh-CN" sz="2000" b="1" i="1" baseline="-25000" dirty="0">
              <a:solidFill>
                <a:srgbClr val="3333FF"/>
              </a:solidFill>
              <a:latin typeface="华文仿宋" panose="02010600040101010101" pitchFamily="2" charset="-122"/>
              <a:ea typeface="华文仿宋" panose="02010600040101010101" pitchFamily="2" charset="-122"/>
            </a:endParaRPr>
          </a:p>
          <a:p>
            <a:pPr eaLnBrk="1" hangingPunct="1">
              <a:buFont typeface="Wingdings" panose="05000000000000000000" pitchFamily="2" charset="2"/>
              <a:buChar char="Ø"/>
            </a:pPr>
            <a:endParaRPr lang="zh-CN" altLang="en-US" sz="2000" dirty="0">
              <a:solidFill>
                <a:srgbClr val="3333FF"/>
              </a:solidFill>
              <a:latin typeface="华文仿宋" panose="02010600040101010101" pitchFamily="2" charset="-122"/>
              <a:ea typeface="华文仿宋" panose="02010600040101010101" pitchFamily="2" charset="-122"/>
            </a:endParaRP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44008" y="1448780"/>
            <a:ext cx="4354621" cy="4916051"/>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2772">
                                            <p:txEl>
                                              <p:pRg st="0" end="0"/>
                                            </p:txEl>
                                          </p:spTgt>
                                        </p:tgtEl>
                                        <p:attrNameLst>
                                          <p:attrName>style.visibility</p:attrName>
                                        </p:attrNameLst>
                                      </p:cBhvr>
                                      <p:to>
                                        <p:strVal val="visible"/>
                                      </p:to>
                                    </p:set>
                                    <p:animEffect transition="in" filter="fade">
                                      <p:cBhvr>
                                        <p:cTn id="7" dur="2000"/>
                                        <p:tgtEl>
                                          <p:spTgt spid="32772">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2772">
                                            <p:txEl>
                                              <p:pRg st="1" end="1"/>
                                            </p:txEl>
                                          </p:spTgt>
                                        </p:tgtEl>
                                        <p:attrNameLst>
                                          <p:attrName>style.visibility</p:attrName>
                                        </p:attrNameLst>
                                      </p:cBhvr>
                                      <p:to>
                                        <p:strVal val="visible"/>
                                      </p:to>
                                    </p:set>
                                    <p:animEffect transition="in" filter="fade">
                                      <p:cBhvr>
                                        <p:cTn id="10" dur="2000"/>
                                        <p:tgtEl>
                                          <p:spTgt spid="32772">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2772">
                                            <p:txEl>
                                              <p:pRg st="2" end="2"/>
                                            </p:txEl>
                                          </p:spTgt>
                                        </p:tgtEl>
                                        <p:attrNameLst>
                                          <p:attrName>style.visibility</p:attrName>
                                        </p:attrNameLst>
                                      </p:cBhvr>
                                      <p:to>
                                        <p:strVal val="visible"/>
                                      </p:to>
                                    </p:set>
                                    <p:animEffect transition="in" filter="fade">
                                      <p:cBhvr>
                                        <p:cTn id="15" dur="2000"/>
                                        <p:tgtEl>
                                          <p:spTgt spid="32772">
                                            <p:txEl>
                                              <p:pRg st="2" end="2"/>
                                            </p:txEl>
                                          </p:spTgt>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32772">
                                            <p:txEl>
                                              <p:pRg st="3" end="3"/>
                                            </p:txEl>
                                          </p:spTgt>
                                        </p:tgtEl>
                                        <p:attrNameLst>
                                          <p:attrName>style.visibility</p:attrName>
                                        </p:attrNameLst>
                                      </p:cBhvr>
                                      <p:to>
                                        <p:strVal val="visible"/>
                                      </p:to>
                                    </p:set>
                                    <p:animEffect transition="in" filter="fade">
                                      <p:cBhvr>
                                        <p:cTn id="20" dur="2000"/>
                                        <p:tgtEl>
                                          <p:spTgt spid="32772">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barn(inVertical)">
                                      <p:cBhvr>
                                        <p:cTn id="2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2"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b="1" dirty="0">
                <a:solidFill>
                  <a:srgbClr val="3333FF"/>
                </a:solidFill>
                <a:latin typeface="华文仿宋" panose="02010600040101010101" pitchFamily="2" charset="-122"/>
                <a:ea typeface="华文仿宋" panose="02010600040101010101" pitchFamily="2" charset="-122"/>
              </a:rPr>
              <a:t>初始数据集的准备和变换</a:t>
            </a:r>
            <a:r>
              <a:rPr lang="zh-CN" altLang="en-US" dirty="0">
                <a:solidFill>
                  <a:srgbClr val="3333FF"/>
                </a:solidFill>
                <a:latin typeface="华文仿宋" panose="02010600040101010101" pitchFamily="2" charset="-122"/>
                <a:ea typeface="华文仿宋" panose="02010600040101010101" pitchFamily="2" charset="-122"/>
              </a:rPr>
              <a:t>是数据挖掘过程中重要的步骤</a:t>
            </a:r>
            <a:endParaRPr lang="en-US" altLang="zh-CN" dirty="0">
              <a:solidFill>
                <a:srgbClr val="3333FF"/>
              </a:solidFill>
              <a:latin typeface="华文仿宋" panose="02010600040101010101" pitchFamily="2" charset="-122"/>
              <a:ea typeface="华文仿宋" panose="02010600040101010101" pitchFamily="2" charset="-122"/>
            </a:endParaRPr>
          </a:p>
          <a:p>
            <a:r>
              <a:rPr lang="zh-CN" altLang="en-US" dirty="0">
                <a:solidFill>
                  <a:srgbClr val="3333FF"/>
                </a:solidFill>
                <a:latin typeface="华文仿宋" panose="02010600040101010101" pitchFamily="2" charset="-122"/>
                <a:ea typeface="华文仿宋" panose="02010600040101010101" pitchFamily="2" charset="-122"/>
              </a:rPr>
              <a:t>包含大量不完整、含噪声和不一致的数据是大数据应用中典型特点。</a:t>
            </a:r>
            <a:endParaRPr lang="en-US" altLang="zh-CN" dirty="0">
              <a:solidFill>
                <a:srgbClr val="3333FF"/>
              </a:solidFill>
              <a:latin typeface="华文仿宋" panose="02010600040101010101" pitchFamily="2" charset="-122"/>
              <a:ea typeface="华文仿宋" panose="02010600040101010101" pitchFamily="2" charset="-122"/>
            </a:endParaRPr>
          </a:p>
          <a:p>
            <a:r>
              <a:rPr lang="zh-CN" altLang="en-US" dirty="0">
                <a:solidFill>
                  <a:srgbClr val="3333FF"/>
                </a:solidFill>
                <a:latin typeface="华文仿宋" panose="02010600040101010101" pitchFamily="2" charset="-122"/>
                <a:ea typeface="华文仿宋" panose="02010600040101010101" pitchFamily="2" charset="-122"/>
              </a:rPr>
              <a:t>数据的预处理能有效提高数据质量，节约大量的时间和空间。</a:t>
            </a:r>
            <a:endParaRPr lang="en-US" altLang="zh-CN" dirty="0">
              <a:solidFill>
                <a:srgbClr val="3333FF"/>
              </a:solidFill>
              <a:latin typeface="华文仿宋" panose="02010600040101010101" pitchFamily="2" charset="-122"/>
              <a:ea typeface="华文仿宋" panose="02010600040101010101" pitchFamily="2" charset="-122"/>
            </a:endParaRPr>
          </a:p>
          <a:p>
            <a:r>
              <a:rPr lang="zh-CN" altLang="en-US" dirty="0">
                <a:solidFill>
                  <a:srgbClr val="3333FF"/>
                </a:solidFill>
                <a:latin typeface="华文仿宋" panose="02010600040101010101" pitchFamily="2" charset="-122"/>
                <a:ea typeface="华文仿宋" panose="02010600040101010101" pitchFamily="2" charset="-122"/>
              </a:rPr>
              <a:t>大部分数据挖掘算法对输入数据的格式、质量以及规模有一定的要求。</a:t>
            </a:r>
          </a:p>
        </p:txBody>
      </p:sp>
      <p:sp>
        <p:nvSpPr>
          <p:cNvPr id="4" name="灯片编号占位符 3"/>
          <p:cNvSpPr>
            <a:spLocks noGrp="1"/>
          </p:cNvSpPr>
          <p:nvPr>
            <p:ph type="sldNum" sz="quarter" idx="12"/>
          </p:nvPr>
        </p:nvSpPr>
        <p:spPr/>
        <p:txBody>
          <a:bodyPr/>
          <a:lstStyle/>
          <a:p>
            <a:pPr>
              <a:defRPr/>
            </a:pPr>
            <a:fld id="{F9C6BFAA-09CF-49E4-8EF3-DE9A69C2DDED}" type="slidenum">
              <a:rPr lang="en-US" altLang="zh-CN" smtClean="0">
                <a:solidFill>
                  <a:srgbClr val="3333FF"/>
                </a:solidFill>
                <a:latin typeface="华文仿宋" panose="02010600040101010101" pitchFamily="2" charset="-122"/>
                <a:ea typeface="华文仿宋" panose="02010600040101010101" pitchFamily="2" charset="-122"/>
              </a:rPr>
              <a:pPr>
                <a:defRPr/>
              </a:pPr>
              <a:t>2</a:t>
            </a:fld>
            <a:endParaRPr lang="en-US" altLang="zh-CN">
              <a:solidFill>
                <a:srgbClr val="3333FF"/>
              </a:solidFill>
              <a:latin typeface="华文仿宋" panose="02010600040101010101" pitchFamily="2" charset="-122"/>
              <a:ea typeface="华文仿宋" panose="02010600040101010101" pitchFamily="2" charset="-122"/>
            </a:endParaRPr>
          </a:p>
        </p:txBody>
      </p:sp>
      <p:sp>
        <p:nvSpPr>
          <p:cNvPr id="5" name="Rectangle 5"/>
          <p:cNvSpPr>
            <a:spLocks noGrp="1" noChangeArrowheads="1"/>
          </p:cNvSpPr>
          <p:nvPr>
            <p:ph type="title"/>
          </p:nvPr>
        </p:nvSpPr>
        <p:spPr/>
        <p:txBody>
          <a:bodyPr/>
          <a:lstStyle/>
          <a:p>
            <a:pPr eaLnBrk="1" hangingPunct="1"/>
            <a:r>
              <a:rPr lang="zh-CN" altLang="en-US" dirty="0">
                <a:solidFill>
                  <a:srgbClr val="3333FF"/>
                </a:solidFill>
                <a:latin typeface="华文仿宋" panose="02010600040101010101" pitchFamily="2" charset="-122"/>
                <a:ea typeface="华文仿宋" panose="02010600040101010101" pitchFamily="2" charset="-122"/>
              </a:rPr>
              <a:t>为什么要进行数据预处理</a:t>
            </a:r>
            <a:r>
              <a:rPr lang="en-US" altLang="zh-CN" dirty="0">
                <a:solidFill>
                  <a:srgbClr val="3333FF"/>
                </a:solidFill>
                <a:latin typeface="华文仿宋" panose="02010600040101010101" pitchFamily="2" charset="-122"/>
                <a:ea typeface="华文仿宋" panose="02010600040101010101" pitchFamily="2" charset="-122"/>
              </a:rPr>
              <a:t>?</a:t>
            </a:r>
            <a:endParaRPr lang="zh-CN" altLang="en-US" dirty="0">
              <a:solidFill>
                <a:srgbClr val="3333FF"/>
              </a:solidFill>
              <a:latin typeface="华文仿宋" panose="02010600040101010101" pitchFamily="2" charset="-122"/>
              <a:ea typeface="华文仿宋" panose="02010600040101010101" pitchFamily="2" charset="-122"/>
            </a:endParaRPr>
          </a:p>
        </p:txBody>
      </p:sp>
    </p:spTree>
    <p:extLst>
      <p:ext uri="{BB962C8B-B14F-4D97-AF65-F5344CB8AC3E}">
        <p14:creationId xmlns:p14="http://schemas.microsoft.com/office/powerpoint/2010/main" val="175707514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B8D746FD-195D-480F-BADB-86D8263D7C9B}" type="slidenum">
              <a:rPr lang="en-US" altLang="zh-CN"/>
              <a:pPr/>
              <a:t>20</a:t>
            </a:fld>
            <a:endParaRPr lang="en-US" altLang="zh-CN"/>
          </a:p>
        </p:txBody>
      </p:sp>
      <p:sp>
        <p:nvSpPr>
          <p:cNvPr id="33795" name="Rectangle 2"/>
          <p:cNvSpPr>
            <a:spLocks noGrp="1" noChangeArrowheads="1"/>
          </p:cNvSpPr>
          <p:nvPr>
            <p:ph type="title"/>
          </p:nvPr>
        </p:nvSpPr>
        <p:spPr>
          <a:xfrm>
            <a:off x="443456" y="224644"/>
            <a:ext cx="7543800" cy="760946"/>
          </a:xfrm>
        </p:spPr>
        <p:txBody>
          <a:bodyPr/>
          <a:lstStyle/>
          <a:p>
            <a:pPr eaLnBrk="1" hangingPunct="1"/>
            <a:r>
              <a:rPr lang="zh-CN" altLang="en-US" dirty="0">
                <a:solidFill>
                  <a:srgbClr val="3333FF"/>
                </a:solidFill>
              </a:rPr>
              <a:t>数据离散程度</a:t>
            </a:r>
            <a:r>
              <a:rPr lang="en-US" altLang="zh-CN" dirty="0">
                <a:solidFill>
                  <a:srgbClr val="3333FF"/>
                </a:solidFill>
              </a:rPr>
              <a:t>(4):</a:t>
            </a:r>
            <a:r>
              <a:rPr lang="zh-CN" altLang="en-US" sz="4000" dirty="0">
                <a:solidFill>
                  <a:srgbClr val="3333FF"/>
                </a:solidFill>
              </a:rPr>
              <a:t>五数概括法</a:t>
            </a:r>
            <a:endParaRPr lang="zh-CN" altLang="en-US" b="0" dirty="0"/>
          </a:p>
        </p:txBody>
      </p:sp>
      <p:sp>
        <p:nvSpPr>
          <p:cNvPr id="33796" name="Rectangle 3"/>
          <p:cNvSpPr>
            <a:spLocks noGrp="1" noChangeArrowheads="1"/>
          </p:cNvSpPr>
          <p:nvPr>
            <p:ph type="body" idx="1"/>
          </p:nvPr>
        </p:nvSpPr>
        <p:spPr>
          <a:xfrm>
            <a:off x="143508" y="1088740"/>
            <a:ext cx="8229600" cy="1547502"/>
          </a:xfrm>
        </p:spPr>
        <p:txBody>
          <a:bodyPr/>
          <a:lstStyle/>
          <a:p>
            <a:pPr eaLnBrk="1" hangingPunct="1">
              <a:buFont typeface="Wingdings" panose="05000000000000000000" pitchFamily="2" charset="2"/>
              <a:buChar char="Ø"/>
            </a:pPr>
            <a:r>
              <a:rPr lang="zh-CN" altLang="en-US" sz="3200" dirty="0">
                <a:solidFill>
                  <a:srgbClr val="3333FF"/>
                </a:solidFill>
              </a:rPr>
              <a:t>五数概括法</a:t>
            </a:r>
            <a:r>
              <a:rPr lang="en-US" altLang="zh-CN" sz="3200" dirty="0">
                <a:solidFill>
                  <a:srgbClr val="3333FF"/>
                </a:solidFill>
              </a:rPr>
              <a:t>(</a:t>
            </a:r>
            <a:r>
              <a:rPr lang="en-US" altLang="zh-CN" b="1" dirty="0">
                <a:solidFill>
                  <a:srgbClr val="3333FF"/>
                </a:solidFill>
              </a:rPr>
              <a:t>Five-number summary)</a:t>
            </a:r>
            <a:r>
              <a:rPr lang="en-US" altLang="zh-CN" dirty="0">
                <a:solidFill>
                  <a:srgbClr val="3333FF"/>
                </a:solidFill>
              </a:rPr>
              <a:t>: (Minimum, Q1,  Median, Q3, Maximum)</a:t>
            </a:r>
          </a:p>
          <a:p>
            <a:pPr eaLnBrk="1" hangingPunct="1">
              <a:buFont typeface="Wingdings" panose="05000000000000000000" pitchFamily="2" charset="2"/>
              <a:buChar char="Ø"/>
            </a:pPr>
            <a:r>
              <a:rPr lang="zh-CN" altLang="en-US" sz="3200" b="1" dirty="0">
                <a:solidFill>
                  <a:srgbClr val="3333FF"/>
                </a:solidFill>
              </a:rPr>
              <a:t>箱形图</a:t>
            </a:r>
            <a:r>
              <a:rPr lang="en-US" altLang="zh-CN" sz="3200" b="1" dirty="0">
                <a:solidFill>
                  <a:srgbClr val="3333FF"/>
                </a:solidFill>
              </a:rPr>
              <a:t>(</a:t>
            </a:r>
            <a:r>
              <a:rPr lang="en-US" altLang="zh-CN" dirty="0">
                <a:solidFill>
                  <a:srgbClr val="3333FF"/>
                </a:solidFill>
              </a:rPr>
              <a:t>Boxplots): </a:t>
            </a:r>
            <a:r>
              <a:rPr lang="zh-CN" altLang="en-US" dirty="0">
                <a:solidFill>
                  <a:srgbClr val="3333FF"/>
                </a:solidFill>
              </a:rPr>
              <a:t>对五数概括法一种可视化的图形表示。</a:t>
            </a:r>
          </a:p>
        </p:txBody>
      </p:sp>
      <p:pic>
        <p:nvPicPr>
          <p:cNvPr id="6" name="图片 5">
            <a:extLst>
              <a:ext uri="{FF2B5EF4-FFF2-40B4-BE49-F238E27FC236}">
                <a16:creationId xmlns:a16="http://schemas.microsoft.com/office/drawing/2014/main" id="{0DE9A46E-200A-4AE5-85D4-6A8DC4E03987}"/>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251520" y="2739392"/>
            <a:ext cx="4068452" cy="4037980"/>
          </a:xfrm>
          <a:prstGeom prst="rect">
            <a:avLst/>
          </a:prstGeom>
        </p:spPr>
      </p:pic>
      <p:pic>
        <p:nvPicPr>
          <p:cNvPr id="7" name="图片 6">
            <a:extLst>
              <a:ext uri="{FF2B5EF4-FFF2-40B4-BE49-F238E27FC236}">
                <a16:creationId xmlns:a16="http://schemas.microsoft.com/office/drawing/2014/main" id="{854E01AB-E3F9-413B-B7A8-3A9E8469EF43}"/>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4582338" y="2748284"/>
            <a:ext cx="3986106" cy="388507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79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379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down)">
                                      <p:cBhvr>
                                        <p:cTn id="2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6"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A4286B38-E831-4AF5-B16D-C9C408D01238}" type="slidenum">
              <a:rPr lang="en-US" altLang="zh-CN"/>
              <a:pPr/>
              <a:t>21</a:t>
            </a:fld>
            <a:endParaRPr lang="en-US" altLang="zh-CN"/>
          </a:p>
        </p:txBody>
      </p:sp>
      <p:sp>
        <p:nvSpPr>
          <p:cNvPr id="35843" name="Rectangle 2"/>
          <p:cNvSpPr>
            <a:spLocks noGrp="1" noChangeArrowheads="1"/>
          </p:cNvSpPr>
          <p:nvPr>
            <p:ph type="title"/>
          </p:nvPr>
        </p:nvSpPr>
        <p:spPr/>
        <p:txBody>
          <a:bodyPr/>
          <a:lstStyle/>
          <a:p>
            <a:pPr eaLnBrk="1" hangingPunct="1"/>
            <a:r>
              <a:rPr lang="zh-CN" altLang="en-US" dirty="0">
                <a:solidFill>
                  <a:srgbClr val="3333FF"/>
                </a:solidFill>
              </a:rPr>
              <a:t>数据离散程度</a:t>
            </a:r>
            <a:r>
              <a:rPr lang="en-US" altLang="zh-CN" dirty="0">
                <a:solidFill>
                  <a:srgbClr val="3333FF"/>
                </a:solidFill>
              </a:rPr>
              <a:t>(4):</a:t>
            </a:r>
            <a:r>
              <a:rPr lang="zh-CN" altLang="en-US" sz="4000" dirty="0">
                <a:solidFill>
                  <a:srgbClr val="3333FF"/>
                </a:solidFill>
              </a:rPr>
              <a:t>五数概括法</a:t>
            </a:r>
            <a:endParaRPr lang="zh-CN" altLang="en-US" b="0" dirty="0"/>
          </a:p>
        </p:txBody>
      </p:sp>
      <p:sp>
        <p:nvSpPr>
          <p:cNvPr id="5" name="Rectangle 3"/>
          <p:cNvSpPr txBox="1">
            <a:spLocks noChangeArrowheads="1"/>
          </p:cNvSpPr>
          <p:nvPr/>
        </p:nvSpPr>
        <p:spPr bwMode="auto">
          <a:xfrm>
            <a:off x="457200" y="1341438"/>
            <a:ext cx="8229600" cy="3995737"/>
          </a:xfrm>
          <a:prstGeom prst="rect">
            <a:avLst/>
          </a:prstGeom>
          <a:noFill/>
          <a:ln w="9525">
            <a:noFill/>
            <a:miter lim="800000"/>
            <a:headEnd/>
            <a:tailEnd/>
          </a:ln>
        </p:spPr>
        <p:txBody>
          <a:bodyPr/>
          <a:lstStyle/>
          <a:p>
            <a:pPr marL="457200" indent="-457200" eaLnBrk="1" hangingPunct="1">
              <a:spcBef>
                <a:spcPct val="20000"/>
              </a:spcBef>
              <a:buClr>
                <a:schemeClr val="tx2"/>
              </a:buClr>
              <a:buSzPct val="70000"/>
              <a:buFont typeface="Wingdings" panose="05000000000000000000" pitchFamily="2" charset="2"/>
              <a:buChar char="Ø"/>
              <a:defRPr/>
            </a:pPr>
            <a:r>
              <a:rPr lang="en-US" altLang="zh-CN" sz="2800" kern="0" dirty="0">
                <a:latin typeface="+mn-lt"/>
              </a:rPr>
              <a:t>77,  79,  80,  86,  87,  87,  94,  99</a:t>
            </a:r>
          </a:p>
          <a:p>
            <a:pPr marL="457200" indent="-457200" eaLnBrk="1" hangingPunct="1">
              <a:spcBef>
                <a:spcPct val="20000"/>
              </a:spcBef>
              <a:buClr>
                <a:schemeClr val="tx2"/>
              </a:buClr>
              <a:buSzPct val="70000"/>
              <a:buFont typeface="Wingdings" panose="05000000000000000000" pitchFamily="2" charset="2"/>
              <a:buChar char="Ø"/>
              <a:defRPr/>
            </a:pPr>
            <a:r>
              <a:rPr lang="en-US" altLang="zh-CN" sz="2800" dirty="0"/>
              <a:t>Median: </a:t>
            </a:r>
            <a:r>
              <a:rPr lang="fr-FR" altLang="zh-CN" sz="2800" dirty="0"/>
              <a:t>(86 + 87) ÷ 2 = 86.5 = Q</a:t>
            </a:r>
            <a:r>
              <a:rPr lang="fr-FR" altLang="zh-CN" sz="2800" baseline="-25000" dirty="0"/>
              <a:t>2</a:t>
            </a:r>
          </a:p>
          <a:p>
            <a:pPr marL="457200" indent="-457200" eaLnBrk="1" hangingPunct="1">
              <a:spcBef>
                <a:spcPct val="20000"/>
              </a:spcBef>
              <a:buClr>
                <a:schemeClr val="tx2"/>
              </a:buClr>
              <a:buSzPct val="70000"/>
              <a:buFont typeface="Wingdings" panose="05000000000000000000" pitchFamily="2" charset="2"/>
              <a:buChar char="Ø"/>
              <a:defRPr/>
            </a:pPr>
            <a:r>
              <a:rPr lang="zh-CN" altLang="en-US" sz="2800" kern="0" dirty="0">
                <a:latin typeface="+mn-lt"/>
              </a:rPr>
              <a:t>分成两部分</a:t>
            </a:r>
            <a:r>
              <a:rPr lang="en-US" altLang="zh-CN" sz="2800" kern="0" dirty="0">
                <a:latin typeface="+mn-lt"/>
              </a:rPr>
              <a:t>: 77,  79,  80,  86  ||  87,  87,  94,  99. </a:t>
            </a:r>
          </a:p>
          <a:p>
            <a:pPr marL="457200" indent="-457200" eaLnBrk="1" hangingPunct="1">
              <a:spcBef>
                <a:spcPct val="20000"/>
              </a:spcBef>
              <a:buClr>
                <a:schemeClr val="tx2"/>
              </a:buClr>
              <a:buSzPct val="70000"/>
              <a:buFont typeface="Wingdings" panose="05000000000000000000" pitchFamily="2" charset="2"/>
              <a:buChar char="Ø"/>
              <a:defRPr/>
            </a:pPr>
            <a:r>
              <a:rPr lang="fr-FR" altLang="zh-CN" sz="2800" dirty="0"/>
              <a:t>Q</a:t>
            </a:r>
            <a:r>
              <a:rPr lang="fr-FR" altLang="zh-CN" sz="2800" baseline="-25000" dirty="0"/>
              <a:t>1</a:t>
            </a:r>
            <a:r>
              <a:rPr lang="fr-FR" altLang="zh-CN" sz="2800" dirty="0"/>
              <a:t> = (79 + 80) ÷ 2 = 79.5</a:t>
            </a:r>
            <a:br>
              <a:rPr lang="fr-FR" altLang="zh-CN" sz="2800" dirty="0"/>
            </a:br>
            <a:r>
              <a:rPr lang="fr-FR" altLang="zh-CN" sz="2800" dirty="0"/>
              <a:t>Q</a:t>
            </a:r>
            <a:r>
              <a:rPr lang="fr-FR" altLang="zh-CN" sz="2800" baseline="-25000" dirty="0"/>
              <a:t>3</a:t>
            </a:r>
            <a:r>
              <a:rPr lang="fr-FR" altLang="zh-CN" sz="2800" dirty="0"/>
              <a:t> = (87 + 94) ÷ 2 = 90.5</a:t>
            </a:r>
          </a:p>
          <a:p>
            <a:pPr marL="457200" indent="-457200" eaLnBrk="1" hangingPunct="1">
              <a:spcBef>
                <a:spcPct val="20000"/>
              </a:spcBef>
              <a:buClr>
                <a:schemeClr val="tx2"/>
              </a:buClr>
              <a:buSzPct val="70000"/>
              <a:buFont typeface="Wingdings" panose="05000000000000000000" pitchFamily="2" charset="2"/>
              <a:buChar char="Ø"/>
              <a:defRPr/>
            </a:pPr>
            <a:r>
              <a:rPr lang="en-US" altLang="zh-CN" sz="2800" dirty="0"/>
              <a:t>min: 77, Q</a:t>
            </a:r>
            <a:r>
              <a:rPr lang="en-US" altLang="zh-CN" sz="2800" baseline="-25000" dirty="0"/>
              <a:t>1</a:t>
            </a:r>
            <a:r>
              <a:rPr lang="en-US" altLang="zh-CN" sz="2800" dirty="0"/>
              <a:t>: 79.5, Q</a:t>
            </a:r>
            <a:r>
              <a:rPr lang="en-US" altLang="zh-CN" sz="2800" baseline="-25000" dirty="0"/>
              <a:t>2</a:t>
            </a:r>
            <a:r>
              <a:rPr lang="en-US" altLang="zh-CN" sz="2800" dirty="0"/>
              <a:t>: 86.5, Q</a:t>
            </a:r>
            <a:r>
              <a:rPr lang="en-US" altLang="zh-CN" sz="2800" baseline="-25000" dirty="0"/>
              <a:t>3</a:t>
            </a:r>
            <a:r>
              <a:rPr lang="en-US" altLang="zh-CN" sz="2800" dirty="0"/>
              <a:t>: 90.5, max: 99</a:t>
            </a:r>
          </a:p>
          <a:p>
            <a:pPr marL="457200" indent="-457200" eaLnBrk="1" hangingPunct="1">
              <a:spcBef>
                <a:spcPct val="20000"/>
              </a:spcBef>
              <a:buClr>
                <a:schemeClr val="tx2"/>
              </a:buClr>
              <a:buSzPct val="70000"/>
              <a:buFont typeface="Wingdings" panose="05000000000000000000" pitchFamily="2" charset="2"/>
              <a:buChar char="Ø"/>
              <a:defRPr/>
            </a:pPr>
            <a:endParaRPr lang="zh-CN" altLang="en-US" sz="2800" kern="0" dirty="0">
              <a:latin typeface="+mn-lt"/>
            </a:endParaRPr>
          </a:p>
        </p:txBody>
      </p:sp>
      <p:pic>
        <p:nvPicPr>
          <p:cNvPr id="36869" name="Picture 5" descr="box-and-whisker pl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4325" y="5300663"/>
            <a:ext cx="6227763" cy="131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36869"/>
                                        </p:tgtEl>
                                        <p:attrNameLst>
                                          <p:attrName>style.visibility</p:attrName>
                                        </p:attrNameLst>
                                      </p:cBhvr>
                                      <p:to>
                                        <p:strVal val="visible"/>
                                      </p:to>
                                    </p:set>
                                    <p:animEffect transition="in" filter="wipe(down)">
                                      <p:cBhvr>
                                        <p:cTn id="7" dur="500"/>
                                        <p:tgtEl>
                                          <p:spTgt spid="3686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2000"/>
                                        <p:tgtEl>
                                          <p:spTgt spid="5">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fade">
                                      <p:cBhvr>
                                        <p:cTn id="17" dur="2000"/>
                                        <p:tgtEl>
                                          <p:spTgt spid="5">
                                            <p:txEl>
                                              <p:pRg st="1" end="1"/>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xEl>
                                              <p:pRg st="2" end="2"/>
                                            </p:txEl>
                                          </p:spTgt>
                                        </p:tgtEl>
                                        <p:attrNameLst>
                                          <p:attrName>style.visibility</p:attrName>
                                        </p:attrNameLst>
                                      </p:cBhvr>
                                      <p:to>
                                        <p:strVal val="visible"/>
                                      </p:to>
                                    </p:set>
                                    <p:animEffect transition="in" filter="fade">
                                      <p:cBhvr>
                                        <p:cTn id="22" dur="2000"/>
                                        <p:tgtEl>
                                          <p:spTgt spid="5">
                                            <p:txEl>
                                              <p:pRg st="2" end="2"/>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
                                            <p:txEl>
                                              <p:pRg st="3" end="3"/>
                                            </p:txEl>
                                          </p:spTgt>
                                        </p:tgtEl>
                                        <p:attrNameLst>
                                          <p:attrName>style.visibility</p:attrName>
                                        </p:attrNameLst>
                                      </p:cBhvr>
                                      <p:to>
                                        <p:strVal val="visible"/>
                                      </p:to>
                                    </p:set>
                                    <p:animEffect transition="in" filter="fade">
                                      <p:cBhvr>
                                        <p:cTn id="27" dur="2000"/>
                                        <p:tgtEl>
                                          <p:spTgt spid="5">
                                            <p:txEl>
                                              <p:pRg st="3" end="3"/>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5">
                                            <p:txEl>
                                              <p:pRg st="4" end="4"/>
                                            </p:txEl>
                                          </p:spTgt>
                                        </p:tgtEl>
                                        <p:attrNameLst>
                                          <p:attrName>style.visibility</p:attrName>
                                        </p:attrNameLst>
                                      </p:cBhvr>
                                      <p:to>
                                        <p:strVal val="visible"/>
                                      </p:to>
                                    </p:set>
                                    <p:animEffect transition="in" filter="fade">
                                      <p:cBhvr>
                                        <p:cTn id="32" dur="20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灯片编号占位符 5"/>
          <p:cNvSpPr>
            <a:spLocks noGrp="1"/>
          </p:cNvSpPr>
          <p:nvPr>
            <p:ph type="sldNum" sz="quarter" idx="12"/>
          </p:nvPr>
        </p:nvSpPr>
        <p:spPr>
          <a:xfrm>
            <a:off x="6553200" y="6248399"/>
            <a:ext cx="2133600" cy="68642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E40B67F5-3A69-4923-BBF8-9DDB909B5C2B}" type="slidenum">
              <a:rPr lang="en-US" altLang="zh-CN"/>
              <a:pPr/>
              <a:t>22</a:t>
            </a:fld>
            <a:endParaRPr lang="en-US" altLang="zh-CN"/>
          </a:p>
        </p:txBody>
      </p:sp>
      <p:sp>
        <p:nvSpPr>
          <p:cNvPr id="37891" name="Rectangle 2"/>
          <p:cNvSpPr>
            <a:spLocks noGrp="1" noChangeArrowheads="1"/>
          </p:cNvSpPr>
          <p:nvPr>
            <p:ph type="title"/>
          </p:nvPr>
        </p:nvSpPr>
        <p:spPr>
          <a:xfrm>
            <a:off x="411373" y="79842"/>
            <a:ext cx="7381453" cy="864881"/>
          </a:xfrm>
        </p:spPr>
        <p:txBody>
          <a:bodyPr/>
          <a:lstStyle/>
          <a:p>
            <a:pPr eaLnBrk="1" hangingPunct="1"/>
            <a:r>
              <a:rPr lang="zh-CN" altLang="en-US" sz="4000" dirty="0">
                <a:solidFill>
                  <a:srgbClr val="3333FF"/>
                </a:solidFill>
              </a:rPr>
              <a:t>数据离散程度</a:t>
            </a:r>
            <a:r>
              <a:rPr lang="en-US" altLang="zh-CN" sz="4000" dirty="0">
                <a:solidFill>
                  <a:srgbClr val="3333FF"/>
                </a:solidFill>
              </a:rPr>
              <a:t>(5):</a:t>
            </a:r>
            <a:r>
              <a:rPr lang="zh-CN" altLang="en-US" sz="4000" dirty="0">
                <a:solidFill>
                  <a:srgbClr val="3333FF"/>
                </a:solidFill>
              </a:rPr>
              <a:t>方差和标准差</a:t>
            </a:r>
            <a:endParaRPr lang="zh-CN" altLang="en-US" sz="4000" b="0" dirty="0"/>
          </a:p>
        </p:txBody>
      </p:sp>
      <p:sp>
        <p:nvSpPr>
          <p:cNvPr id="37892" name="Rectangle 3"/>
          <p:cNvSpPr>
            <a:spLocks noGrp="1" noChangeArrowheads="1"/>
          </p:cNvSpPr>
          <p:nvPr>
            <p:ph type="body" idx="1"/>
          </p:nvPr>
        </p:nvSpPr>
        <p:spPr>
          <a:xfrm>
            <a:off x="287524" y="1700808"/>
            <a:ext cx="8229600" cy="4644516"/>
          </a:xfrm>
        </p:spPr>
        <p:txBody>
          <a:bodyPr/>
          <a:lstStyle/>
          <a:p>
            <a:pPr eaLnBrk="1" hangingPunct="1">
              <a:buFont typeface="Wingdings" panose="05000000000000000000" pitchFamily="2" charset="2"/>
              <a:buChar char="Ø"/>
            </a:pPr>
            <a:r>
              <a:rPr lang="zh-CN" altLang="en-US" dirty="0">
                <a:solidFill>
                  <a:srgbClr val="3333FF"/>
                </a:solidFill>
              </a:rPr>
              <a:t>方差</a:t>
            </a:r>
            <a:r>
              <a:rPr lang="en-US" altLang="zh-CN" dirty="0">
                <a:solidFill>
                  <a:srgbClr val="3333FF"/>
                </a:solidFill>
              </a:rPr>
              <a:t>(Variance)</a:t>
            </a:r>
          </a:p>
          <a:p>
            <a:pPr lvl="1" eaLnBrk="1" hangingPunct="1">
              <a:buFont typeface="Wingdings" panose="05000000000000000000" pitchFamily="2" charset="2"/>
              <a:buChar char="ü"/>
            </a:pPr>
            <a:r>
              <a:rPr lang="zh-CN" altLang="en-US" dirty="0">
                <a:solidFill>
                  <a:srgbClr val="3333FF"/>
                </a:solidFill>
              </a:rPr>
              <a:t>总体的方差</a:t>
            </a:r>
            <a:r>
              <a:rPr lang="en-US" altLang="zh-CN" dirty="0">
                <a:solidFill>
                  <a:srgbClr val="3333FF"/>
                </a:solidFill>
              </a:rPr>
              <a:t>:</a:t>
            </a:r>
          </a:p>
          <a:p>
            <a:pPr marL="344487" lvl="1" indent="0" eaLnBrk="1" hangingPunct="1">
              <a:buNone/>
            </a:pPr>
            <a:endParaRPr lang="en-US" altLang="zh-CN" dirty="0">
              <a:solidFill>
                <a:srgbClr val="3333FF"/>
              </a:solidFill>
            </a:endParaRPr>
          </a:p>
          <a:p>
            <a:pPr lvl="1" eaLnBrk="1" hangingPunct="1">
              <a:buFont typeface="Wingdings" panose="05000000000000000000" pitchFamily="2" charset="2"/>
              <a:buChar char="ü"/>
            </a:pPr>
            <a:r>
              <a:rPr lang="zh-CN" altLang="en-US" dirty="0">
                <a:solidFill>
                  <a:srgbClr val="3333FF"/>
                </a:solidFill>
              </a:rPr>
              <a:t>样本方差：</a:t>
            </a:r>
            <a:endParaRPr lang="en-US" altLang="zh-CN" dirty="0">
              <a:solidFill>
                <a:srgbClr val="3333FF"/>
              </a:solidFill>
            </a:endParaRPr>
          </a:p>
          <a:p>
            <a:pPr eaLnBrk="1" hangingPunct="1">
              <a:buFont typeface="Wingdings" panose="05000000000000000000" pitchFamily="2" charset="2"/>
              <a:buChar char="Ø"/>
            </a:pPr>
            <a:endParaRPr lang="en-US" altLang="zh-CN" dirty="0">
              <a:solidFill>
                <a:srgbClr val="3333FF"/>
              </a:solidFill>
            </a:endParaRPr>
          </a:p>
          <a:p>
            <a:pPr eaLnBrk="1" hangingPunct="1">
              <a:buFont typeface="Wingdings" panose="05000000000000000000" pitchFamily="2" charset="2"/>
              <a:buChar char="Ø"/>
            </a:pPr>
            <a:r>
              <a:rPr lang="zh-CN" altLang="en-US" dirty="0">
                <a:solidFill>
                  <a:srgbClr val="3333FF"/>
                </a:solidFill>
              </a:rPr>
              <a:t>标准差</a:t>
            </a:r>
            <a:r>
              <a:rPr lang="en-US" altLang="zh-CN" dirty="0">
                <a:solidFill>
                  <a:srgbClr val="3333FF"/>
                </a:solidFill>
              </a:rPr>
              <a:t>(Standard Deviation)</a:t>
            </a:r>
          </a:p>
          <a:p>
            <a:pPr lvl="1" eaLnBrk="1" hangingPunct="1">
              <a:buFont typeface="Wingdings" panose="05000000000000000000" pitchFamily="2" charset="2"/>
              <a:buChar char="ü"/>
            </a:pPr>
            <a:r>
              <a:rPr lang="zh-CN" altLang="en-US" dirty="0">
                <a:solidFill>
                  <a:srgbClr val="3333FF"/>
                </a:solidFill>
              </a:rPr>
              <a:t>标准差</a:t>
            </a:r>
            <a:r>
              <a:rPr lang="en-US" altLang="zh-CN" dirty="0">
                <a:solidFill>
                  <a:srgbClr val="3333FF"/>
                </a:solidFill>
              </a:rPr>
              <a:t>=</a:t>
            </a:r>
            <a:r>
              <a:rPr lang="zh-CN" altLang="en-US" dirty="0">
                <a:solidFill>
                  <a:srgbClr val="3333FF"/>
                </a:solidFill>
              </a:rPr>
              <a:t>方差的算术平方</a:t>
            </a:r>
          </a:p>
        </p:txBody>
      </p:sp>
      <p:graphicFrame>
        <p:nvGraphicFramePr>
          <p:cNvPr id="2" name="对象 1"/>
          <p:cNvGraphicFramePr>
            <a:graphicFrameLocks noChangeAspect="1"/>
          </p:cNvGraphicFramePr>
          <p:nvPr>
            <p:extLst>
              <p:ext uri="{D42A27DB-BD31-4B8C-83A1-F6EECF244321}">
                <p14:modId xmlns:p14="http://schemas.microsoft.com/office/powerpoint/2010/main" val="436387717"/>
              </p:ext>
            </p:extLst>
          </p:nvPr>
        </p:nvGraphicFramePr>
        <p:xfrm>
          <a:off x="3527884" y="2168860"/>
          <a:ext cx="2045874" cy="828092"/>
        </p:xfrm>
        <a:graphic>
          <a:graphicData uri="http://schemas.openxmlformats.org/presentationml/2006/ole">
            <mc:AlternateContent xmlns:mc="http://schemas.openxmlformats.org/markup-compatibility/2006">
              <mc:Choice xmlns:v="urn:schemas-microsoft-com:vml" Requires="v">
                <p:oleObj spid="_x0000_s97563" name="Equation" r:id="rId4" imgW="1066680" imgH="431640" progId="Equation.DSMT4">
                  <p:embed/>
                </p:oleObj>
              </mc:Choice>
              <mc:Fallback>
                <p:oleObj name="Equation" r:id="rId4" imgW="1066680" imgH="431640" progId="Equation.DSMT4">
                  <p:embed/>
                  <p:pic>
                    <p:nvPicPr>
                      <p:cNvPr id="0" name=""/>
                      <p:cNvPicPr/>
                      <p:nvPr/>
                    </p:nvPicPr>
                    <p:blipFill>
                      <a:blip r:embed="rId5"/>
                      <a:stretch>
                        <a:fillRect/>
                      </a:stretch>
                    </p:blipFill>
                    <p:spPr>
                      <a:xfrm>
                        <a:off x="3527884" y="2168860"/>
                        <a:ext cx="2045874" cy="828092"/>
                      </a:xfrm>
                      <a:prstGeom prst="rect">
                        <a:avLst/>
                      </a:prstGeom>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3785768433"/>
              </p:ext>
            </p:extLst>
          </p:nvPr>
        </p:nvGraphicFramePr>
        <p:xfrm>
          <a:off x="3527884" y="3112999"/>
          <a:ext cx="2460625" cy="828675"/>
        </p:xfrm>
        <a:graphic>
          <a:graphicData uri="http://schemas.openxmlformats.org/presentationml/2006/ole">
            <mc:AlternateContent xmlns:mc="http://schemas.openxmlformats.org/markup-compatibility/2006">
              <mc:Choice xmlns:v="urn:schemas-microsoft-com:vml" Requires="v">
                <p:oleObj spid="_x0000_s97564" name="Equation" r:id="rId6" imgW="1282680" imgH="431640" progId="Equation.DSMT4">
                  <p:embed/>
                </p:oleObj>
              </mc:Choice>
              <mc:Fallback>
                <p:oleObj name="Equation" r:id="rId6" imgW="1282680" imgH="431640" progId="Equation.DSMT4">
                  <p:embed/>
                  <p:pic>
                    <p:nvPicPr>
                      <p:cNvPr id="0" name=""/>
                      <p:cNvPicPr/>
                      <p:nvPr/>
                    </p:nvPicPr>
                    <p:blipFill>
                      <a:blip r:embed="rId7"/>
                      <a:stretch>
                        <a:fillRect/>
                      </a:stretch>
                    </p:blipFill>
                    <p:spPr>
                      <a:xfrm>
                        <a:off x="3527884" y="3112999"/>
                        <a:ext cx="2460625" cy="828675"/>
                      </a:xfrm>
                      <a:prstGeom prst="rect">
                        <a:avLst/>
                      </a:prstGeom>
                    </p:spPr>
                  </p:pic>
                </p:oleObj>
              </mc:Fallback>
            </mc:AlternateContent>
          </a:graphicData>
        </a:graphic>
      </p:graphicFrame>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4000" dirty="0">
                <a:solidFill>
                  <a:srgbClr val="3333FF"/>
                </a:solidFill>
              </a:rPr>
              <a:t>数据离散程度</a:t>
            </a:r>
            <a:r>
              <a:rPr lang="en-US" altLang="zh-CN" sz="4000" dirty="0">
                <a:solidFill>
                  <a:srgbClr val="3333FF"/>
                </a:solidFill>
              </a:rPr>
              <a:t>(5):</a:t>
            </a:r>
            <a:r>
              <a:rPr lang="zh-CN" altLang="en-US" sz="4000" dirty="0">
                <a:solidFill>
                  <a:srgbClr val="3333FF"/>
                </a:solidFill>
              </a:rPr>
              <a:t>方差和标准差</a:t>
            </a:r>
            <a:endParaRPr lang="zh-CN" altLang="en-US" dirty="0"/>
          </a:p>
        </p:txBody>
      </p:sp>
      <p:sp>
        <p:nvSpPr>
          <p:cNvPr id="3" name="内容占位符 2"/>
          <p:cNvSpPr>
            <a:spLocks noGrp="1"/>
          </p:cNvSpPr>
          <p:nvPr>
            <p:ph idx="1"/>
          </p:nvPr>
        </p:nvSpPr>
        <p:spPr>
          <a:xfrm>
            <a:off x="457200" y="1417638"/>
            <a:ext cx="8229600" cy="4713287"/>
          </a:xfrm>
        </p:spPr>
        <p:txBody>
          <a:bodyPr/>
          <a:lstStyle/>
          <a:p>
            <a:pPr algn="just"/>
            <a:r>
              <a:rPr lang="zh-CN" altLang="en-US" dirty="0">
                <a:latin typeface="华文仿宋" panose="02010600040101010101" pitchFamily="2" charset="-122"/>
                <a:ea typeface="华文仿宋" panose="02010600040101010101" pitchFamily="2" charset="-122"/>
              </a:rPr>
              <a:t>分布状态：</a:t>
            </a:r>
            <a:endParaRPr lang="en-US" altLang="zh-CN" dirty="0">
              <a:latin typeface="华文仿宋" panose="02010600040101010101" pitchFamily="2" charset="-122"/>
              <a:ea typeface="华文仿宋" panose="02010600040101010101" pitchFamily="2" charset="-122"/>
            </a:endParaRPr>
          </a:p>
          <a:p>
            <a:pPr lvl="1" algn="just"/>
            <a:r>
              <a:rPr lang="zh-CN" altLang="en-US" dirty="0">
                <a:latin typeface="华文仿宋" panose="02010600040101010101" pitchFamily="2" charset="-122"/>
                <a:ea typeface="华文仿宋" panose="02010600040101010101" pitchFamily="2" charset="-122"/>
              </a:rPr>
              <a:t>方差大表示系统的要素两极分化大，方差小表示系统的要素基本处于中等位置，偏离小。</a:t>
            </a:r>
            <a:endParaRPr lang="en-US" altLang="zh-CN" dirty="0">
              <a:latin typeface="华文仿宋" panose="02010600040101010101" pitchFamily="2" charset="-122"/>
              <a:ea typeface="华文仿宋" panose="02010600040101010101" pitchFamily="2" charset="-122"/>
            </a:endParaRPr>
          </a:p>
          <a:p>
            <a:pPr lvl="1" algn="just"/>
            <a:r>
              <a:rPr lang="zh-CN" altLang="en-US" dirty="0">
                <a:latin typeface="华文仿宋" panose="02010600040101010101" pitchFamily="2" charset="-122"/>
                <a:ea typeface="华文仿宋" panose="02010600040101010101" pitchFamily="2" charset="-122"/>
              </a:rPr>
              <a:t>方差大的系统要用分层次的策略应对；方差小的系统要用集中性的策略应对。</a:t>
            </a:r>
            <a:endParaRPr lang="en-US" altLang="zh-CN" dirty="0">
              <a:latin typeface="华文仿宋" panose="02010600040101010101" pitchFamily="2" charset="-122"/>
              <a:ea typeface="华文仿宋" panose="02010600040101010101" pitchFamily="2" charset="-122"/>
            </a:endParaRPr>
          </a:p>
          <a:p>
            <a:pPr algn="just"/>
            <a:r>
              <a:rPr lang="zh-CN" altLang="en-US" dirty="0">
                <a:latin typeface="华文仿宋" panose="02010600040101010101" pitchFamily="2" charset="-122"/>
                <a:ea typeface="华文仿宋" panose="02010600040101010101" pitchFamily="2" charset="-122"/>
              </a:rPr>
              <a:t>波动性：</a:t>
            </a:r>
            <a:endParaRPr lang="en-US" altLang="zh-CN" dirty="0">
              <a:latin typeface="华文仿宋" panose="02010600040101010101" pitchFamily="2" charset="-122"/>
              <a:ea typeface="华文仿宋" panose="02010600040101010101" pitchFamily="2" charset="-122"/>
            </a:endParaRPr>
          </a:p>
          <a:p>
            <a:pPr lvl="1" algn="just"/>
            <a:r>
              <a:rPr lang="zh-CN" altLang="en-US" dirty="0">
                <a:latin typeface="华文仿宋" panose="02010600040101010101" pitchFamily="2" charset="-122"/>
                <a:ea typeface="华文仿宋" panose="02010600040101010101" pitchFamily="2" charset="-122"/>
              </a:rPr>
              <a:t>方差大的系统波动性大，方差小的系统稳定性好。</a:t>
            </a:r>
            <a:endParaRPr lang="en-US" altLang="zh-CN" dirty="0">
              <a:latin typeface="华文仿宋" panose="02010600040101010101" pitchFamily="2" charset="-122"/>
              <a:ea typeface="华文仿宋" panose="02010600040101010101" pitchFamily="2" charset="-122"/>
            </a:endParaRPr>
          </a:p>
          <a:p>
            <a:pPr algn="just"/>
            <a:r>
              <a:rPr lang="zh-CN" altLang="zh-CN" dirty="0"/>
              <a:t>从上述方差和标准差定义来看，它们的大小与数据本身的大小密切相关，并且都带有量纲。</a:t>
            </a:r>
            <a:endParaRPr lang="en-US" altLang="zh-CN" dirty="0"/>
          </a:p>
          <a:p>
            <a:pPr algn="just"/>
            <a:r>
              <a:rPr lang="zh-CN" altLang="zh-CN" dirty="0"/>
              <a:t>具有不同量纲的数据集合或者刻画对象的不同属性之间，就很难比较离散程度的大小。接下来介绍的离散系数则可以避免上述问题。</a:t>
            </a:r>
            <a:endParaRPr lang="en-US" altLang="zh-CN" dirty="0">
              <a:latin typeface="华文仿宋" panose="02010600040101010101" pitchFamily="2" charset="-122"/>
              <a:ea typeface="华文仿宋" panose="02010600040101010101" pitchFamily="2" charset="-122"/>
            </a:endParaRPr>
          </a:p>
          <a:p>
            <a:pPr lvl="1" algn="just"/>
            <a:endParaRPr lang="en-US" altLang="zh-CN" dirty="0">
              <a:latin typeface="华文仿宋" panose="02010600040101010101" pitchFamily="2" charset="-122"/>
              <a:ea typeface="华文仿宋" panose="02010600040101010101" pitchFamily="2" charset="-122"/>
            </a:endParaRPr>
          </a:p>
          <a:p>
            <a:pPr lvl="1" algn="just"/>
            <a:endParaRPr lang="zh-CN" altLang="en-US" dirty="0">
              <a:latin typeface="华文仿宋" panose="02010600040101010101" pitchFamily="2" charset="-122"/>
              <a:ea typeface="华文仿宋" panose="02010600040101010101" pitchFamily="2" charset="-122"/>
            </a:endParaRPr>
          </a:p>
        </p:txBody>
      </p:sp>
      <p:sp>
        <p:nvSpPr>
          <p:cNvPr id="4" name="灯片编号占位符 3"/>
          <p:cNvSpPr>
            <a:spLocks noGrp="1"/>
          </p:cNvSpPr>
          <p:nvPr>
            <p:ph type="sldNum" sz="quarter" idx="12"/>
          </p:nvPr>
        </p:nvSpPr>
        <p:spPr/>
        <p:txBody>
          <a:bodyPr/>
          <a:lstStyle/>
          <a:p>
            <a:pPr>
              <a:defRPr/>
            </a:pPr>
            <a:fld id="{F9C6BFAA-09CF-49E4-8EF3-DE9A69C2DDED}" type="slidenum">
              <a:rPr lang="en-US" altLang="zh-CN" smtClean="0"/>
              <a:pPr>
                <a:defRPr/>
              </a:pPr>
              <a:t>23</a:t>
            </a:fld>
            <a:endParaRPr lang="en-US" altLang="zh-CN"/>
          </a:p>
        </p:txBody>
      </p:sp>
    </p:spTree>
    <p:extLst>
      <p:ext uri="{BB962C8B-B14F-4D97-AF65-F5344CB8AC3E}">
        <p14:creationId xmlns:p14="http://schemas.microsoft.com/office/powerpoint/2010/main" val="426498235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F6B5B82-3504-41BA-94FB-4EDCF09ABA76}"/>
              </a:ext>
            </a:extLst>
          </p:cNvPr>
          <p:cNvSpPr>
            <a:spLocks noGrp="1"/>
          </p:cNvSpPr>
          <p:nvPr>
            <p:ph type="title"/>
          </p:nvPr>
        </p:nvSpPr>
        <p:spPr/>
        <p:txBody>
          <a:bodyPr/>
          <a:lstStyle/>
          <a:p>
            <a:r>
              <a:rPr lang="zh-CN" altLang="en-US" sz="3600" dirty="0"/>
              <a:t>数据离散程度</a:t>
            </a:r>
            <a:r>
              <a:rPr lang="en-US" altLang="zh-CN" sz="3600" dirty="0"/>
              <a:t>(6):</a:t>
            </a:r>
            <a:r>
              <a:rPr lang="zh-CN" altLang="en-US" dirty="0"/>
              <a:t>离散系数（</a:t>
            </a:r>
            <a:r>
              <a:rPr lang="en-US" altLang="zh-CN" dirty="0"/>
              <a:t>Coefficient of Variation</a:t>
            </a:r>
            <a:r>
              <a:rPr lang="zh-CN" altLang="en-US" dirty="0"/>
              <a:t>）</a:t>
            </a:r>
          </a:p>
        </p:txBody>
      </p:sp>
      <p:sp>
        <p:nvSpPr>
          <p:cNvPr id="3" name="内容占位符 2">
            <a:extLst>
              <a:ext uri="{FF2B5EF4-FFF2-40B4-BE49-F238E27FC236}">
                <a16:creationId xmlns:a16="http://schemas.microsoft.com/office/drawing/2014/main" id="{0E992714-552D-4118-97B5-AC316C2A8B43}"/>
              </a:ext>
            </a:extLst>
          </p:cNvPr>
          <p:cNvSpPr>
            <a:spLocks noGrp="1"/>
          </p:cNvSpPr>
          <p:nvPr>
            <p:ph idx="1"/>
          </p:nvPr>
        </p:nvSpPr>
        <p:spPr>
          <a:xfrm>
            <a:off x="457200" y="1340768"/>
            <a:ext cx="8229600" cy="881645"/>
          </a:xfrm>
        </p:spPr>
        <p:txBody>
          <a:bodyPr/>
          <a:lstStyle/>
          <a:p>
            <a:r>
              <a:rPr lang="zh-CN" altLang="en-US" dirty="0"/>
              <a:t>离散系数又称</a:t>
            </a:r>
            <a:r>
              <a:rPr lang="zh-CN" altLang="en-US" b="1" dirty="0"/>
              <a:t>变异系数</a:t>
            </a:r>
            <a:r>
              <a:rPr lang="zh-CN" altLang="en-US" dirty="0"/>
              <a:t>，样本变异系数是样本标准差与样本平均数之比：</a:t>
            </a:r>
          </a:p>
        </p:txBody>
      </p:sp>
      <p:sp>
        <p:nvSpPr>
          <p:cNvPr id="4" name="灯片编号占位符 3">
            <a:extLst>
              <a:ext uri="{FF2B5EF4-FFF2-40B4-BE49-F238E27FC236}">
                <a16:creationId xmlns:a16="http://schemas.microsoft.com/office/drawing/2014/main" id="{4920DF7B-51B6-4007-84DB-ACEBFFCE4E07}"/>
              </a:ext>
            </a:extLst>
          </p:cNvPr>
          <p:cNvSpPr>
            <a:spLocks noGrp="1"/>
          </p:cNvSpPr>
          <p:nvPr>
            <p:ph type="sldNum" sz="quarter" idx="12"/>
          </p:nvPr>
        </p:nvSpPr>
        <p:spPr/>
        <p:txBody>
          <a:bodyPr/>
          <a:lstStyle/>
          <a:p>
            <a:pPr>
              <a:defRPr/>
            </a:pPr>
            <a:fld id="{F9C6BFAA-09CF-49E4-8EF3-DE9A69C2DDED}" type="slidenum">
              <a:rPr lang="en-US" altLang="zh-CN" smtClean="0"/>
              <a:pPr>
                <a:defRPr/>
              </a:pPr>
              <a:t>24</a:t>
            </a:fld>
            <a:endParaRPr lang="en-US" altLang="zh-CN"/>
          </a:p>
        </p:txBody>
      </p:sp>
      <p:sp>
        <p:nvSpPr>
          <p:cNvPr id="7" name="Rectangle 4">
            <a:extLst>
              <a:ext uri="{FF2B5EF4-FFF2-40B4-BE49-F238E27FC236}">
                <a16:creationId xmlns:a16="http://schemas.microsoft.com/office/drawing/2014/main" id="{E603BD3E-1ABA-4322-B685-11F1E9D8578B}"/>
              </a:ext>
            </a:extLst>
          </p:cNvPr>
          <p:cNvSpPr>
            <a:spLocks noChangeArrowheads="1"/>
          </p:cNvSpPr>
          <p:nvPr/>
        </p:nvSpPr>
        <p:spPr bwMode="auto">
          <a:xfrm>
            <a:off x="3563888" y="244533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8" name="对象 7">
            <a:extLst>
              <a:ext uri="{FF2B5EF4-FFF2-40B4-BE49-F238E27FC236}">
                <a16:creationId xmlns:a16="http://schemas.microsoft.com/office/drawing/2014/main" id="{EF39F183-205C-4A29-AC93-1D79D7D87F23}"/>
              </a:ext>
            </a:extLst>
          </p:cNvPr>
          <p:cNvGraphicFramePr>
            <a:graphicFrameLocks noChangeAspect="1"/>
          </p:cNvGraphicFramePr>
          <p:nvPr>
            <p:extLst>
              <p:ext uri="{D42A27DB-BD31-4B8C-83A1-F6EECF244321}">
                <p14:modId xmlns:p14="http://schemas.microsoft.com/office/powerpoint/2010/main" val="1844764918"/>
              </p:ext>
            </p:extLst>
          </p:nvPr>
        </p:nvGraphicFramePr>
        <p:xfrm>
          <a:off x="3059832" y="1448780"/>
          <a:ext cx="1476164" cy="971627"/>
        </p:xfrm>
        <a:graphic>
          <a:graphicData uri="http://schemas.openxmlformats.org/presentationml/2006/ole">
            <mc:AlternateContent xmlns:mc="http://schemas.openxmlformats.org/markup-compatibility/2006">
              <mc:Choice xmlns:v="urn:schemas-microsoft-com:vml" Requires="v">
                <p:oleObj spid="_x0000_s98445" name="Equation" r:id="rId3" imgW="469696" imgH="393529" progId="Equation.DSMT4">
                  <p:embed/>
                </p:oleObj>
              </mc:Choice>
              <mc:Fallback>
                <p:oleObj name="Equation" r:id="rId3" imgW="469696" imgH="393529" progId="Equation.DSMT4">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59832" y="1448780"/>
                        <a:ext cx="1476164" cy="971627"/>
                      </a:xfrm>
                      <a:prstGeom prst="rect">
                        <a:avLst/>
                      </a:prstGeom>
                      <a:noFill/>
                    </p:spPr>
                  </p:pic>
                </p:oleObj>
              </mc:Fallback>
            </mc:AlternateContent>
          </a:graphicData>
        </a:graphic>
      </p:graphicFrame>
      <p:graphicFrame>
        <p:nvGraphicFramePr>
          <p:cNvPr id="9" name="表格 8">
            <a:extLst>
              <a:ext uri="{FF2B5EF4-FFF2-40B4-BE49-F238E27FC236}">
                <a16:creationId xmlns:a16="http://schemas.microsoft.com/office/drawing/2014/main" id="{99C9F08E-C8E2-49C7-8134-9D9F98981FB2}"/>
              </a:ext>
            </a:extLst>
          </p:cNvPr>
          <p:cNvGraphicFramePr>
            <a:graphicFrameLocks noGrp="1"/>
          </p:cNvGraphicFramePr>
          <p:nvPr>
            <p:extLst>
              <p:ext uri="{D42A27DB-BD31-4B8C-83A1-F6EECF244321}">
                <p14:modId xmlns:p14="http://schemas.microsoft.com/office/powerpoint/2010/main" val="1848281776"/>
              </p:ext>
            </p:extLst>
          </p:nvPr>
        </p:nvGraphicFramePr>
        <p:xfrm>
          <a:off x="516378" y="2402949"/>
          <a:ext cx="8111244" cy="2943627"/>
        </p:xfrm>
        <a:graphic>
          <a:graphicData uri="http://schemas.openxmlformats.org/drawingml/2006/table">
            <a:tbl>
              <a:tblPr firstRow="1" firstCol="1" bandRow="1">
                <a:tableStyleId>{93296810-A885-4BE3-A3E7-6D5BEEA58F35}</a:tableStyleId>
              </a:tblPr>
              <a:tblGrid>
                <a:gridCol w="815262">
                  <a:extLst>
                    <a:ext uri="{9D8B030D-6E8A-4147-A177-3AD203B41FA5}">
                      <a16:colId xmlns:a16="http://schemas.microsoft.com/office/drawing/2014/main" val="1630955828"/>
                    </a:ext>
                  </a:extLst>
                </a:gridCol>
                <a:gridCol w="4153290">
                  <a:extLst>
                    <a:ext uri="{9D8B030D-6E8A-4147-A177-3AD203B41FA5}">
                      <a16:colId xmlns:a16="http://schemas.microsoft.com/office/drawing/2014/main" val="3964149693"/>
                    </a:ext>
                  </a:extLst>
                </a:gridCol>
                <a:gridCol w="923274">
                  <a:extLst>
                    <a:ext uri="{9D8B030D-6E8A-4147-A177-3AD203B41FA5}">
                      <a16:colId xmlns:a16="http://schemas.microsoft.com/office/drawing/2014/main" val="2388325991"/>
                    </a:ext>
                  </a:extLst>
                </a:gridCol>
                <a:gridCol w="900100">
                  <a:extLst>
                    <a:ext uri="{9D8B030D-6E8A-4147-A177-3AD203B41FA5}">
                      <a16:colId xmlns:a16="http://schemas.microsoft.com/office/drawing/2014/main" val="936154031"/>
                    </a:ext>
                  </a:extLst>
                </a:gridCol>
                <a:gridCol w="1319318">
                  <a:extLst>
                    <a:ext uri="{9D8B030D-6E8A-4147-A177-3AD203B41FA5}">
                      <a16:colId xmlns:a16="http://schemas.microsoft.com/office/drawing/2014/main" val="1103441449"/>
                    </a:ext>
                  </a:extLst>
                </a:gridCol>
              </a:tblGrid>
              <a:tr h="810027">
                <a:tc>
                  <a:txBody>
                    <a:bodyPr/>
                    <a:lstStyle/>
                    <a:p>
                      <a:pPr indent="127000" algn="ctr">
                        <a:spcAft>
                          <a:spcPts val="0"/>
                        </a:spcAft>
                      </a:pPr>
                      <a:r>
                        <a:rPr lang="zh-CN" sz="2000" kern="100" dirty="0">
                          <a:effectLst/>
                          <a:latin typeface="华文仿宋" panose="02010600040101010101" pitchFamily="2" charset="-122"/>
                          <a:ea typeface="华文仿宋" panose="02010600040101010101" pitchFamily="2" charset="-122"/>
                        </a:rPr>
                        <a:t>组别</a:t>
                      </a:r>
                      <a:endParaRPr lang="zh-CN" sz="2000" kern="100" dirty="0">
                        <a:effectLst/>
                        <a:latin typeface="华文仿宋" panose="02010600040101010101" pitchFamily="2" charset="-122"/>
                        <a:ea typeface="华文仿宋" panose="02010600040101010101" pitchFamily="2" charset="-122"/>
                        <a:cs typeface="Times New Roman" panose="02020603050405020304" pitchFamily="18" charset="0"/>
                      </a:endParaRPr>
                    </a:p>
                  </a:txBody>
                  <a:tcPr marL="68580" marR="68580" marT="0" marB="0" anchor="ctr"/>
                </a:tc>
                <a:tc>
                  <a:txBody>
                    <a:bodyPr/>
                    <a:lstStyle/>
                    <a:p>
                      <a:pPr indent="-4445" algn="ctr">
                        <a:spcAft>
                          <a:spcPts val="0"/>
                        </a:spcAft>
                      </a:pPr>
                      <a:r>
                        <a:rPr lang="zh-CN" sz="2000" kern="100" dirty="0">
                          <a:effectLst/>
                          <a:latin typeface="华文仿宋" panose="02010600040101010101" pitchFamily="2" charset="-122"/>
                          <a:ea typeface="华文仿宋" panose="02010600040101010101" pitchFamily="2" charset="-122"/>
                        </a:rPr>
                        <a:t>数据</a:t>
                      </a:r>
                      <a:endParaRPr lang="zh-CN" sz="2000" kern="100" dirty="0">
                        <a:effectLst/>
                        <a:latin typeface="华文仿宋" panose="02010600040101010101" pitchFamily="2" charset="-122"/>
                        <a:ea typeface="华文仿宋" panose="0201060004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zh-CN" sz="2000" kern="100">
                          <a:effectLst/>
                          <a:latin typeface="华文仿宋" panose="02010600040101010101" pitchFamily="2" charset="-122"/>
                          <a:ea typeface="华文仿宋" panose="02010600040101010101" pitchFamily="2" charset="-122"/>
                        </a:rPr>
                        <a:t>均值</a:t>
                      </a:r>
                      <a:endParaRPr lang="zh-CN" sz="2000" kern="100">
                        <a:effectLst/>
                        <a:latin typeface="华文仿宋" panose="02010600040101010101" pitchFamily="2" charset="-122"/>
                        <a:ea typeface="华文仿宋" panose="02010600040101010101" pitchFamily="2" charset="-122"/>
                        <a:cs typeface="Times New Roman" panose="02020603050405020304" pitchFamily="18" charset="0"/>
                      </a:endParaRPr>
                    </a:p>
                  </a:txBody>
                  <a:tcPr marL="68580" marR="68580" marT="0" marB="0" anchor="ctr"/>
                </a:tc>
                <a:tc>
                  <a:txBody>
                    <a:bodyPr/>
                    <a:lstStyle/>
                    <a:p>
                      <a:pPr marL="635" indent="-36830" algn="ctr">
                        <a:spcAft>
                          <a:spcPts val="0"/>
                        </a:spcAft>
                      </a:pPr>
                      <a:r>
                        <a:rPr lang="zh-CN" sz="2000" kern="100">
                          <a:effectLst/>
                          <a:latin typeface="华文仿宋" panose="02010600040101010101" pitchFamily="2" charset="-122"/>
                          <a:ea typeface="华文仿宋" panose="02010600040101010101" pitchFamily="2" charset="-122"/>
                        </a:rPr>
                        <a:t>标准差</a:t>
                      </a:r>
                      <a:endParaRPr lang="zh-CN" sz="2000" kern="100">
                        <a:effectLst/>
                        <a:latin typeface="华文仿宋" panose="02010600040101010101" pitchFamily="2" charset="-122"/>
                        <a:ea typeface="华文仿宋" panose="0201060004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zh-CN" sz="2000" kern="100">
                          <a:effectLst/>
                          <a:latin typeface="华文仿宋" panose="02010600040101010101" pitchFamily="2" charset="-122"/>
                          <a:ea typeface="华文仿宋" panose="02010600040101010101" pitchFamily="2" charset="-122"/>
                        </a:rPr>
                        <a:t>离散系数</a:t>
                      </a:r>
                      <a:endParaRPr lang="zh-CN" sz="2000" kern="100">
                        <a:effectLst/>
                        <a:latin typeface="华文仿宋" panose="02010600040101010101" pitchFamily="2" charset="-122"/>
                        <a:ea typeface="华文仿宋" panose="0201060004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76514273"/>
                  </a:ext>
                </a:extLst>
              </a:tr>
              <a:tr h="87186">
                <a:tc>
                  <a:txBody>
                    <a:bodyPr/>
                    <a:lstStyle/>
                    <a:p>
                      <a:pPr indent="127000" algn="ctr">
                        <a:spcAft>
                          <a:spcPts val="0"/>
                        </a:spcAft>
                      </a:pPr>
                      <a:r>
                        <a:rPr lang="zh-CN" sz="2000" kern="100" dirty="0">
                          <a:effectLst/>
                          <a:latin typeface="华文仿宋" panose="02010600040101010101" pitchFamily="2" charset="-122"/>
                          <a:ea typeface="华文仿宋" panose="02010600040101010101" pitchFamily="2" charset="-122"/>
                        </a:rPr>
                        <a:t>成人</a:t>
                      </a:r>
                      <a:endParaRPr lang="zh-CN" sz="2000" kern="100" dirty="0">
                        <a:effectLst/>
                        <a:latin typeface="华文仿宋" panose="02010600040101010101" pitchFamily="2" charset="-122"/>
                        <a:ea typeface="华文仿宋" panose="02010600040101010101" pitchFamily="2" charset="-122"/>
                        <a:cs typeface="Times New Roman" panose="02020603050405020304" pitchFamily="18" charset="0"/>
                      </a:endParaRPr>
                    </a:p>
                  </a:txBody>
                  <a:tcPr marL="68580" marR="68580" marT="0" marB="0" anchor="ct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altLang="zh-CN" sz="2000" kern="1200" dirty="0">
                          <a:solidFill>
                            <a:schemeClr val="dk1"/>
                          </a:solidFill>
                          <a:effectLst/>
                          <a:latin typeface="华文仿宋" panose="02010600040101010101" pitchFamily="2" charset="-122"/>
                          <a:ea typeface="华文仿宋" panose="02010600040101010101" pitchFamily="2" charset="-122"/>
                          <a:cs typeface="+mn-cs"/>
                        </a:rPr>
                        <a:t>166</a:t>
                      </a:r>
                      <a:r>
                        <a:rPr lang="zh-CN" altLang="zh-CN" sz="2000" kern="1200" dirty="0">
                          <a:solidFill>
                            <a:schemeClr val="dk1"/>
                          </a:solidFill>
                          <a:effectLst/>
                          <a:latin typeface="华文仿宋" panose="02010600040101010101" pitchFamily="2" charset="-122"/>
                          <a:ea typeface="华文仿宋" panose="02010600040101010101" pitchFamily="2" charset="-122"/>
                          <a:cs typeface="+mn-cs"/>
                        </a:rPr>
                        <a:t>，</a:t>
                      </a:r>
                      <a:r>
                        <a:rPr lang="en-US" altLang="zh-CN" sz="2000" kern="1200" dirty="0">
                          <a:solidFill>
                            <a:schemeClr val="dk1"/>
                          </a:solidFill>
                          <a:effectLst/>
                          <a:latin typeface="华文仿宋" panose="02010600040101010101" pitchFamily="2" charset="-122"/>
                          <a:ea typeface="华文仿宋" panose="02010600040101010101" pitchFamily="2" charset="-122"/>
                          <a:cs typeface="+mn-cs"/>
                        </a:rPr>
                        <a:t>167</a:t>
                      </a:r>
                      <a:r>
                        <a:rPr lang="zh-CN" altLang="zh-CN" sz="2000" kern="1200" dirty="0">
                          <a:solidFill>
                            <a:schemeClr val="dk1"/>
                          </a:solidFill>
                          <a:effectLst/>
                          <a:latin typeface="华文仿宋" panose="02010600040101010101" pitchFamily="2" charset="-122"/>
                          <a:ea typeface="华文仿宋" panose="02010600040101010101" pitchFamily="2" charset="-122"/>
                          <a:cs typeface="+mn-cs"/>
                        </a:rPr>
                        <a:t>，</a:t>
                      </a:r>
                      <a:r>
                        <a:rPr lang="en-US" altLang="zh-CN" sz="2000" kern="1200" dirty="0">
                          <a:solidFill>
                            <a:schemeClr val="dk1"/>
                          </a:solidFill>
                          <a:effectLst/>
                          <a:latin typeface="华文仿宋" panose="02010600040101010101" pitchFamily="2" charset="-122"/>
                          <a:ea typeface="华文仿宋" panose="02010600040101010101" pitchFamily="2" charset="-122"/>
                          <a:cs typeface="+mn-cs"/>
                        </a:rPr>
                        <a:t>169</a:t>
                      </a:r>
                      <a:r>
                        <a:rPr lang="zh-CN" altLang="zh-CN" sz="2000" kern="1200" dirty="0">
                          <a:solidFill>
                            <a:schemeClr val="dk1"/>
                          </a:solidFill>
                          <a:effectLst/>
                          <a:latin typeface="华文仿宋" panose="02010600040101010101" pitchFamily="2" charset="-122"/>
                          <a:ea typeface="华文仿宋" panose="02010600040101010101" pitchFamily="2" charset="-122"/>
                          <a:cs typeface="+mn-cs"/>
                        </a:rPr>
                        <a:t>，</a:t>
                      </a:r>
                      <a:r>
                        <a:rPr lang="en-US" altLang="zh-CN" sz="2000" kern="1200" dirty="0">
                          <a:solidFill>
                            <a:schemeClr val="dk1"/>
                          </a:solidFill>
                          <a:effectLst/>
                          <a:latin typeface="华文仿宋" panose="02010600040101010101" pitchFamily="2" charset="-122"/>
                          <a:ea typeface="华文仿宋" panose="02010600040101010101" pitchFamily="2" charset="-122"/>
                          <a:cs typeface="+mn-cs"/>
                        </a:rPr>
                        <a:t>169</a:t>
                      </a:r>
                      <a:r>
                        <a:rPr lang="zh-CN" altLang="zh-CN" sz="2000" kern="1200" dirty="0">
                          <a:solidFill>
                            <a:schemeClr val="dk1"/>
                          </a:solidFill>
                          <a:effectLst/>
                          <a:latin typeface="华文仿宋" panose="02010600040101010101" pitchFamily="2" charset="-122"/>
                          <a:ea typeface="华文仿宋" panose="02010600040101010101" pitchFamily="2" charset="-122"/>
                          <a:cs typeface="+mn-cs"/>
                        </a:rPr>
                        <a:t>，</a:t>
                      </a:r>
                      <a:r>
                        <a:rPr lang="en-US" altLang="zh-CN" sz="2000" kern="1200" dirty="0">
                          <a:solidFill>
                            <a:schemeClr val="dk1"/>
                          </a:solidFill>
                          <a:effectLst/>
                          <a:latin typeface="华文仿宋" panose="02010600040101010101" pitchFamily="2" charset="-122"/>
                          <a:ea typeface="华文仿宋" panose="02010600040101010101" pitchFamily="2" charset="-122"/>
                          <a:cs typeface="+mn-cs"/>
                        </a:rPr>
                        <a:t>169</a:t>
                      </a:r>
                      <a:r>
                        <a:rPr lang="zh-CN" altLang="zh-CN" sz="2000" kern="1200" dirty="0">
                          <a:solidFill>
                            <a:schemeClr val="dk1"/>
                          </a:solidFill>
                          <a:effectLst/>
                          <a:latin typeface="华文仿宋" panose="02010600040101010101" pitchFamily="2" charset="-122"/>
                          <a:ea typeface="华文仿宋" panose="02010600040101010101" pitchFamily="2" charset="-122"/>
                          <a:cs typeface="+mn-cs"/>
                        </a:rPr>
                        <a:t>，</a:t>
                      </a:r>
                      <a:r>
                        <a:rPr lang="en-US" altLang="zh-CN" sz="2000" kern="1200" dirty="0">
                          <a:solidFill>
                            <a:schemeClr val="dk1"/>
                          </a:solidFill>
                          <a:effectLst/>
                          <a:latin typeface="华文仿宋" panose="02010600040101010101" pitchFamily="2" charset="-122"/>
                          <a:ea typeface="华文仿宋" panose="02010600040101010101" pitchFamily="2" charset="-122"/>
                          <a:cs typeface="+mn-cs"/>
                        </a:rPr>
                        <a:t>170</a:t>
                      </a:r>
                      <a:r>
                        <a:rPr lang="zh-CN" altLang="zh-CN" sz="2000" kern="1200" dirty="0">
                          <a:solidFill>
                            <a:schemeClr val="dk1"/>
                          </a:solidFill>
                          <a:effectLst/>
                          <a:latin typeface="华文仿宋" panose="02010600040101010101" pitchFamily="2" charset="-122"/>
                          <a:ea typeface="华文仿宋" panose="02010600040101010101" pitchFamily="2" charset="-122"/>
                          <a:cs typeface="+mn-cs"/>
                        </a:rPr>
                        <a:t>，</a:t>
                      </a:r>
                      <a:r>
                        <a:rPr lang="en-US" altLang="zh-CN" sz="2000" kern="1200" dirty="0">
                          <a:solidFill>
                            <a:schemeClr val="dk1"/>
                          </a:solidFill>
                          <a:effectLst/>
                          <a:latin typeface="华文仿宋" panose="02010600040101010101" pitchFamily="2" charset="-122"/>
                          <a:ea typeface="华文仿宋" panose="02010600040101010101" pitchFamily="2" charset="-122"/>
                          <a:cs typeface="+mn-cs"/>
                        </a:rPr>
                        <a:t>170</a:t>
                      </a:r>
                      <a:r>
                        <a:rPr lang="zh-CN" altLang="zh-CN" sz="2000" kern="1200" dirty="0">
                          <a:solidFill>
                            <a:schemeClr val="dk1"/>
                          </a:solidFill>
                          <a:effectLst/>
                          <a:latin typeface="华文仿宋" panose="02010600040101010101" pitchFamily="2" charset="-122"/>
                          <a:ea typeface="华文仿宋" panose="02010600040101010101" pitchFamily="2" charset="-122"/>
                          <a:cs typeface="+mn-cs"/>
                        </a:rPr>
                        <a:t>，</a:t>
                      </a:r>
                      <a:r>
                        <a:rPr lang="en-US" altLang="zh-CN" sz="2000" kern="1200" dirty="0">
                          <a:solidFill>
                            <a:schemeClr val="dk1"/>
                          </a:solidFill>
                          <a:effectLst/>
                          <a:latin typeface="华文仿宋" panose="02010600040101010101" pitchFamily="2" charset="-122"/>
                          <a:ea typeface="华文仿宋" panose="02010600040101010101" pitchFamily="2" charset="-122"/>
                          <a:cs typeface="+mn-cs"/>
                        </a:rPr>
                        <a:t>171</a:t>
                      </a:r>
                      <a:r>
                        <a:rPr lang="zh-CN" altLang="zh-CN" sz="2000" kern="1200" dirty="0">
                          <a:solidFill>
                            <a:schemeClr val="dk1"/>
                          </a:solidFill>
                          <a:effectLst/>
                          <a:latin typeface="华文仿宋" panose="02010600040101010101" pitchFamily="2" charset="-122"/>
                          <a:ea typeface="华文仿宋" panose="02010600040101010101" pitchFamily="2" charset="-122"/>
                          <a:cs typeface="+mn-cs"/>
                        </a:rPr>
                        <a:t>，</a:t>
                      </a:r>
                      <a:r>
                        <a:rPr lang="en-US" altLang="zh-CN" sz="2000" kern="1200" dirty="0">
                          <a:solidFill>
                            <a:schemeClr val="dk1"/>
                          </a:solidFill>
                          <a:effectLst/>
                          <a:latin typeface="华文仿宋" panose="02010600040101010101" pitchFamily="2" charset="-122"/>
                          <a:ea typeface="华文仿宋" panose="02010600040101010101" pitchFamily="2" charset="-122"/>
                          <a:cs typeface="+mn-cs"/>
                        </a:rPr>
                        <a:t>171</a:t>
                      </a:r>
                      <a:r>
                        <a:rPr lang="zh-CN" altLang="zh-CN" sz="2000" kern="1200" dirty="0">
                          <a:solidFill>
                            <a:schemeClr val="dk1"/>
                          </a:solidFill>
                          <a:effectLst/>
                          <a:latin typeface="华文仿宋" panose="02010600040101010101" pitchFamily="2" charset="-122"/>
                          <a:ea typeface="华文仿宋" panose="02010600040101010101" pitchFamily="2" charset="-122"/>
                          <a:cs typeface="+mn-cs"/>
                        </a:rPr>
                        <a:t>，</a:t>
                      </a:r>
                      <a:r>
                        <a:rPr lang="en-US" altLang="zh-CN" sz="2000" kern="1200" dirty="0">
                          <a:solidFill>
                            <a:schemeClr val="dk1"/>
                          </a:solidFill>
                          <a:effectLst/>
                          <a:latin typeface="华文仿宋" panose="02010600040101010101" pitchFamily="2" charset="-122"/>
                          <a:ea typeface="华文仿宋" panose="02010600040101010101" pitchFamily="2" charset="-122"/>
                          <a:cs typeface="+mn-cs"/>
                        </a:rPr>
                        <a:t>171</a:t>
                      </a:r>
                      <a:r>
                        <a:rPr lang="zh-CN" altLang="zh-CN" sz="2000" kern="1200" dirty="0">
                          <a:solidFill>
                            <a:schemeClr val="dk1"/>
                          </a:solidFill>
                          <a:effectLst/>
                          <a:latin typeface="华文仿宋" panose="02010600040101010101" pitchFamily="2" charset="-122"/>
                          <a:ea typeface="华文仿宋" panose="02010600040101010101" pitchFamily="2" charset="-122"/>
                          <a:cs typeface="+mn-cs"/>
                        </a:rPr>
                        <a:t>，</a:t>
                      </a:r>
                      <a:r>
                        <a:rPr lang="en-US" altLang="zh-CN" sz="2000" kern="1200" dirty="0">
                          <a:solidFill>
                            <a:schemeClr val="dk1"/>
                          </a:solidFill>
                          <a:effectLst/>
                          <a:latin typeface="华文仿宋" panose="02010600040101010101" pitchFamily="2" charset="-122"/>
                          <a:ea typeface="华文仿宋" panose="02010600040101010101" pitchFamily="2" charset="-122"/>
                          <a:cs typeface="+mn-cs"/>
                        </a:rPr>
                        <a:t>171</a:t>
                      </a:r>
                      <a:r>
                        <a:rPr lang="zh-CN" altLang="zh-CN" sz="2000" kern="1200" dirty="0">
                          <a:solidFill>
                            <a:schemeClr val="dk1"/>
                          </a:solidFill>
                          <a:effectLst/>
                          <a:latin typeface="华文仿宋" panose="02010600040101010101" pitchFamily="2" charset="-122"/>
                          <a:ea typeface="华文仿宋" panose="02010600040101010101" pitchFamily="2" charset="-122"/>
                          <a:cs typeface="+mn-cs"/>
                        </a:rPr>
                        <a:t>，</a:t>
                      </a:r>
                      <a:r>
                        <a:rPr lang="en-US" altLang="zh-CN" sz="2000" kern="1200" dirty="0">
                          <a:solidFill>
                            <a:schemeClr val="dk1"/>
                          </a:solidFill>
                          <a:effectLst/>
                          <a:latin typeface="华文仿宋" panose="02010600040101010101" pitchFamily="2" charset="-122"/>
                          <a:ea typeface="华文仿宋" panose="02010600040101010101" pitchFamily="2" charset="-122"/>
                          <a:cs typeface="+mn-cs"/>
                        </a:rPr>
                        <a:t>172</a:t>
                      </a:r>
                      <a:r>
                        <a:rPr lang="zh-CN" altLang="zh-CN" sz="2000" kern="1200" dirty="0">
                          <a:solidFill>
                            <a:schemeClr val="dk1"/>
                          </a:solidFill>
                          <a:effectLst/>
                          <a:latin typeface="华文仿宋" panose="02010600040101010101" pitchFamily="2" charset="-122"/>
                          <a:ea typeface="华文仿宋" panose="02010600040101010101" pitchFamily="2" charset="-122"/>
                          <a:cs typeface="+mn-cs"/>
                        </a:rPr>
                        <a:t>，</a:t>
                      </a:r>
                      <a:r>
                        <a:rPr lang="en-US" altLang="zh-CN" sz="2000" kern="1200" dirty="0">
                          <a:solidFill>
                            <a:schemeClr val="dk1"/>
                          </a:solidFill>
                          <a:effectLst/>
                          <a:latin typeface="华文仿宋" panose="02010600040101010101" pitchFamily="2" charset="-122"/>
                          <a:ea typeface="华文仿宋" panose="02010600040101010101" pitchFamily="2" charset="-122"/>
                          <a:cs typeface="+mn-cs"/>
                        </a:rPr>
                        <a:t>173</a:t>
                      </a:r>
                      <a:r>
                        <a:rPr lang="zh-CN" altLang="zh-CN" sz="2000" kern="1200" dirty="0">
                          <a:solidFill>
                            <a:schemeClr val="dk1"/>
                          </a:solidFill>
                          <a:effectLst/>
                          <a:latin typeface="华文仿宋" panose="02010600040101010101" pitchFamily="2" charset="-122"/>
                          <a:ea typeface="华文仿宋" panose="02010600040101010101" pitchFamily="2" charset="-122"/>
                          <a:cs typeface="+mn-cs"/>
                        </a:rPr>
                        <a:t>，</a:t>
                      </a:r>
                      <a:r>
                        <a:rPr lang="en-US" altLang="zh-CN" sz="2000" kern="1200" dirty="0">
                          <a:solidFill>
                            <a:schemeClr val="dk1"/>
                          </a:solidFill>
                          <a:effectLst/>
                          <a:latin typeface="华文仿宋" panose="02010600040101010101" pitchFamily="2" charset="-122"/>
                          <a:ea typeface="华文仿宋" panose="02010600040101010101" pitchFamily="2" charset="-122"/>
                          <a:cs typeface="+mn-cs"/>
                        </a:rPr>
                        <a:t>173</a:t>
                      </a:r>
                      <a:r>
                        <a:rPr lang="zh-CN" altLang="zh-CN" sz="2000" kern="1200" dirty="0">
                          <a:solidFill>
                            <a:schemeClr val="dk1"/>
                          </a:solidFill>
                          <a:effectLst/>
                          <a:latin typeface="华文仿宋" panose="02010600040101010101" pitchFamily="2" charset="-122"/>
                          <a:ea typeface="华文仿宋" panose="02010600040101010101" pitchFamily="2" charset="-122"/>
                          <a:cs typeface="+mn-cs"/>
                        </a:rPr>
                        <a:t>，</a:t>
                      </a:r>
                      <a:r>
                        <a:rPr lang="en-US" altLang="zh-CN" sz="2000" kern="1200" dirty="0">
                          <a:solidFill>
                            <a:schemeClr val="dk1"/>
                          </a:solidFill>
                          <a:effectLst/>
                          <a:latin typeface="华文仿宋" panose="02010600040101010101" pitchFamily="2" charset="-122"/>
                          <a:ea typeface="华文仿宋" panose="02010600040101010101" pitchFamily="2" charset="-122"/>
                          <a:cs typeface="+mn-cs"/>
                        </a:rPr>
                        <a:t>173</a:t>
                      </a:r>
                      <a:r>
                        <a:rPr lang="zh-CN" altLang="zh-CN" sz="2000" kern="1200" dirty="0">
                          <a:solidFill>
                            <a:schemeClr val="dk1"/>
                          </a:solidFill>
                          <a:effectLst/>
                          <a:latin typeface="华文仿宋" panose="02010600040101010101" pitchFamily="2" charset="-122"/>
                          <a:ea typeface="华文仿宋" panose="02010600040101010101" pitchFamily="2" charset="-122"/>
                          <a:cs typeface="+mn-cs"/>
                        </a:rPr>
                        <a:t>，</a:t>
                      </a:r>
                      <a:r>
                        <a:rPr lang="en-US" altLang="zh-CN" sz="2000" kern="1200" dirty="0">
                          <a:solidFill>
                            <a:schemeClr val="dk1"/>
                          </a:solidFill>
                          <a:effectLst/>
                          <a:latin typeface="华文仿宋" panose="02010600040101010101" pitchFamily="2" charset="-122"/>
                          <a:ea typeface="华文仿宋" panose="02010600040101010101" pitchFamily="2" charset="-122"/>
                          <a:cs typeface="+mn-cs"/>
                        </a:rPr>
                        <a:t>175</a:t>
                      </a:r>
                      <a:r>
                        <a:rPr lang="zh-CN" altLang="zh-CN" sz="2000" kern="1200" dirty="0">
                          <a:solidFill>
                            <a:schemeClr val="dk1"/>
                          </a:solidFill>
                          <a:effectLst/>
                          <a:latin typeface="华文仿宋" panose="02010600040101010101" pitchFamily="2" charset="-122"/>
                          <a:ea typeface="华文仿宋" panose="02010600040101010101" pitchFamily="2" charset="-122"/>
                          <a:cs typeface="+mn-cs"/>
                        </a:rPr>
                        <a:t>，</a:t>
                      </a:r>
                      <a:r>
                        <a:rPr lang="en-US" altLang="zh-CN" sz="2000" kern="1200" dirty="0">
                          <a:solidFill>
                            <a:schemeClr val="dk1"/>
                          </a:solidFill>
                          <a:effectLst/>
                          <a:latin typeface="华文仿宋" panose="02010600040101010101" pitchFamily="2" charset="-122"/>
                          <a:ea typeface="华文仿宋" panose="02010600040101010101" pitchFamily="2" charset="-122"/>
                          <a:cs typeface="+mn-cs"/>
                        </a:rPr>
                        <a:t>175</a:t>
                      </a:r>
                      <a:r>
                        <a:rPr lang="zh-CN" altLang="zh-CN" sz="2000" kern="1200" dirty="0">
                          <a:solidFill>
                            <a:schemeClr val="dk1"/>
                          </a:solidFill>
                          <a:effectLst/>
                          <a:latin typeface="华文仿宋" panose="02010600040101010101" pitchFamily="2" charset="-122"/>
                          <a:ea typeface="华文仿宋" panose="02010600040101010101" pitchFamily="2" charset="-122"/>
                          <a:cs typeface="+mn-cs"/>
                        </a:rPr>
                        <a:t>，</a:t>
                      </a:r>
                      <a:r>
                        <a:rPr lang="en-US" altLang="zh-CN" sz="2000" kern="1200" dirty="0">
                          <a:solidFill>
                            <a:schemeClr val="dk1"/>
                          </a:solidFill>
                          <a:effectLst/>
                          <a:latin typeface="华文仿宋" panose="02010600040101010101" pitchFamily="2" charset="-122"/>
                          <a:ea typeface="华文仿宋" panose="02010600040101010101" pitchFamily="2" charset="-122"/>
                          <a:cs typeface="+mn-cs"/>
                        </a:rPr>
                        <a:t>176</a:t>
                      </a:r>
                      <a:r>
                        <a:rPr lang="zh-CN" altLang="zh-CN" sz="2000" kern="1200" dirty="0">
                          <a:solidFill>
                            <a:schemeClr val="dk1"/>
                          </a:solidFill>
                          <a:effectLst/>
                          <a:latin typeface="华文仿宋" panose="02010600040101010101" pitchFamily="2" charset="-122"/>
                          <a:ea typeface="华文仿宋" panose="02010600040101010101" pitchFamily="2" charset="-122"/>
                          <a:cs typeface="+mn-cs"/>
                        </a:rPr>
                        <a:t>，</a:t>
                      </a:r>
                      <a:r>
                        <a:rPr lang="en-US" altLang="zh-CN" sz="2000" kern="1200" dirty="0">
                          <a:solidFill>
                            <a:schemeClr val="dk1"/>
                          </a:solidFill>
                          <a:effectLst/>
                          <a:latin typeface="华文仿宋" panose="02010600040101010101" pitchFamily="2" charset="-122"/>
                          <a:ea typeface="华文仿宋" panose="02010600040101010101" pitchFamily="2" charset="-122"/>
                          <a:cs typeface="+mn-cs"/>
                        </a:rPr>
                        <a:t>177</a:t>
                      </a:r>
                      <a:r>
                        <a:rPr lang="zh-CN" altLang="zh-CN" sz="2000" kern="1200" dirty="0">
                          <a:solidFill>
                            <a:schemeClr val="dk1"/>
                          </a:solidFill>
                          <a:effectLst/>
                          <a:latin typeface="华文仿宋" panose="02010600040101010101" pitchFamily="2" charset="-122"/>
                          <a:ea typeface="华文仿宋" panose="02010600040101010101" pitchFamily="2" charset="-122"/>
                          <a:cs typeface="+mn-cs"/>
                        </a:rPr>
                        <a:t>，</a:t>
                      </a:r>
                      <a:r>
                        <a:rPr lang="en-US" altLang="zh-CN" sz="2000" kern="1200" dirty="0">
                          <a:solidFill>
                            <a:schemeClr val="dk1"/>
                          </a:solidFill>
                          <a:effectLst/>
                          <a:latin typeface="华文仿宋" panose="02010600040101010101" pitchFamily="2" charset="-122"/>
                          <a:ea typeface="华文仿宋" panose="02010600040101010101" pitchFamily="2" charset="-122"/>
                          <a:cs typeface="+mn-cs"/>
                        </a:rPr>
                        <a:t>179</a:t>
                      </a:r>
                      <a:endParaRPr lang="zh-CN" altLang="zh-CN" sz="2000" kern="1200" dirty="0">
                        <a:solidFill>
                          <a:schemeClr val="dk1"/>
                        </a:solidFill>
                        <a:effectLst/>
                        <a:latin typeface="华文仿宋" panose="02010600040101010101" pitchFamily="2" charset="-122"/>
                        <a:ea typeface="华文仿宋" panose="02010600040101010101" pitchFamily="2" charset="-122"/>
                        <a:cs typeface="+mn-cs"/>
                      </a:endParaRPr>
                    </a:p>
                  </a:txBody>
                  <a:tcPr marL="68580" marR="68580" marT="0" marB="0" anchor="ctr"/>
                </a:tc>
                <a:tc>
                  <a:txBody>
                    <a:bodyPr/>
                    <a:lstStyle/>
                    <a:p>
                      <a:pPr indent="127000" algn="ctr">
                        <a:spcAft>
                          <a:spcPts val="0"/>
                        </a:spcAft>
                      </a:pPr>
                      <a:r>
                        <a:rPr lang="en-US" sz="2000" kern="100" dirty="0">
                          <a:effectLst/>
                          <a:latin typeface="华文仿宋" panose="02010600040101010101" pitchFamily="2" charset="-122"/>
                          <a:ea typeface="华文仿宋" panose="02010600040101010101" pitchFamily="2" charset="-122"/>
                        </a:rPr>
                        <a:t>171.85</a:t>
                      </a:r>
                      <a:endParaRPr lang="zh-CN" sz="2000" kern="100" dirty="0">
                        <a:effectLst/>
                        <a:latin typeface="华文仿宋" panose="02010600040101010101" pitchFamily="2" charset="-122"/>
                        <a:ea typeface="华文仿宋" panose="0201060004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2000" kern="100">
                          <a:effectLst/>
                          <a:latin typeface="华文仿宋" panose="02010600040101010101" pitchFamily="2" charset="-122"/>
                          <a:ea typeface="华文仿宋" panose="02010600040101010101" pitchFamily="2" charset="-122"/>
                        </a:rPr>
                        <a:t>3.33</a:t>
                      </a:r>
                      <a:endParaRPr lang="zh-CN" sz="2000" kern="100">
                        <a:effectLst/>
                        <a:latin typeface="华文仿宋" panose="02010600040101010101" pitchFamily="2" charset="-122"/>
                        <a:ea typeface="华文仿宋" panose="0201060004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2000" kern="100">
                          <a:effectLst/>
                          <a:latin typeface="华文仿宋" panose="02010600040101010101" pitchFamily="2" charset="-122"/>
                          <a:ea typeface="华文仿宋" panose="02010600040101010101" pitchFamily="2" charset="-122"/>
                        </a:rPr>
                        <a:t>0.0194</a:t>
                      </a:r>
                      <a:endParaRPr lang="zh-CN" sz="2000" kern="100">
                        <a:effectLst/>
                        <a:latin typeface="华文仿宋" panose="02010600040101010101" pitchFamily="2" charset="-122"/>
                        <a:ea typeface="华文仿宋" panose="0201060004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323844352"/>
                  </a:ext>
                </a:extLst>
              </a:tr>
              <a:tr h="653204">
                <a:tc>
                  <a:txBody>
                    <a:bodyPr/>
                    <a:lstStyle/>
                    <a:p>
                      <a:pPr indent="127000" algn="ctr">
                        <a:spcAft>
                          <a:spcPts val="0"/>
                        </a:spcAft>
                      </a:pPr>
                      <a:r>
                        <a:rPr lang="zh-CN" sz="2000" kern="100">
                          <a:effectLst/>
                          <a:latin typeface="华文仿宋" panose="02010600040101010101" pitchFamily="2" charset="-122"/>
                          <a:ea typeface="华文仿宋" panose="02010600040101010101" pitchFamily="2" charset="-122"/>
                        </a:rPr>
                        <a:t>幼儿</a:t>
                      </a:r>
                      <a:endParaRPr lang="zh-CN" sz="2000" kern="100">
                        <a:effectLst/>
                        <a:latin typeface="华文仿宋" panose="02010600040101010101" pitchFamily="2" charset="-122"/>
                        <a:ea typeface="华文仿宋" panose="02010600040101010101" pitchFamily="2" charset="-122"/>
                        <a:cs typeface="Times New Roman" panose="02020603050405020304" pitchFamily="18" charset="0"/>
                      </a:endParaRPr>
                    </a:p>
                  </a:txBody>
                  <a:tcPr marL="68580" marR="68580" marT="0" marB="0" anchor="ct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altLang="zh-CN" sz="2000" kern="1200" dirty="0">
                          <a:solidFill>
                            <a:schemeClr val="dk1"/>
                          </a:solidFill>
                          <a:effectLst/>
                          <a:latin typeface="华文仿宋" panose="02010600040101010101" pitchFamily="2" charset="-122"/>
                          <a:ea typeface="华文仿宋" panose="02010600040101010101" pitchFamily="2" charset="-122"/>
                          <a:cs typeface="+mn-cs"/>
                        </a:rPr>
                        <a:t>67</a:t>
                      </a:r>
                      <a:r>
                        <a:rPr lang="zh-CN" altLang="zh-CN" sz="2000" kern="1200" dirty="0">
                          <a:solidFill>
                            <a:schemeClr val="dk1"/>
                          </a:solidFill>
                          <a:effectLst/>
                          <a:latin typeface="华文仿宋" panose="02010600040101010101" pitchFamily="2" charset="-122"/>
                          <a:ea typeface="华文仿宋" panose="02010600040101010101" pitchFamily="2" charset="-122"/>
                          <a:cs typeface="+mn-cs"/>
                        </a:rPr>
                        <a:t>，</a:t>
                      </a:r>
                      <a:r>
                        <a:rPr lang="en-US" altLang="zh-CN" sz="2000" kern="1200" dirty="0">
                          <a:solidFill>
                            <a:schemeClr val="dk1"/>
                          </a:solidFill>
                          <a:effectLst/>
                          <a:latin typeface="华文仿宋" panose="02010600040101010101" pitchFamily="2" charset="-122"/>
                          <a:ea typeface="华文仿宋" panose="02010600040101010101" pitchFamily="2" charset="-122"/>
                          <a:cs typeface="+mn-cs"/>
                        </a:rPr>
                        <a:t>68</a:t>
                      </a:r>
                      <a:r>
                        <a:rPr lang="zh-CN" altLang="zh-CN" sz="2000" kern="1200" dirty="0">
                          <a:solidFill>
                            <a:schemeClr val="dk1"/>
                          </a:solidFill>
                          <a:effectLst/>
                          <a:latin typeface="华文仿宋" panose="02010600040101010101" pitchFamily="2" charset="-122"/>
                          <a:ea typeface="华文仿宋" panose="02010600040101010101" pitchFamily="2" charset="-122"/>
                          <a:cs typeface="+mn-cs"/>
                        </a:rPr>
                        <a:t>，</a:t>
                      </a:r>
                      <a:r>
                        <a:rPr lang="en-US" altLang="zh-CN" sz="2000" kern="1200" dirty="0">
                          <a:solidFill>
                            <a:schemeClr val="dk1"/>
                          </a:solidFill>
                          <a:effectLst/>
                          <a:latin typeface="华文仿宋" panose="02010600040101010101" pitchFamily="2" charset="-122"/>
                          <a:ea typeface="华文仿宋" panose="02010600040101010101" pitchFamily="2" charset="-122"/>
                          <a:cs typeface="+mn-cs"/>
                        </a:rPr>
                        <a:t>69</a:t>
                      </a:r>
                      <a:r>
                        <a:rPr lang="zh-CN" altLang="zh-CN" sz="2000" kern="1200" dirty="0">
                          <a:solidFill>
                            <a:schemeClr val="dk1"/>
                          </a:solidFill>
                          <a:effectLst/>
                          <a:latin typeface="华文仿宋" panose="02010600040101010101" pitchFamily="2" charset="-122"/>
                          <a:ea typeface="华文仿宋" panose="02010600040101010101" pitchFamily="2" charset="-122"/>
                          <a:cs typeface="+mn-cs"/>
                        </a:rPr>
                        <a:t>，</a:t>
                      </a:r>
                      <a:r>
                        <a:rPr lang="en-US" altLang="zh-CN" sz="2000" kern="1200" dirty="0">
                          <a:solidFill>
                            <a:schemeClr val="dk1"/>
                          </a:solidFill>
                          <a:effectLst/>
                          <a:latin typeface="华文仿宋" panose="02010600040101010101" pitchFamily="2" charset="-122"/>
                          <a:ea typeface="华文仿宋" panose="02010600040101010101" pitchFamily="2" charset="-122"/>
                          <a:cs typeface="+mn-cs"/>
                        </a:rPr>
                        <a:t>70</a:t>
                      </a:r>
                      <a:r>
                        <a:rPr lang="zh-CN" altLang="zh-CN" sz="2000" kern="1200" dirty="0">
                          <a:solidFill>
                            <a:schemeClr val="dk1"/>
                          </a:solidFill>
                          <a:effectLst/>
                          <a:latin typeface="华文仿宋" panose="02010600040101010101" pitchFamily="2" charset="-122"/>
                          <a:ea typeface="华文仿宋" panose="02010600040101010101" pitchFamily="2" charset="-122"/>
                          <a:cs typeface="+mn-cs"/>
                        </a:rPr>
                        <a:t>，</a:t>
                      </a:r>
                      <a:r>
                        <a:rPr lang="en-US" altLang="zh-CN" sz="2000" kern="1200" dirty="0">
                          <a:solidFill>
                            <a:schemeClr val="dk1"/>
                          </a:solidFill>
                          <a:effectLst/>
                          <a:latin typeface="华文仿宋" panose="02010600040101010101" pitchFamily="2" charset="-122"/>
                          <a:ea typeface="华文仿宋" panose="02010600040101010101" pitchFamily="2" charset="-122"/>
                          <a:cs typeface="+mn-cs"/>
                        </a:rPr>
                        <a:t>70</a:t>
                      </a:r>
                      <a:r>
                        <a:rPr lang="zh-CN" altLang="zh-CN" sz="2000" kern="1200" dirty="0">
                          <a:solidFill>
                            <a:schemeClr val="dk1"/>
                          </a:solidFill>
                          <a:effectLst/>
                          <a:latin typeface="华文仿宋" panose="02010600040101010101" pitchFamily="2" charset="-122"/>
                          <a:ea typeface="华文仿宋" panose="02010600040101010101" pitchFamily="2" charset="-122"/>
                          <a:cs typeface="+mn-cs"/>
                        </a:rPr>
                        <a:t>，</a:t>
                      </a:r>
                      <a:r>
                        <a:rPr lang="en-US" altLang="zh-CN" sz="2000" kern="1200" dirty="0">
                          <a:solidFill>
                            <a:schemeClr val="dk1"/>
                          </a:solidFill>
                          <a:effectLst/>
                          <a:latin typeface="华文仿宋" panose="02010600040101010101" pitchFamily="2" charset="-122"/>
                          <a:ea typeface="华文仿宋" panose="02010600040101010101" pitchFamily="2" charset="-122"/>
                          <a:cs typeface="+mn-cs"/>
                        </a:rPr>
                        <a:t>71</a:t>
                      </a:r>
                      <a:r>
                        <a:rPr lang="zh-CN" altLang="zh-CN" sz="2000" kern="1200" dirty="0">
                          <a:solidFill>
                            <a:schemeClr val="dk1"/>
                          </a:solidFill>
                          <a:effectLst/>
                          <a:latin typeface="华文仿宋" panose="02010600040101010101" pitchFamily="2" charset="-122"/>
                          <a:ea typeface="华文仿宋" panose="02010600040101010101" pitchFamily="2" charset="-122"/>
                          <a:cs typeface="+mn-cs"/>
                        </a:rPr>
                        <a:t>，</a:t>
                      </a:r>
                      <a:r>
                        <a:rPr lang="en-US" altLang="zh-CN" sz="2000" kern="1200" dirty="0">
                          <a:solidFill>
                            <a:schemeClr val="dk1"/>
                          </a:solidFill>
                          <a:effectLst/>
                          <a:latin typeface="华文仿宋" panose="02010600040101010101" pitchFamily="2" charset="-122"/>
                          <a:ea typeface="华文仿宋" panose="02010600040101010101" pitchFamily="2" charset="-122"/>
                          <a:cs typeface="+mn-cs"/>
                        </a:rPr>
                        <a:t>71</a:t>
                      </a:r>
                      <a:r>
                        <a:rPr lang="zh-CN" altLang="zh-CN" sz="2000" kern="1200" dirty="0">
                          <a:solidFill>
                            <a:schemeClr val="dk1"/>
                          </a:solidFill>
                          <a:effectLst/>
                          <a:latin typeface="华文仿宋" panose="02010600040101010101" pitchFamily="2" charset="-122"/>
                          <a:ea typeface="华文仿宋" panose="02010600040101010101" pitchFamily="2" charset="-122"/>
                          <a:cs typeface="+mn-cs"/>
                        </a:rPr>
                        <a:t>，</a:t>
                      </a:r>
                      <a:r>
                        <a:rPr lang="en-US" altLang="zh-CN" sz="2000" kern="1200" dirty="0">
                          <a:solidFill>
                            <a:schemeClr val="dk1"/>
                          </a:solidFill>
                          <a:effectLst/>
                          <a:latin typeface="华文仿宋" panose="02010600040101010101" pitchFamily="2" charset="-122"/>
                          <a:ea typeface="华文仿宋" panose="02010600040101010101" pitchFamily="2" charset="-122"/>
                          <a:cs typeface="+mn-cs"/>
                        </a:rPr>
                        <a:t>71</a:t>
                      </a:r>
                      <a:r>
                        <a:rPr lang="zh-CN" altLang="zh-CN" sz="2000" kern="1200" dirty="0">
                          <a:solidFill>
                            <a:schemeClr val="dk1"/>
                          </a:solidFill>
                          <a:effectLst/>
                          <a:latin typeface="华文仿宋" panose="02010600040101010101" pitchFamily="2" charset="-122"/>
                          <a:ea typeface="华文仿宋" panose="02010600040101010101" pitchFamily="2" charset="-122"/>
                          <a:cs typeface="+mn-cs"/>
                        </a:rPr>
                        <a:t>，</a:t>
                      </a:r>
                      <a:r>
                        <a:rPr lang="en-US" altLang="zh-CN" sz="2000" kern="1200" dirty="0">
                          <a:solidFill>
                            <a:schemeClr val="dk1"/>
                          </a:solidFill>
                          <a:effectLst/>
                          <a:latin typeface="华文仿宋" panose="02010600040101010101" pitchFamily="2" charset="-122"/>
                          <a:ea typeface="华文仿宋" panose="02010600040101010101" pitchFamily="2" charset="-122"/>
                          <a:cs typeface="+mn-cs"/>
                        </a:rPr>
                        <a:t>72</a:t>
                      </a:r>
                      <a:r>
                        <a:rPr lang="zh-CN" altLang="zh-CN" sz="2000" kern="1200" dirty="0">
                          <a:solidFill>
                            <a:schemeClr val="dk1"/>
                          </a:solidFill>
                          <a:effectLst/>
                          <a:latin typeface="华文仿宋" panose="02010600040101010101" pitchFamily="2" charset="-122"/>
                          <a:ea typeface="华文仿宋" panose="02010600040101010101" pitchFamily="2" charset="-122"/>
                          <a:cs typeface="+mn-cs"/>
                        </a:rPr>
                        <a:t>，</a:t>
                      </a:r>
                      <a:r>
                        <a:rPr lang="en-US" altLang="zh-CN" sz="2000" kern="1200" dirty="0">
                          <a:solidFill>
                            <a:schemeClr val="dk1"/>
                          </a:solidFill>
                          <a:effectLst/>
                          <a:latin typeface="华文仿宋" panose="02010600040101010101" pitchFamily="2" charset="-122"/>
                          <a:ea typeface="华文仿宋" panose="02010600040101010101" pitchFamily="2" charset="-122"/>
                          <a:cs typeface="+mn-cs"/>
                        </a:rPr>
                        <a:t>72</a:t>
                      </a:r>
                      <a:r>
                        <a:rPr lang="zh-CN" altLang="zh-CN" sz="2000" kern="1200" dirty="0">
                          <a:solidFill>
                            <a:schemeClr val="dk1"/>
                          </a:solidFill>
                          <a:effectLst/>
                          <a:latin typeface="华文仿宋" panose="02010600040101010101" pitchFamily="2" charset="-122"/>
                          <a:ea typeface="华文仿宋" panose="02010600040101010101" pitchFamily="2" charset="-122"/>
                          <a:cs typeface="+mn-cs"/>
                        </a:rPr>
                        <a:t>，</a:t>
                      </a:r>
                      <a:r>
                        <a:rPr lang="en-US" altLang="zh-CN" sz="2000" kern="1200" dirty="0">
                          <a:solidFill>
                            <a:schemeClr val="dk1"/>
                          </a:solidFill>
                          <a:effectLst/>
                          <a:latin typeface="华文仿宋" panose="02010600040101010101" pitchFamily="2" charset="-122"/>
                          <a:ea typeface="华文仿宋" panose="02010600040101010101" pitchFamily="2" charset="-122"/>
                          <a:cs typeface="+mn-cs"/>
                        </a:rPr>
                        <a:t>72</a:t>
                      </a:r>
                      <a:r>
                        <a:rPr lang="zh-CN" altLang="zh-CN" sz="2000" kern="1200" dirty="0">
                          <a:solidFill>
                            <a:schemeClr val="dk1"/>
                          </a:solidFill>
                          <a:effectLst/>
                          <a:latin typeface="华文仿宋" panose="02010600040101010101" pitchFamily="2" charset="-122"/>
                          <a:ea typeface="华文仿宋" panose="02010600040101010101" pitchFamily="2" charset="-122"/>
                          <a:cs typeface="+mn-cs"/>
                        </a:rPr>
                        <a:t>，</a:t>
                      </a:r>
                      <a:r>
                        <a:rPr lang="en-US" altLang="zh-CN" sz="2000" kern="1200" dirty="0">
                          <a:solidFill>
                            <a:schemeClr val="dk1"/>
                          </a:solidFill>
                          <a:effectLst/>
                          <a:latin typeface="华文仿宋" panose="02010600040101010101" pitchFamily="2" charset="-122"/>
                          <a:ea typeface="华文仿宋" panose="02010600040101010101" pitchFamily="2" charset="-122"/>
                          <a:cs typeface="+mn-cs"/>
                        </a:rPr>
                        <a:t>72</a:t>
                      </a:r>
                      <a:r>
                        <a:rPr lang="zh-CN" altLang="zh-CN" sz="2000" kern="1200" dirty="0">
                          <a:solidFill>
                            <a:schemeClr val="dk1"/>
                          </a:solidFill>
                          <a:effectLst/>
                          <a:latin typeface="华文仿宋" panose="02010600040101010101" pitchFamily="2" charset="-122"/>
                          <a:ea typeface="华文仿宋" panose="02010600040101010101" pitchFamily="2" charset="-122"/>
                          <a:cs typeface="+mn-cs"/>
                        </a:rPr>
                        <a:t>，</a:t>
                      </a:r>
                      <a:r>
                        <a:rPr lang="en-US" altLang="zh-CN" sz="2000" kern="1200" dirty="0">
                          <a:solidFill>
                            <a:schemeClr val="dk1"/>
                          </a:solidFill>
                          <a:effectLst/>
                          <a:latin typeface="华文仿宋" panose="02010600040101010101" pitchFamily="2" charset="-122"/>
                          <a:ea typeface="华文仿宋" panose="02010600040101010101" pitchFamily="2" charset="-122"/>
                          <a:cs typeface="+mn-cs"/>
                        </a:rPr>
                        <a:t>72</a:t>
                      </a:r>
                      <a:r>
                        <a:rPr lang="zh-CN" altLang="zh-CN" sz="2000" kern="1200" dirty="0">
                          <a:solidFill>
                            <a:schemeClr val="dk1"/>
                          </a:solidFill>
                          <a:effectLst/>
                          <a:latin typeface="华文仿宋" panose="02010600040101010101" pitchFamily="2" charset="-122"/>
                          <a:ea typeface="华文仿宋" panose="02010600040101010101" pitchFamily="2" charset="-122"/>
                          <a:cs typeface="+mn-cs"/>
                        </a:rPr>
                        <a:t>，</a:t>
                      </a:r>
                      <a:r>
                        <a:rPr lang="en-US" altLang="zh-CN" sz="2000" kern="1200" dirty="0">
                          <a:solidFill>
                            <a:schemeClr val="dk1"/>
                          </a:solidFill>
                          <a:effectLst/>
                          <a:latin typeface="华文仿宋" panose="02010600040101010101" pitchFamily="2" charset="-122"/>
                          <a:ea typeface="华文仿宋" panose="02010600040101010101" pitchFamily="2" charset="-122"/>
                          <a:cs typeface="+mn-cs"/>
                        </a:rPr>
                        <a:t>72</a:t>
                      </a:r>
                      <a:r>
                        <a:rPr lang="zh-CN" altLang="zh-CN" sz="2000" kern="1200" dirty="0">
                          <a:solidFill>
                            <a:schemeClr val="dk1"/>
                          </a:solidFill>
                          <a:effectLst/>
                          <a:latin typeface="华文仿宋" panose="02010600040101010101" pitchFamily="2" charset="-122"/>
                          <a:ea typeface="华文仿宋" panose="02010600040101010101" pitchFamily="2" charset="-122"/>
                          <a:cs typeface="+mn-cs"/>
                        </a:rPr>
                        <a:t>，</a:t>
                      </a:r>
                      <a:r>
                        <a:rPr lang="en-US" altLang="zh-CN" sz="2000" kern="1200" dirty="0">
                          <a:solidFill>
                            <a:schemeClr val="dk1"/>
                          </a:solidFill>
                          <a:effectLst/>
                          <a:latin typeface="华文仿宋" panose="02010600040101010101" pitchFamily="2" charset="-122"/>
                          <a:ea typeface="华文仿宋" panose="02010600040101010101" pitchFamily="2" charset="-122"/>
                          <a:cs typeface="+mn-cs"/>
                        </a:rPr>
                        <a:t>73</a:t>
                      </a:r>
                      <a:r>
                        <a:rPr lang="zh-CN" altLang="zh-CN" sz="2000" kern="1200" dirty="0">
                          <a:solidFill>
                            <a:schemeClr val="dk1"/>
                          </a:solidFill>
                          <a:effectLst/>
                          <a:latin typeface="华文仿宋" panose="02010600040101010101" pitchFamily="2" charset="-122"/>
                          <a:ea typeface="华文仿宋" panose="02010600040101010101" pitchFamily="2" charset="-122"/>
                          <a:cs typeface="+mn-cs"/>
                        </a:rPr>
                        <a:t>，</a:t>
                      </a:r>
                      <a:r>
                        <a:rPr lang="en-US" altLang="zh-CN" sz="2000" kern="1200" dirty="0">
                          <a:solidFill>
                            <a:schemeClr val="dk1"/>
                          </a:solidFill>
                          <a:effectLst/>
                          <a:latin typeface="华文仿宋" panose="02010600040101010101" pitchFamily="2" charset="-122"/>
                          <a:ea typeface="华文仿宋" panose="02010600040101010101" pitchFamily="2" charset="-122"/>
                          <a:cs typeface="+mn-cs"/>
                        </a:rPr>
                        <a:t>74</a:t>
                      </a:r>
                      <a:r>
                        <a:rPr lang="zh-CN" altLang="zh-CN" sz="2000" kern="1200" dirty="0">
                          <a:solidFill>
                            <a:schemeClr val="dk1"/>
                          </a:solidFill>
                          <a:effectLst/>
                          <a:latin typeface="华文仿宋" panose="02010600040101010101" pitchFamily="2" charset="-122"/>
                          <a:ea typeface="华文仿宋" panose="02010600040101010101" pitchFamily="2" charset="-122"/>
                          <a:cs typeface="+mn-cs"/>
                        </a:rPr>
                        <a:t>，</a:t>
                      </a:r>
                      <a:r>
                        <a:rPr lang="en-US" altLang="zh-CN" sz="2000" kern="1200" dirty="0">
                          <a:solidFill>
                            <a:schemeClr val="dk1"/>
                          </a:solidFill>
                          <a:effectLst/>
                          <a:latin typeface="华文仿宋" panose="02010600040101010101" pitchFamily="2" charset="-122"/>
                          <a:ea typeface="华文仿宋" panose="02010600040101010101" pitchFamily="2" charset="-122"/>
                          <a:cs typeface="+mn-cs"/>
                        </a:rPr>
                        <a:t>75</a:t>
                      </a:r>
                      <a:r>
                        <a:rPr lang="zh-CN" altLang="zh-CN" sz="2000" kern="1200" dirty="0">
                          <a:solidFill>
                            <a:schemeClr val="dk1"/>
                          </a:solidFill>
                          <a:effectLst/>
                          <a:latin typeface="华文仿宋" panose="02010600040101010101" pitchFamily="2" charset="-122"/>
                          <a:ea typeface="华文仿宋" panose="02010600040101010101" pitchFamily="2" charset="-122"/>
                          <a:cs typeface="+mn-cs"/>
                        </a:rPr>
                        <a:t>，</a:t>
                      </a:r>
                      <a:r>
                        <a:rPr lang="en-US" altLang="zh-CN" sz="2000" kern="1200" dirty="0">
                          <a:solidFill>
                            <a:schemeClr val="dk1"/>
                          </a:solidFill>
                          <a:effectLst/>
                          <a:latin typeface="华文仿宋" panose="02010600040101010101" pitchFamily="2" charset="-122"/>
                          <a:ea typeface="华文仿宋" panose="02010600040101010101" pitchFamily="2" charset="-122"/>
                          <a:cs typeface="+mn-cs"/>
                        </a:rPr>
                        <a:t>76</a:t>
                      </a:r>
                      <a:r>
                        <a:rPr lang="zh-CN" altLang="zh-CN" sz="2000" kern="1200" dirty="0">
                          <a:solidFill>
                            <a:schemeClr val="dk1"/>
                          </a:solidFill>
                          <a:effectLst/>
                          <a:latin typeface="华文仿宋" panose="02010600040101010101" pitchFamily="2" charset="-122"/>
                          <a:ea typeface="华文仿宋" panose="02010600040101010101" pitchFamily="2" charset="-122"/>
                          <a:cs typeface="+mn-cs"/>
                        </a:rPr>
                        <a:t>，</a:t>
                      </a:r>
                      <a:r>
                        <a:rPr lang="en-US" altLang="zh-CN" sz="2000" kern="1200" dirty="0">
                          <a:solidFill>
                            <a:schemeClr val="dk1"/>
                          </a:solidFill>
                          <a:effectLst/>
                          <a:latin typeface="华文仿宋" panose="02010600040101010101" pitchFamily="2" charset="-122"/>
                          <a:ea typeface="华文仿宋" panose="02010600040101010101" pitchFamily="2" charset="-122"/>
                          <a:cs typeface="+mn-cs"/>
                        </a:rPr>
                        <a:t>76</a:t>
                      </a:r>
                      <a:r>
                        <a:rPr lang="zh-CN" altLang="zh-CN" sz="2000" kern="1200" dirty="0">
                          <a:solidFill>
                            <a:schemeClr val="dk1"/>
                          </a:solidFill>
                          <a:effectLst/>
                          <a:latin typeface="华文仿宋" panose="02010600040101010101" pitchFamily="2" charset="-122"/>
                          <a:ea typeface="华文仿宋" panose="02010600040101010101" pitchFamily="2" charset="-122"/>
                          <a:cs typeface="+mn-cs"/>
                        </a:rPr>
                        <a:t>，</a:t>
                      </a:r>
                      <a:r>
                        <a:rPr lang="en-US" altLang="zh-CN" sz="2000" kern="1200" dirty="0">
                          <a:solidFill>
                            <a:schemeClr val="dk1"/>
                          </a:solidFill>
                          <a:effectLst/>
                          <a:latin typeface="华文仿宋" panose="02010600040101010101" pitchFamily="2" charset="-122"/>
                          <a:ea typeface="华文仿宋" panose="02010600040101010101" pitchFamily="2" charset="-122"/>
                          <a:cs typeface="+mn-cs"/>
                        </a:rPr>
                        <a:t>77</a:t>
                      </a:r>
                      <a:endParaRPr lang="zh-CN" altLang="zh-CN" sz="2000" kern="1200" dirty="0">
                        <a:solidFill>
                          <a:schemeClr val="dk1"/>
                        </a:solidFill>
                        <a:effectLst/>
                        <a:latin typeface="华文仿宋" panose="02010600040101010101" pitchFamily="2" charset="-122"/>
                        <a:ea typeface="华文仿宋" panose="02010600040101010101" pitchFamily="2" charset="-122"/>
                        <a:cs typeface="+mn-cs"/>
                      </a:endParaRPr>
                    </a:p>
                  </a:txBody>
                  <a:tcPr marL="68580" marR="68580" marT="0" marB="0" anchor="ctr"/>
                </a:tc>
                <a:tc>
                  <a:txBody>
                    <a:bodyPr/>
                    <a:lstStyle/>
                    <a:p>
                      <a:pPr indent="127000" algn="ctr">
                        <a:spcAft>
                          <a:spcPts val="0"/>
                        </a:spcAft>
                      </a:pPr>
                      <a:r>
                        <a:rPr lang="en-US" sz="2000" kern="100" dirty="0">
                          <a:effectLst/>
                          <a:latin typeface="华文仿宋" panose="02010600040101010101" pitchFamily="2" charset="-122"/>
                          <a:ea typeface="华文仿宋" panose="02010600040101010101" pitchFamily="2" charset="-122"/>
                        </a:rPr>
                        <a:t>72.00</a:t>
                      </a:r>
                      <a:endParaRPr lang="zh-CN" sz="2000" kern="100" dirty="0">
                        <a:effectLst/>
                        <a:latin typeface="华文仿宋" panose="02010600040101010101" pitchFamily="2" charset="-122"/>
                        <a:ea typeface="华文仿宋" panose="0201060004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2000" kern="100" dirty="0">
                          <a:effectLst/>
                          <a:latin typeface="华文仿宋" panose="02010600040101010101" pitchFamily="2" charset="-122"/>
                          <a:ea typeface="华文仿宋" panose="02010600040101010101" pitchFamily="2" charset="-122"/>
                        </a:rPr>
                        <a:t>2.64</a:t>
                      </a:r>
                      <a:endParaRPr lang="zh-CN" sz="2000" kern="100" dirty="0">
                        <a:effectLst/>
                        <a:latin typeface="华文仿宋" panose="02010600040101010101" pitchFamily="2" charset="-122"/>
                        <a:ea typeface="华文仿宋" panose="0201060004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2000" kern="100" dirty="0">
                          <a:effectLst/>
                          <a:latin typeface="华文仿宋" panose="02010600040101010101" pitchFamily="2" charset="-122"/>
                          <a:ea typeface="华文仿宋" panose="02010600040101010101" pitchFamily="2" charset="-122"/>
                        </a:rPr>
                        <a:t>0.0366</a:t>
                      </a:r>
                      <a:endParaRPr lang="zh-CN" sz="2000" kern="100" dirty="0">
                        <a:effectLst/>
                        <a:latin typeface="华文仿宋" panose="02010600040101010101" pitchFamily="2" charset="-122"/>
                        <a:ea typeface="华文仿宋" panose="0201060004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623588116"/>
                  </a:ext>
                </a:extLst>
              </a:tr>
            </a:tbl>
          </a:graphicData>
        </a:graphic>
      </p:graphicFrame>
      <p:sp>
        <p:nvSpPr>
          <p:cNvPr id="10" name="矩形 9">
            <a:extLst>
              <a:ext uri="{FF2B5EF4-FFF2-40B4-BE49-F238E27FC236}">
                <a16:creationId xmlns:a16="http://schemas.microsoft.com/office/drawing/2014/main" id="{355BF6CC-DE3E-4827-8B02-9A846165A702}"/>
              </a:ext>
            </a:extLst>
          </p:cNvPr>
          <p:cNvSpPr/>
          <p:nvPr/>
        </p:nvSpPr>
        <p:spPr>
          <a:xfrm>
            <a:off x="323528" y="5385295"/>
            <a:ext cx="8363272" cy="1323439"/>
          </a:xfrm>
          <a:prstGeom prst="rect">
            <a:avLst/>
          </a:prstGeom>
        </p:spPr>
        <p:txBody>
          <a:bodyPr wrap="square">
            <a:spAutoFit/>
          </a:bodyPr>
          <a:lstStyle/>
          <a:p>
            <a:pPr marL="342900" indent="-342900" algn="just">
              <a:spcAft>
                <a:spcPts val="0"/>
              </a:spcAft>
              <a:buFont typeface="Wingdings" panose="05000000000000000000" pitchFamily="2" charset="2"/>
              <a:buChar char="Ø"/>
            </a:pPr>
            <a:r>
              <a:rPr lang="zh-CN" altLang="zh-CN" sz="2000" dirty="0">
                <a:solidFill>
                  <a:srgbClr val="3333FF"/>
                </a:solidFill>
                <a:latin typeface="华文仿宋" panose="02010600040101010101" pitchFamily="2" charset="-122"/>
                <a:ea typeface="华文仿宋" panose="02010600040101010101" pitchFamily="2" charset="-122"/>
              </a:rPr>
              <a:t>两组数据平均值相差很大，标准差不能判断各自数据差异的大小。</a:t>
            </a:r>
            <a:endParaRPr lang="en-US" altLang="zh-CN" sz="2000" dirty="0">
              <a:solidFill>
                <a:srgbClr val="3333FF"/>
              </a:solidFill>
              <a:latin typeface="华文仿宋" panose="02010600040101010101" pitchFamily="2" charset="-122"/>
              <a:ea typeface="华文仿宋" panose="02010600040101010101" pitchFamily="2" charset="-122"/>
            </a:endParaRPr>
          </a:p>
          <a:p>
            <a:pPr marL="342900" indent="-342900" algn="just">
              <a:spcAft>
                <a:spcPts val="0"/>
              </a:spcAft>
              <a:buFont typeface="Wingdings" panose="05000000000000000000" pitchFamily="2" charset="2"/>
              <a:buChar char="Ø"/>
            </a:pPr>
            <a:r>
              <a:rPr lang="zh-CN" altLang="zh-CN" sz="2000" dirty="0">
                <a:solidFill>
                  <a:srgbClr val="3333FF"/>
                </a:solidFill>
                <a:latin typeface="华文仿宋" panose="02010600040101010101" pitchFamily="2" charset="-122"/>
                <a:ea typeface="华文仿宋" panose="02010600040101010101" pitchFamily="2" charset="-122"/>
              </a:rPr>
              <a:t>通过计算离散系数，可以看出，虽然成人组的标准差大于幼儿组，但是幼儿组的离散系数明显大于成人组，因此可以说明，幼儿组的身高差异比成人组大。</a:t>
            </a:r>
          </a:p>
        </p:txBody>
      </p:sp>
    </p:spTree>
    <p:extLst>
      <p:ext uri="{BB962C8B-B14F-4D97-AF65-F5344CB8AC3E}">
        <p14:creationId xmlns:p14="http://schemas.microsoft.com/office/powerpoint/2010/main" val="3136921358"/>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灯片编号占位符 5"/>
          <p:cNvSpPr>
            <a:spLocks noGrp="1"/>
          </p:cNvSpPr>
          <p:nvPr>
            <p:ph type="sldNum" sz="quarter" idx="12"/>
          </p:nvPr>
        </p:nvSpPr>
        <p:spPr>
          <a:xfrm>
            <a:off x="7042150" y="6243638"/>
            <a:ext cx="19050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8EA8BB08-3C7D-4E8A-99F8-016AC4879B56}" type="slidenum">
              <a:rPr lang="en-US" altLang="zh-CN">
                <a:latin typeface="华文仿宋" panose="02010600040101010101" pitchFamily="2" charset="-122"/>
                <a:ea typeface="华文仿宋" panose="02010600040101010101" pitchFamily="2" charset="-122"/>
              </a:rPr>
              <a:pPr/>
              <a:t>25</a:t>
            </a:fld>
            <a:endParaRPr lang="en-US" altLang="zh-CN">
              <a:latin typeface="华文仿宋" panose="02010600040101010101" pitchFamily="2" charset="-122"/>
              <a:ea typeface="华文仿宋" panose="02010600040101010101" pitchFamily="2" charset="-122"/>
            </a:endParaRPr>
          </a:p>
        </p:txBody>
      </p:sp>
      <p:sp>
        <p:nvSpPr>
          <p:cNvPr id="39939" name="Rectangle 2"/>
          <p:cNvSpPr>
            <a:spLocks noGrp="1" noChangeArrowheads="1"/>
          </p:cNvSpPr>
          <p:nvPr>
            <p:ph type="title"/>
          </p:nvPr>
        </p:nvSpPr>
        <p:spPr>
          <a:xfrm>
            <a:off x="395288" y="203870"/>
            <a:ext cx="6194425" cy="731838"/>
          </a:xfrm>
        </p:spPr>
        <p:txBody>
          <a:bodyPr/>
          <a:lstStyle/>
          <a:p>
            <a:pPr eaLnBrk="1" hangingPunct="1"/>
            <a:r>
              <a:rPr lang="zh-CN" altLang="en-US" dirty="0"/>
              <a:t>度量的分类</a:t>
            </a:r>
            <a:endParaRPr lang="en-US" altLang="zh-CN" dirty="0">
              <a:solidFill>
                <a:srgbClr val="3333FF"/>
              </a:solidFill>
            </a:endParaRPr>
          </a:p>
        </p:txBody>
      </p:sp>
      <p:sp>
        <p:nvSpPr>
          <p:cNvPr id="40964" name="Rectangle 3"/>
          <p:cNvSpPr txBox="1">
            <a:spLocks noChangeArrowheads="1"/>
          </p:cNvSpPr>
          <p:nvPr/>
        </p:nvSpPr>
        <p:spPr bwMode="auto">
          <a:xfrm>
            <a:off x="251520" y="1349165"/>
            <a:ext cx="8559800" cy="5508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lr>
                <a:schemeClr val="tx2"/>
              </a:buClr>
              <a:buSzPct val="70000"/>
              <a:buFont typeface="Wingdings" panose="05000000000000000000" pitchFamily="2" charset="2"/>
              <a:buChar char="l"/>
              <a:defRPr sz="3000">
                <a:solidFill>
                  <a:schemeClr val="tx1"/>
                </a:solidFill>
                <a:latin typeface="Arial" panose="020B0604020202020204" pitchFamily="34" charset="0"/>
                <a:ea typeface="宋体" panose="02010600030101010101" pitchFamily="2" charset="-122"/>
              </a:defRPr>
            </a:lvl1pPr>
            <a:lvl2pPr marL="692150" indent="-347663">
              <a:spcBef>
                <a:spcPct val="20000"/>
              </a:spcBef>
              <a:buClr>
                <a:schemeClr val="accent2"/>
              </a:buClr>
              <a:buSzPct val="70000"/>
              <a:buFont typeface="Wingdings" panose="05000000000000000000" pitchFamily="2" charset="2"/>
              <a:buChar char="l"/>
              <a:defRPr sz="26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9pPr>
          </a:lstStyle>
          <a:p>
            <a:pPr eaLnBrk="1" hangingPunct="1">
              <a:buFont typeface="Wingdings" panose="05000000000000000000" pitchFamily="2" charset="2"/>
              <a:buChar char="Ø"/>
            </a:pPr>
            <a:r>
              <a:rPr lang="zh-CN" altLang="en-US" sz="2800" b="1" dirty="0">
                <a:solidFill>
                  <a:srgbClr val="3333FF"/>
                </a:solidFill>
                <a:latin typeface="华文仿宋" panose="02010600040101010101" pitchFamily="2" charset="-122"/>
                <a:ea typeface="华文仿宋" panose="02010600040101010101" pitchFamily="2" charset="-122"/>
              </a:rPr>
              <a:t>分布式度量</a:t>
            </a:r>
            <a:r>
              <a:rPr lang="en-US" altLang="zh-CN" sz="2800" b="1" dirty="0">
                <a:solidFill>
                  <a:srgbClr val="3333FF"/>
                </a:solidFill>
                <a:latin typeface="华文仿宋" panose="02010600040101010101" pitchFamily="2" charset="-122"/>
                <a:ea typeface="华文仿宋" panose="02010600040101010101" pitchFamily="2" charset="-122"/>
              </a:rPr>
              <a:t>(Distributive)</a:t>
            </a:r>
            <a:r>
              <a:rPr lang="en-US" altLang="zh-CN" sz="2800" dirty="0">
                <a:solidFill>
                  <a:srgbClr val="3333FF"/>
                </a:solidFill>
                <a:latin typeface="华文仿宋" panose="02010600040101010101" pitchFamily="2" charset="-122"/>
                <a:ea typeface="华文仿宋" panose="02010600040101010101" pitchFamily="2" charset="-122"/>
              </a:rPr>
              <a:t>:</a:t>
            </a:r>
            <a:r>
              <a:rPr lang="zh-CN" altLang="en-US" sz="2800" dirty="0">
                <a:solidFill>
                  <a:srgbClr val="3333FF"/>
                </a:solidFill>
                <a:latin typeface="华文仿宋" panose="02010600040101010101" pitchFamily="2" charset="-122"/>
                <a:ea typeface="华文仿宋" panose="02010600040101010101" pitchFamily="2" charset="-122"/>
              </a:rPr>
              <a:t>将函数用于</a:t>
            </a:r>
            <a:r>
              <a:rPr lang="en-US" altLang="zh-CN" sz="2800" dirty="0">
                <a:solidFill>
                  <a:srgbClr val="3333FF"/>
                </a:solidFill>
                <a:latin typeface="华文仿宋" panose="02010600040101010101" pitchFamily="2" charset="-122"/>
                <a:ea typeface="华文仿宋" panose="02010600040101010101" pitchFamily="2" charset="-122"/>
              </a:rPr>
              <a:t>n</a:t>
            </a:r>
            <a:r>
              <a:rPr lang="zh-CN" altLang="en-US" sz="2800" dirty="0">
                <a:solidFill>
                  <a:srgbClr val="3333FF"/>
                </a:solidFill>
                <a:latin typeface="华文仿宋" panose="02010600040101010101" pitchFamily="2" charset="-122"/>
                <a:ea typeface="华文仿宋" panose="02010600040101010101" pitchFamily="2" charset="-122"/>
              </a:rPr>
              <a:t>个聚集值得到的结果和将函数用于所有数据得到的结果一样</a:t>
            </a:r>
            <a:endParaRPr lang="en-US" altLang="zh-CN" sz="2800" dirty="0">
              <a:solidFill>
                <a:srgbClr val="3333FF"/>
              </a:solidFill>
              <a:latin typeface="华文仿宋" panose="02010600040101010101" pitchFamily="2" charset="-122"/>
              <a:ea typeface="华文仿宋" panose="02010600040101010101" pitchFamily="2" charset="-122"/>
            </a:endParaRPr>
          </a:p>
          <a:p>
            <a:pPr lvl="1" eaLnBrk="1" hangingPunct="1">
              <a:buFont typeface="Wingdings" panose="05000000000000000000" pitchFamily="2" charset="2"/>
              <a:buChar char="ü"/>
            </a:pPr>
            <a:r>
              <a:rPr lang="en-US" altLang="zh-CN" sz="2800" dirty="0">
                <a:solidFill>
                  <a:srgbClr val="3333FF"/>
                </a:solidFill>
                <a:latin typeface="华文仿宋" panose="02010600040101010101" pitchFamily="2" charset="-122"/>
                <a:ea typeface="华文仿宋" panose="02010600040101010101" pitchFamily="2" charset="-122"/>
              </a:rPr>
              <a:t>count(), sum(), min(), max()</a:t>
            </a:r>
          </a:p>
          <a:p>
            <a:pPr eaLnBrk="1" hangingPunct="1">
              <a:buFont typeface="Wingdings" panose="05000000000000000000" pitchFamily="2" charset="2"/>
              <a:buChar char="Ø"/>
            </a:pPr>
            <a:r>
              <a:rPr lang="zh-CN" altLang="en-US" sz="2800" b="1" dirty="0">
                <a:solidFill>
                  <a:srgbClr val="3333FF"/>
                </a:solidFill>
                <a:latin typeface="华文仿宋" panose="02010600040101010101" pitchFamily="2" charset="-122"/>
                <a:ea typeface="华文仿宋" panose="02010600040101010101" pitchFamily="2" charset="-122"/>
              </a:rPr>
              <a:t>代数度量</a:t>
            </a:r>
            <a:r>
              <a:rPr lang="en-US" altLang="zh-CN" sz="2800" b="1" dirty="0">
                <a:solidFill>
                  <a:srgbClr val="3333FF"/>
                </a:solidFill>
                <a:latin typeface="华文仿宋" panose="02010600040101010101" pitchFamily="2" charset="-122"/>
                <a:ea typeface="华文仿宋" panose="02010600040101010101" pitchFamily="2" charset="-122"/>
              </a:rPr>
              <a:t>(Algebraic)</a:t>
            </a:r>
            <a:r>
              <a:rPr lang="en-US" altLang="zh-CN" sz="2800" dirty="0">
                <a:solidFill>
                  <a:srgbClr val="3333FF"/>
                </a:solidFill>
                <a:latin typeface="华文仿宋" panose="02010600040101010101" pitchFamily="2" charset="-122"/>
                <a:ea typeface="华文仿宋" panose="02010600040101010101" pitchFamily="2" charset="-122"/>
              </a:rPr>
              <a:t>:</a:t>
            </a:r>
            <a:r>
              <a:rPr lang="zh-CN" altLang="en-US" sz="2800" dirty="0">
                <a:solidFill>
                  <a:srgbClr val="3333FF"/>
                </a:solidFill>
                <a:latin typeface="华文仿宋" panose="02010600040101010101" pitchFamily="2" charset="-122"/>
                <a:ea typeface="华文仿宋" panose="02010600040101010101" pitchFamily="2" charset="-122"/>
              </a:rPr>
              <a:t>可以 通过在一个或多个分布式度量上应用一个代数函数而得到</a:t>
            </a:r>
            <a:endParaRPr lang="en-US" altLang="zh-CN" sz="2800" dirty="0">
              <a:solidFill>
                <a:srgbClr val="3333FF"/>
              </a:solidFill>
              <a:latin typeface="华文仿宋" panose="02010600040101010101" pitchFamily="2" charset="-122"/>
              <a:ea typeface="华文仿宋" panose="02010600040101010101" pitchFamily="2" charset="-122"/>
            </a:endParaRPr>
          </a:p>
          <a:p>
            <a:pPr lvl="1" eaLnBrk="1" hangingPunct="1">
              <a:buFont typeface="Wingdings" panose="05000000000000000000" pitchFamily="2" charset="2"/>
              <a:buChar char="ü"/>
            </a:pPr>
            <a:r>
              <a:rPr lang="en-US" altLang="zh-CN" sz="2800" dirty="0" err="1">
                <a:solidFill>
                  <a:srgbClr val="3333FF"/>
                </a:solidFill>
                <a:latin typeface="华文仿宋" panose="02010600040101010101" pitchFamily="2" charset="-122"/>
                <a:ea typeface="华文仿宋" panose="02010600040101010101" pitchFamily="2" charset="-122"/>
              </a:rPr>
              <a:t>avg</a:t>
            </a:r>
            <a:r>
              <a:rPr lang="en-US" altLang="zh-CN" sz="2800" dirty="0">
                <a:solidFill>
                  <a:srgbClr val="3333FF"/>
                </a:solidFill>
                <a:latin typeface="华文仿宋" panose="02010600040101010101" pitchFamily="2" charset="-122"/>
                <a:ea typeface="华文仿宋" panose="02010600040101010101" pitchFamily="2" charset="-122"/>
              </a:rPr>
              <a:t>(), </a:t>
            </a:r>
            <a:r>
              <a:rPr lang="en-US" altLang="zh-CN" sz="2800" dirty="0" err="1">
                <a:solidFill>
                  <a:srgbClr val="3333FF"/>
                </a:solidFill>
                <a:latin typeface="华文仿宋" panose="02010600040101010101" pitchFamily="2" charset="-122"/>
                <a:ea typeface="华文仿宋" panose="02010600040101010101" pitchFamily="2" charset="-122"/>
              </a:rPr>
              <a:t>min_N</a:t>
            </a:r>
            <a:r>
              <a:rPr lang="en-US" altLang="zh-CN" sz="2800" dirty="0">
                <a:solidFill>
                  <a:srgbClr val="3333FF"/>
                </a:solidFill>
                <a:latin typeface="华文仿宋" panose="02010600040101010101" pitchFamily="2" charset="-122"/>
                <a:ea typeface="华文仿宋" panose="02010600040101010101" pitchFamily="2" charset="-122"/>
              </a:rPr>
              <a:t>(), </a:t>
            </a:r>
            <a:r>
              <a:rPr lang="en-US" altLang="zh-CN" sz="2800" dirty="0" err="1">
                <a:solidFill>
                  <a:srgbClr val="3333FF"/>
                </a:solidFill>
                <a:latin typeface="华文仿宋" panose="02010600040101010101" pitchFamily="2" charset="-122"/>
                <a:ea typeface="华文仿宋" panose="02010600040101010101" pitchFamily="2" charset="-122"/>
              </a:rPr>
              <a:t>max_N</a:t>
            </a:r>
            <a:r>
              <a:rPr lang="en-US" altLang="zh-CN" sz="2800" dirty="0">
                <a:solidFill>
                  <a:srgbClr val="3333FF"/>
                </a:solidFill>
                <a:latin typeface="华文仿宋" panose="02010600040101010101" pitchFamily="2" charset="-122"/>
                <a:ea typeface="华文仿宋" panose="02010600040101010101" pitchFamily="2" charset="-122"/>
              </a:rPr>
              <a:t>(), </a:t>
            </a:r>
            <a:r>
              <a:rPr lang="en-US" altLang="zh-CN" sz="2800" dirty="0" err="1">
                <a:solidFill>
                  <a:srgbClr val="3333FF"/>
                </a:solidFill>
                <a:latin typeface="华文仿宋" panose="02010600040101010101" pitchFamily="2" charset="-122"/>
                <a:ea typeface="华文仿宋" panose="02010600040101010101" pitchFamily="2" charset="-122"/>
              </a:rPr>
              <a:t>standard_deviation</a:t>
            </a:r>
            <a:r>
              <a:rPr lang="en-US" altLang="zh-CN" sz="2800" dirty="0">
                <a:solidFill>
                  <a:srgbClr val="3333FF"/>
                </a:solidFill>
                <a:latin typeface="华文仿宋" panose="02010600040101010101" pitchFamily="2" charset="-122"/>
                <a:ea typeface="华文仿宋" panose="02010600040101010101" pitchFamily="2" charset="-122"/>
              </a:rPr>
              <a:t>()</a:t>
            </a:r>
          </a:p>
          <a:p>
            <a:pPr eaLnBrk="1" hangingPunct="1">
              <a:buFont typeface="Wingdings" panose="05000000000000000000" pitchFamily="2" charset="2"/>
              <a:buChar char="Ø"/>
            </a:pPr>
            <a:r>
              <a:rPr lang="zh-CN" altLang="en-US" sz="2800" b="1" dirty="0">
                <a:solidFill>
                  <a:srgbClr val="3333FF"/>
                </a:solidFill>
                <a:latin typeface="华文仿宋" panose="02010600040101010101" pitchFamily="2" charset="-122"/>
                <a:ea typeface="华文仿宋" panose="02010600040101010101" pitchFamily="2" charset="-122"/>
              </a:rPr>
              <a:t>整体度量</a:t>
            </a:r>
            <a:r>
              <a:rPr lang="en-US" altLang="zh-CN" sz="2800" b="1" dirty="0">
                <a:solidFill>
                  <a:srgbClr val="3333FF"/>
                </a:solidFill>
                <a:latin typeface="华文仿宋" panose="02010600040101010101" pitchFamily="2" charset="-122"/>
                <a:ea typeface="华文仿宋" panose="02010600040101010101" pitchFamily="2" charset="-122"/>
              </a:rPr>
              <a:t>(Holistic)</a:t>
            </a:r>
            <a:r>
              <a:rPr lang="en-US" altLang="zh-CN" sz="2800" dirty="0">
                <a:solidFill>
                  <a:srgbClr val="3333FF"/>
                </a:solidFill>
                <a:latin typeface="华文仿宋" panose="02010600040101010101" pitchFamily="2" charset="-122"/>
                <a:ea typeface="华文仿宋" panose="02010600040101010101" pitchFamily="2" charset="-122"/>
              </a:rPr>
              <a:t>:</a:t>
            </a:r>
            <a:r>
              <a:rPr lang="zh-CN" altLang="en-US" sz="2800" dirty="0">
                <a:solidFill>
                  <a:srgbClr val="3333FF"/>
                </a:solidFill>
                <a:latin typeface="华文仿宋" panose="02010600040101010101" pitchFamily="2" charset="-122"/>
                <a:ea typeface="华文仿宋" panose="02010600040101010101" pitchFamily="2" charset="-122"/>
              </a:rPr>
              <a:t>必须对整个数据集计算的度量</a:t>
            </a:r>
            <a:endParaRPr lang="en-US" altLang="zh-CN" sz="2800" dirty="0">
              <a:solidFill>
                <a:srgbClr val="3333FF"/>
              </a:solidFill>
              <a:latin typeface="华文仿宋" panose="02010600040101010101" pitchFamily="2" charset="-122"/>
              <a:ea typeface="华文仿宋" panose="02010600040101010101" pitchFamily="2" charset="-122"/>
            </a:endParaRPr>
          </a:p>
          <a:p>
            <a:pPr lvl="1" eaLnBrk="1" hangingPunct="1">
              <a:buFont typeface="Wingdings" panose="05000000000000000000" pitchFamily="2" charset="2"/>
              <a:buChar char="ü"/>
            </a:pPr>
            <a:r>
              <a:rPr lang="zh-CN" altLang="en-US" sz="2400" dirty="0">
                <a:solidFill>
                  <a:srgbClr val="3333FF"/>
                </a:solidFill>
                <a:latin typeface="华文仿宋" panose="02010600040101010101" pitchFamily="2" charset="-122"/>
                <a:ea typeface="华文仿宋" panose="02010600040101010101" pitchFamily="2" charset="-122"/>
              </a:rPr>
              <a:t>计算子聚集所需的存储没有常数界</a:t>
            </a:r>
            <a:endParaRPr lang="en-US" altLang="zh-CN" sz="2400" dirty="0">
              <a:solidFill>
                <a:srgbClr val="3333FF"/>
              </a:solidFill>
              <a:latin typeface="华文仿宋" panose="02010600040101010101" pitchFamily="2" charset="-122"/>
              <a:ea typeface="华文仿宋" panose="02010600040101010101" pitchFamily="2" charset="-122"/>
            </a:endParaRPr>
          </a:p>
          <a:p>
            <a:pPr lvl="1" eaLnBrk="1" hangingPunct="1">
              <a:buFont typeface="Wingdings" panose="05000000000000000000" pitchFamily="2" charset="2"/>
              <a:buChar char="ü"/>
            </a:pPr>
            <a:r>
              <a:rPr lang="en-US" altLang="zh-CN" sz="2400" dirty="0">
                <a:solidFill>
                  <a:srgbClr val="3333FF"/>
                </a:solidFill>
                <a:latin typeface="华文仿宋" panose="02010600040101010101" pitchFamily="2" charset="-122"/>
                <a:ea typeface="华文仿宋" panose="02010600040101010101" pitchFamily="2" charset="-122"/>
              </a:rPr>
              <a:t>median(</a:t>
            </a:r>
            <a:r>
              <a:rPr lang="zh-CN" altLang="en-US" sz="2400" dirty="0">
                <a:solidFill>
                  <a:srgbClr val="3333FF"/>
                </a:solidFill>
                <a:latin typeface="华文仿宋" panose="02010600040101010101" pitchFamily="2" charset="-122"/>
                <a:ea typeface="华文仿宋" panose="02010600040101010101" pitchFamily="2" charset="-122"/>
              </a:rPr>
              <a:t>中位数</a:t>
            </a:r>
            <a:r>
              <a:rPr lang="en-US" altLang="zh-CN" sz="2400" dirty="0">
                <a:solidFill>
                  <a:srgbClr val="3333FF"/>
                </a:solidFill>
                <a:latin typeface="华文仿宋" panose="02010600040101010101" pitchFamily="2" charset="-122"/>
                <a:ea typeface="华文仿宋" panose="02010600040101010101" pitchFamily="2" charset="-122"/>
              </a:rPr>
              <a:t>), mode(</a:t>
            </a:r>
            <a:r>
              <a:rPr lang="zh-CN" altLang="en-US" sz="2400" dirty="0">
                <a:solidFill>
                  <a:srgbClr val="3333FF"/>
                </a:solidFill>
                <a:latin typeface="华文仿宋" panose="02010600040101010101" pitchFamily="2" charset="-122"/>
                <a:ea typeface="华文仿宋" panose="02010600040101010101" pitchFamily="2" charset="-122"/>
              </a:rPr>
              <a:t>众数</a:t>
            </a:r>
            <a:r>
              <a:rPr lang="en-US" altLang="zh-CN" sz="2400" dirty="0">
                <a:solidFill>
                  <a:srgbClr val="3333FF"/>
                </a:solidFill>
                <a:latin typeface="华文仿宋" panose="02010600040101010101" pitchFamily="2" charset="-122"/>
                <a:ea typeface="华文仿宋" panose="02010600040101010101" pitchFamily="2" charset="-122"/>
              </a:rPr>
              <a:t>), rank().</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0964">
                                            <p:txEl>
                                              <p:pRg st="0" end="0"/>
                                            </p:txEl>
                                          </p:spTgt>
                                        </p:tgtEl>
                                        <p:attrNameLst>
                                          <p:attrName>style.visibility</p:attrName>
                                        </p:attrNameLst>
                                      </p:cBhvr>
                                      <p:to>
                                        <p:strVal val="visible"/>
                                      </p:to>
                                    </p:set>
                                    <p:animEffect transition="in" filter="fade">
                                      <p:cBhvr>
                                        <p:cTn id="7" dur="2000"/>
                                        <p:tgtEl>
                                          <p:spTgt spid="4096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0964">
                                            <p:txEl>
                                              <p:pRg st="1" end="1"/>
                                            </p:txEl>
                                          </p:spTgt>
                                        </p:tgtEl>
                                        <p:attrNameLst>
                                          <p:attrName>style.visibility</p:attrName>
                                        </p:attrNameLst>
                                      </p:cBhvr>
                                      <p:to>
                                        <p:strVal val="visible"/>
                                      </p:to>
                                    </p:set>
                                    <p:animEffect transition="in" filter="fade">
                                      <p:cBhvr>
                                        <p:cTn id="12" dur="2000"/>
                                        <p:tgtEl>
                                          <p:spTgt spid="40964">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0964">
                                            <p:txEl>
                                              <p:pRg st="2" end="2"/>
                                            </p:txEl>
                                          </p:spTgt>
                                        </p:tgtEl>
                                        <p:attrNameLst>
                                          <p:attrName>style.visibility</p:attrName>
                                        </p:attrNameLst>
                                      </p:cBhvr>
                                      <p:to>
                                        <p:strVal val="visible"/>
                                      </p:to>
                                    </p:set>
                                    <p:animEffect transition="in" filter="fade">
                                      <p:cBhvr>
                                        <p:cTn id="17" dur="2000"/>
                                        <p:tgtEl>
                                          <p:spTgt spid="4096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0964">
                                            <p:txEl>
                                              <p:pRg st="3" end="3"/>
                                            </p:txEl>
                                          </p:spTgt>
                                        </p:tgtEl>
                                        <p:attrNameLst>
                                          <p:attrName>style.visibility</p:attrName>
                                        </p:attrNameLst>
                                      </p:cBhvr>
                                      <p:to>
                                        <p:strVal val="visible"/>
                                      </p:to>
                                    </p:set>
                                    <p:animEffect transition="in" filter="fade">
                                      <p:cBhvr>
                                        <p:cTn id="22" dur="2000"/>
                                        <p:tgtEl>
                                          <p:spTgt spid="40964">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0964">
                                            <p:txEl>
                                              <p:pRg st="4" end="4"/>
                                            </p:txEl>
                                          </p:spTgt>
                                        </p:tgtEl>
                                        <p:attrNameLst>
                                          <p:attrName>style.visibility</p:attrName>
                                        </p:attrNameLst>
                                      </p:cBhvr>
                                      <p:to>
                                        <p:strVal val="visible"/>
                                      </p:to>
                                    </p:set>
                                    <p:animEffect transition="in" filter="fade">
                                      <p:cBhvr>
                                        <p:cTn id="27" dur="2000"/>
                                        <p:tgtEl>
                                          <p:spTgt spid="4096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0964">
                                            <p:txEl>
                                              <p:pRg st="5" end="5"/>
                                            </p:txEl>
                                          </p:spTgt>
                                        </p:tgtEl>
                                        <p:attrNameLst>
                                          <p:attrName>style.visibility</p:attrName>
                                        </p:attrNameLst>
                                      </p:cBhvr>
                                      <p:to>
                                        <p:strVal val="visible"/>
                                      </p:to>
                                    </p:set>
                                    <p:animEffect transition="in" filter="fade">
                                      <p:cBhvr>
                                        <p:cTn id="32" dur="2000"/>
                                        <p:tgtEl>
                                          <p:spTgt spid="4096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40964">
                                            <p:txEl>
                                              <p:pRg st="6" end="6"/>
                                            </p:txEl>
                                          </p:spTgt>
                                        </p:tgtEl>
                                        <p:attrNameLst>
                                          <p:attrName>style.visibility</p:attrName>
                                        </p:attrNameLst>
                                      </p:cBhvr>
                                      <p:to>
                                        <p:strVal val="visible"/>
                                      </p:to>
                                    </p:set>
                                    <p:animEffect transition="in" filter="fade">
                                      <p:cBhvr>
                                        <p:cTn id="37" dur="2000"/>
                                        <p:tgtEl>
                                          <p:spTgt spid="4096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4" grpId="0" build="p" bldLvl="2"/>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5C4526F0-60A0-41E5-9BD9-891E6DC131BD}" type="slidenum">
              <a:rPr lang="en-US" altLang="zh-CN"/>
              <a:pPr/>
              <a:t>26</a:t>
            </a:fld>
            <a:endParaRPr lang="en-US" altLang="zh-CN"/>
          </a:p>
        </p:txBody>
      </p:sp>
      <p:sp>
        <p:nvSpPr>
          <p:cNvPr id="41987" name="Rectangle 3"/>
          <p:cNvSpPr>
            <a:spLocks noGrp="1" noChangeArrowheads="1"/>
          </p:cNvSpPr>
          <p:nvPr>
            <p:ph type="body" idx="1"/>
          </p:nvPr>
        </p:nvSpPr>
        <p:spPr>
          <a:xfrm>
            <a:off x="215900" y="1228725"/>
            <a:ext cx="8445500" cy="1120155"/>
          </a:xfrm>
        </p:spPr>
        <p:txBody>
          <a:bodyPr/>
          <a:lstStyle/>
          <a:p>
            <a:pPr eaLnBrk="1" hangingPunct="1"/>
            <a:r>
              <a:rPr lang="zh-CN" altLang="en-US" dirty="0"/>
              <a:t>中位数是一个整体的度量</a:t>
            </a:r>
            <a:r>
              <a:rPr lang="en-US" altLang="zh-CN" dirty="0"/>
              <a:t>(</a:t>
            </a:r>
            <a:r>
              <a:rPr lang="en-US" altLang="zh-CN" b="1" i="1" dirty="0">
                <a:solidFill>
                  <a:srgbClr val="3333FF"/>
                </a:solidFill>
              </a:rPr>
              <a:t>holistic measure</a:t>
            </a:r>
            <a:r>
              <a:rPr lang="en-US" altLang="zh-CN" b="1" dirty="0">
                <a:solidFill>
                  <a:srgbClr val="3333FF"/>
                </a:solidFill>
              </a:rPr>
              <a:t>)</a:t>
            </a:r>
            <a:endParaRPr lang="en-US" altLang="zh-CN" dirty="0"/>
          </a:p>
          <a:p>
            <a:pPr eaLnBrk="1" hangingPunct="1"/>
            <a:r>
              <a:rPr lang="zh-CN" altLang="en-US" dirty="0"/>
              <a:t>一个集合的中位数可以如下估计</a:t>
            </a:r>
            <a:r>
              <a:rPr lang="en-US" altLang="zh-CN" dirty="0"/>
              <a:t>:</a:t>
            </a:r>
            <a:endParaRPr lang="zh-CN" altLang="en-US" dirty="0"/>
          </a:p>
        </p:txBody>
      </p:sp>
      <p:sp>
        <p:nvSpPr>
          <p:cNvPr id="5" name="矩形 4"/>
          <p:cNvSpPr/>
          <p:nvPr/>
        </p:nvSpPr>
        <p:spPr>
          <a:xfrm>
            <a:off x="0" y="17463"/>
            <a:ext cx="5314275" cy="707886"/>
          </a:xfrm>
          <a:prstGeom prst="rect">
            <a:avLst/>
          </a:prstGeom>
        </p:spPr>
        <p:txBody>
          <a:bodyPr wrap="none">
            <a:spAutoFit/>
          </a:bodyPr>
          <a:lstStyle/>
          <a:p>
            <a:pPr>
              <a:defRPr/>
            </a:pPr>
            <a:r>
              <a:rPr lang="zh-CN" altLang="en-US" sz="4000" kern="0" dirty="0">
                <a:solidFill>
                  <a:srgbClr val="3333FF"/>
                </a:solidFill>
                <a:latin typeface="方正姚体" panose="02010601030101010101" pitchFamily="2" charset="-122"/>
                <a:ea typeface="方正姚体" panose="02010601030101010101" pitchFamily="2" charset="-122"/>
                <a:cs typeface="+mj-cs"/>
              </a:rPr>
              <a:t>通过直方图估计中位数</a:t>
            </a:r>
            <a:endParaRPr lang="zh-CN" altLang="en-US" dirty="0">
              <a:solidFill>
                <a:srgbClr val="3333FF"/>
              </a:solidFill>
              <a:latin typeface="方正姚体" panose="02010601030101010101" pitchFamily="2" charset="-122"/>
              <a:ea typeface="方正姚体" panose="02010601030101010101" pitchFamily="2" charset="-122"/>
            </a:endParaRPr>
          </a:p>
        </p:txBody>
      </p:sp>
      <p:pic>
        <p:nvPicPr>
          <p:cNvPr id="45978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gray">
          <a:xfrm>
            <a:off x="202513" y="2243450"/>
            <a:ext cx="8532813" cy="1217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pic>
        <p:nvPicPr>
          <p:cNvPr id="2" name="图片 1">
            <a:extLst>
              <a:ext uri="{FF2B5EF4-FFF2-40B4-BE49-F238E27FC236}">
                <a16:creationId xmlns:a16="http://schemas.microsoft.com/office/drawing/2014/main" id="{2188E917-2839-456E-87C4-7FD03BF2672A}"/>
              </a:ext>
            </a:extLst>
          </p:cNvPr>
          <p:cNvPicPr>
            <a:picLocks noChangeAspect="1"/>
          </p:cNvPicPr>
          <p:nvPr/>
        </p:nvPicPr>
        <p:blipFill>
          <a:blip r:embed="rId4"/>
          <a:stretch>
            <a:fillRect/>
          </a:stretch>
        </p:blipFill>
        <p:spPr>
          <a:xfrm>
            <a:off x="1419225" y="3584401"/>
            <a:ext cx="6200775" cy="322897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459780"/>
                                        </p:tgtEl>
                                        <p:attrNameLst>
                                          <p:attrName>style.visibility</p:attrName>
                                        </p:attrNameLst>
                                      </p:cBhvr>
                                      <p:to>
                                        <p:strVal val="visible"/>
                                      </p:to>
                                    </p:set>
                                    <p:animEffect transition="in" filter="dissolve">
                                      <p:cBhvr>
                                        <p:cTn id="7" dur="500"/>
                                        <p:tgtEl>
                                          <p:spTgt spid="4597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标题 1"/>
          <p:cNvSpPr>
            <a:spLocks noGrp="1"/>
          </p:cNvSpPr>
          <p:nvPr>
            <p:ph type="title"/>
          </p:nvPr>
        </p:nvSpPr>
        <p:spPr/>
        <p:txBody>
          <a:bodyPr/>
          <a:lstStyle/>
          <a:p>
            <a:r>
              <a:rPr lang="zh-CN" altLang="en-US" sz="4000" b="0" dirty="0">
                <a:latin typeface="方正姚体" panose="02010601030101010101" pitchFamily="2" charset="-122"/>
                <a:ea typeface="方正姚体" panose="02010601030101010101" pitchFamily="2" charset="-122"/>
              </a:rPr>
              <a:t>通过直方图估计平均数</a:t>
            </a:r>
            <a:endParaRPr lang="zh-CN" altLang="en-US" sz="4000" b="0" dirty="0"/>
          </a:p>
        </p:txBody>
      </p:sp>
      <p:sp>
        <p:nvSpPr>
          <p:cNvPr id="44035" name="灯片编号占位符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7A857016-5020-4911-9EDE-466A980D82D3}" type="slidenum">
              <a:rPr lang="en-US" altLang="zh-CN"/>
              <a:pPr/>
              <a:t>27</a:t>
            </a:fld>
            <a:endParaRPr lang="en-US" altLang="zh-CN"/>
          </a:p>
        </p:txBody>
      </p:sp>
      <p:pic>
        <p:nvPicPr>
          <p:cNvPr id="2" name="图片 1">
            <a:extLst>
              <a:ext uri="{FF2B5EF4-FFF2-40B4-BE49-F238E27FC236}">
                <a16:creationId xmlns:a16="http://schemas.microsoft.com/office/drawing/2014/main" id="{72FFD60F-90BB-4329-BB5C-477D8B696F51}"/>
              </a:ext>
            </a:extLst>
          </p:cNvPr>
          <p:cNvPicPr>
            <a:picLocks noChangeAspect="1"/>
          </p:cNvPicPr>
          <p:nvPr/>
        </p:nvPicPr>
        <p:blipFill>
          <a:blip r:embed="rId3"/>
          <a:stretch>
            <a:fillRect/>
          </a:stretch>
        </p:blipFill>
        <p:spPr>
          <a:xfrm>
            <a:off x="611560" y="1628800"/>
            <a:ext cx="7610136" cy="478853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050A9CD-C7A4-46C0-BAB3-11BEE001E4B3}"/>
              </a:ext>
            </a:extLst>
          </p:cNvPr>
          <p:cNvSpPr>
            <a:spLocks noGrp="1"/>
          </p:cNvSpPr>
          <p:nvPr>
            <p:ph type="title"/>
          </p:nvPr>
        </p:nvSpPr>
        <p:spPr>
          <a:xfrm>
            <a:off x="143508" y="476672"/>
            <a:ext cx="7823212" cy="690563"/>
          </a:xfrm>
        </p:spPr>
        <p:txBody>
          <a:bodyPr/>
          <a:lstStyle/>
          <a:p>
            <a:r>
              <a:rPr lang="zh-CN" altLang="en-US" sz="3200" dirty="0"/>
              <a:t>多元汇总：相关性分析</a:t>
            </a:r>
            <a:r>
              <a:rPr lang="en-US" altLang="zh-CN" sz="3200" dirty="0"/>
              <a:t>(Correlation Analysis)</a:t>
            </a:r>
            <a:endParaRPr lang="zh-CN" altLang="en-US" sz="3200" dirty="0"/>
          </a:p>
        </p:txBody>
      </p:sp>
      <p:sp>
        <p:nvSpPr>
          <p:cNvPr id="3" name="内容占位符 2">
            <a:extLst>
              <a:ext uri="{FF2B5EF4-FFF2-40B4-BE49-F238E27FC236}">
                <a16:creationId xmlns:a16="http://schemas.microsoft.com/office/drawing/2014/main" id="{C13F8D2A-4B38-41D9-8248-B0F0C163D031}"/>
              </a:ext>
            </a:extLst>
          </p:cNvPr>
          <p:cNvSpPr>
            <a:spLocks noGrp="1"/>
          </p:cNvSpPr>
          <p:nvPr>
            <p:ph idx="1"/>
          </p:nvPr>
        </p:nvSpPr>
        <p:spPr/>
        <p:txBody>
          <a:bodyPr/>
          <a:lstStyle/>
          <a:p>
            <a:r>
              <a:rPr lang="zh-CN" altLang="zh-CN" b="1" dirty="0"/>
              <a:t>散点图</a:t>
            </a:r>
            <a:endParaRPr lang="en-US" altLang="zh-CN" b="1" dirty="0"/>
          </a:p>
          <a:p>
            <a:r>
              <a:rPr lang="zh-CN" altLang="zh-CN" dirty="0"/>
              <a:t>判断两个属性之间是否有相关性，可以首先通过</a:t>
            </a:r>
            <a:r>
              <a:rPr lang="zh-CN" altLang="zh-CN" b="1" dirty="0"/>
              <a:t>散点图</a:t>
            </a:r>
            <a:r>
              <a:rPr lang="zh-CN" altLang="zh-CN" dirty="0"/>
              <a:t>进行直观判断。</a:t>
            </a:r>
            <a:endParaRPr lang="en-US" altLang="zh-CN" dirty="0"/>
          </a:p>
          <a:p>
            <a:r>
              <a:rPr lang="zh-CN" altLang="zh-CN" dirty="0"/>
              <a:t>散点图是将两个属性的成对数据，绘制在直角坐标系中得到的一系列点，可以直观地描述属性间是否相关、相关的表现形式以及相关的密切程度。</a:t>
            </a:r>
            <a:endParaRPr lang="zh-CN" altLang="en-US" dirty="0"/>
          </a:p>
        </p:txBody>
      </p:sp>
      <p:sp>
        <p:nvSpPr>
          <p:cNvPr id="4" name="灯片编号占位符 3">
            <a:extLst>
              <a:ext uri="{FF2B5EF4-FFF2-40B4-BE49-F238E27FC236}">
                <a16:creationId xmlns:a16="http://schemas.microsoft.com/office/drawing/2014/main" id="{80EA3D4B-822B-4DF6-9145-6B7E98F81A9B}"/>
              </a:ext>
            </a:extLst>
          </p:cNvPr>
          <p:cNvSpPr>
            <a:spLocks noGrp="1"/>
          </p:cNvSpPr>
          <p:nvPr>
            <p:ph type="sldNum" sz="quarter" idx="12"/>
          </p:nvPr>
        </p:nvSpPr>
        <p:spPr/>
        <p:txBody>
          <a:bodyPr/>
          <a:lstStyle/>
          <a:p>
            <a:pPr>
              <a:defRPr/>
            </a:pPr>
            <a:fld id="{F9C6BFAA-09CF-49E4-8EF3-DE9A69C2DDED}" type="slidenum">
              <a:rPr lang="en-US" altLang="zh-CN" smtClean="0"/>
              <a:pPr>
                <a:defRPr/>
              </a:pPr>
              <a:t>28</a:t>
            </a:fld>
            <a:endParaRPr lang="en-US" altLang="zh-CN"/>
          </a:p>
        </p:txBody>
      </p:sp>
    </p:spTree>
    <p:extLst>
      <p:ext uri="{BB962C8B-B14F-4D97-AF65-F5344CB8AC3E}">
        <p14:creationId xmlns:p14="http://schemas.microsoft.com/office/powerpoint/2010/main" val="1694382359"/>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F041EFB-E471-4764-9FD5-EEDA9AB67AAC}"/>
              </a:ext>
            </a:extLst>
          </p:cNvPr>
          <p:cNvSpPr>
            <a:spLocks noGrp="1"/>
          </p:cNvSpPr>
          <p:nvPr>
            <p:ph type="title"/>
          </p:nvPr>
        </p:nvSpPr>
        <p:spPr>
          <a:xfrm>
            <a:off x="323528" y="122238"/>
            <a:ext cx="7931224" cy="1295400"/>
          </a:xfrm>
        </p:spPr>
        <p:txBody>
          <a:bodyPr/>
          <a:lstStyle/>
          <a:p>
            <a:r>
              <a:rPr lang="zh-CN" altLang="en-US" sz="3200" dirty="0"/>
              <a:t>多元汇总：相关性分析</a:t>
            </a:r>
            <a:r>
              <a:rPr lang="en-US" altLang="zh-CN" sz="3200" dirty="0"/>
              <a:t>(Correlation Analysis)</a:t>
            </a:r>
            <a:endParaRPr lang="zh-CN" altLang="en-US" sz="3200" dirty="0"/>
          </a:p>
        </p:txBody>
      </p:sp>
      <p:sp>
        <p:nvSpPr>
          <p:cNvPr id="4" name="灯片编号占位符 3">
            <a:extLst>
              <a:ext uri="{FF2B5EF4-FFF2-40B4-BE49-F238E27FC236}">
                <a16:creationId xmlns:a16="http://schemas.microsoft.com/office/drawing/2014/main" id="{A7C3E81A-A5FA-431F-A0CB-8C63B050E29D}"/>
              </a:ext>
            </a:extLst>
          </p:cNvPr>
          <p:cNvSpPr>
            <a:spLocks noGrp="1"/>
          </p:cNvSpPr>
          <p:nvPr>
            <p:ph type="sldNum" sz="quarter" idx="12"/>
          </p:nvPr>
        </p:nvSpPr>
        <p:spPr/>
        <p:txBody>
          <a:bodyPr/>
          <a:lstStyle/>
          <a:p>
            <a:pPr>
              <a:defRPr/>
            </a:pPr>
            <a:fld id="{F9C6BFAA-09CF-49E4-8EF3-DE9A69C2DDED}" type="slidenum">
              <a:rPr lang="en-US" altLang="zh-CN" smtClean="0"/>
              <a:pPr>
                <a:defRPr/>
              </a:pPr>
              <a:t>29</a:t>
            </a:fld>
            <a:endParaRPr lang="en-US" altLang="zh-CN"/>
          </a:p>
        </p:txBody>
      </p:sp>
      <p:pic>
        <p:nvPicPr>
          <p:cNvPr id="5" name="图片 4">
            <a:extLst>
              <a:ext uri="{FF2B5EF4-FFF2-40B4-BE49-F238E27FC236}">
                <a16:creationId xmlns:a16="http://schemas.microsoft.com/office/drawing/2014/main" id="{CD6A35C7-9867-48F2-9C4C-6DFE2D3D7A1B}"/>
              </a:ext>
            </a:extLst>
          </p:cNvPr>
          <p:cNvPicPr/>
          <p:nvPr/>
        </p:nvPicPr>
        <p:blipFill>
          <a:blip r:embed="rId3"/>
          <a:stretch>
            <a:fillRect/>
          </a:stretch>
        </p:blipFill>
        <p:spPr>
          <a:xfrm>
            <a:off x="395536" y="1628800"/>
            <a:ext cx="8352928" cy="4619600"/>
          </a:xfrm>
          <a:prstGeom prst="rect">
            <a:avLst/>
          </a:prstGeom>
        </p:spPr>
      </p:pic>
    </p:spTree>
    <p:extLst>
      <p:ext uri="{BB962C8B-B14F-4D97-AF65-F5344CB8AC3E}">
        <p14:creationId xmlns:p14="http://schemas.microsoft.com/office/powerpoint/2010/main" val="380842082"/>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E39C2529-0E46-4E61-BF15-4EFC77C7ECC7}" type="slidenum">
              <a:rPr lang="en-US" altLang="zh-CN">
                <a:solidFill>
                  <a:srgbClr val="3333FF"/>
                </a:solidFill>
                <a:latin typeface="华文仿宋" panose="02010600040101010101" pitchFamily="2" charset="-122"/>
                <a:ea typeface="华文仿宋" panose="02010600040101010101" pitchFamily="2" charset="-122"/>
              </a:rPr>
              <a:pPr/>
              <a:t>3</a:t>
            </a:fld>
            <a:endParaRPr lang="en-US" altLang="zh-CN">
              <a:solidFill>
                <a:srgbClr val="3333FF"/>
              </a:solidFill>
              <a:latin typeface="华文仿宋" panose="02010600040101010101" pitchFamily="2" charset="-122"/>
              <a:ea typeface="华文仿宋" panose="02010600040101010101" pitchFamily="2" charset="-122"/>
            </a:endParaRPr>
          </a:p>
        </p:txBody>
      </p:sp>
      <p:sp>
        <p:nvSpPr>
          <p:cNvPr id="8195" name="Rectangle 3"/>
          <p:cNvSpPr>
            <a:spLocks noGrp="1" noChangeArrowheads="1"/>
          </p:cNvSpPr>
          <p:nvPr>
            <p:ph type="body" idx="1"/>
          </p:nvPr>
        </p:nvSpPr>
        <p:spPr>
          <a:xfrm>
            <a:off x="34925" y="800100"/>
            <a:ext cx="8821738" cy="4525963"/>
          </a:xfrm>
        </p:spPr>
        <p:txBody>
          <a:bodyPr/>
          <a:lstStyle/>
          <a:p>
            <a:pPr eaLnBrk="1" hangingPunct="1">
              <a:buSzPct val="90000"/>
              <a:buFont typeface="Wingdings" panose="05000000000000000000" pitchFamily="2" charset="2"/>
              <a:buChar char="Ø"/>
            </a:pPr>
            <a:r>
              <a:rPr lang="zh-CN" altLang="en-US" sz="2400" dirty="0">
                <a:solidFill>
                  <a:srgbClr val="3333FF"/>
                </a:solidFill>
                <a:latin typeface="华文仿宋" panose="02010600040101010101" pitchFamily="2" charset="-122"/>
                <a:ea typeface="华文仿宋" panose="02010600040101010101" pitchFamily="2" charset="-122"/>
              </a:rPr>
              <a:t>现实世界的数据是“脏的”</a:t>
            </a:r>
            <a:endParaRPr lang="en-US" altLang="zh-CN" sz="2400" dirty="0">
              <a:solidFill>
                <a:srgbClr val="3333FF"/>
              </a:solidFill>
              <a:latin typeface="华文仿宋" panose="02010600040101010101" pitchFamily="2" charset="-122"/>
              <a:ea typeface="华文仿宋" panose="02010600040101010101" pitchFamily="2" charset="-122"/>
            </a:endParaRPr>
          </a:p>
          <a:p>
            <a:pPr eaLnBrk="1" hangingPunct="1">
              <a:buSzPct val="90000"/>
              <a:buFont typeface="Wingdings" panose="05000000000000000000" pitchFamily="2" charset="2"/>
              <a:buChar char="Ø"/>
            </a:pPr>
            <a:r>
              <a:rPr lang="zh-CN" altLang="en-US" sz="2400" dirty="0">
                <a:solidFill>
                  <a:srgbClr val="3333FF"/>
                </a:solidFill>
                <a:latin typeface="华文仿宋" panose="02010600040101010101" pitchFamily="2" charset="-122"/>
                <a:ea typeface="华文仿宋" panose="02010600040101010101" pitchFamily="2" charset="-122"/>
              </a:rPr>
              <a:t>随着数据规模增加，会出现很多数据质量问题：</a:t>
            </a:r>
          </a:p>
          <a:p>
            <a:pPr lvl="1" eaLnBrk="1" hangingPunct="1">
              <a:buSzPct val="90000"/>
              <a:buFont typeface="Wingdings" panose="05000000000000000000" pitchFamily="2" charset="2"/>
              <a:buChar char="ü"/>
            </a:pPr>
            <a:r>
              <a:rPr lang="zh-CN" altLang="en-US" b="1" dirty="0">
                <a:solidFill>
                  <a:srgbClr val="3333FF"/>
                </a:solidFill>
                <a:latin typeface="华文仿宋" panose="02010600040101010101" pitchFamily="2" charset="-122"/>
                <a:ea typeface="华文仿宋" panose="02010600040101010101" pitchFamily="2" charset="-122"/>
              </a:rPr>
              <a:t>不完整</a:t>
            </a:r>
            <a:r>
              <a:rPr lang="zh-CN" altLang="en-US" dirty="0">
                <a:solidFill>
                  <a:srgbClr val="3333FF"/>
                </a:solidFill>
                <a:latin typeface="华文仿宋" panose="02010600040101010101" pitchFamily="2" charset="-122"/>
                <a:ea typeface="华文仿宋" panose="02010600040101010101" pitchFamily="2" charset="-122"/>
              </a:rPr>
              <a:t>（</a:t>
            </a:r>
            <a:r>
              <a:rPr lang="en-US" altLang="zh-CN" dirty="0">
                <a:solidFill>
                  <a:srgbClr val="3333FF"/>
                </a:solidFill>
                <a:latin typeface="华文仿宋" panose="02010600040101010101" pitchFamily="2" charset="-122"/>
                <a:ea typeface="华文仿宋" panose="02010600040101010101" pitchFamily="2" charset="-122"/>
              </a:rPr>
              <a:t>Incomplete</a:t>
            </a:r>
            <a:r>
              <a:rPr lang="zh-CN" altLang="en-US" dirty="0">
                <a:solidFill>
                  <a:srgbClr val="3333FF"/>
                </a:solidFill>
                <a:latin typeface="华文仿宋" panose="02010600040101010101" pitchFamily="2" charset="-122"/>
                <a:ea typeface="华文仿宋" panose="02010600040101010101" pitchFamily="2" charset="-122"/>
              </a:rPr>
              <a:t>）</a:t>
            </a:r>
            <a:endParaRPr lang="zh-CN" altLang="en-US" b="1" dirty="0">
              <a:solidFill>
                <a:srgbClr val="3333FF"/>
              </a:solidFill>
              <a:latin typeface="华文仿宋" panose="02010600040101010101" pitchFamily="2" charset="-122"/>
              <a:ea typeface="华文仿宋" panose="02010600040101010101" pitchFamily="2" charset="-122"/>
            </a:endParaRPr>
          </a:p>
          <a:p>
            <a:pPr lvl="2" eaLnBrk="1" hangingPunct="1">
              <a:buFont typeface="Wingdings" panose="05000000000000000000" pitchFamily="2" charset="2"/>
              <a:buChar char="ü"/>
            </a:pPr>
            <a:r>
              <a:rPr lang="zh-CN" altLang="en-US" dirty="0">
                <a:solidFill>
                  <a:srgbClr val="3333FF"/>
                </a:solidFill>
                <a:latin typeface="华文仿宋" panose="02010600040101010101" pitchFamily="2" charset="-122"/>
                <a:ea typeface="华文仿宋" panose="02010600040101010101" pitchFamily="2" charset="-122"/>
              </a:rPr>
              <a:t>缺失值；缺乏某些重要属性；仅包含聚集数据；</a:t>
            </a:r>
          </a:p>
          <a:p>
            <a:pPr lvl="1" eaLnBrk="1" hangingPunct="1">
              <a:buFont typeface="Wingdings" panose="05000000000000000000" pitchFamily="2" charset="2"/>
              <a:buChar char="ü"/>
            </a:pPr>
            <a:r>
              <a:rPr lang="zh-CN" altLang="en-US" b="1" dirty="0">
                <a:solidFill>
                  <a:srgbClr val="3333FF"/>
                </a:solidFill>
                <a:latin typeface="华文仿宋" panose="02010600040101010101" pitchFamily="2" charset="-122"/>
                <a:ea typeface="华文仿宋" panose="02010600040101010101" pitchFamily="2" charset="-122"/>
              </a:rPr>
              <a:t>噪声</a:t>
            </a:r>
            <a:r>
              <a:rPr lang="zh-CN" altLang="en-US" dirty="0">
                <a:solidFill>
                  <a:srgbClr val="3333FF"/>
                </a:solidFill>
                <a:latin typeface="华文仿宋" panose="02010600040101010101" pitchFamily="2" charset="-122"/>
                <a:ea typeface="华文仿宋" panose="02010600040101010101" pitchFamily="2" charset="-122"/>
              </a:rPr>
              <a:t>（</a:t>
            </a:r>
            <a:r>
              <a:rPr lang="en-US" altLang="zh-CN" dirty="0">
                <a:solidFill>
                  <a:srgbClr val="3333FF"/>
                </a:solidFill>
                <a:latin typeface="华文仿宋" panose="02010600040101010101" pitchFamily="2" charset="-122"/>
                <a:ea typeface="华文仿宋" panose="02010600040101010101" pitchFamily="2" charset="-122"/>
              </a:rPr>
              <a:t>Noisy</a:t>
            </a:r>
            <a:r>
              <a:rPr lang="zh-CN" altLang="en-US" dirty="0">
                <a:solidFill>
                  <a:srgbClr val="3333FF"/>
                </a:solidFill>
                <a:latin typeface="华文仿宋" panose="02010600040101010101" pitchFamily="2" charset="-122"/>
                <a:ea typeface="华文仿宋" panose="02010600040101010101" pitchFamily="2" charset="-122"/>
              </a:rPr>
              <a:t>）</a:t>
            </a:r>
            <a:endParaRPr lang="zh-CN" altLang="en-US" b="1" dirty="0">
              <a:solidFill>
                <a:srgbClr val="3333FF"/>
              </a:solidFill>
              <a:latin typeface="华文仿宋" panose="02010600040101010101" pitchFamily="2" charset="-122"/>
              <a:ea typeface="华文仿宋" panose="02010600040101010101" pitchFamily="2" charset="-122"/>
            </a:endParaRPr>
          </a:p>
          <a:p>
            <a:pPr lvl="2" eaLnBrk="1" hangingPunct="1">
              <a:buFont typeface="Wingdings" panose="05000000000000000000" pitchFamily="2" charset="2"/>
              <a:buChar char="ü"/>
            </a:pPr>
            <a:r>
              <a:rPr lang="zh-CN" altLang="en-US" dirty="0">
                <a:solidFill>
                  <a:srgbClr val="3333FF"/>
                </a:solidFill>
                <a:latin typeface="华文仿宋" panose="02010600040101010101" pitchFamily="2" charset="-122"/>
                <a:ea typeface="华文仿宋" panose="02010600040101010101" pitchFamily="2" charset="-122"/>
              </a:rPr>
              <a:t>包含错误值、离群点（</a:t>
            </a:r>
            <a:r>
              <a:rPr lang="zh-CN" altLang="zh-CN" dirty="0">
                <a:solidFill>
                  <a:srgbClr val="3333FF"/>
                </a:solidFill>
                <a:latin typeface="华文仿宋" panose="02010600040101010101" pitchFamily="2" charset="-122"/>
                <a:ea typeface="华文仿宋" panose="02010600040101010101" pitchFamily="2" charset="-122"/>
              </a:rPr>
              <a:t>outlier</a:t>
            </a:r>
            <a:r>
              <a:rPr lang="zh-CN" altLang="en-US" dirty="0">
                <a:solidFill>
                  <a:srgbClr val="3333FF"/>
                </a:solidFill>
                <a:latin typeface="华文仿宋" panose="02010600040101010101" pitchFamily="2" charset="-122"/>
                <a:ea typeface="华文仿宋" panose="02010600040101010101" pitchFamily="2" charset="-122"/>
              </a:rPr>
              <a:t>）</a:t>
            </a:r>
            <a:endParaRPr lang="en-US" altLang="zh-CN" dirty="0">
              <a:solidFill>
                <a:srgbClr val="3333FF"/>
              </a:solidFill>
              <a:latin typeface="华文仿宋" panose="02010600040101010101" pitchFamily="2" charset="-122"/>
              <a:ea typeface="华文仿宋" panose="02010600040101010101" pitchFamily="2" charset="-122"/>
            </a:endParaRPr>
          </a:p>
          <a:p>
            <a:pPr lvl="1" eaLnBrk="1" hangingPunct="1">
              <a:buFont typeface="Wingdings" panose="05000000000000000000" pitchFamily="2" charset="2"/>
              <a:buChar char="ü"/>
            </a:pPr>
            <a:r>
              <a:rPr lang="zh-CN" altLang="en-US" b="1" dirty="0">
                <a:solidFill>
                  <a:srgbClr val="3333FF"/>
                </a:solidFill>
                <a:latin typeface="华文仿宋" panose="02010600040101010101" pitchFamily="2" charset="-122"/>
                <a:ea typeface="华文仿宋" panose="02010600040101010101" pitchFamily="2" charset="-122"/>
              </a:rPr>
              <a:t>不一致</a:t>
            </a:r>
            <a:endParaRPr lang="en-US" altLang="zh-CN" b="1" dirty="0">
              <a:solidFill>
                <a:srgbClr val="3333FF"/>
              </a:solidFill>
              <a:latin typeface="华文仿宋" panose="02010600040101010101" pitchFamily="2" charset="-122"/>
              <a:ea typeface="华文仿宋" panose="02010600040101010101" pitchFamily="2" charset="-122"/>
            </a:endParaRPr>
          </a:p>
          <a:p>
            <a:pPr lvl="2" eaLnBrk="1" hangingPunct="1">
              <a:buFont typeface="Wingdings" panose="05000000000000000000" pitchFamily="2" charset="2"/>
              <a:buChar char="ü"/>
            </a:pPr>
            <a:r>
              <a:rPr lang="zh-CN" altLang="en-US" sz="2000" dirty="0">
                <a:solidFill>
                  <a:srgbClr val="3333FF"/>
                </a:solidFill>
                <a:latin typeface="华文仿宋" panose="02010600040101010101" pitchFamily="2" charset="-122"/>
                <a:ea typeface="华文仿宋" panose="02010600040101010101" pitchFamily="2" charset="-122"/>
              </a:rPr>
              <a:t>由于重复存放的数据未能进行一致性地更新造成的</a:t>
            </a:r>
            <a:endParaRPr lang="en-US" altLang="zh-CN" sz="2000" dirty="0">
              <a:solidFill>
                <a:srgbClr val="3333FF"/>
              </a:solidFill>
              <a:latin typeface="华文仿宋" panose="02010600040101010101" pitchFamily="2" charset="-122"/>
              <a:ea typeface="华文仿宋" panose="02010600040101010101" pitchFamily="2" charset="-122"/>
            </a:endParaRPr>
          </a:p>
          <a:p>
            <a:pPr lvl="2" eaLnBrk="1" hangingPunct="1">
              <a:buFont typeface="Wingdings" panose="05000000000000000000" pitchFamily="2" charset="2"/>
              <a:buChar char="ü"/>
            </a:pPr>
            <a:r>
              <a:rPr lang="zh-CN" altLang="en-US" sz="2000" dirty="0">
                <a:solidFill>
                  <a:srgbClr val="3333FF"/>
                </a:solidFill>
                <a:latin typeface="华文仿宋" panose="02010600040101010101" pitchFamily="2" charset="-122"/>
                <a:ea typeface="华文仿宋" panose="02010600040101010101" pitchFamily="2" charset="-122"/>
              </a:rPr>
              <a:t>多用户系统，更新操作未能保持同步进行而引起</a:t>
            </a:r>
            <a:endParaRPr lang="en-US" altLang="zh-CN" sz="2000" dirty="0">
              <a:solidFill>
                <a:srgbClr val="3333FF"/>
              </a:solidFill>
              <a:latin typeface="华文仿宋" panose="02010600040101010101" pitchFamily="2" charset="-122"/>
              <a:ea typeface="华文仿宋" panose="02010600040101010101" pitchFamily="2" charset="-122"/>
            </a:endParaRPr>
          </a:p>
          <a:p>
            <a:pPr lvl="2" eaLnBrk="1" hangingPunct="1">
              <a:buFont typeface="Wingdings" panose="05000000000000000000" pitchFamily="2" charset="2"/>
              <a:buChar char="ü"/>
            </a:pPr>
            <a:r>
              <a:rPr lang="zh-CN" altLang="en-US" sz="2000" dirty="0">
                <a:solidFill>
                  <a:srgbClr val="3333FF"/>
                </a:solidFill>
                <a:latin typeface="华文仿宋" panose="02010600040101010101" pitchFamily="2" charset="-122"/>
                <a:ea typeface="华文仿宋" panose="02010600040101010101" pitchFamily="2" charset="-122"/>
              </a:rPr>
              <a:t>由于各种故障、错误造成的</a:t>
            </a:r>
          </a:p>
          <a:p>
            <a:pPr lvl="2" eaLnBrk="1" hangingPunct="1">
              <a:buFont typeface="Wingdings" panose="05000000000000000000" pitchFamily="2" charset="2"/>
              <a:buChar char="ü"/>
            </a:pPr>
            <a:endParaRPr lang="zh-CN" altLang="en-US" dirty="0">
              <a:solidFill>
                <a:srgbClr val="3333FF"/>
              </a:solidFill>
              <a:latin typeface="华文仿宋" panose="02010600040101010101" pitchFamily="2" charset="-122"/>
              <a:ea typeface="华文仿宋" panose="02010600040101010101" pitchFamily="2" charset="-122"/>
            </a:endParaRPr>
          </a:p>
        </p:txBody>
      </p:sp>
      <p:sp>
        <p:nvSpPr>
          <p:cNvPr id="7172" name="Rectangle 5"/>
          <p:cNvSpPr>
            <a:spLocks noGrp="1" noChangeArrowheads="1"/>
          </p:cNvSpPr>
          <p:nvPr>
            <p:ph type="title"/>
          </p:nvPr>
        </p:nvSpPr>
        <p:spPr>
          <a:xfrm>
            <a:off x="107950" y="115888"/>
            <a:ext cx="7543800" cy="688975"/>
          </a:xfrm>
        </p:spPr>
        <p:txBody>
          <a:bodyPr/>
          <a:lstStyle/>
          <a:p>
            <a:pPr eaLnBrk="1" hangingPunct="1"/>
            <a:r>
              <a:rPr lang="zh-CN" altLang="en-US" dirty="0">
                <a:solidFill>
                  <a:srgbClr val="3333FF"/>
                </a:solidFill>
                <a:latin typeface="华文仿宋" panose="02010600040101010101" pitchFamily="2" charset="-122"/>
                <a:ea typeface="华文仿宋" panose="02010600040101010101" pitchFamily="2" charset="-122"/>
              </a:rPr>
              <a:t>为什么要进行数据预处理</a:t>
            </a:r>
            <a:r>
              <a:rPr lang="en-US" altLang="zh-CN" dirty="0">
                <a:solidFill>
                  <a:srgbClr val="3333FF"/>
                </a:solidFill>
                <a:latin typeface="华文仿宋" panose="02010600040101010101" pitchFamily="2" charset="-122"/>
                <a:ea typeface="华文仿宋" panose="02010600040101010101" pitchFamily="2" charset="-122"/>
              </a:rPr>
              <a:t>?</a:t>
            </a:r>
            <a:endParaRPr lang="zh-CN" altLang="en-US" dirty="0">
              <a:solidFill>
                <a:srgbClr val="3333FF"/>
              </a:solidFill>
              <a:latin typeface="华文仿宋" panose="02010600040101010101" pitchFamily="2" charset="-122"/>
              <a:ea typeface="华文仿宋" panose="02010600040101010101" pitchFamily="2" charset="-122"/>
            </a:endParaRPr>
          </a:p>
        </p:txBody>
      </p:sp>
      <p:pic>
        <p:nvPicPr>
          <p:cNvPr id="7173" name="Picture 6" descr="http://www.qingpingshan.com/uploads/allimg/151208/102603BC-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16116" y="5098924"/>
            <a:ext cx="3518152" cy="1759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19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19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195">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8195">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8195">
                                            <p:txEl>
                                              <p:pRg st="4" end="4"/>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8195">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195">
                                            <p:txEl>
                                              <p:pRg st="6" end="6"/>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8195">
                                            <p:txEl>
                                              <p:pRg st="7" end="7"/>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8195">
                                            <p:txEl>
                                              <p:pRg st="8" end="8"/>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8195">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build="p" bldLvl="2"/>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A61EED4-ED3D-4E01-BF0C-5FF9ED7904BC}"/>
              </a:ext>
            </a:extLst>
          </p:cNvPr>
          <p:cNvSpPr>
            <a:spLocks noGrp="1"/>
          </p:cNvSpPr>
          <p:nvPr>
            <p:ph type="title"/>
          </p:nvPr>
        </p:nvSpPr>
        <p:spPr>
          <a:xfrm>
            <a:off x="14114" y="152400"/>
            <a:ext cx="7870254" cy="1295400"/>
          </a:xfrm>
        </p:spPr>
        <p:txBody>
          <a:bodyPr/>
          <a:lstStyle/>
          <a:p>
            <a:r>
              <a:rPr lang="zh-CN" altLang="en-US" sz="4000" dirty="0"/>
              <a:t>多元汇总：相关性分析</a:t>
            </a:r>
            <a:r>
              <a:rPr lang="en-US" altLang="zh-CN" sz="4000" dirty="0"/>
              <a:t/>
            </a:r>
            <a:br>
              <a:rPr lang="en-US" altLang="zh-CN" sz="4000" dirty="0"/>
            </a:br>
            <a:r>
              <a:rPr lang="en-US" altLang="zh-CN" sz="4000" dirty="0"/>
              <a:t>(Correlation Analysis)</a:t>
            </a:r>
            <a:endParaRPr lang="zh-CN" altLang="en-US" dirty="0"/>
          </a:p>
        </p:txBody>
      </p:sp>
      <p:sp>
        <p:nvSpPr>
          <p:cNvPr id="3" name="内容占位符 2">
            <a:extLst>
              <a:ext uri="{FF2B5EF4-FFF2-40B4-BE49-F238E27FC236}">
                <a16:creationId xmlns:a16="http://schemas.microsoft.com/office/drawing/2014/main" id="{3A9405E1-B74D-438B-9635-C1F8FA592D5C}"/>
              </a:ext>
            </a:extLst>
          </p:cNvPr>
          <p:cNvSpPr>
            <a:spLocks noGrp="1"/>
          </p:cNvSpPr>
          <p:nvPr>
            <p:ph idx="1"/>
          </p:nvPr>
        </p:nvSpPr>
        <p:spPr>
          <a:xfrm>
            <a:off x="215900" y="1484784"/>
            <a:ext cx="8229600" cy="1177045"/>
          </a:xfrm>
        </p:spPr>
        <p:txBody>
          <a:bodyPr/>
          <a:lstStyle/>
          <a:p>
            <a:r>
              <a:rPr lang="zh-CN" altLang="zh-CN" sz="2000" dirty="0"/>
              <a:t>数据的各个属性之间的关系密切程度的度量，主要是通过相关系数的计算与检验来完成的。</a:t>
            </a:r>
            <a:endParaRPr lang="en-US" altLang="zh-CN" sz="2000" dirty="0"/>
          </a:p>
          <a:p>
            <a:r>
              <a:rPr lang="zh-CN" altLang="zh-CN" sz="2000" dirty="0"/>
              <a:t>先来介绍一下</a:t>
            </a:r>
            <a:r>
              <a:rPr lang="zh-CN" altLang="zh-CN" sz="2000" b="1" dirty="0"/>
              <a:t>协方差</a:t>
            </a:r>
            <a:r>
              <a:rPr lang="zh-CN" altLang="zh-CN" sz="2000" dirty="0"/>
              <a:t>的概念</a:t>
            </a:r>
            <a:r>
              <a:rPr lang="en-US" altLang="zh-CN" sz="2000" dirty="0"/>
              <a:t>:</a:t>
            </a:r>
            <a:endParaRPr lang="zh-CN" altLang="en-US" sz="2000" dirty="0"/>
          </a:p>
        </p:txBody>
      </p:sp>
      <p:sp>
        <p:nvSpPr>
          <p:cNvPr id="75778" name="灯片编号占位符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2240D2E2-4954-495E-B887-028D02862DF2}" type="slidenum">
              <a:rPr lang="en-US" altLang="zh-CN"/>
              <a:pPr/>
              <a:t>30</a:t>
            </a:fld>
            <a:endParaRPr lang="en-US" altLang="zh-CN" dirty="0"/>
          </a:p>
        </p:txBody>
      </p:sp>
      <p:graphicFrame>
        <p:nvGraphicFramePr>
          <p:cNvPr id="12" name="对象 11">
            <a:extLst>
              <a:ext uri="{FF2B5EF4-FFF2-40B4-BE49-F238E27FC236}">
                <a16:creationId xmlns:a16="http://schemas.microsoft.com/office/drawing/2014/main" id="{9A5B88D6-D33E-49DD-AB01-C25118992616}"/>
              </a:ext>
            </a:extLst>
          </p:cNvPr>
          <p:cNvGraphicFramePr>
            <a:graphicFrameLocks noChangeAspect="1"/>
          </p:cNvGraphicFramePr>
          <p:nvPr>
            <p:extLst>
              <p:ext uri="{D42A27DB-BD31-4B8C-83A1-F6EECF244321}">
                <p14:modId xmlns:p14="http://schemas.microsoft.com/office/powerpoint/2010/main" val="957738806"/>
              </p:ext>
            </p:extLst>
          </p:nvPr>
        </p:nvGraphicFramePr>
        <p:xfrm>
          <a:off x="1583668" y="2492896"/>
          <a:ext cx="4716524" cy="1010968"/>
        </p:xfrm>
        <a:graphic>
          <a:graphicData uri="http://schemas.openxmlformats.org/presentationml/2006/ole">
            <mc:AlternateContent xmlns:mc="http://schemas.openxmlformats.org/markup-compatibility/2006">
              <mc:Choice xmlns:v="urn:schemas-microsoft-com:vml" Requires="v">
                <p:oleObj spid="_x0000_s99561" name="Equation" r:id="rId4" imgW="2133600" imgH="457200" progId="Equation.DSMT4">
                  <p:embed/>
                </p:oleObj>
              </mc:Choice>
              <mc:Fallback>
                <p:oleObj name="Equation" r:id="rId4" imgW="2133600" imgH="457200" progId="Equation.DSMT4">
                  <p:embed/>
                  <p:pic>
                    <p:nvPicPr>
                      <p:cNvPr id="0" name="Object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83668" y="2492896"/>
                        <a:ext cx="4716524" cy="1010968"/>
                      </a:xfrm>
                      <a:prstGeom prst="rect">
                        <a:avLst/>
                      </a:prstGeom>
                      <a:noFill/>
                    </p:spPr>
                  </p:pic>
                </p:oleObj>
              </mc:Fallback>
            </mc:AlternateContent>
          </a:graphicData>
        </a:graphic>
      </p:graphicFrame>
      <p:sp>
        <p:nvSpPr>
          <p:cNvPr id="17" name="内容占位符 2">
            <a:extLst>
              <a:ext uri="{FF2B5EF4-FFF2-40B4-BE49-F238E27FC236}">
                <a16:creationId xmlns:a16="http://schemas.microsoft.com/office/drawing/2014/main" id="{5C56E36A-7994-441E-990D-9613C4465C6F}"/>
              </a:ext>
            </a:extLst>
          </p:cNvPr>
          <p:cNvSpPr txBox="1">
            <a:spLocks/>
          </p:cNvSpPr>
          <p:nvPr/>
        </p:nvSpPr>
        <p:spPr bwMode="auto">
          <a:xfrm>
            <a:off x="226219" y="3501008"/>
            <a:ext cx="8229600" cy="2340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Ø"/>
              <a:defRPr sz="2400">
                <a:solidFill>
                  <a:srgbClr val="3333FF"/>
                </a:solidFill>
                <a:latin typeface="华文仿宋" panose="02010600040101010101" pitchFamily="2" charset="-122"/>
                <a:ea typeface="华文仿宋" panose="02010600040101010101" pitchFamily="2" charset="-122"/>
                <a:cs typeface="+mn-cs"/>
              </a:defRPr>
            </a:lvl1pPr>
            <a:lvl2pPr marL="692150" indent="-347663" algn="l" rtl="0" eaLnBrk="0" fontAlgn="base" hangingPunct="0">
              <a:spcBef>
                <a:spcPct val="20000"/>
              </a:spcBef>
              <a:spcAft>
                <a:spcPct val="0"/>
              </a:spcAft>
              <a:buClr>
                <a:schemeClr val="accent2"/>
              </a:buClr>
              <a:buSzPct val="70000"/>
              <a:buFont typeface="Wingdings" panose="05000000000000000000" pitchFamily="2" charset="2"/>
              <a:buChar char="ü"/>
              <a:defRPr sz="2200">
                <a:solidFill>
                  <a:srgbClr val="3333FF"/>
                </a:solidFill>
                <a:latin typeface="华文仿宋" panose="02010600040101010101" pitchFamily="2" charset="-122"/>
                <a:ea typeface="华文仿宋" panose="02010600040101010101" pitchFamily="2" charset="-122"/>
              </a:defRPr>
            </a:lvl2pPr>
            <a:lvl3pPr marL="987425" indent="-293688" algn="l" rtl="0" eaLnBrk="0" fontAlgn="base" hangingPunct="0">
              <a:spcBef>
                <a:spcPct val="20000"/>
              </a:spcBef>
              <a:spcAft>
                <a:spcPct val="0"/>
              </a:spcAft>
              <a:buClr>
                <a:schemeClr val="accent1"/>
              </a:buClr>
              <a:buSzPct val="70000"/>
              <a:buFont typeface="Wingdings" panose="05000000000000000000" pitchFamily="2" charset="2"/>
              <a:buChar char="Ø"/>
              <a:defRPr sz="2000">
                <a:solidFill>
                  <a:srgbClr val="3333FF"/>
                </a:solidFill>
                <a:latin typeface="华文仿宋" panose="02010600040101010101" pitchFamily="2" charset="-122"/>
                <a:ea typeface="华文仿宋" panose="02010600040101010101" pitchFamily="2" charset="-122"/>
              </a:defRPr>
            </a:lvl3pPr>
            <a:lvl4pPr marL="1281113" indent="-292100" algn="l" rtl="0" eaLnBrk="0" fontAlgn="base" hangingPunct="0">
              <a:spcBef>
                <a:spcPct val="20000"/>
              </a:spcBef>
              <a:spcAft>
                <a:spcPct val="0"/>
              </a:spcAft>
              <a:buClr>
                <a:schemeClr val="tx2"/>
              </a:buClr>
              <a:buSzPct val="75000"/>
              <a:buFont typeface="Wingdings" panose="05000000000000000000" pitchFamily="2" charset="2"/>
              <a:buChar char="Ø"/>
              <a:defRPr sz="2000">
                <a:solidFill>
                  <a:srgbClr val="3333FF"/>
                </a:solidFill>
                <a:latin typeface="华文仿宋" panose="02010600040101010101" pitchFamily="2" charset="-122"/>
                <a:ea typeface="华文仿宋" panose="02010600040101010101" pitchFamily="2" charset="-122"/>
              </a:defRPr>
            </a:lvl4pPr>
            <a:lvl5pPr marL="1598613" indent="-315913" algn="l" rtl="0" eaLnBrk="0" fontAlgn="base" hangingPunct="0">
              <a:spcBef>
                <a:spcPct val="20000"/>
              </a:spcBef>
              <a:spcAft>
                <a:spcPct val="0"/>
              </a:spcAft>
              <a:buClr>
                <a:schemeClr val="folHlink"/>
              </a:buClr>
              <a:buSzPct val="80000"/>
              <a:buFont typeface="Wingdings" panose="05000000000000000000" pitchFamily="2" charset="2"/>
              <a:buChar char="Ø"/>
              <a:defRPr sz="2000">
                <a:solidFill>
                  <a:srgbClr val="3333FF"/>
                </a:solidFill>
                <a:latin typeface="华文仿宋" panose="02010600040101010101" pitchFamily="2" charset="-122"/>
                <a:ea typeface="华文仿宋" panose="02010600040101010101" pitchFamily="2" charset="-122"/>
              </a:defRPr>
            </a:lvl5pPr>
            <a:lvl6pPr marL="20558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ea typeface="+mn-ea"/>
              </a:defRPr>
            </a:lvl6pPr>
            <a:lvl7pPr marL="25130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ea typeface="+mn-ea"/>
              </a:defRPr>
            </a:lvl7pPr>
            <a:lvl8pPr marL="29702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ea typeface="+mn-ea"/>
              </a:defRPr>
            </a:lvl8pPr>
            <a:lvl9pPr marL="34274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ea typeface="+mn-ea"/>
              </a:defRPr>
            </a:lvl9pPr>
          </a:lstStyle>
          <a:p>
            <a:r>
              <a:rPr lang="zh-CN" altLang="zh-CN" sz="2000" dirty="0"/>
              <a:t>协方差可以反应两个属性在变化过程中是同方向变化，还是反方向变化，其同向或反向的共同变化程度如何？</a:t>
            </a:r>
            <a:endParaRPr lang="en-US" altLang="zh-CN" sz="2000" dirty="0"/>
          </a:p>
          <a:p>
            <a:r>
              <a:rPr lang="zh-CN" altLang="zh-CN" sz="2000" dirty="0"/>
              <a:t>协方差的正负代表了两个属性之间相关性的方向，而协方差的绝对值代表了它们相互关系的强弱。</a:t>
            </a:r>
            <a:endParaRPr lang="en-US" altLang="zh-CN" sz="2000" dirty="0"/>
          </a:p>
          <a:p>
            <a:r>
              <a:rPr lang="zh-CN" altLang="zh-CN" sz="2000" dirty="0"/>
              <a:t>协方差的大小与属性的取值范围以及量纲都有关系，造成不同的属性对之间的协方差难以进行横向比较。为了解决这个问题，把协方差归一化，就得到</a:t>
            </a:r>
            <a:r>
              <a:rPr lang="zh-CN" altLang="zh-CN" sz="2000" b="1" dirty="0"/>
              <a:t>样本相关系数</a:t>
            </a:r>
            <a:r>
              <a:rPr lang="zh-CN" altLang="zh-CN" sz="2000" dirty="0"/>
              <a:t>的计算公式：</a:t>
            </a:r>
            <a:endParaRPr lang="zh-CN" altLang="en-US" sz="2000" kern="0" dirty="0"/>
          </a:p>
        </p:txBody>
      </p:sp>
      <p:graphicFrame>
        <p:nvGraphicFramePr>
          <p:cNvPr id="14" name="对象 13">
            <a:extLst>
              <a:ext uri="{FF2B5EF4-FFF2-40B4-BE49-F238E27FC236}">
                <a16:creationId xmlns:a16="http://schemas.microsoft.com/office/drawing/2014/main" id="{5AE934FA-C8EF-4FE9-B4CC-E4B673D0E5BD}"/>
              </a:ext>
            </a:extLst>
          </p:cNvPr>
          <p:cNvGraphicFramePr>
            <a:graphicFrameLocks noChangeAspect="1"/>
          </p:cNvGraphicFramePr>
          <p:nvPr>
            <p:extLst>
              <p:ext uri="{D42A27DB-BD31-4B8C-83A1-F6EECF244321}">
                <p14:modId xmlns:p14="http://schemas.microsoft.com/office/powerpoint/2010/main" val="1018466628"/>
              </p:ext>
            </p:extLst>
          </p:nvPr>
        </p:nvGraphicFramePr>
        <p:xfrm>
          <a:off x="3023828" y="5831512"/>
          <a:ext cx="2718282" cy="874088"/>
        </p:xfrm>
        <a:graphic>
          <a:graphicData uri="http://schemas.openxmlformats.org/presentationml/2006/ole">
            <mc:AlternateContent xmlns:mc="http://schemas.openxmlformats.org/markup-compatibility/2006">
              <mc:Choice xmlns:v="urn:schemas-microsoft-com:vml" Requires="v">
                <p:oleObj spid="_x0000_s99562" name="Equation" r:id="rId6" imgW="1307532" imgH="431613" progId="Equation.DSMT4">
                  <p:embed/>
                </p:oleObj>
              </mc:Choice>
              <mc:Fallback>
                <p:oleObj name="Equation" r:id="rId6" imgW="1307532" imgH="431613" progId="Equation.DSMT4">
                  <p:embed/>
                  <p:pic>
                    <p:nvPicPr>
                      <p:cNvPr id="0" name="Object 1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023828" y="5831512"/>
                        <a:ext cx="2718282" cy="874088"/>
                      </a:xfrm>
                      <a:prstGeom prst="rect">
                        <a:avLst/>
                      </a:prstGeom>
                      <a:noFill/>
                    </p:spPr>
                  </p:pic>
                </p:oleObj>
              </mc:Fallback>
            </mc:AlternateContent>
          </a:graphicData>
        </a:graphic>
      </p:graphicFrame>
    </p:spTree>
    <p:extLst>
      <p:ext uri="{BB962C8B-B14F-4D97-AF65-F5344CB8AC3E}">
        <p14:creationId xmlns:p14="http://schemas.microsoft.com/office/powerpoint/2010/main" val="223884576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17">
                                            <p:txEl>
                                              <p:pRg st="0" end="0"/>
                                            </p:txEl>
                                          </p:spTgt>
                                        </p:tgtEl>
                                        <p:attrNameLst>
                                          <p:attrName>style.visibility</p:attrName>
                                        </p:attrNameLst>
                                      </p:cBhvr>
                                      <p:to>
                                        <p:strVal val="visible"/>
                                      </p:to>
                                    </p:set>
                                    <p:animEffect transition="in" filter="fade">
                                      <p:cBhvr>
                                        <p:cTn id="20" dur="1000"/>
                                        <p:tgtEl>
                                          <p:spTgt spid="17">
                                            <p:txEl>
                                              <p:pRg st="0" end="0"/>
                                            </p:txEl>
                                          </p:spTgt>
                                        </p:tgtEl>
                                      </p:cBhvr>
                                    </p:animEffect>
                                    <p:anim calcmode="lin" valueType="num">
                                      <p:cBhvr>
                                        <p:cTn id="21" dur="1000" fill="hold"/>
                                        <p:tgtEl>
                                          <p:spTgt spid="17">
                                            <p:txEl>
                                              <p:pRg st="0" end="0"/>
                                            </p:txEl>
                                          </p:spTgt>
                                        </p:tgtEl>
                                        <p:attrNameLst>
                                          <p:attrName>ppt_x</p:attrName>
                                        </p:attrNameLst>
                                      </p:cBhvr>
                                      <p:tavLst>
                                        <p:tav tm="0">
                                          <p:val>
                                            <p:strVal val="#ppt_x"/>
                                          </p:val>
                                        </p:tav>
                                        <p:tav tm="100000">
                                          <p:val>
                                            <p:strVal val="#ppt_x"/>
                                          </p:val>
                                        </p:tav>
                                      </p:tavLst>
                                    </p:anim>
                                    <p:anim calcmode="lin" valueType="num">
                                      <p:cBhvr>
                                        <p:cTn id="22" dur="1000" fill="hold"/>
                                        <p:tgtEl>
                                          <p:spTgt spid="1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17">
                                            <p:txEl>
                                              <p:pRg st="1" end="1"/>
                                            </p:txEl>
                                          </p:spTgt>
                                        </p:tgtEl>
                                        <p:attrNameLst>
                                          <p:attrName>style.visibility</p:attrName>
                                        </p:attrNameLst>
                                      </p:cBhvr>
                                      <p:to>
                                        <p:strVal val="visible"/>
                                      </p:to>
                                    </p:set>
                                    <p:animEffect transition="in" filter="fade">
                                      <p:cBhvr>
                                        <p:cTn id="27" dur="1000"/>
                                        <p:tgtEl>
                                          <p:spTgt spid="17">
                                            <p:txEl>
                                              <p:pRg st="1" end="1"/>
                                            </p:txEl>
                                          </p:spTgt>
                                        </p:tgtEl>
                                      </p:cBhvr>
                                    </p:animEffect>
                                    <p:anim calcmode="lin" valueType="num">
                                      <p:cBhvr>
                                        <p:cTn id="28" dur="1000" fill="hold"/>
                                        <p:tgtEl>
                                          <p:spTgt spid="17">
                                            <p:txEl>
                                              <p:pRg st="1" end="1"/>
                                            </p:txEl>
                                          </p:spTgt>
                                        </p:tgtEl>
                                        <p:attrNameLst>
                                          <p:attrName>ppt_x</p:attrName>
                                        </p:attrNameLst>
                                      </p:cBhvr>
                                      <p:tavLst>
                                        <p:tav tm="0">
                                          <p:val>
                                            <p:strVal val="#ppt_x"/>
                                          </p:val>
                                        </p:tav>
                                        <p:tav tm="100000">
                                          <p:val>
                                            <p:strVal val="#ppt_x"/>
                                          </p:val>
                                        </p:tav>
                                      </p:tavLst>
                                    </p:anim>
                                    <p:anim calcmode="lin" valueType="num">
                                      <p:cBhvr>
                                        <p:cTn id="29" dur="1000" fill="hold"/>
                                        <p:tgtEl>
                                          <p:spTgt spid="17">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17">
                                            <p:txEl>
                                              <p:pRg st="2" end="2"/>
                                            </p:txEl>
                                          </p:spTgt>
                                        </p:tgtEl>
                                        <p:attrNameLst>
                                          <p:attrName>style.visibility</p:attrName>
                                        </p:attrNameLst>
                                      </p:cBhvr>
                                      <p:to>
                                        <p:strVal val="visible"/>
                                      </p:to>
                                    </p:set>
                                    <p:animEffect transition="in" filter="fade">
                                      <p:cBhvr>
                                        <p:cTn id="34" dur="1000"/>
                                        <p:tgtEl>
                                          <p:spTgt spid="17">
                                            <p:txEl>
                                              <p:pRg st="2" end="2"/>
                                            </p:txEl>
                                          </p:spTgt>
                                        </p:tgtEl>
                                      </p:cBhvr>
                                    </p:animEffect>
                                    <p:anim calcmode="lin" valueType="num">
                                      <p:cBhvr>
                                        <p:cTn id="35" dur="1000" fill="hold"/>
                                        <p:tgtEl>
                                          <p:spTgt spid="17">
                                            <p:txEl>
                                              <p:pRg st="2" end="2"/>
                                            </p:txEl>
                                          </p:spTgt>
                                        </p:tgtEl>
                                        <p:attrNameLst>
                                          <p:attrName>ppt_x</p:attrName>
                                        </p:attrNameLst>
                                      </p:cBhvr>
                                      <p:tavLst>
                                        <p:tav tm="0">
                                          <p:val>
                                            <p:strVal val="#ppt_x"/>
                                          </p:val>
                                        </p:tav>
                                        <p:tav tm="100000">
                                          <p:val>
                                            <p:strVal val="#ppt_x"/>
                                          </p:val>
                                        </p:tav>
                                      </p:tavLst>
                                    </p:anim>
                                    <p:anim calcmode="lin" valueType="num">
                                      <p:cBhvr>
                                        <p:cTn id="36" dur="1000" fill="hold"/>
                                        <p:tgtEl>
                                          <p:spTgt spid="17">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nodeType="click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barn(inVertical)">
                                      <p:cBhvr>
                                        <p:cTn id="4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7" grpId="0" build="p" bldLvl="2"/>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灯片编号占位符 1"/>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51C00520-90BA-448A-8770-42574A5E89F3}" type="slidenum">
              <a:rPr lang="en-US" altLang="zh-CN"/>
              <a:pPr/>
              <a:t>31</a:t>
            </a:fld>
            <a:endParaRPr lang="en-US" altLang="zh-CN"/>
          </a:p>
        </p:txBody>
      </p:sp>
      <p:sp>
        <p:nvSpPr>
          <p:cNvPr id="77827" name="Rectangle 4"/>
          <p:cNvSpPr>
            <a:spLocks noChangeArrowheads="1"/>
          </p:cNvSpPr>
          <p:nvPr/>
        </p:nvSpPr>
        <p:spPr bwMode="auto">
          <a:xfrm>
            <a:off x="71438" y="93663"/>
            <a:ext cx="81534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dirty="0">
                <a:solidFill>
                  <a:srgbClr val="3333FF"/>
                </a:solidFill>
                <a:latin typeface="方正姚体" panose="02010601030101010101" pitchFamily="2" charset="-122"/>
                <a:ea typeface="方正姚体" panose="02010601030101010101" pitchFamily="2" charset="-122"/>
              </a:rPr>
              <a:t>多元汇总：相关性分析</a:t>
            </a:r>
            <a:r>
              <a:rPr lang="en-US" altLang="zh-CN" sz="3200" dirty="0">
                <a:solidFill>
                  <a:srgbClr val="3333FF"/>
                </a:solidFill>
                <a:latin typeface="方正姚体" panose="02010601030101010101" pitchFamily="2" charset="-122"/>
                <a:ea typeface="方正姚体" panose="02010601030101010101" pitchFamily="2" charset="-122"/>
              </a:rPr>
              <a:t>(Correlation Analysis)</a:t>
            </a:r>
            <a:endParaRPr lang="zh-CN" altLang="en-US" sz="3200" dirty="0">
              <a:solidFill>
                <a:srgbClr val="3333FF"/>
              </a:solidFill>
              <a:latin typeface="方正姚体" panose="02010601030101010101" pitchFamily="2" charset="-122"/>
              <a:ea typeface="方正姚体" panose="02010601030101010101" pitchFamily="2" charset="-122"/>
            </a:endParaRPr>
          </a:p>
        </p:txBody>
      </p:sp>
      <p:sp>
        <p:nvSpPr>
          <p:cNvPr id="77828" name="矩形 3"/>
          <p:cNvSpPr>
            <a:spLocks noChangeArrowheads="1"/>
          </p:cNvSpPr>
          <p:nvPr/>
        </p:nvSpPr>
        <p:spPr bwMode="auto">
          <a:xfrm>
            <a:off x="287338" y="1160463"/>
            <a:ext cx="73088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Wingdings" panose="05000000000000000000" pitchFamily="2" charset="2"/>
              <a:buChar char="Ø"/>
            </a:pPr>
            <a:r>
              <a:rPr lang="zh-CN" altLang="en-US" dirty="0">
                <a:solidFill>
                  <a:srgbClr val="3333FF"/>
                </a:solidFill>
                <a:latin typeface="华文仿宋" panose="02010600040101010101" pitchFamily="2" charset="-122"/>
                <a:ea typeface="华文仿宋" panose="02010600040101010101" pitchFamily="2" charset="-122"/>
              </a:rPr>
              <a:t>线性相关</a:t>
            </a:r>
          </a:p>
        </p:txBody>
      </p:sp>
      <p:pic>
        <p:nvPicPr>
          <p:cNvPr id="77829" name="Picture 2" descr="scatter plot ice cream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1800" y="2139950"/>
            <a:ext cx="4314825" cy="2657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830" name="矩形 4"/>
          <p:cNvSpPr>
            <a:spLocks noChangeArrowheads="1"/>
          </p:cNvSpPr>
          <p:nvPr/>
        </p:nvSpPr>
        <p:spPr bwMode="auto">
          <a:xfrm>
            <a:off x="431800" y="5337175"/>
            <a:ext cx="269176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Wingdings" panose="05000000000000000000" pitchFamily="2" charset="2"/>
              <a:buChar char="l"/>
            </a:pPr>
            <a:r>
              <a:rPr lang="zh-CN" altLang="en-US" dirty="0">
                <a:solidFill>
                  <a:srgbClr val="000088"/>
                </a:solidFill>
                <a:latin typeface="Verdana" panose="020B0604030504040204" pitchFamily="34" charset="0"/>
              </a:rPr>
              <a:t>相关系数：</a:t>
            </a:r>
            <a:r>
              <a:rPr lang="en-US" altLang="zh-CN" dirty="0">
                <a:solidFill>
                  <a:srgbClr val="000088"/>
                </a:solidFill>
                <a:latin typeface="Verdana" panose="020B0604030504040204" pitchFamily="34" charset="0"/>
              </a:rPr>
              <a:t> </a:t>
            </a:r>
            <a:r>
              <a:rPr lang="en-US" altLang="zh-CN" b="1" dirty="0">
                <a:solidFill>
                  <a:srgbClr val="000088"/>
                </a:solidFill>
                <a:latin typeface="Verdana" panose="020B0604030504040204" pitchFamily="34" charset="0"/>
              </a:rPr>
              <a:t>0.9575</a:t>
            </a:r>
            <a:r>
              <a:rPr lang="en-US" altLang="zh-CN" dirty="0">
                <a:solidFill>
                  <a:srgbClr val="000088"/>
                </a:solidFill>
                <a:latin typeface="Verdana" panose="020B0604030504040204" pitchFamily="34" charset="0"/>
              </a:rPr>
              <a:t> </a:t>
            </a:r>
            <a:endParaRPr lang="zh-CN" altLang="en-US" dirty="0"/>
          </a:p>
        </p:txBody>
      </p:sp>
      <p:pic>
        <p:nvPicPr>
          <p:cNvPr id="77831" name="图片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905375" y="1538288"/>
            <a:ext cx="3295650" cy="4970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605420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灯片编号占位符 1"/>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EB47A8B6-0B68-4C68-B317-784A5EBC731D}" type="slidenum">
              <a:rPr lang="en-US" altLang="zh-CN"/>
              <a:pPr/>
              <a:t>32</a:t>
            </a:fld>
            <a:endParaRPr lang="en-US" altLang="zh-CN"/>
          </a:p>
        </p:txBody>
      </p:sp>
      <p:sp>
        <p:nvSpPr>
          <p:cNvPr id="78851" name="Rectangle 4"/>
          <p:cNvSpPr>
            <a:spLocks noChangeArrowheads="1"/>
          </p:cNvSpPr>
          <p:nvPr/>
        </p:nvSpPr>
        <p:spPr bwMode="auto">
          <a:xfrm>
            <a:off x="71438" y="93663"/>
            <a:ext cx="81534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dirty="0">
                <a:solidFill>
                  <a:srgbClr val="3333FF"/>
                </a:solidFill>
                <a:latin typeface="方正姚体" panose="02010601030101010101" pitchFamily="2" charset="-122"/>
                <a:ea typeface="方正姚体" panose="02010601030101010101" pitchFamily="2" charset="-122"/>
              </a:rPr>
              <a:t>多元汇总：相关性分析</a:t>
            </a:r>
            <a:r>
              <a:rPr lang="en-US" altLang="zh-CN" sz="3200" dirty="0">
                <a:solidFill>
                  <a:srgbClr val="3333FF"/>
                </a:solidFill>
                <a:latin typeface="方正姚体" panose="02010601030101010101" pitchFamily="2" charset="-122"/>
                <a:ea typeface="方正姚体" panose="02010601030101010101" pitchFamily="2" charset="-122"/>
              </a:rPr>
              <a:t>(Correlation Analysis)</a:t>
            </a:r>
            <a:endParaRPr lang="zh-CN" altLang="en-US" sz="3200" dirty="0">
              <a:solidFill>
                <a:srgbClr val="3333FF"/>
              </a:solidFill>
              <a:latin typeface="方正姚体" panose="02010601030101010101" pitchFamily="2" charset="-122"/>
              <a:ea typeface="方正姚体" panose="02010601030101010101" pitchFamily="2" charset="-122"/>
            </a:endParaRPr>
          </a:p>
        </p:txBody>
      </p:sp>
      <p:pic>
        <p:nvPicPr>
          <p:cNvPr id="78852" name="Picture 2" descr="scatter ice cream plot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8063" y="1773238"/>
            <a:ext cx="5946775" cy="3455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153988" y="1196752"/>
            <a:ext cx="4237057" cy="523220"/>
          </a:xfrm>
          <a:prstGeom prst="rect">
            <a:avLst/>
          </a:prstGeom>
        </p:spPr>
        <p:txBody>
          <a:bodyPr wrap="none">
            <a:spAutoFit/>
          </a:bodyPr>
          <a:lstStyle/>
          <a:p>
            <a:pPr marL="457200" indent="-457200">
              <a:buFont typeface="Wingdings" panose="05000000000000000000" pitchFamily="2" charset="2"/>
              <a:buChar char="Ø"/>
              <a:defRPr/>
            </a:pPr>
            <a:r>
              <a:rPr lang="zh-CN" altLang="en-US" sz="2800" dirty="0">
                <a:solidFill>
                  <a:srgbClr val="3333FF"/>
                </a:solidFill>
                <a:latin typeface="华文仿宋" panose="02010600040101010101" pitchFamily="2" charset="-122"/>
                <a:ea typeface="华文仿宋" panose="02010600040101010101" pitchFamily="2" charset="-122"/>
              </a:rPr>
              <a:t>非线性数据表现不佳：</a:t>
            </a:r>
            <a:endParaRPr lang="en-US" altLang="zh-CN" sz="2800" dirty="0">
              <a:solidFill>
                <a:srgbClr val="3333FF"/>
              </a:solidFill>
              <a:latin typeface="华文仿宋" panose="02010600040101010101" pitchFamily="2" charset="-122"/>
              <a:ea typeface="华文仿宋" panose="02010600040101010101" pitchFamily="2" charset="-122"/>
            </a:endParaRPr>
          </a:p>
        </p:txBody>
      </p:sp>
      <p:sp>
        <p:nvSpPr>
          <p:cNvPr id="5" name="矩形 4"/>
          <p:cNvSpPr/>
          <p:nvPr/>
        </p:nvSpPr>
        <p:spPr>
          <a:xfrm>
            <a:off x="287338" y="5265738"/>
            <a:ext cx="7937500" cy="1384995"/>
          </a:xfrm>
          <a:prstGeom prst="rect">
            <a:avLst/>
          </a:prstGeom>
        </p:spPr>
        <p:txBody>
          <a:bodyPr wrap="square">
            <a:spAutoFit/>
          </a:bodyPr>
          <a:lstStyle/>
          <a:p>
            <a:pPr marL="457200" indent="-457200">
              <a:buFont typeface="Wingdings" panose="05000000000000000000" pitchFamily="2" charset="2"/>
              <a:buChar char="Ø"/>
              <a:defRPr/>
            </a:pPr>
            <a:r>
              <a:rPr lang="zh-CN" altLang="en-US" sz="2800" dirty="0">
                <a:solidFill>
                  <a:srgbClr val="3333FF"/>
                </a:solidFill>
                <a:latin typeface="+mn-lt"/>
              </a:rPr>
              <a:t>相关系数</a:t>
            </a:r>
            <a:r>
              <a:rPr lang="en-US" altLang="zh-CN" sz="2800" dirty="0">
                <a:solidFill>
                  <a:srgbClr val="3333FF"/>
                </a:solidFill>
                <a:latin typeface="+mn-lt"/>
              </a:rPr>
              <a:t> 0, </a:t>
            </a:r>
            <a:r>
              <a:rPr lang="zh-CN" altLang="en-US" sz="2800" dirty="0">
                <a:solidFill>
                  <a:srgbClr val="3333FF"/>
                </a:solidFill>
                <a:latin typeface="+mn-lt"/>
              </a:rPr>
              <a:t>意味着不相关？</a:t>
            </a:r>
            <a:endParaRPr lang="en-US" altLang="zh-CN" sz="2800" dirty="0">
              <a:solidFill>
                <a:srgbClr val="3333FF"/>
              </a:solidFill>
              <a:latin typeface="+mn-lt"/>
            </a:endParaRPr>
          </a:p>
          <a:p>
            <a:pPr marL="457200" indent="-457200">
              <a:buFont typeface="Wingdings" panose="05000000000000000000" pitchFamily="2" charset="2"/>
              <a:buChar char="Ø"/>
              <a:defRPr/>
            </a:pPr>
            <a:r>
              <a:rPr lang="zh-CN" altLang="en-US" sz="2800" dirty="0">
                <a:solidFill>
                  <a:srgbClr val="3333FF"/>
                </a:solidFill>
                <a:latin typeface="+mn-lt"/>
              </a:rPr>
              <a:t>但数据确实是相关的</a:t>
            </a:r>
            <a:endParaRPr lang="en-US" altLang="zh-CN" sz="2800" dirty="0">
              <a:solidFill>
                <a:srgbClr val="3333FF"/>
              </a:solidFill>
              <a:latin typeface="+mn-lt"/>
            </a:endParaRPr>
          </a:p>
          <a:p>
            <a:pPr marL="457200" indent="-457200">
              <a:buFont typeface="Wingdings" panose="05000000000000000000" pitchFamily="2" charset="2"/>
              <a:buChar char="Ø"/>
              <a:defRPr/>
            </a:pPr>
            <a:r>
              <a:rPr lang="zh-CN" altLang="en-US" sz="2800" dirty="0">
                <a:solidFill>
                  <a:srgbClr val="3333FF"/>
                </a:solidFill>
                <a:latin typeface="+mn-lt"/>
              </a:rPr>
              <a:t>非线性相关</a:t>
            </a:r>
            <a:r>
              <a:rPr lang="en-US" altLang="zh-CN" sz="2800" dirty="0">
                <a:solidFill>
                  <a:srgbClr val="3333FF"/>
                </a:solidFill>
                <a:latin typeface="+mn-lt"/>
              </a:rPr>
              <a:t>……</a:t>
            </a:r>
            <a:endParaRPr lang="zh-CN" altLang="en-US" sz="2800" dirty="0">
              <a:solidFill>
                <a:srgbClr val="3333FF"/>
              </a:solidFill>
              <a:latin typeface="+mn-lt"/>
            </a:endParaRPr>
          </a:p>
        </p:txBody>
      </p:sp>
    </p:spTree>
    <p:extLst>
      <p:ext uri="{BB962C8B-B14F-4D97-AF65-F5344CB8AC3E}">
        <p14:creationId xmlns:p14="http://schemas.microsoft.com/office/powerpoint/2010/main" val="35992337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灯片编号占位符 1"/>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2C576387-9B86-4D53-81D1-56BA941497AC}" type="slidenum">
              <a:rPr lang="en-US" altLang="zh-CN"/>
              <a:pPr/>
              <a:t>33</a:t>
            </a:fld>
            <a:endParaRPr lang="en-US" altLang="zh-CN"/>
          </a:p>
        </p:txBody>
      </p:sp>
      <p:sp>
        <p:nvSpPr>
          <p:cNvPr id="79875" name="Rectangle 4"/>
          <p:cNvSpPr>
            <a:spLocks noChangeArrowheads="1"/>
          </p:cNvSpPr>
          <p:nvPr/>
        </p:nvSpPr>
        <p:spPr bwMode="auto">
          <a:xfrm>
            <a:off x="71438" y="93663"/>
            <a:ext cx="81534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solidFill>
                  <a:srgbClr val="3333FF"/>
                </a:solidFill>
                <a:latin typeface="华文仿宋" panose="02010600040101010101" pitchFamily="2" charset="-122"/>
                <a:ea typeface="华文仿宋" panose="02010600040101010101" pitchFamily="2" charset="-122"/>
              </a:rPr>
              <a:t>标称数据卡方相关检验</a:t>
            </a:r>
            <a:r>
              <a:rPr lang="en-US" altLang="zh-CN" sz="3200" b="1" dirty="0">
                <a:solidFill>
                  <a:srgbClr val="3333FF"/>
                </a:solidFill>
                <a:latin typeface="华文仿宋" panose="02010600040101010101" pitchFamily="2" charset="-122"/>
                <a:ea typeface="华文仿宋" panose="02010600040101010101" pitchFamily="2" charset="-122"/>
              </a:rPr>
              <a:t/>
            </a:r>
            <a:br>
              <a:rPr lang="en-US" altLang="zh-CN" sz="3200" b="1" dirty="0">
                <a:solidFill>
                  <a:srgbClr val="3333FF"/>
                </a:solidFill>
                <a:latin typeface="华文仿宋" panose="02010600040101010101" pitchFamily="2" charset="-122"/>
                <a:ea typeface="华文仿宋" panose="02010600040101010101" pitchFamily="2" charset="-122"/>
              </a:rPr>
            </a:br>
            <a:r>
              <a:rPr lang="en-US" altLang="zh-CN" sz="3200" b="1" dirty="0">
                <a:solidFill>
                  <a:srgbClr val="3333FF"/>
                </a:solidFill>
                <a:latin typeface="华文仿宋" panose="02010600040101010101" pitchFamily="2" charset="-122"/>
                <a:ea typeface="华文仿宋" panose="02010600040101010101" pitchFamily="2" charset="-122"/>
              </a:rPr>
              <a:t>Correlation Analysis (</a:t>
            </a:r>
            <a:r>
              <a:rPr lang="en-US" altLang="ko-KR" sz="3200" dirty="0">
                <a:solidFill>
                  <a:srgbClr val="3333FF"/>
                </a:solidFill>
                <a:latin typeface="华文仿宋" panose="02010600040101010101" pitchFamily="2" charset="-122"/>
                <a:ea typeface="华文仿宋" panose="02010600040101010101" pitchFamily="2" charset="-122"/>
              </a:rPr>
              <a:t>Categorical Data</a:t>
            </a:r>
            <a:r>
              <a:rPr lang="en-US" altLang="zh-CN" sz="3200" b="1" dirty="0">
                <a:solidFill>
                  <a:srgbClr val="3333FF"/>
                </a:solidFill>
                <a:latin typeface="华文仿宋" panose="02010600040101010101" pitchFamily="2" charset="-122"/>
                <a:ea typeface="华文仿宋" panose="02010600040101010101" pitchFamily="2" charset="-122"/>
              </a:rPr>
              <a:t>)</a:t>
            </a:r>
            <a:endParaRPr lang="zh-CN" altLang="en-US" sz="3200" dirty="0">
              <a:solidFill>
                <a:srgbClr val="3333FF"/>
              </a:solidFill>
              <a:latin typeface="华文仿宋" panose="02010600040101010101" pitchFamily="2" charset="-122"/>
              <a:ea typeface="华文仿宋" panose="02010600040101010101" pitchFamily="2" charset="-122"/>
            </a:endParaRPr>
          </a:p>
        </p:txBody>
      </p:sp>
      <p:sp>
        <p:nvSpPr>
          <p:cNvPr id="4" name="Rectangle 3"/>
          <p:cNvSpPr txBox="1">
            <a:spLocks noChangeArrowheads="1"/>
          </p:cNvSpPr>
          <p:nvPr/>
        </p:nvSpPr>
        <p:spPr>
          <a:xfrm>
            <a:off x="179512" y="1196752"/>
            <a:ext cx="8458200" cy="1405149"/>
          </a:xfrm>
          <a:prstGeom prst="rect">
            <a:avLst/>
          </a:prstGeom>
        </p:spPr>
        <p:txBody>
          <a:bodyPr>
            <a:normAutofit/>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a:solidFill>
                  <a:schemeClr val="tx1"/>
                </a:solidFill>
                <a:latin typeface="+mn-lt"/>
                <a:ea typeface="宋体" panose="02010600030101010101" pitchFamily="2" charset="-122"/>
                <a:cs typeface="+mn-cs"/>
              </a:defRPr>
            </a:lvl1pPr>
            <a:lvl2pPr marL="692150" indent="-347663"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ea typeface="宋体" panose="02010600030101010101" pitchFamily="2" charset="-122"/>
              </a:defRPr>
            </a:lvl2pPr>
            <a:lvl3pPr marL="987425" indent="-293688"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ea typeface="宋体" panose="02010600030101010101" pitchFamily="2" charset="-122"/>
              </a:defRPr>
            </a:lvl3pPr>
            <a:lvl4pPr marL="1281113"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ea typeface="宋体" panose="02010600030101010101" pitchFamily="2" charset="-122"/>
              </a:defRPr>
            </a:lvl4pPr>
            <a:lvl5pPr marL="1598613" indent="-315913"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宋体" panose="02010600030101010101" pitchFamily="2" charset="-122"/>
              </a:defRPr>
            </a:lvl5pPr>
            <a:lvl6pPr marL="20558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ea typeface="+mn-ea"/>
              </a:defRPr>
            </a:lvl6pPr>
            <a:lvl7pPr marL="25130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ea typeface="+mn-ea"/>
              </a:defRPr>
            </a:lvl7pPr>
            <a:lvl8pPr marL="29702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ea typeface="+mn-ea"/>
              </a:defRPr>
            </a:lvl8pPr>
            <a:lvl9pPr marL="34274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ea typeface="+mn-ea"/>
              </a:defRPr>
            </a:lvl9pPr>
          </a:lstStyle>
          <a:p>
            <a:pPr>
              <a:lnSpc>
                <a:spcPct val="110000"/>
              </a:lnSpc>
              <a:buFont typeface="Wingdings" panose="05000000000000000000" pitchFamily="2" charset="2"/>
              <a:buChar char="Ø"/>
              <a:defRPr/>
            </a:pPr>
            <a:r>
              <a:rPr lang="zh-CN" altLang="en-US" sz="2000" kern="0" dirty="0">
                <a:solidFill>
                  <a:srgbClr val="3333FF"/>
                </a:solidFill>
                <a:latin typeface="华文仿宋" panose="02010600040101010101" pitchFamily="2" charset="-122"/>
                <a:ea typeface="华文仿宋" panose="02010600040101010101" pitchFamily="2" charset="-122"/>
              </a:rPr>
              <a:t>两个数值型属性，用相关系数来分析它们的相关性。对两个标称属性（分类属性），它们之间的独立性检验可以使用卡方检验来推断。</a:t>
            </a:r>
            <a:endParaRPr lang="en-US" altLang="zh-CN" sz="2000" kern="0" dirty="0">
              <a:solidFill>
                <a:srgbClr val="3333FF"/>
              </a:solidFill>
              <a:latin typeface="华文仿宋" panose="02010600040101010101" pitchFamily="2" charset="-122"/>
              <a:ea typeface="华文仿宋" panose="02010600040101010101" pitchFamily="2" charset="-122"/>
            </a:endParaRPr>
          </a:p>
          <a:p>
            <a:pPr>
              <a:lnSpc>
                <a:spcPct val="110000"/>
              </a:lnSpc>
              <a:buFont typeface="Wingdings" panose="05000000000000000000" pitchFamily="2" charset="2"/>
              <a:buChar char="Ø"/>
              <a:defRPr/>
            </a:pPr>
            <a:r>
              <a:rPr lang="en-US" altLang="zh-CN" sz="2000" kern="0" dirty="0">
                <a:solidFill>
                  <a:srgbClr val="3333FF"/>
                </a:solidFill>
                <a:latin typeface="华文仿宋" panose="02010600040101010101" pitchFamily="2" charset="-122"/>
                <a:ea typeface="华文仿宋" panose="02010600040101010101" pitchFamily="2" charset="-122"/>
              </a:rPr>
              <a:t>χ</a:t>
            </a:r>
            <a:r>
              <a:rPr lang="en-US" altLang="ko-KR" sz="2000" kern="0" baseline="30000" dirty="0">
                <a:solidFill>
                  <a:srgbClr val="3333FF"/>
                </a:solidFill>
                <a:latin typeface="华文仿宋" panose="02010600040101010101" pitchFamily="2" charset="-122"/>
                <a:ea typeface="华文仿宋" panose="02010600040101010101" pitchFamily="2" charset="-122"/>
              </a:rPr>
              <a:t>2</a:t>
            </a:r>
            <a:r>
              <a:rPr lang="en-US" altLang="ko-KR" sz="2000" kern="0" dirty="0">
                <a:solidFill>
                  <a:srgbClr val="3333FF"/>
                </a:solidFill>
                <a:latin typeface="华文仿宋" panose="02010600040101010101" pitchFamily="2" charset="-122"/>
                <a:ea typeface="华文仿宋" panose="02010600040101010101" pitchFamily="2" charset="-122"/>
              </a:rPr>
              <a:t> (chi-square) </a:t>
            </a:r>
            <a:r>
              <a:rPr lang="zh-CN" altLang="en-US" sz="2000" kern="0" dirty="0">
                <a:solidFill>
                  <a:srgbClr val="3333FF"/>
                </a:solidFill>
                <a:latin typeface="华文仿宋" panose="02010600040101010101" pitchFamily="2" charset="-122"/>
                <a:ea typeface="华文仿宋" panose="02010600040101010101" pitchFamily="2" charset="-122"/>
              </a:rPr>
              <a:t>检验两个属性</a:t>
            </a:r>
            <a:r>
              <a:rPr lang="en-US" altLang="zh-CN" sz="2000" kern="0" dirty="0">
                <a:solidFill>
                  <a:srgbClr val="3333FF"/>
                </a:solidFill>
                <a:latin typeface="华文仿宋" panose="02010600040101010101" pitchFamily="2" charset="-122"/>
                <a:ea typeface="华文仿宋" panose="02010600040101010101" pitchFamily="2" charset="-122"/>
              </a:rPr>
              <a:t>A</a:t>
            </a:r>
            <a:r>
              <a:rPr lang="zh-CN" altLang="en-US" sz="2000" kern="0" dirty="0">
                <a:solidFill>
                  <a:srgbClr val="3333FF"/>
                </a:solidFill>
                <a:latin typeface="华文仿宋" panose="02010600040101010101" pitchFamily="2" charset="-122"/>
                <a:ea typeface="华文仿宋" panose="02010600040101010101" pitchFamily="2" charset="-122"/>
              </a:rPr>
              <a:t>、</a:t>
            </a:r>
            <a:r>
              <a:rPr lang="en-US" altLang="zh-CN" sz="2000" kern="0" dirty="0">
                <a:solidFill>
                  <a:srgbClr val="3333FF"/>
                </a:solidFill>
                <a:latin typeface="华文仿宋" panose="02010600040101010101" pitchFamily="2" charset="-122"/>
                <a:ea typeface="华文仿宋" panose="02010600040101010101" pitchFamily="2" charset="-122"/>
              </a:rPr>
              <a:t>B</a:t>
            </a:r>
            <a:r>
              <a:rPr lang="zh-CN" altLang="en-US" sz="2000" kern="0" dirty="0">
                <a:solidFill>
                  <a:srgbClr val="3333FF"/>
                </a:solidFill>
                <a:latin typeface="华文仿宋" panose="02010600040101010101" pitchFamily="2" charset="-122"/>
                <a:ea typeface="华文仿宋" panose="02010600040101010101" pitchFamily="2" charset="-122"/>
              </a:rPr>
              <a:t>的相关性</a:t>
            </a:r>
            <a:endParaRPr lang="el-GR" sz="2000" kern="0" dirty="0">
              <a:solidFill>
                <a:srgbClr val="3333FF"/>
              </a:solidFill>
              <a:latin typeface="华文仿宋" panose="02010600040101010101" pitchFamily="2" charset="-122"/>
              <a:ea typeface="华文仿宋" panose="02010600040101010101" pitchFamily="2" charset="-122"/>
            </a:endParaRPr>
          </a:p>
          <a:p>
            <a:pPr>
              <a:lnSpc>
                <a:spcPct val="110000"/>
              </a:lnSpc>
              <a:buFont typeface="Wingdings" panose="05000000000000000000" pitchFamily="2" charset="2"/>
              <a:buChar char="Ø"/>
              <a:defRPr/>
            </a:pPr>
            <a:endParaRPr lang="en-US" altLang="ko-KR" sz="2500" kern="0" dirty="0">
              <a:solidFill>
                <a:srgbClr val="3333FF"/>
              </a:solidFill>
              <a:latin typeface="华文仿宋" panose="02010600040101010101" pitchFamily="2" charset="-122"/>
              <a:ea typeface="华文仿宋" panose="02010600040101010101" pitchFamily="2" charset="-122"/>
            </a:endParaRPr>
          </a:p>
          <a:p>
            <a:pPr>
              <a:lnSpc>
                <a:spcPct val="110000"/>
              </a:lnSpc>
              <a:buFont typeface="Wingdings" panose="05000000000000000000" pitchFamily="2" charset="2"/>
              <a:buChar char="Ø"/>
              <a:defRPr/>
            </a:pPr>
            <a:endParaRPr lang="en-US" altLang="ko-KR" sz="2500" kern="0" dirty="0">
              <a:solidFill>
                <a:srgbClr val="3333FF"/>
              </a:solidFill>
              <a:latin typeface="华文仿宋" panose="02010600040101010101" pitchFamily="2" charset="-122"/>
              <a:ea typeface="华文仿宋" panose="02010600040101010101" pitchFamily="2" charset="-122"/>
            </a:endParaRPr>
          </a:p>
        </p:txBody>
      </p:sp>
      <p:graphicFrame>
        <p:nvGraphicFramePr>
          <p:cNvPr id="79877" name="Object 2"/>
          <p:cNvGraphicFramePr>
            <a:graphicFrameLocks noChangeAspect="1"/>
          </p:cNvGraphicFramePr>
          <p:nvPr>
            <p:extLst>
              <p:ext uri="{D42A27DB-BD31-4B8C-83A1-F6EECF244321}">
                <p14:modId xmlns:p14="http://schemas.microsoft.com/office/powerpoint/2010/main" val="3403573403"/>
              </p:ext>
            </p:extLst>
          </p:nvPr>
        </p:nvGraphicFramePr>
        <p:xfrm>
          <a:off x="2339975" y="2601901"/>
          <a:ext cx="4127500" cy="892175"/>
        </p:xfrm>
        <a:graphic>
          <a:graphicData uri="http://schemas.openxmlformats.org/presentationml/2006/ole">
            <mc:AlternateContent xmlns:mc="http://schemas.openxmlformats.org/markup-compatibility/2006">
              <mc:Choice xmlns:v="urn:schemas-microsoft-com:vml" Requires="v">
                <p:oleObj spid="_x0000_s94493" name="Equation" r:id="rId4" imgW="2057400" imgH="444500" progId="Equation.3">
                  <p:embed/>
                </p:oleObj>
              </mc:Choice>
              <mc:Fallback>
                <p:oleObj name="Equation" r:id="rId4" imgW="2057400" imgH="44450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39975" y="2601901"/>
                        <a:ext cx="4127500" cy="892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 name="Rectangle 3">
            <a:extLst>
              <a:ext uri="{FF2B5EF4-FFF2-40B4-BE49-F238E27FC236}">
                <a16:creationId xmlns:a16="http://schemas.microsoft.com/office/drawing/2014/main" id="{33D82CE1-A0CD-4D32-A86B-952E59C8072B}"/>
              </a:ext>
            </a:extLst>
          </p:cNvPr>
          <p:cNvSpPr txBox="1">
            <a:spLocks noChangeArrowheads="1"/>
          </p:cNvSpPr>
          <p:nvPr/>
        </p:nvSpPr>
        <p:spPr>
          <a:xfrm>
            <a:off x="971600" y="5707407"/>
            <a:ext cx="4032448" cy="1033961"/>
          </a:xfrm>
          <a:prstGeom prst="rect">
            <a:avLst/>
          </a:prstGeom>
        </p:spPr>
        <p:txBody>
          <a:bodyPr>
            <a:normAutofit/>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a:solidFill>
                  <a:schemeClr val="tx1"/>
                </a:solidFill>
                <a:latin typeface="+mn-lt"/>
                <a:ea typeface="宋体" panose="02010600030101010101" pitchFamily="2" charset="-122"/>
                <a:cs typeface="+mn-cs"/>
              </a:defRPr>
            </a:lvl1pPr>
            <a:lvl2pPr marL="692150" indent="-347663"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ea typeface="宋体" panose="02010600030101010101" pitchFamily="2" charset="-122"/>
              </a:defRPr>
            </a:lvl2pPr>
            <a:lvl3pPr marL="987425" indent="-293688"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ea typeface="宋体" panose="02010600030101010101" pitchFamily="2" charset="-122"/>
              </a:defRPr>
            </a:lvl3pPr>
            <a:lvl4pPr marL="1281113"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ea typeface="宋体" panose="02010600030101010101" pitchFamily="2" charset="-122"/>
              </a:defRPr>
            </a:lvl4pPr>
            <a:lvl5pPr marL="1598613" indent="-315913"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宋体" panose="02010600030101010101" pitchFamily="2" charset="-122"/>
              </a:defRPr>
            </a:lvl5pPr>
            <a:lvl6pPr marL="20558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ea typeface="+mn-ea"/>
              </a:defRPr>
            </a:lvl6pPr>
            <a:lvl7pPr marL="25130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ea typeface="+mn-ea"/>
              </a:defRPr>
            </a:lvl7pPr>
            <a:lvl8pPr marL="29702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ea typeface="+mn-ea"/>
              </a:defRPr>
            </a:lvl8pPr>
            <a:lvl9pPr marL="34274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ea typeface="+mn-ea"/>
              </a:defRPr>
            </a:lvl9pPr>
          </a:lstStyle>
          <a:p>
            <a:pPr>
              <a:lnSpc>
                <a:spcPct val="110000"/>
              </a:lnSpc>
              <a:buFont typeface="Wingdings" panose="05000000000000000000" pitchFamily="2" charset="2"/>
              <a:buChar char="Ø"/>
              <a:defRPr/>
            </a:pPr>
            <a:r>
              <a:rPr lang="en-US" altLang="zh-CN" sz="2500" kern="0" dirty="0">
                <a:solidFill>
                  <a:srgbClr val="3333FF"/>
                </a:solidFill>
                <a:latin typeface="华文仿宋" panose="02010600040101010101" pitchFamily="2" charset="-122"/>
                <a:ea typeface="华文仿宋" panose="02010600040101010101" pitchFamily="2" charset="-122"/>
              </a:rPr>
              <a:t>χ</a:t>
            </a:r>
            <a:r>
              <a:rPr lang="en-US" altLang="ko-KR" sz="2500" kern="0" baseline="30000" dirty="0">
                <a:solidFill>
                  <a:srgbClr val="3333FF"/>
                </a:solidFill>
                <a:latin typeface="华文仿宋" panose="02010600040101010101" pitchFamily="2" charset="-122"/>
                <a:ea typeface="华文仿宋" panose="02010600040101010101" pitchFamily="2" charset="-122"/>
              </a:rPr>
              <a:t>2</a:t>
            </a:r>
            <a:r>
              <a:rPr lang="en-US" altLang="ko-KR" sz="2500" kern="0" dirty="0">
                <a:solidFill>
                  <a:srgbClr val="3333FF"/>
                </a:solidFill>
                <a:latin typeface="华文仿宋" panose="02010600040101010101" pitchFamily="2" charset="-122"/>
                <a:ea typeface="华文仿宋" panose="02010600040101010101" pitchFamily="2" charset="-122"/>
              </a:rPr>
              <a:t>=507.93</a:t>
            </a:r>
          </a:p>
          <a:p>
            <a:pPr>
              <a:lnSpc>
                <a:spcPct val="110000"/>
              </a:lnSpc>
              <a:buFont typeface="Wingdings" panose="05000000000000000000" pitchFamily="2" charset="2"/>
              <a:buChar char="Ø"/>
              <a:defRPr/>
            </a:pPr>
            <a:r>
              <a:rPr lang="zh-CN" altLang="en-US" sz="2500" kern="0" dirty="0">
                <a:solidFill>
                  <a:srgbClr val="3333FF"/>
                </a:solidFill>
                <a:latin typeface="华文仿宋" panose="02010600040101010101" pitchFamily="2" charset="-122"/>
                <a:ea typeface="华文仿宋" panose="02010600040101010101" pitchFamily="2" charset="-122"/>
              </a:rPr>
              <a:t>自由度</a:t>
            </a:r>
            <a:r>
              <a:rPr lang="en-US" altLang="zh-CN" sz="2500" kern="0" dirty="0">
                <a:solidFill>
                  <a:srgbClr val="3333FF"/>
                </a:solidFill>
                <a:latin typeface="华文仿宋" panose="02010600040101010101" pitchFamily="2" charset="-122"/>
                <a:ea typeface="华文仿宋" panose="02010600040101010101" pitchFamily="2" charset="-122"/>
              </a:rPr>
              <a:t>=(2-1)(2-1)=1</a:t>
            </a:r>
            <a:endParaRPr lang="en-US" altLang="ko-KR" sz="2500" kern="0" dirty="0">
              <a:solidFill>
                <a:srgbClr val="3333FF"/>
              </a:solidFill>
              <a:latin typeface="华文仿宋" panose="02010600040101010101" pitchFamily="2" charset="-122"/>
              <a:ea typeface="华文仿宋" panose="02010600040101010101" pitchFamily="2" charset="-122"/>
            </a:endParaRPr>
          </a:p>
          <a:p>
            <a:pPr>
              <a:lnSpc>
                <a:spcPct val="110000"/>
              </a:lnSpc>
              <a:buFont typeface="Wingdings" panose="05000000000000000000" pitchFamily="2" charset="2"/>
              <a:buChar char="Ø"/>
              <a:defRPr/>
            </a:pPr>
            <a:endParaRPr lang="el-GR" sz="2500" kern="0" dirty="0">
              <a:solidFill>
                <a:srgbClr val="3333FF"/>
              </a:solidFill>
              <a:latin typeface="华文仿宋" panose="02010600040101010101" pitchFamily="2" charset="-122"/>
              <a:ea typeface="华文仿宋" panose="02010600040101010101" pitchFamily="2" charset="-122"/>
            </a:endParaRPr>
          </a:p>
          <a:p>
            <a:pPr marL="0" indent="0">
              <a:lnSpc>
                <a:spcPct val="110000"/>
              </a:lnSpc>
              <a:buNone/>
              <a:defRPr/>
            </a:pPr>
            <a:endParaRPr lang="en-US" altLang="ko-KR" sz="2500" kern="0" dirty="0">
              <a:solidFill>
                <a:srgbClr val="3333FF"/>
              </a:solidFill>
              <a:latin typeface="华文仿宋" panose="02010600040101010101" pitchFamily="2" charset="-122"/>
              <a:ea typeface="华文仿宋" panose="02010600040101010101" pitchFamily="2" charset="-122"/>
            </a:endParaRPr>
          </a:p>
        </p:txBody>
      </p:sp>
      <p:graphicFrame>
        <p:nvGraphicFramePr>
          <p:cNvPr id="9" name="表格 8">
            <a:extLst>
              <a:ext uri="{FF2B5EF4-FFF2-40B4-BE49-F238E27FC236}">
                <a16:creationId xmlns:a16="http://schemas.microsoft.com/office/drawing/2014/main" id="{84E5312B-5F69-4B38-BF66-C3B294C8DC2B}"/>
              </a:ext>
            </a:extLst>
          </p:cNvPr>
          <p:cNvGraphicFramePr>
            <a:graphicFrameLocks noGrp="1"/>
          </p:cNvGraphicFramePr>
          <p:nvPr>
            <p:extLst>
              <p:ext uri="{D42A27DB-BD31-4B8C-83A1-F6EECF244321}">
                <p14:modId xmlns:p14="http://schemas.microsoft.com/office/powerpoint/2010/main" val="3830687261"/>
              </p:ext>
            </p:extLst>
          </p:nvPr>
        </p:nvGraphicFramePr>
        <p:xfrm>
          <a:off x="601744" y="3578714"/>
          <a:ext cx="7092788" cy="1941740"/>
        </p:xfrm>
        <a:graphic>
          <a:graphicData uri="http://schemas.openxmlformats.org/drawingml/2006/table">
            <a:tbl>
              <a:tblPr firstRow="1" bandRow="1">
                <a:tableStyleId>{5C22544A-7EE6-4342-B048-85BDC9FD1C3A}</a:tableStyleId>
              </a:tblPr>
              <a:tblGrid>
                <a:gridCol w="1773197">
                  <a:extLst>
                    <a:ext uri="{9D8B030D-6E8A-4147-A177-3AD203B41FA5}">
                      <a16:colId xmlns:a16="http://schemas.microsoft.com/office/drawing/2014/main" val="4044596207"/>
                    </a:ext>
                  </a:extLst>
                </a:gridCol>
                <a:gridCol w="1773197">
                  <a:extLst>
                    <a:ext uri="{9D8B030D-6E8A-4147-A177-3AD203B41FA5}">
                      <a16:colId xmlns:a16="http://schemas.microsoft.com/office/drawing/2014/main" val="1702736871"/>
                    </a:ext>
                  </a:extLst>
                </a:gridCol>
                <a:gridCol w="1773197">
                  <a:extLst>
                    <a:ext uri="{9D8B030D-6E8A-4147-A177-3AD203B41FA5}">
                      <a16:colId xmlns:a16="http://schemas.microsoft.com/office/drawing/2014/main" val="1808638370"/>
                    </a:ext>
                  </a:extLst>
                </a:gridCol>
                <a:gridCol w="1773197">
                  <a:extLst>
                    <a:ext uri="{9D8B030D-6E8A-4147-A177-3AD203B41FA5}">
                      <a16:colId xmlns:a16="http://schemas.microsoft.com/office/drawing/2014/main" val="1868939128"/>
                    </a:ext>
                  </a:extLst>
                </a:gridCol>
              </a:tblGrid>
              <a:tr h="485435">
                <a:tc>
                  <a:txBody>
                    <a:bodyPr/>
                    <a:lstStyle/>
                    <a:p>
                      <a:pPr algn="ctr">
                        <a:spcAft>
                          <a:spcPts val="0"/>
                        </a:spcAft>
                      </a:pPr>
                      <a:r>
                        <a:rPr lang="en-US" sz="2400" b="1" kern="100" dirty="0">
                          <a:solidFill>
                            <a:srgbClr val="3333FF"/>
                          </a:solidFill>
                          <a:effectLst/>
                          <a:latin typeface="等线" panose="02010600030101010101" pitchFamily="2" charset="-122"/>
                          <a:ea typeface="等线" panose="02010600030101010101" pitchFamily="2" charset="-122"/>
                          <a:cs typeface="Times New Roman" panose="02020603050405020304" pitchFamily="18" charset="0"/>
                        </a:rPr>
                        <a:t> </a:t>
                      </a:r>
                      <a:endParaRPr lang="zh-CN" sz="2400" kern="100" dirty="0">
                        <a:solidFill>
                          <a:srgbClr val="3333FF"/>
                        </a:solidFill>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zh-CN" sz="2400" b="1" kern="100">
                          <a:solidFill>
                            <a:srgbClr val="3333FF"/>
                          </a:solidFill>
                          <a:effectLst/>
                          <a:latin typeface="等线" panose="02010600030101010101" pitchFamily="2" charset="-122"/>
                          <a:ea typeface="等线" panose="02010600030101010101" pitchFamily="2" charset="-122"/>
                          <a:cs typeface="Times New Roman" panose="02020603050405020304" pitchFamily="18" charset="0"/>
                        </a:rPr>
                        <a:t>男</a:t>
                      </a:r>
                      <a:endParaRPr lang="zh-CN" sz="2400" kern="100">
                        <a:solidFill>
                          <a:srgbClr val="3333FF"/>
                        </a:solidFill>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zh-CN" sz="2400" b="1" kern="100">
                          <a:solidFill>
                            <a:srgbClr val="3333FF"/>
                          </a:solidFill>
                          <a:effectLst/>
                          <a:latin typeface="等线" panose="02010600030101010101" pitchFamily="2" charset="-122"/>
                          <a:ea typeface="等线" panose="02010600030101010101" pitchFamily="2" charset="-122"/>
                          <a:cs typeface="Times New Roman" panose="02020603050405020304" pitchFamily="18" charset="0"/>
                        </a:rPr>
                        <a:t>女</a:t>
                      </a:r>
                      <a:endParaRPr lang="zh-CN" sz="2400" kern="100">
                        <a:solidFill>
                          <a:srgbClr val="3333FF"/>
                        </a:solidFill>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zh-CN" sz="2400" b="1" kern="100">
                          <a:solidFill>
                            <a:srgbClr val="3333FF"/>
                          </a:solidFill>
                          <a:effectLst/>
                          <a:latin typeface="等线" panose="02010600030101010101" pitchFamily="2" charset="-122"/>
                          <a:ea typeface="等线" panose="02010600030101010101" pitchFamily="2" charset="-122"/>
                          <a:cs typeface="Times New Roman" panose="02020603050405020304" pitchFamily="18" charset="0"/>
                        </a:rPr>
                        <a:t>合计</a:t>
                      </a:r>
                      <a:endParaRPr lang="zh-CN" sz="2400" kern="100">
                        <a:solidFill>
                          <a:srgbClr val="3333FF"/>
                        </a:solidFill>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251986745"/>
                  </a:ext>
                </a:extLst>
              </a:tr>
              <a:tr h="485435">
                <a:tc>
                  <a:txBody>
                    <a:bodyPr/>
                    <a:lstStyle/>
                    <a:p>
                      <a:pPr algn="ctr">
                        <a:spcAft>
                          <a:spcPts val="0"/>
                        </a:spcAft>
                      </a:pPr>
                      <a:r>
                        <a:rPr lang="zh-CN" sz="2400" b="1" kern="100">
                          <a:solidFill>
                            <a:srgbClr val="3333FF"/>
                          </a:solidFill>
                          <a:effectLst/>
                          <a:latin typeface="等线" panose="02010600030101010101" pitchFamily="2" charset="-122"/>
                          <a:ea typeface="等线" panose="02010600030101010101" pitchFamily="2" charset="-122"/>
                          <a:cs typeface="Times New Roman" panose="02020603050405020304" pitchFamily="18" charset="0"/>
                        </a:rPr>
                        <a:t>小说</a:t>
                      </a:r>
                      <a:endParaRPr lang="zh-CN" sz="2400" kern="100">
                        <a:solidFill>
                          <a:srgbClr val="3333FF"/>
                        </a:solidFill>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2400" kern="100">
                          <a:solidFill>
                            <a:srgbClr val="3333FF"/>
                          </a:solidFill>
                          <a:effectLst/>
                          <a:latin typeface="等线" panose="02010600030101010101" pitchFamily="2" charset="-122"/>
                          <a:ea typeface="等线" panose="02010600030101010101" pitchFamily="2" charset="-122"/>
                          <a:cs typeface="Times New Roman" panose="02020603050405020304" pitchFamily="18" charset="0"/>
                        </a:rPr>
                        <a:t>250(90)</a:t>
                      </a:r>
                      <a:endParaRPr lang="zh-CN" sz="2400" kern="100">
                        <a:solidFill>
                          <a:srgbClr val="3333FF"/>
                        </a:solidFill>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2400" kern="100">
                          <a:solidFill>
                            <a:srgbClr val="3333FF"/>
                          </a:solidFill>
                          <a:effectLst/>
                          <a:latin typeface="等线" panose="02010600030101010101" pitchFamily="2" charset="-122"/>
                          <a:ea typeface="等线" panose="02010600030101010101" pitchFamily="2" charset="-122"/>
                          <a:cs typeface="Times New Roman" panose="02020603050405020304" pitchFamily="18" charset="0"/>
                        </a:rPr>
                        <a:t>200(360)</a:t>
                      </a:r>
                      <a:endParaRPr lang="zh-CN" sz="2400" kern="100">
                        <a:solidFill>
                          <a:srgbClr val="3333FF"/>
                        </a:solidFill>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2400" b="1" kern="100">
                          <a:solidFill>
                            <a:srgbClr val="3333FF"/>
                          </a:solidFill>
                          <a:effectLst/>
                          <a:latin typeface="等线" panose="02010600030101010101" pitchFamily="2" charset="-122"/>
                          <a:ea typeface="等线" panose="02010600030101010101" pitchFamily="2" charset="-122"/>
                          <a:cs typeface="Times New Roman" panose="02020603050405020304" pitchFamily="18" charset="0"/>
                        </a:rPr>
                        <a:t>450</a:t>
                      </a:r>
                      <a:endParaRPr lang="zh-CN" sz="2400" kern="100">
                        <a:solidFill>
                          <a:srgbClr val="3333FF"/>
                        </a:solidFill>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403363235"/>
                  </a:ext>
                </a:extLst>
              </a:tr>
              <a:tr h="485435">
                <a:tc>
                  <a:txBody>
                    <a:bodyPr/>
                    <a:lstStyle/>
                    <a:p>
                      <a:pPr algn="ctr">
                        <a:spcAft>
                          <a:spcPts val="0"/>
                        </a:spcAft>
                      </a:pPr>
                      <a:r>
                        <a:rPr lang="zh-CN" sz="2400" b="1" kern="100">
                          <a:solidFill>
                            <a:srgbClr val="3333FF"/>
                          </a:solidFill>
                          <a:effectLst/>
                          <a:latin typeface="等线" panose="02010600030101010101" pitchFamily="2" charset="-122"/>
                          <a:ea typeface="等线" panose="02010600030101010101" pitchFamily="2" charset="-122"/>
                          <a:cs typeface="Times New Roman" panose="02020603050405020304" pitchFamily="18" charset="0"/>
                        </a:rPr>
                        <a:t>非小说</a:t>
                      </a:r>
                      <a:endParaRPr lang="zh-CN" sz="2400" kern="100">
                        <a:solidFill>
                          <a:srgbClr val="3333FF"/>
                        </a:solidFill>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2400" kern="100">
                          <a:solidFill>
                            <a:srgbClr val="3333FF"/>
                          </a:solidFill>
                          <a:effectLst/>
                          <a:latin typeface="等线" panose="02010600030101010101" pitchFamily="2" charset="-122"/>
                          <a:ea typeface="等线" panose="02010600030101010101" pitchFamily="2" charset="-122"/>
                          <a:cs typeface="Times New Roman" panose="02020603050405020304" pitchFamily="18" charset="0"/>
                        </a:rPr>
                        <a:t>50(210)</a:t>
                      </a:r>
                      <a:endParaRPr lang="zh-CN" sz="2400" kern="100">
                        <a:solidFill>
                          <a:srgbClr val="3333FF"/>
                        </a:solidFill>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2400" kern="100">
                          <a:solidFill>
                            <a:srgbClr val="3333FF"/>
                          </a:solidFill>
                          <a:effectLst/>
                          <a:latin typeface="等线" panose="02010600030101010101" pitchFamily="2" charset="-122"/>
                          <a:ea typeface="等线" panose="02010600030101010101" pitchFamily="2" charset="-122"/>
                          <a:cs typeface="Times New Roman" panose="02020603050405020304" pitchFamily="18" charset="0"/>
                        </a:rPr>
                        <a:t>1000(840)</a:t>
                      </a:r>
                      <a:endParaRPr lang="zh-CN" sz="2400" kern="100">
                        <a:solidFill>
                          <a:srgbClr val="3333FF"/>
                        </a:solidFill>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2400" b="1" kern="100">
                          <a:solidFill>
                            <a:srgbClr val="3333FF"/>
                          </a:solidFill>
                          <a:effectLst/>
                          <a:latin typeface="等线" panose="02010600030101010101" pitchFamily="2" charset="-122"/>
                          <a:ea typeface="等线" panose="02010600030101010101" pitchFamily="2" charset="-122"/>
                          <a:cs typeface="Times New Roman" panose="02020603050405020304" pitchFamily="18" charset="0"/>
                        </a:rPr>
                        <a:t>1050</a:t>
                      </a:r>
                      <a:endParaRPr lang="zh-CN" sz="2400" kern="100">
                        <a:solidFill>
                          <a:srgbClr val="3333FF"/>
                        </a:solidFill>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583879617"/>
                  </a:ext>
                </a:extLst>
              </a:tr>
              <a:tr h="485435">
                <a:tc>
                  <a:txBody>
                    <a:bodyPr/>
                    <a:lstStyle/>
                    <a:p>
                      <a:pPr algn="ctr">
                        <a:spcAft>
                          <a:spcPts val="0"/>
                        </a:spcAft>
                      </a:pPr>
                      <a:r>
                        <a:rPr lang="zh-CN" sz="2400" b="1" kern="100">
                          <a:solidFill>
                            <a:srgbClr val="3333FF"/>
                          </a:solidFill>
                          <a:effectLst/>
                          <a:latin typeface="等线" panose="02010600030101010101" pitchFamily="2" charset="-122"/>
                          <a:ea typeface="等线" panose="02010600030101010101" pitchFamily="2" charset="-122"/>
                          <a:cs typeface="Times New Roman" panose="02020603050405020304" pitchFamily="18" charset="0"/>
                        </a:rPr>
                        <a:t>合计</a:t>
                      </a:r>
                      <a:endParaRPr lang="zh-CN" sz="2400" kern="100">
                        <a:solidFill>
                          <a:srgbClr val="3333FF"/>
                        </a:solidFill>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2400" b="1" kern="100" dirty="0">
                          <a:solidFill>
                            <a:srgbClr val="3333FF"/>
                          </a:solidFill>
                          <a:effectLst/>
                          <a:latin typeface="等线" panose="02010600030101010101" pitchFamily="2" charset="-122"/>
                          <a:ea typeface="等线" panose="02010600030101010101" pitchFamily="2" charset="-122"/>
                          <a:cs typeface="Times New Roman" panose="02020603050405020304" pitchFamily="18" charset="0"/>
                        </a:rPr>
                        <a:t>300</a:t>
                      </a:r>
                      <a:endParaRPr lang="zh-CN" sz="2400" kern="100" dirty="0">
                        <a:solidFill>
                          <a:srgbClr val="3333FF"/>
                        </a:solidFill>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2400" b="1" kern="100">
                          <a:solidFill>
                            <a:srgbClr val="3333FF"/>
                          </a:solidFill>
                          <a:effectLst/>
                          <a:latin typeface="等线" panose="02010600030101010101" pitchFamily="2" charset="-122"/>
                          <a:ea typeface="等线" panose="02010600030101010101" pitchFamily="2" charset="-122"/>
                          <a:cs typeface="Times New Roman" panose="02020603050405020304" pitchFamily="18" charset="0"/>
                        </a:rPr>
                        <a:t>1200</a:t>
                      </a:r>
                      <a:endParaRPr lang="zh-CN" sz="2400" kern="100">
                        <a:solidFill>
                          <a:srgbClr val="3333FF"/>
                        </a:solidFill>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2400" b="1" kern="100" dirty="0">
                          <a:solidFill>
                            <a:srgbClr val="3333FF"/>
                          </a:solidFill>
                          <a:effectLst/>
                          <a:latin typeface="等线" panose="02010600030101010101" pitchFamily="2" charset="-122"/>
                          <a:ea typeface="等线" panose="02010600030101010101" pitchFamily="2" charset="-122"/>
                          <a:cs typeface="Times New Roman" panose="02020603050405020304" pitchFamily="18" charset="0"/>
                        </a:rPr>
                        <a:t>1500</a:t>
                      </a:r>
                      <a:endParaRPr lang="zh-CN" sz="2400" kern="100" dirty="0">
                        <a:solidFill>
                          <a:srgbClr val="3333FF"/>
                        </a:solidFill>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353830949"/>
                  </a:ext>
                </a:extLst>
              </a:tr>
            </a:tbl>
          </a:graphicData>
        </a:graphic>
      </p:graphicFrame>
    </p:spTree>
    <p:extLst>
      <p:ext uri="{BB962C8B-B14F-4D97-AF65-F5344CB8AC3E}">
        <p14:creationId xmlns:p14="http://schemas.microsoft.com/office/powerpoint/2010/main" val="350751755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830E4B76-21DA-4F60-AE29-8D0AD514A99E}"/>
              </a:ext>
            </a:extLst>
          </p:cNvPr>
          <p:cNvSpPr>
            <a:spLocks noGrp="1"/>
          </p:cNvSpPr>
          <p:nvPr>
            <p:ph type="title"/>
          </p:nvPr>
        </p:nvSpPr>
        <p:spPr/>
        <p:txBody>
          <a:bodyPr/>
          <a:lstStyle/>
          <a:p>
            <a:r>
              <a:rPr lang="zh-CN" altLang="en-US" sz="3200" dirty="0">
                <a:solidFill>
                  <a:srgbClr val="3333FF"/>
                </a:solidFill>
              </a:rPr>
              <a:t>标称数据卡方相关检验</a:t>
            </a:r>
            <a:r>
              <a:rPr lang="en-US" altLang="zh-CN" sz="3200" dirty="0">
                <a:solidFill>
                  <a:srgbClr val="3333FF"/>
                </a:solidFill>
              </a:rPr>
              <a:t/>
            </a:r>
            <a:br>
              <a:rPr lang="en-US" altLang="zh-CN" sz="3200" dirty="0">
                <a:solidFill>
                  <a:srgbClr val="3333FF"/>
                </a:solidFill>
              </a:rPr>
            </a:br>
            <a:r>
              <a:rPr lang="en-US" altLang="zh-CN" sz="3200" dirty="0">
                <a:solidFill>
                  <a:srgbClr val="3333FF"/>
                </a:solidFill>
              </a:rPr>
              <a:t>Correlation Analysis (</a:t>
            </a:r>
            <a:r>
              <a:rPr lang="en-US" altLang="ko-KR" sz="3200" dirty="0">
                <a:solidFill>
                  <a:srgbClr val="3333FF"/>
                </a:solidFill>
              </a:rPr>
              <a:t>Categorical Data</a:t>
            </a:r>
            <a:r>
              <a:rPr lang="en-US" altLang="zh-CN" sz="3200" dirty="0">
                <a:solidFill>
                  <a:srgbClr val="3333FF"/>
                </a:solidFill>
              </a:rPr>
              <a:t>)</a:t>
            </a:r>
            <a:endParaRPr lang="zh-CN" altLang="en-US" sz="3200" dirty="0"/>
          </a:p>
        </p:txBody>
      </p:sp>
      <p:sp>
        <p:nvSpPr>
          <p:cNvPr id="4" name="内容占位符 3">
            <a:extLst>
              <a:ext uri="{FF2B5EF4-FFF2-40B4-BE49-F238E27FC236}">
                <a16:creationId xmlns:a16="http://schemas.microsoft.com/office/drawing/2014/main" id="{886FC3BA-737F-48EA-AD03-1963D4E0B29C}"/>
              </a:ext>
            </a:extLst>
          </p:cNvPr>
          <p:cNvSpPr>
            <a:spLocks noGrp="1"/>
          </p:cNvSpPr>
          <p:nvPr>
            <p:ph idx="1"/>
          </p:nvPr>
        </p:nvSpPr>
        <p:spPr>
          <a:xfrm>
            <a:off x="323528" y="1527063"/>
            <a:ext cx="8229600" cy="521605"/>
          </a:xfrm>
        </p:spPr>
        <p:txBody>
          <a:bodyPr/>
          <a:lstStyle/>
          <a:p>
            <a:pPr>
              <a:lnSpc>
                <a:spcPct val="110000"/>
              </a:lnSpc>
              <a:defRPr/>
            </a:pPr>
            <a:r>
              <a:rPr lang="zh-CN" altLang="en-US" sz="2100" dirty="0">
                <a:ea typeface="Gulim" panose="020B0600000101010101" pitchFamily="34" charset="-127"/>
              </a:rPr>
              <a:t>卡方分布表</a:t>
            </a:r>
            <a:endParaRPr lang="en-US" altLang="ko-KR" sz="2100" dirty="0">
              <a:ea typeface="Gulim" panose="020B0600000101010101" pitchFamily="34" charset="-127"/>
            </a:endParaRPr>
          </a:p>
        </p:txBody>
      </p:sp>
      <p:sp>
        <p:nvSpPr>
          <p:cNvPr id="2" name="灯片编号占位符 1">
            <a:extLst>
              <a:ext uri="{FF2B5EF4-FFF2-40B4-BE49-F238E27FC236}">
                <a16:creationId xmlns:a16="http://schemas.microsoft.com/office/drawing/2014/main" id="{CC9B163F-B06F-4452-83AC-DA2269A9E82E}"/>
              </a:ext>
            </a:extLst>
          </p:cNvPr>
          <p:cNvSpPr>
            <a:spLocks noGrp="1"/>
          </p:cNvSpPr>
          <p:nvPr>
            <p:ph type="sldNum" sz="quarter" idx="12"/>
          </p:nvPr>
        </p:nvSpPr>
        <p:spPr/>
        <p:txBody>
          <a:bodyPr/>
          <a:lstStyle/>
          <a:p>
            <a:pPr>
              <a:defRPr/>
            </a:pPr>
            <a:fld id="{9D1F3FAA-0BFA-41FE-8BF5-7CA0D3480F62}" type="slidenum">
              <a:rPr lang="en-US" altLang="zh-CN" smtClean="0"/>
              <a:pPr>
                <a:defRPr/>
              </a:pPr>
              <a:t>34</a:t>
            </a:fld>
            <a:endParaRPr lang="en-US" altLang="zh-CN"/>
          </a:p>
        </p:txBody>
      </p:sp>
      <p:pic>
        <p:nvPicPr>
          <p:cNvPr id="7" name="图片 6">
            <a:extLst>
              <a:ext uri="{FF2B5EF4-FFF2-40B4-BE49-F238E27FC236}">
                <a16:creationId xmlns:a16="http://schemas.microsoft.com/office/drawing/2014/main" id="{9002CCF7-5517-4519-8BDA-6E528EBC47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55776" y="1719263"/>
            <a:ext cx="4762500" cy="3267075"/>
          </a:xfrm>
          <a:prstGeom prst="rect">
            <a:avLst/>
          </a:prstGeom>
        </p:spPr>
      </p:pic>
      <p:sp>
        <p:nvSpPr>
          <p:cNvPr id="8" name="内容占位符 3">
            <a:extLst>
              <a:ext uri="{FF2B5EF4-FFF2-40B4-BE49-F238E27FC236}">
                <a16:creationId xmlns:a16="http://schemas.microsoft.com/office/drawing/2014/main" id="{61F282C5-8949-4661-92C4-D5D41FF585F7}"/>
              </a:ext>
            </a:extLst>
          </p:cNvPr>
          <p:cNvSpPr txBox="1">
            <a:spLocks/>
          </p:cNvSpPr>
          <p:nvPr/>
        </p:nvSpPr>
        <p:spPr bwMode="auto">
          <a:xfrm>
            <a:off x="318302" y="5359833"/>
            <a:ext cx="8229600" cy="1237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Ø"/>
              <a:defRPr sz="3000">
                <a:solidFill>
                  <a:srgbClr val="3333FF"/>
                </a:solidFill>
                <a:latin typeface="+mn-lt"/>
                <a:ea typeface="宋体" panose="02010600030101010101" pitchFamily="2" charset="-122"/>
                <a:cs typeface="+mn-cs"/>
              </a:defRPr>
            </a:lvl1pPr>
            <a:lvl2pPr marL="692150" indent="-347663" algn="l" rtl="0" eaLnBrk="0" fontAlgn="base" hangingPunct="0">
              <a:spcBef>
                <a:spcPct val="20000"/>
              </a:spcBef>
              <a:spcAft>
                <a:spcPct val="0"/>
              </a:spcAft>
              <a:buClr>
                <a:schemeClr val="accent2"/>
              </a:buClr>
              <a:buSzPct val="70000"/>
              <a:buFont typeface="Wingdings" panose="05000000000000000000" pitchFamily="2" charset="2"/>
              <a:buChar char="ü"/>
              <a:defRPr sz="2600">
                <a:solidFill>
                  <a:srgbClr val="3333FF"/>
                </a:solidFill>
                <a:latin typeface="+mn-lt"/>
                <a:ea typeface="宋体" panose="02010600030101010101" pitchFamily="2" charset="-122"/>
              </a:defRPr>
            </a:lvl2pPr>
            <a:lvl3pPr marL="987425" indent="-293688" algn="l" rtl="0" eaLnBrk="0" fontAlgn="base" hangingPunct="0">
              <a:spcBef>
                <a:spcPct val="20000"/>
              </a:spcBef>
              <a:spcAft>
                <a:spcPct val="0"/>
              </a:spcAft>
              <a:buClr>
                <a:schemeClr val="accent1"/>
              </a:buClr>
              <a:buSzPct val="70000"/>
              <a:buFont typeface="Wingdings" panose="05000000000000000000" pitchFamily="2" charset="2"/>
              <a:buChar char="Ø"/>
              <a:defRPr sz="2300">
                <a:solidFill>
                  <a:srgbClr val="3333FF"/>
                </a:solidFill>
                <a:latin typeface="+mn-lt"/>
                <a:ea typeface="宋体" panose="02010600030101010101" pitchFamily="2" charset="-122"/>
              </a:defRPr>
            </a:lvl3pPr>
            <a:lvl4pPr marL="1281113" indent="-292100" algn="l" rtl="0" eaLnBrk="0" fontAlgn="base" hangingPunct="0">
              <a:spcBef>
                <a:spcPct val="20000"/>
              </a:spcBef>
              <a:spcAft>
                <a:spcPct val="0"/>
              </a:spcAft>
              <a:buClr>
                <a:schemeClr val="tx2"/>
              </a:buClr>
              <a:buSzPct val="75000"/>
              <a:buFont typeface="Wingdings" panose="05000000000000000000" pitchFamily="2" charset="2"/>
              <a:buChar char="Ø"/>
              <a:defRPr sz="2000">
                <a:solidFill>
                  <a:srgbClr val="3333FF"/>
                </a:solidFill>
                <a:latin typeface="+mn-lt"/>
                <a:ea typeface="宋体" panose="02010600030101010101" pitchFamily="2" charset="-122"/>
              </a:defRPr>
            </a:lvl4pPr>
            <a:lvl5pPr marL="1598613" indent="-315913" algn="l" rtl="0" eaLnBrk="0" fontAlgn="base" hangingPunct="0">
              <a:spcBef>
                <a:spcPct val="20000"/>
              </a:spcBef>
              <a:spcAft>
                <a:spcPct val="0"/>
              </a:spcAft>
              <a:buClr>
                <a:schemeClr val="folHlink"/>
              </a:buClr>
              <a:buSzPct val="80000"/>
              <a:buFont typeface="Wingdings" panose="05000000000000000000" pitchFamily="2" charset="2"/>
              <a:buChar char="Ø"/>
              <a:defRPr sz="2000">
                <a:solidFill>
                  <a:srgbClr val="3333FF"/>
                </a:solidFill>
                <a:latin typeface="+mn-lt"/>
                <a:ea typeface="宋体" panose="02010600030101010101" pitchFamily="2" charset="-122"/>
              </a:defRPr>
            </a:lvl5pPr>
            <a:lvl6pPr marL="20558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ea typeface="+mn-ea"/>
              </a:defRPr>
            </a:lvl6pPr>
            <a:lvl7pPr marL="25130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ea typeface="+mn-ea"/>
              </a:defRPr>
            </a:lvl7pPr>
            <a:lvl8pPr marL="29702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ea typeface="+mn-ea"/>
              </a:defRPr>
            </a:lvl8pPr>
            <a:lvl9pPr marL="34274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ea typeface="+mn-ea"/>
              </a:defRPr>
            </a:lvl9pPr>
          </a:lstStyle>
          <a:p>
            <a:pPr>
              <a:lnSpc>
                <a:spcPct val="110000"/>
              </a:lnSpc>
              <a:defRPr/>
            </a:pPr>
            <a:r>
              <a:rPr lang="zh-CN" altLang="en-US" sz="2100" kern="0" dirty="0">
                <a:latin typeface="华文仿宋" panose="02010600040101010101" pitchFamily="2" charset="-122"/>
                <a:ea typeface="华文仿宋" panose="02010600040101010101" pitchFamily="2" charset="-122"/>
              </a:rPr>
              <a:t>在</a:t>
            </a:r>
            <a:r>
              <a:rPr lang="en-US" altLang="zh-CN" sz="2100" kern="0" dirty="0">
                <a:latin typeface="华文仿宋" panose="02010600040101010101" pitchFamily="2" charset="-122"/>
                <a:ea typeface="华文仿宋" panose="02010600040101010101" pitchFamily="2" charset="-122"/>
              </a:rPr>
              <a:t>0.001</a:t>
            </a:r>
            <a:r>
              <a:rPr lang="zh-CN" altLang="en-US" sz="2100" kern="0" dirty="0">
                <a:latin typeface="华文仿宋" panose="02010600040101010101" pitchFamily="2" charset="-122"/>
                <a:ea typeface="华文仿宋" panose="02010600040101010101" pitchFamily="2" charset="-122"/>
              </a:rPr>
              <a:t>的置信水平下，拒绝假设（两个属性独立）的值是</a:t>
            </a:r>
            <a:r>
              <a:rPr lang="en-US" altLang="zh-CN" sz="2100" kern="0" dirty="0">
                <a:latin typeface="华文仿宋" panose="02010600040101010101" pitchFamily="2" charset="-122"/>
                <a:ea typeface="华文仿宋" panose="02010600040101010101" pitchFamily="2" charset="-122"/>
              </a:rPr>
              <a:t>10.83</a:t>
            </a:r>
            <a:r>
              <a:rPr lang="zh-CN" altLang="en-US" sz="2100" kern="0" dirty="0">
                <a:latin typeface="华文仿宋" panose="02010600040101010101" pitchFamily="2" charset="-122"/>
                <a:ea typeface="华文仿宋" panose="02010600040101010101" pitchFamily="2" charset="-122"/>
              </a:rPr>
              <a:t>。</a:t>
            </a:r>
            <a:endParaRPr lang="en-US" altLang="zh-CN" sz="2100" kern="0" dirty="0">
              <a:latin typeface="华文仿宋" panose="02010600040101010101" pitchFamily="2" charset="-122"/>
              <a:ea typeface="华文仿宋" panose="02010600040101010101" pitchFamily="2" charset="-122"/>
            </a:endParaRPr>
          </a:p>
          <a:p>
            <a:pPr>
              <a:lnSpc>
                <a:spcPct val="110000"/>
              </a:lnSpc>
              <a:defRPr/>
            </a:pPr>
            <a:r>
              <a:rPr lang="zh-CN" altLang="en-US" sz="2100" kern="0" dirty="0">
                <a:latin typeface="华文仿宋" panose="02010600040101010101" pitchFamily="2" charset="-122"/>
                <a:ea typeface="华文仿宋" panose="02010600040101010101" pitchFamily="2" charset="-122"/>
              </a:rPr>
              <a:t>由于我们计算的卡方值大于该值，因此拒绝独立假设。</a:t>
            </a:r>
            <a:endParaRPr lang="en-US" altLang="zh-CN" sz="2100" kern="0" dirty="0">
              <a:latin typeface="华文仿宋" panose="02010600040101010101" pitchFamily="2" charset="-122"/>
              <a:ea typeface="华文仿宋" panose="02010600040101010101" pitchFamily="2" charset="-122"/>
            </a:endParaRPr>
          </a:p>
          <a:p>
            <a:pPr>
              <a:lnSpc>
                <a:spcPct val="110000"/>
              </a:lnSpc>
              <a:defRPr/>
            </a:pPr>
            <a:r>
              <a:rPr lang="zh-CN" altLang="en-US" sz="2100" kern="0" dirty="0">
                <a:latin typeface="华文仿宋" panose="02010600040101010101" pitchFamily="2" charset="-122"/>
                <a:ea typeface="华文仿宋" panose="02010600040101010101" pitchFamily="2" charset="-122"/>
              </a:rPr>
              <a:t>阅读偏好与性别（强）相关。</a:t>
            </a:r>
            <a:endParaRPr lang="en-US" altLang="ko-KR" sz="2100" kern="0" dirty="0">
              <a:latin typeface="华文仿宋" panose="02010600040101010101" pitchFamily="2" charset="-122"/>
              <a:ea typeface="华文仿宋" panose="02010600040101010101" pitchFamily="2" charset="-122"/>
            </a:endParaRPr>
          </a:p>
        </p:txBody>
      </p:sp>
    </p:spTree>
    <p:extLst>
      <p:ext uri="{BB962C8B-B14F-4D97-AF65-F5344CB8AC3E}">
        <p14:creationId xmlns:p14="http://schemas.microsoft.com/office/powerpoint/2010/main" val="326046998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灯片编号占位符 6"/>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77784F9-0A0B-4C5F-AB97-7746B59EB0A0}" type="slidenum">
              <a:rPr lang="en-US" altLang="zh-CN"/>
              <a:pPr/>
              <a:t>35</a:t>
            </a:fld>
            <a:endParaRPr lang="en-US" altLang="zh-CN"/>
          </a:p>
        </p:txBody>
      </p:sp>
      <p:sp>
        <p:nvSpPr>
          <p:cNvPr id="45059" name="Rectangle 2"/>
          <p:cNvSpPr>
            <a:spLocks noGrp="1" noChangeArrowheads="1"/>
          </p:cNvSpPr>
          <p:nvPr>
            <p:ph type="title"/>
          </p:nvPr>
        </p:nvSpPr>
        <p:spPr>
          <a:xfrm>
            <a:off x="431800" y="260648"/>
            <a:ext cx="7543800" cy="868958"/>
          </a:xfrm>
        </p:spPr>
        <p:txBody>
          <a:bodyPr/>
          <a:lstStyle/>
          <a:p>
            <a:pPr eaLnBrk="1" hangingPunct="1"/>
            <a:r>
              <a:rPr lang="zh-CN" altLang="en-US" b="0" dirty="0">
                <a:solidFill>
                  <a:srgbClr val="3333FF"/>
                </a:solidFill>
                <a:latin typeface="方正姚体" panose="02010601030101010101" pitchFamily="2" charset="-122"/>
                <a:ea typeface="方正姚体" panose="02010601030101010101" pitchFamily="2" charset="-122"/>
              </a:rPr>
              <a:t>数据预处理主要任务</a:t>
            </a:r>
            <a:r>
              <a:rPr lang="en-US" altLang="zh-CN" b="0" dirty="0">
                <a:solidFill>
                  <a:srgbClr val="3333FF"/>
                </a:solidFill>
                <a:latin typeface="方正姚体" panose="02010601030101010101" pitchFamily="2" charset="-122"/>
                <a:ea typeface="方正姚体" panose="02010601030101010101" pitchFamily="2" charset="-122"/>
              </a:rPr>
              <a:t>:</a:t>
            </a:r>
            <a:r>
              <a:rPr lang="zh-CN" altLang="en-US" b="0" dirty="0">
                <a:solidFill>
                  <a:srgbClr val="3333FF"/>
                </a:solidFill>
                <a:latin typeface="方正姚体" panose="02010601030101010101" pitchFamily="2" charset="-122"/>
                <a:ea typeface="方正姚体" panose="02010601030101010101" pitchFamily="2" charset="-122"/>
              </a:rPr>
              <a:t>数据清洗</a:t>
            </a:r>
          </a:p>
        </p:txBody>
      </p:sp>
      <p:sp>
        <p:nvSpPr>
          <p:cNvPr id="45060" name="Rectangle 3"/>
          <p:cNvSpPr>
            <a:spLocks noGrp="1" noChangeArrowheads="1"/>
          </p:cNvSpPr>
          <p:nvPr>
            <p:ph type="body" sz="half" idx="1"/>
          </p:nvPr>
        </p:nvSpPr>
        <p:spPr>
          <a:xfrm>
            <a:off x="539750" y="1341438"/>
            <a:ext cx="8223250" cy="2339975"/>
          </a:xfrm>
        </p:spPr>
        <p:txBody>
          <a:bodyPr/>
          <a:lstStyle/>
          <a:p>
            <a:pPr eaLnBrk="1" hangingPunct="1">
              <a:spcBef>
                <a:spcPct val="10000"/>
              </a:spcBef>
              <a:buFont typeface="Wingdings" panose="05000000000000000000" pitchFamily="2" charset="2"/>
              <a:buChar char="Ø"/>
            </a:pPr>
            <a:r>
              <a:rPr lang="zh-CN" altLang="en-US" sz="2600" dirty="0">
                <a:solidFill>
                  <a:srgbClr val="3333FF"/>
                </a:solidFill>
              </a:rPr>
              <a:t>数据清洗</a:t>
            </a:r>
            <a:r>
              <a:rPr lang="en-US" altLang="zh-CN" sz="2600" dirty="0">
                <a:solidFill>
                  <a:srgbClr val="3333FF"/>
                </a:solidFill>
              </a:rPr>
              <a:t>(Data cleaning)</a:t>
            </a:r>
            <a:endParaRPr lang="zh-CN" altLang="en-US" sz="2600" dirty="0">
              <a:solidFill>
                <a:srgbClr val="3333FF"/>
              </a:solidFill>
            </a:endParaRPr>
          </a:p>
          <a:p>
            <a:pPr lvl="1" eaLnBrk="1" hangingPunct="1">
              <a:buFont typeface="Wingdings" panose="05000000000000000000" pitchFamily="2" charset="2"/>
              <a:buChar char="ü"/>
            </a:pPr>
            <a:r>
              <a:rPr lang="zh-CN" altLang="en-US" sz="2200" dirty="0">
                <a:solidFill>
                  <a:srgbClr val="3333FF"/>
                </a:solidFill>
              </a:rPr>
              <a:t>缺失值填充：</a:t>
            </a:r>
            <a:r>
              <a:rPr lang="en-US" altLang="zh-CN" sz="2200" dirty="0">
                <a:solidFill>
                  <a:srgbClr val="3333FF"/>
                </a:solidFill>
              </a:rPr>
              <a:t>Filling in missing values</a:t>
            </a:r>
            <a:endParaRPr lang="zh-CN" altLang="en-US" sz="2200" dirty="0">
              <a:solidFill>
                <a:srgbClr val="3333FF"/>
              </a:solidFill>
            </a:endParaRPr>
          </a:p>
          <a:p>
            <a:pPr lvl="1" eaLnBrk="1" hangingPunct="1">
              <a:buFont typeface="Wingdings" panose="05000000000000000000" pitchFamily="2" charset="2"/>
              <a:buChar char="ü"/>
            </a:pPr>
            <a:r>
              <a:rPr lang="zh-CN" altLang="en-US" sz="2200" dirty="0">
                <a:solidFill>
                  <a:srgbClr val="3333FF"/>
                </a:solidFill>
              </a:rPr>
              <a:t>平滑噪声：    </a:t>
            </a:r>
            <a:r>
              <a:rPr lang="en-US" altLang="zh-CN" sz="2200" dirty="0">
                <a:solidFill>
                  <a:srgbClr val="3333FF"/>
                </a:solidFill>
              </a:rPr>
              <a:t>Smoothing noisy data</a:t>
            </a:r>
            <a:endParaRPr lang="zh-CN" altLang="en-US" sz="2200" dirty="0">
              <a:solidFill>
                <a:srgbClr val="3333FF"/>
              </a:solidFill>
            </a:endParaRPr>
          </a:p>
          <a:p>
            <a:pPr lvl="1" eaLnBrk="1" hangingPunct="1">
              <a:buFont typeface="Wingdings" panose="05000000000000000000" pitchFamily="2" charset="2"/>
              <a:buChar char="ü"/>
            </a:pPr>
            <a:r>
              <a:rPr lang="zh-CN" altLang="en-US" sz="2200" dirty="0">
                <a:solidFill>
                  <a:srgbClr val="3333FF"/>
                </a:solidFill>
              </a:rPr>
              <a:t>识别和去除离群点：</a:t>
            </a:r>
            <a:r>
              <a:rPr lang="en-US" altLang="zh-CN" sz="2200" dirty="0">
                <a:solidFill>
                  <a:srgbClr val="3333FF"/>
                </a:solidFill>
              </a:rPr>
              <a:t>Identifying or removing outliers,</a:t>
            </a:r>
            <a:endParaRPr lang="zh-CN" altLang="en-US" sz="2200" dirty="0">
              <a:solidFill>
                <a:srgbClr val="3333FF"/>
              </a:solidFill>
            </a:endParaRPr>
          </a:p>
          <a:p>
            <a:pPr lvl="1" eaLnBrk="1" hangingPunct="1">
              <a:buFont typeface="Wingdings" panose="05000000000000000000" pitchFamily="2" charset="2"/>
              <a:buChar char="ü"/>
            </a:pPr>
            <a:r>
              <a:rPr lang="zh-CN" altLang="en-US" sz="2200" dirty="0">
                <a:solidFill>
                  <a:srgbClr val="3333FF"/>
                </a:solidFill>
              </a:rPr>
              <a:t>解决不一致性：       </a:t>
            </a:r>
            <a:r>
              <a:rPr lang="en-US" altLang="zh-CN" sz="2200" dirty="0">
                <a:solidFill>
                  <a:srgbClr val="3333FF"/>
                </a:solidFill>
              </a:rPr>
              <a:t>Resolving inconsistencies</a:t>
            </a:r>
            <a:endParaRPr lang="zh-CN" altLang="en-US" sz="2200" b="1" dirty="0">
              <a:solidFill>
                <a:srgbClr val="3333FF"/>
              </a:solidFill>
            </a:endParaRPr>
          </a:p>
        </p:txBody>
      </p:sp>
      <p:pic>
        <p:nvPicPr>
          <p:cNvPr id="45061" name="Picture 7"/>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gray">
          <a:xfrm>
            <a:off x="431800" y="3716338"/>
            <a:ext cx="8316913" cy="2419350"/>
          </a:xfrm>
          <a:noFill/>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506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506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5060">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5060">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5060">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506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60" grpId="0" build="p" bldLvl="2"/>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灯片编号占位符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974125AD-9B5A-46AE-8A49-8DEA0C8E974C}" type="slidenum">
              <a:rPr lang="en-US" altLang="zh-CN"/>
              <a:pPr/>
              <a:t>36</a:t>
            </a:fld>
            <a:endParaRPr lang="en-US" altLang="zh-CN"/>
          </a:p>
        </p:txBody>
      </p:sp>
      <p:sp>
        <p:nvSpPr>
          <p:cNvPr id="47107" name="Rectangle 4"/>
          <p:cNvSpPr>
            <a:spLocks noChangeArrowheads="1"/>
          </p:cNvSpPr>
          <p:nvPr/>
        </p:nvSpPr>
        <p:spPr bwMode="auto">
          <a:xfrm>
            <a:off x="179388" y="0"/>
            <a:ext cx="81534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600" dirty="0">
                <a:solidFill>
                  <a:srgbClr val="3333FF"/>
                </a:solidFill>
              </a:rPr>
              <a:t>数据预处理主要任务</a:t>
            </a:r>
            <a:r>
              <a:rPr lang="en-US" altLang="zh-CN" sz="3600" dirty="0">
                <a:solidFill>
                  <a:srgbClr val="3333FF"/>
                </a:solidFill>
              </a:rPr>
              <a:t>:</a:t>
            </a:r>
            <a:r>
              <a:rPr lang="zh-CN" altLang="en-US" sz="3600" dirty="0">
                <a:solidFill>
                  <a:srgbClr val="3333FF"/>
                </a:solidFill>
              </a:rPr>
              <a:t>数据集成</a:t>
            </a:r>
            <a:endParaRPr lang="zh-CN" altLang="en-US" sz="3500" b="1" dirty="0">
              <a:solidFill>
                <a:schemeClr val="tx2"/>
              </a:solidFill>
            </a:endParaRPr>
          </a:p>
        </p:txBody>
      </p:sp>
      <p:sp>
        <p:nvSpPr>
          <p:cNvPr id="344069" name="Rectangle 5"/>
          <p:cNvSpPr>
            <a:spLocks noChangeArrowheads="1"/>
          </p:cNvSpPr>
          <p:nvPr/>
        </p:nvSpPr>
        <p:spPr bwMode="auto">
          <a:xfrm>
            <a:off x="539750" y="908050"/>
            <a:ext cx="822960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10000"/>
              </a:spcBef>
              <a:buClr>
                <a:schemeClr val="tx2"/>
              </a:buClr>
              <a:buSzPct val="70000"/>
              <a:buFont typeface="Wingdings" panose="05000000000000000000" pitchFamily="2" charset="2"/>
              <a:buChar char="l"/>
            </a:pPr>
            <a:r>
              <a:rPr lang="zh-CN" altLang="en-US" sz="3000" b="1" dirty="0">
                <a:solidFill>
                  <a:srgbClr val="3333FF"/>
                </a:solidFill>
              </a:rPr>
              <a:t>数据集成：</a:t>
            </a:r>
            <a:r>
              <a:rPr lang="en-US" altLang="zh-CN" sz="3000" b="1" dirty="0">
                <a:solidFill>
                  <a:srgbClr val="3333FF"/>
                </a:solidFill>
              </a:rPr>
              <a:t>Data integration</a:t>
            </a:r>
            <a:endParaRPr lang="zh-CN" altLang="en-US" sz="2600" dirty="0">
              <a:solidFill>
                <a:srgbClr val="3333FF"/>
              </a:solidFill>
            </a:endParaRPr>
          </a:p>
        </p:txBody>
      </p:sp>
      <p:graphicFrame>
        <p:nvGraphicFramePr>
          <p:cNvPr id="47109" name="Object 7"/>
          <p:cNvGraphicFramePr>
            <a:graphicFrameLocks noChangeAspect="1"/>
          </p:cNvGraphicFramePr>
          <p:nvPr/>
        </p:nvGraphicFramePr>
        <p:xfrm>
          <a:off x="1114425" y="1462088"/>
          <a:ext cx="6913563" cy="4954587"/>
        </p:xfrm>
        <a:graphic>
          <a:graphicData uri="http://schemas.openxmlformats.org/presentationml/2006/ole">
            <mc:AlternateContent xmlns:mc="http://schemas.openxmlformats.org/markup-compatibility/2006">
              <mc:Choice xmlns:v="urn:schemas-microsoft-com:vml" Requires="v">
                <p:oleObj spid="_x0000_s47983" name="位图图像" r:id="rId4" imgW="5464014" imgH="3917019" progId="Paint.Picture">
                  <p:embed/>
                </p:oleObj>
              </mc:Choice>
              <mc:Fallback>
                <p:oleObj name="位图图像" r:id="rId4" imgW="5464014" imgH="3917019" progId="Paint.Picture">
                  <p:embed/>
                  <p:pic>
                    <p:nvPicPr>
                      <p:cNvPr id="0" name="Object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gray">
                      <a:xfrm>
                        <a:off x="1114425" y="1462088"/>
                        <a:ext cx="6913563" cy="4954587"/>
                      </a:xfrm>
                      <a:prstGeom prst="rect">
                        <a:avLst/>
                      </a:prstGeom>
                      <a:noFill/>
                      <a:ln>
                        <a:noFill/>
                      </a:ln>
                      <a:effectLst/>
                      <a:extLst>
                        <a:ext uri="{909E8E84-426E-40DD-AFC4-6F175D3DCCD1}">
                          <a14:hiddenFill xmlns:a14="http://schemas.microsoft.com/office/drawing/2010/main">
                            <a:gradFill rotWithShape="0">
                              <a:gsLst>
                                <a:gs pos="0">
                                  <a:schemeClr val="bg1"/>
                                </a:gs>
                                <a:gs pos="50000">
                                  <a:schemeClr val="accent1"/>
                                </a:gs>
                                <a:gs pos="100000">
                                  <a:schemeClr val="bg1"/>
                                </a:gs>
                              </a:gsLst>
                              <a:lin ang="5400000" scaled="1"/>
                            </a:gra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pic>
                </p:oleObj>
              </mc:Fallback>
            </mc:AlternateContent>
          </a:graphicData>
        </a:graphic>
      </p:graphicFrame>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withEffect">
                                  <p:stCondLst>
                                    <p:cond delay="0"/>
                                  </p:stCondLst>
                                  <p:childTnLst>
                                    <p:set>
                                      <p:cBhvr>
                                        <p:cTn id="6" dur="1" fill="hold">
                                          <p:stCondLst>
                                            <p:cond delay="0"/>
                                          </p:stCondLst>
                                        </p:cTn>
                                        <p:tgtEl>
                                          <p:spTgt spid="344069">
                                            <p:txEl>
                                              <p:pRg st="0" end="0"/>
                                            </p:txEl>
                                          </p:spTgt>
                                        </p:tgtEl>
                                        <p:attrNameLst>
                                          <p:attrName>style.visibility</p:attrName>
                                        </p:attrNameLst>
                                      </p:cBhvr>
                                      <p:to>
                                        <p:strVal val="visible"/>
                                      </p:to>
                                    </p:set>
                                    <p:anim calcmode="lin" valueType="num">
                                      <p:cBhvr additive="base">
                                        <p:cTn id="7" dur="500" fill="hold"/>
                                        <p:tgtEl>
                                          <p:spTgt spid="34406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4406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灯片编号占位符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6096654D-7CF2-4744-A8CE-0E00918B9BBD}" type="slidenum">
              <a:rPr lang="en-US" altLang="zh-CN"/>
              <a:pPr/>
              <a:t>37</a:t>
            </a:fld>
            <a:endParaRPr lang="en-US" altLang="zh-CN"/>
          </a:p>
        </p:txBody>
      </p:sp>
      <p:sp>
        <p:nvSpPr>
          <p:cNvPr id="49155" name="Rectangle 4"/>
          <p:cNvSpPr>
            <a:spLocks noChangeArrowheads="1"/>
          </p:cNvSpPr>
          <p:nvPr/>
        </p:nvSpPr>
        <p:spPr bwMode="auto">
          <a:xfrm>
            <a:off x="71500" y="238125"/>
            <a:ext cx="774086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600" dirty="0">
                <a:solidFill>
                  <a:srgbClr val="3333FF"/>
                </a:solidFill>
                <a:latin typeface="方正姚体" panose="02010601030101010101" pitchFamily="2" charset="-122"/>
                <a:ea typeface="方正姚体" panose="02010601030101010101" pitchFamily="2" charset="-122"/>
              </a:rPr>
              <a:t>数据变换（</a:t>
            </a:r>
            <a:r>
              <a:rPr lang="en-US" altLang="zh-CN" sz="3600" dirty="0">
                <a:solidFill>
                  <a:srgbClr val="3333FF"/>
                </a:solidFill>
                <a:latin typeface="方正姚体" panose="02010601030101010101" pitchFamily="2" charset="-122"/>
                <a:ea typeface="方正姚体" panose="02010601030101010101" pitchFamily="2" charset="-122"/>
              </a:rPr>
              <a:t>Data transformation</a:t>
            </a:r>
            <a:r>
              <a:rPr lang="zh-CN" altLang="en-US" sz="3600" dirty="0">
                <a:solidFill>
                  <a:srgbClr val="3333FF"/>
                </a:solidFill>
                <a:latin typeface="方正姚体" panose="02010601030101010101" pitchFamily="2" charset="-122"/>
                <a:ea typeface="方正姚体" panose="02010601030101010101" pitchFamily="2" charset="-122"/>
              </a:rPr>
              <a:t>）</a:t>
            </a:r>
            <a:endParaRPr lang="zh-CN" altLang="en-US" sz="3600" b="1" dirty="0">
              <a:solidFill>
                <a:schemeClr val="tx2"/>
              </a:solidFill>
              <a:latin typeface="方正姚体" panose="02010601030101010101" pitchFamily="2" charset="-122"/>
              <a:ea typeface="方正姚体" panose="02010601030101010101" pitchFamily="2" charset="-122"/>
            </a:endParaRPr>
          </a:p>
        </p:txBody>
      </p:sp>
      <p:sp>
        <p:nvSpPr>
          <p:cNvPr id="345093" name="Rectangle 5"/>
          <p:cNvSpPr>
            <a:spLocks noChangeArrowheads="1"/>
          </p:cNvSpPr>
          <p:nvPr/>
        </p:nvSpPr>
        <p:spPr bwMode="auto">
          <a:xfrm>
            <a:off x="539750" y="1449388"/>
            <a:ext cx="8229600" cy="154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lr>
                <a:schemeClr val="tx2"/>
              </a:buClr>
              <a:buSzPct val="70000"/>
              <a:buFont typeface="Wingdings" panose="05000000000000000000" pitchFamily="2" charset="2"/>
              <a:buChar char="l"/>
              <a:defRPr sz="3000">
                <a:solidFill>
                  <a:schemeClr val="tx1"/>
                </a:solidFill>
                <a:latin typeface="Arial" panose="020B0604020202020204" pitchFamily="34" charset="0"/>
                <a:ea typeface="宋体" panose="02010600030101010101" pitchFamily="2" charset="-122"/>
              </a:defRPr>
            </a:lvl1pPr>
            <a:lvl2pPr marL="692150" indent="-347663">
              <a:spcBef>
                <a:spcPct val="20000"/>
              </a:spcBef>
              <a:buClr>
                <a:schemeClr val="accent2"/>
              </a:buClr>
              <a:buSzPct val="70000"/>
              <a:buFont typeface="Wingdings" panose="05000000000000000000" pitchFamily="2" charset="2"/>
              <a:buChar char="l"/>
              <a:defRPr sz="26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10000"/>
              </a:spcBef>
              <a:buFont typeface="Wingdings" panose="05000000000000000000" pitchFamily="2" charset="2"/>
              <a:buChar char="Ø"/>
            </a:pPr>
            <a:r>
              <a:rPr lang="zh-CN" altLang="en-US" dirty="0">
                <a:solidFill>
                  <a:srgbClr val="3333FF"/>
                </a:solidFill>
                <a:latin typeface="华文仿宋" panose="02010600040101010101" pitchFamily="2" charset="-122"/>
                <a:ea typeface="华文仿宋" panose="02010600040101010101" pitchFamily="2" charset="-122"/>
              </a:rPr>
              <a:t>规范化：</a:t>
            </a:r>
            <a:r>
              <a:rPr lang="en-US" altLang="zh-CN" dirty="0">
                <a:solidFill>
                  <a:srgbClr val="3333FF"/>
                </a:solidFill>
                <a:latin typeface="华文仿宋" panose="02010600040101010101" pitchFamily="2" charset="-122"/>
                <a:ea typeface="华文仿宋" panose="02010600040101010101" pitchFamily="2" charset="-122"/>
              </a:rPr>
              <a:t>Normalization</a:t>
            </a:r>
          </a:p>
          <a:p>
            <a:pPr eaLnBrk="1" hangingPunct="1">
              <a:spcBef>
                <a:spcPct val="10000"/>
              </a:spcBef>
              <a:buFont typeface="Wingdings" panose="05000000000000000000" pitchFamily="2" charset="2"/>
              <a:buChar char="Ø"/>
            </a:pPr>
            <a:r>
              <a:rPr lang="zh-CN" altLang="en-US" dirty="0">
                <a:solidFill>
                  <a:srgbClr val="3333FF"/>
                </a:solidFill>
                <a:latin typeface="华文仿宋" panose="02010600040101010101" pitchFamily="2" charset="-122"/>
                <a:ea typeface="华文仿宋" panose="02010600040101010101" pitchFamily="2" charset="-122"/>
              </a:rPr>
              <a:t>聚集：    </a:t>
            </a:r>
            <a:r>
              <a:rPr lang="en-US" altLang="zh-CN" dirty="0">
                <a:solidFill>
                  <a:srgbClr val="3333FF"/>
                </a:solidFill>
                <a:latin typeface="华文仿宋" panose="02010600040101010101" pitchFamily="2" charset="-122"/>
                <a:ea typeface="华文仿宋" panose="02010600040101010101" pitchFamily="2" charset="-122"/>
              </a:rPr>
              <a:t>Aggregation</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withEffect">
                                  <p:stCondLst>
                                    <p:cond delay="0"/>
                                  </p:stCondLst>
                                  <p:childTnLst>
                                    <p:set>
                                      <p:cBhvr>
                                        <p:cTn id="6" dur="1" fill="hold">
                                          <p:stCondLst>
                                            <p:cond delay="0"/>
                                          </p:stCondLst>
                                        </p:cTn>
                                        <p:tgtEl>
                                          <p:spTgt spid="345093">
                                            <p:txEl>
                                              <p:pRg st="0" end="0"/>
                                            </p:txEl>
                                          </p:spTgt>
                                        </p:tgtEl>
                                        <p:attrNameLst>
                                          <p:attrName>style.visibility</p:attrName>
                                        </p:attrNameLst>
                                      </p:cBhvr>
                                      <p:to>
                                        <p:strVal val="visible"/>
                                      </p:to>
                                    </p:set>
                                    <p:anim calcmode="lin" valueType="num">
                                      <p:cBhvr additive="base">
                                        <p:cTn id="7" dur="500" fill="hold"/>
                                        <p:tgtEl>
                                          <p:spTgt spid="34509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4509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45093">
                                            <p:txEl>
                                              <p:pRg st="1" end="1"/>
                                            </p:txEl>
                                          </p:spTgt>
                                        </p:tgtEl>
                                        <p:attrNameLst>
                                          <p:attrName>style.visibility</p:attrName>
                                        </p:attrNameLst>
                                      </p:cBhvr>
                                      <p:to>
                                        <p:strVal val="visible"/>
                                      </p:to>
                                    </p:set>
                                    <p:anim calcmode="lin" valueType="num">
                                      <p:cBhvr additive="base">
                                        <p:cTn id="11" dur="500" fill="hold"/>
                                        <p:tgtEl>
                                          <p:spTgt spid="34509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4509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灯片编号占位符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FEDB2D81-B479-45BC-A9E4-84A63FB9EF1A}" type="slidenum">
              <a:rPr lang="en-US" altLang="zh-CN"/>
              <a:pPr/>
              <a:t>38</a:t>
            </a:fld>
            <a:endParaRPr lang="en-US" altLang="zh-CN"/>
          </a:p>
        </p:txBody>
      </p:sp>
      <p:sp>
        <p:nvSpPr>
          <p:cNvPr id="51203" name="Rectangle 4"/>
          <p:cNvSpPr>
            <a:spLocks noChangeArrowheads="1"/>
          </p:cNvSpPr>
          <p:nvPr/>
        </p:nvSpPr>
        <p:spPr bwMode="auto">
          <a:xfrm>
            <a:off x="71438" y="-7937"/>
            <a:ext cx="81534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dirty="0">
                <a:solidFill>
                  <a:srgbClr val="3333FF"/>
                </a:solidFill>
                <a:latin typeface="方正姚体" panose="02010601030101010101" pitchFamily="2" charset="-122"/>
                <a:ea typeface="方正姚体" panose="02010601030101010101" pitchFamily="2" charset="-122"/>
              </a:rPr>
              <a:t>数据归约</a:t>
            </a:r>
            <a:r>
              <a:rPr lang="en-US" altLang="zh-CN" sz="4000" dirty="0">
                <a:solidFill>
                  <a:srgbClr val="3333FF"/>
                </a:solidFill>
                <a:latin typeface="方正姚体" panose="02010601030101010101" pitchFamily="2" charset="-122"/>
                <a:ea typeface="方正姚体" panose="02010601030101010101" pitchFamily="2" charset="-122"/>
              </a:rPr>
              <a:t>/</a:t>
            </a:r>
            <a:r>
              <a:rPr lang="zh-CN" altLang="en-US" sz="4000" dirty="0">
                <a:solidFill>
                  <a:srgbClr val="3333FF"/>
                </a:solidFill>
                <a:latin typeface="方正姚体" panose="02010601030101010101" pitchFamily="2" charset="-122"/>
                <a:ea typeface="方正姚体" panose="02010601030101010101" pitchFamily="2" charset="-122"/>
              </a:rPr>
              <a:t>约简：</a:t>
            </a:r>
            <a:r>
              <a:rPr lang="en-US" altLang="zh-CN" sz="4000" dirty="0">
                <a:solidFill>
                  <a:srgbClr val="3333FF"/>
                </a:solidFill>
                <a:latin typeface="方正姚体" panose="02010601030101010101" pitchFamily="2" charset="-122"/>
                <a:ea typeface="方正姚体" panose="02010601030101010101" pitchFamily="2" charset="-122"/>
              </a:rPr>
              <a:t>Data reduction</a:t>
            </a:r>
            <a:endParaRPr lang="zh-CN" altLang="en-US" sz="4000" dirty="0">
              <a:solidFill>
                <a:schemeClr val="tx2"/>
              </a:solidFill>
              <a:latin typeface="方正姚体" panose="02010601030101010101" pitchFamily="2" charset="-122"/>
              <a:ea typeface="方正姚体" panose="02010601030101010101" pitchFamily="2" charset="-122"/>
            </a:endParaRPr>
          </a:p>
        </p:txBody>
      </p:sp>
      <p:sp>
        <p:nvSpPr>
          <p:cNvPr id="51204" name="Rectangle 5"/>
          <p:cNvSpPr>
            <a:spLocks noChangeArrowheads="1"/>
          </p:cNvSpPr>
          <p:nvPr/>
        </p:nvSpPr>
        <p:spPr bwMode="auto">
          <a:xfrm>
            <a:off x="539750" y="1196975"/>
            <a:ext cx="82296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10000"/>
              </a:spcBef>
              <a:buClr>
                <a:schemeClr val="tx2"/>
              </a:buClr>
              <a:buSzPct val="70000"/>
              <a:buFont typeface="Wingdings" panose="05000000000000000000" pitchFamily="2" charset="2"/>
              <a:buChar char="l"/>
            </a:pPr>
            <a:endParaRPr lang="zh-CN" altLang="en-US" sz="2600" dirty="0"/>
          </a:p>
        </p:txBody>
      </p:sp>
      <p:graphicFrame>
        <p:nvGraphicFramePr>
          <p:cNvPr id="51205" name="Object 7"/>
          <p:cNvGraphicFramePr>
            <a:graphicFrameLocks noChangeAspect="1"/>
          </p:cNvGraphicFramePr>
          <p:nvPr>
            <p:extLst>
              <p:ext uri="{D42A27DB-BD31-4B8C-83A1-F6EECF244321}">
                <p14:modId xmlns:p14="http://schemas.microsoft.com/office/powerpoint/2010/main" val="3275132390"/>
              </p:ext>
            </p:extLst>
          </p:nvPr>
        </p:nvGraphicFramePr>
        <p:xfrm>
          <a:off x="251520" y="2204864"/>
          <a:ext cx="8207375" cy="2384425"/>
        </p:xfrm>
        <a:graphic>
          <a:graphicData uri="http://schemas.openxmlformats.org/presentationml/2006/ole">
            <mc:AlternateContent xmlns:mc="http://schemas.openxmlformats.org/markup-compatibility/2006">
              <mc:Choice xmlns:v="urn:schemas-microsoft-com:vml" Requires="v">
                <p:oleObj spid="_x0000_s52079" name="位图图像" r:id="rId4" imgW="8207451" imgH="2384762" progId="Paint.Picture">
                  <p:embed/>
                </p:oleObj>
              </mc:Choice>
              <mc:Fallback>
                <p:oleObj name="位图图像" r:id="rId4" imgW="8207451" imgH="2384762" progId="Paint.Picture">
                  <p:embed/>
                  <p:pic>
                    <p:nvPicPr>
                      <p:cNvPr id="0" name="Object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gray">
                      <a:xfrm>
                        <a:off x="251520" y="2204864"/>
                        <a:ext cx="8207375" cy="2384425"/>
                      </a:xfrm>
                      <a:prstGeom prst="rect">
                        <a:avLst/>
                      </a:prstGeom>
                      <a:noFill/>
                      <a:ln>
                        <a:noFill/>
                      </a:ln>
                      <a:effectLst/>
                      <a:extLst>
                        <a:ext uri="{909E8E84-426E-40DD-AFC4-6F175D3DCCD1}">
                          <a14:hiddenFill xmlns:a14="http://schemas.microsoft.com/office/drawing/2010/main">
                            <a:gradFill rotWithShape="0">
                              <a:gsLst>
                                <a:gs pos="0">
                                  <a:schemeClr val="bg1"/>
                                </a:gs>
                                <a:gs pos="50000">
                                  <a:schemeClr val="accent1"/>
                                </a:gs>
                                <a:gs pos="100000">
                                  <a:schemeClr val="bg1"/>
                                </a:gs>
                              </a:gsLst>
                              <a:lin ang="5400000" scaled="1"/>
                            </a:gra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pic>
                </p:oleObj>
              </mc:Fallback>
            </mc:AlternateContent>
          </a:graphicData>
        </a:graphic>
      </p:graphicFrame>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灯片编号占位符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18BD1E5A-C3AC-493E-A40C-1088F95F8E7F}" type="slidenum">
              <a:rPr lang="en-US" altLang="zh-CN"/>
              <a:pPr/>
              <a:t>39</a:t>
            </a:fld>
            <a:endParaRPr lang="en-US" altLang="zh-CN"/>
          </a:p>
        </p:txBody>
      </p:sp>
      <p:sp>
        <p:nvSpPr>
          <p:cNvPr id="304132" name="Text Box 4"/>
          <p:cNvSpPr txBox="1">
            <a:spLocks noChangeArrowheads="1"/>
          </p:cNvSpPr>
          <p:nvPr/>
        </p:nvSpPr>
        <p:spPr bwMode="auto">
          <a:xfrm>
            <a:off x="1871663" y="1233488"/>
            <a:ext cx="5148262" cy="1785104"/>
          </a:xfrm>
          <a:prstGeom prst="rect">
            <a:avLst/>
          </a:prstGeom>
          <a:solidFill>
            <a:srgbClr val="FFFF99"/>
          </a:solidFill>
          <a:ln>
            <a:noFill/>
          </a:ln>
          <a:effectLst>
            <a:outerShdw dist="35921" dir="2700000" algn="ctr" rotWithShape="0">
              <a:schemeClr val="bg2"/>
            </a:outerShdw>
          </a:effectLst>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zh-CN" altLang="en-US" sz="4400" b="1" dirty="0">
                <a:solidFill>
                  <a:srgbClr val="3333FF"/>
                </a:solidFill>
              </a:rPr>
              <a:t>数据清洗</a:t>
            </a:r>
            <a:endParaRPr lang="en-US" altLang="zh-CN" sz="4400" b="1" dirty="0">
              <a:solidFill>
                <a:srgbClr val="3333FF"/>
              </a:solidFill>
            </a:endParaRPr>
          </a:p>
          <a:p>
            <a:pPr algn="ctr" eaLnBrk="1" hangingPunct="1">
              <a:spcBef>
                <a:spcPct val="50000"/>
              </a:spcBef>
            </a:pPr>
            <a:r>
              <a:rPr lang="en-US" altLang="zh-CN" sz="4400" b="1" dirty="0">
                <a:solidFill>
                  <a:srgbClr val="3333FF"/>
                </a:solidFill>
              </a:rPr>
              <a:t>Data Cleaning</a:t>
            </a:r>
            <a:endParaRPr lang="zh-CN" altLang="en-US" sz="4400" b="1" dirty="0">
              <a:solidFill>
                <a:srgbClr val="3333FF"/>
              </a:solidFill>
            </a:endParaRPr>
          </a:p>
        </p:txBody>
      </p:sp>
      <p:pic>
        <p:nvPicPr>
          <p:cNvPr id="4" name="Picture 2" descr="C:\Users\Saranya\Desktop\cleansing.jpg"/>
          <p:cNvPicPr>
            <a:picLocks noChangeAspect="1" noChangeArrowheads="1"/>
          </p:cNvPicPr>
          <p:nvPr/>
        </p:nvPicPr>
        <p:blipFill>
          <a:blip r:embed="rId3"/>
          <a:srcRect/>
          <a:stretch>
            <a:fillRect/>
          </a:stretch>
        </p:blipFill>
        <p:spPr bwMode="auto">
          <a:xfrm>
            <a:off x="925513" y="3249613"/>
            <a:ext cx="7772400" cy="25908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afterEffect">
                                  <p:stCondLst>
                                    <p:cond delay="0"/>
                                  </p:stCondLst>
                                  <p:childTnLst>
                                    <p:set>
                                      <p:cBhvr>
                                        <p:cTn id="6" dur="1" fill="hold">
                                          <p:stCondLst>
                                            <p:cond delay="0"/>
                                          </p:stCondLst>
                                        </p:cTn>
                                        <p:tgtEl>
                                          <p:spTgt spid="304132">
                                            <p:txEl>
                                              <p:pRg st="0" end="0"/>
                                            </p:txEl>
                                          </p:spTgt>
                                        </p:tgtEl>
                                        <p:attrNameLst>
                                          <p:attrName>style.visibility</p:attrName>
                                        </p:attrNameLst>
                                      </p:cBhvr>
                                      <p:to>
                                        <p:strVal val="visible"/>
                                      </p:to>
                                    </p:set>
                                    <p:animEffect transition="in" filter="dissolve">
                                      <p:cBhvr>
                                        <p:cTn id="7" dur="500"/>
                                        <p:tgtEl>
                                          <p:spTgt spid="304132">
                                            <p:txEl>
                                              <p:pRg st="0" end="0"/>
                                            </p:txEl>
                                          </p:spTgt>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304132">
                                            <p:txEl>
                                              <p:pRg st="1" end="1"/>
                                            </p:txEl>
                                          </p:spTgt>
                                        </p:tgtEl>
                                        <p:attrNameLst>
                                          <p:attrName>style.visibility</p:attrName>
                                        </p:attrNameLst>
                                      </p:cBhvr>
                                      <p:to>
                                        <p:strVal val="visible"/>
                                      </p:to>
                                    </p:set>
                                    <p:animEffect transition="in" filter="dissolve">
                                      <p:cBhvr>
                                        <p:cTn id="11" dur="500"/>
                                        <p:tgtEl>
                                          <p:spTgt spid="30413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内容占位符 2"/>
          <p:cNvSpPr>
            <a:spLocks noGrp="1"/>
          </p:cNvSpPr>
          <p:nvPr>
            <p:ph idx="1"/>
          </p:nvPr>
        </p:nvSpPr>
        <p:spPr>
          <a:xfrm>
            <a:off x="142875" y="836712"/>
            <a:ext cx="7499350" cy="1260884"/>
          </a:xfrm>
        </p:spPr>
        <p:txBody>
          <a:bodyPr/>
          <a:lstStyle/>
          <a:p>
            <a:pPr>
              <a:buFont typeface="Wingdings" panose="05000000000000000000" pitchFamily="2" charset="2"/>
              <a:buChar char="Ø"/>
            </a:pPr>
            <a:r>
              <a:rPr lang="zh-CN" altLang="en-US" sz="2000" dirty="0"/>
              <a:t>正确的数据</a:t>
            </a:r>
            <a:r>
              <a:rPr lang="en-US" altLang="zh-CN" sz="2000" dirty="0"/>
              <a:t>: </a:t>
            </a:r>
          </a:p>
          <a:p>
            <a:pPr lvl="1">
              <a:buFont typeface="Wingdings" panose="05000000000000000000" pitchFamily="2" charset="2"/>
              <a:buChar char="ü"/>
            </a:pPr>
            <a:r>
              <a:rPr lang="en-US" altLang="zh-CN" sz="2000" dirty="0">
                <a:solidFill>
                  <a:srgbClr val="3333FF"/>
                </a:solidFill>
              </a:rPr>
              <a:t>John Doe | john.doe@mail.com | 123 Main Street</a:t>
            </a:r>
          </a:p>
          <a:p>
            <a:pPr>
              <a:buFont typeface="Wingdings" panose="05000000000000000000" pitchFamily="2" charset="2"/>
              <a:buChar char="Ø"/>
            </a:pPr>
            <a:r>
              <a:rPr lang="zh-CN" altLang="en-US" sz="2000" dirty="0"/>
              <a:t>“脏数据”举例：</a:t>
            </a:r>
            <a:endParaRPr lang="en-US" altLang="zh-CN" sz="2000" dirty="0"/>
          </a:p>
        </p:txBody>
      </p:sp>
      <p:sp>
        <p:nvSpPr>
          <p:cNvPr id="9219" name="灯片编号占位符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BE1683C3-C5E8-47B5-A21F-40CD944DCFEB}" type="slidenum">
              <a:rPr lang="en-US" altLang="zh-CN"/>
              <a:pPr/>
              <a:t>4</a:t>
            </a:fld>
            <a:endParaRPr lang="en-US" altLang="zh-CN"/>
          </a:p>
        </p:txBody>
      </p:sp>
      <p:pic>
        <p:nvPicPr>
          <p:cNvPr id="8" name="图片 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42875" y="2565400"/>
            <a:ext cx="8791575" cy="286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数据缺失的形式</a:t>
            </a:r>
          </a:p>
        </p:txBody>
      </p:sp>
      <p:sp>
        <p:nvSpPr>
          <p:cNvPr id="4" name="内容占位符 3"/>
          <p:cNvSpPr>
            <a:spLocks noGrp="1"/>
          </p:cNvSpPr>
          <p:nvPr>
            <p:ph idx="1"/>
          </p:nvPr>
        </p:nvSpPr>
        <p:spPr>
          <a:xfrm>
            <a:off x="287524" y="1719263"/>
            <a:ext cx="8568952" cy="4411662"/>
          </a:xfrm>
        </p:spPr>
        <p:txBody>
          <a:bodyPr/>
          <a:lstStyle/>
          <a:p>
            <a:pPr algn="just"/>
            <a:r>
              <a:rPr lang="zh-CN" altLang="en-US" dirty="0"/>
              <a:t>将数据集中不含缺失值的变量（属性）称为</a:t>
            </a:r>
            <a:r>
              <a:rPr lang="zh-CN" altLang="en-US" b="1" dirty="0"/>
              <a:t>完全变量</a:t>
            </a:r>
            <a:r>
              <a:rPr lang="en-US" altLang="zh-CN" b="1" dirty="0"/>
              <a:t>;</a:t>
            </a:r>
          </a:p>
          <a:p>
            <a:pPr algn="just"/>
            <a:r>
              <a:rPr lang="zh-CN" altLang="en-US" dirty="0"/>
              <a:t>数据集中含有缺失值的变量称为</a:t>
            </a:r>
            <a:r>
              <a:rPr lang="zh-CN" altLang="en-US" b="1" dirty="0"/>
              <a:t>不完全变量</a:t>
            </a:r>
            <a:endParaRPr lang="en-US" altLang="zh-CN" b="1" dirty="0"/>
          </a:p>
          <a:p>
            <a:pPr algn="just"/>
            <a:r>
              <a:rPr lang="en-US" altLang="zh-CN" dirty="0"/>
              <a:t>Little </a:t>
            </a:r>
            <a:r>
              <a:rPr lang="zh-CN" altLang="en-US" dirty="0"/>
              <a:t>和 </a:t>
            </a:r>
            <a:r>
              <a:rPr lang="en-US" altLang="zh-CN" dirty="0"/>
              <a:t>Rubin</a:t>
            </a:r>
            <a:r>
              <a:rPr lang="zh-CN" altLang="en-US" dirty="0"/>
              <a:t>定义了以下三种不同的数据缺失机制：</a:t>
            </a:r>
            <a:endParaRPr lang="en-US" altLang="zh-CN" dirty="0"/>
          </a:p>
          <a:p>
            <a:pPr marL="801687" lvl="1" indent="-457200" algn="just">
              <a:buClr>
                <a:srgbClr val="3333FF"/>
              </a:buClr>
              <a:buSzPct val="100000"/>
              <a:buFont typeface="+mj-lt"/>
              <a:buAutoNum type="arabicPeriod"/>
            </a:pPr>
            <a:r>
              <a:rPr lang="zh-CN" altLang="en-US" sz="2000" dirty="0"/>
              <a:t>完全随机缺失（</a:t>
            </a:r>
            <a:r>
              <a:rPr lang="en-US" altLang="zh-CN" sz="2000" dirty="0"/>
              <a:t>Missing Completely at Random</a:t>
            </a:r>
            <a:r>
              <a:rPr lang="zh-CN" altLang="en-US" sz="2000" dirty="0"/>
              <a:t>，</a:t>
            </a:r>
            <a:r>
              <a:rPr lang="en-US" altLang="zh-CN" sz="2000" dirty="0"/>
              <a:t>MCAR</a:t>
            </a:r>
            <a:r>
              <a:rPr lang="zh-CN" altLang="en-US" sz="2000" dirty="0"/>
              <a:t>）。数据的缺失与不完全变量以及完全变量都是无关的。</a:t>
            </a:r>
            <a:endParaRPr lang="en-US" altLang="zh-CN" sz="2000" dirty="0"/>
          </a:p>
          <a:p>
            <a:pPr marL="801687" lvl="1" indent="-457200" algn="just">
              <a:buClr>
                <a:srgbClr val="3333FF"/>
              </a:buClr>
              <a:buSzPct val="100000"/>
              <a:buFont typeface="+mj-lt"/>
              <a:buAutoNum type="arabicPeriod"/>
            </a:pPr>
            <a:r>
              <a:rPr lang="zh-CN" altLang="en-US" sz="2000" dirty="0"/>
              <a:t>随机缺失（</a:t>
            </a:r>
            <a:r>
              <a:rPr lang="en-US" altLang="zh-CN" sz="2000" dirty="0"/>
              <a:t>Missing at Random</a:t>
            </a:r>
            <a:r>
              <a:rPr lang="zh-CN" altLang="en-US" sz="2000" dirty="0"/>
              <a:t>，</a:t>
            </a:r>
            <a:r>
              <a:rPr lang="en-US" altLang="zh-CN" sz="2000" dirty="0"/>
              <a:t>MAR</a:t>
            </a:r>
            <a:r>
              <a:rPr lang="zh-CN" altLang="en-US" sz="2000" dirty="0"/>
              <a:t>）。数据的缺失仅仅依赖于完全变量。</a:t>
            </a:r>
            <a:endParaRPr lang="en-US" altLang="zh-CN" sz="2000" dirty="0"/>
          </a:p>
          <a:p>
            <a:pPr marL="801687" lvl="1" indent="-457200" algn="just">
              <a:buClr>
                <a:srgbClr val="3333FF"/>
              </a:buClr>
              <a:buSzPct val="100000"/>
              <a:buFont typeface="+mj-lt"/>
              <a:buAutoNum type="arabicPeriod"/>
            </a:pPr>
            <a:r>
              <a:rPr lang="zh-CN" altLang="en-US" sz="2000" dirty="0"/>
              <a:t>非随机、不可忽略缺失（</a:t>
            </a:r>
            <a:r>
              <a:rPr lang="en-US" altLang="zh-CN" sz="2000" dirty="0"/>
              <a:t>Not Missing at Random, NMAR</a:t>
            </a:r>
            <a:r>
              <a:rPr lang="zh-CN" altLang="en-US" sz="2000" dirty="0"/>
              <a:t>，</a:t>
            </a:r>
            <a:r>
              <a:rPr lang="en-US" altLang="zh-CN" sz="2000" dirty="0"/>
              <a:t>or no ignorable</a:t>
            </a:r>
            <a:r>
              <a:rPr lang="zh-CN" altLang="en-US" sz="2000" dirty="0"/>
              <a:t>）。不完全变量中数据的缺失依赖于不完全变量本身，这种缺失是不可忽略的。</a:t>
            </a:r>
          </a:p>
        </p:txBody>
      </p:sp>
      <p:sp>
        <p:nvSpPr>
          <p:cNvPr id="2" name="灯片编号占位符 1"/>
          <p:cNvSpPr>
            <a:spLocks noGrp="1"/>
          </p:cNvSpPr>
          <p:nvPr>
            <p:ph type="sldNum" sz="quarter" idx="12"/>
          </p:nvPr>
        </p:nvSpPr>
        <p:spPr/>
        <p:txBody>
          <a:bodyPr/>
          <a:lstStyle/>
          <a:p>
            <a:pPr>
              <a:defRPr/>
            </a:pPr>
            <a:fld id="{9D1F3FAA-0BFA-41FE-8BF5-7CA0D3480F62}" type="slidenum">
              <a:rPr lang="en-US" altLang="zh-CN" smtClean="0"/>
              <a:pPr>
                <a:defRPr/>
              </a:pPr>
              <a:t>40</a:t>
            </a:fld>
            <a:endParaRPr lang="en-US" altLang="zh-CN"/>
          </a:p>
        </p:txBody>
      </p:sp>
    </p:spTree>
    <p:extLst>
      <p:ext uri="{BB962C8B-B14F-4D97-AF65-F5344CB8AC3E}">
        <p14:creationId xmlns:p14="http://schemas.microsoft.com/office/powerpoint/2010/main" val="2273022405"/>
      </p:ext>
    </p:extLst>
  </p:cSld>
  <p:clrMapOvr>
    <a:masterClrMapping/>
  </p:clrMapOvr>
  <p:transition>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b="0" dirty="0"/>
              <a:t>缺失值填充</a:t>
            </a:r>
            <a:endParaRPr lang="zh-CN" altLang="en-US" dirty="0"/>
          </a:p>
        </p:txBody>
      </p:sp>
      <p:sp>
        <p:nvSpPr>
          <p:cNvPr id="4" name="内容占位符 3"/>
          <p:cNvSpPr>
            <a:spLocks noGrp="1"/>
          </p:cNvSpPr>
          <p:nvPr>
            <p:ph idx="1"/>
          </p:nvPr>
        </p:nvSpPr>
        <p:spPr/>
        <p:txBody>
          <a:bodyPr/>
          <a:lstStyle/>
          <a:p>
            <a:r>
              <a:rPr lang="zh-CN" altLang="en-US" dirty="0"/>
              <a:t>在许多实际问题的研究中，有一些数据无法获得或缺失。</a:t>
            </a:r>
            <a:endParaRPr lang="en-US" altLang="zh-CN" dirty="0"/>
          </a:p>
          <a:p>
            <a:r>
              <a:rPr lang="zh-CN" altLang="en-US" dirty="0"/>
              <a:t>当缺失比例很小时，可直接对完全记录进行数据处理，舍弃缺失记录。 </a:t>
            </a:r>
            <a:endParaRPr lang="en-US" altLang="zh-CN" dirty="0"/>
          </a:p>
          <a:p>
            <a:r>
              <a:rPr lang="zh-CN" altLang="en-US" dirty="0"/>
              <a:t>但在实际数据中，往往缺失数据占有相当的比重，尤其是多元数据。</a:t>
            </a:r>
            <a:endParaRPr lang="en-US" altLang="zh-CN" dirty="0"/>
          </a:p>
          <a:p>
            <a:r>
              <a:rPr lang="zh-CN" altLang="en-US" dirty="0"/>
              <a:t>这时前述的处理将是低效率的，因为这样做丢失了大量信息，并且会产生偏倚，使不完全观测数据与完全观测数据间产生系统差异。</a:t>
            </a:r>
          </a:p>
        </p:txBody>
      </p:sp>
      <p:sp>
        <p:nvSpPr>
          <p:cNvPr id="2" name="灯片编号占位符 1"/>
          <p:cNvSpPr>
            <a:spLocks noGrp="1"/>
          </p:cNvSpPr>
          <p:nvPr>
            <p:ph type="sldNum" sz="quarter" idx="12"/>
          </p:nvPr>
        </p:nvSpPr>
        <p:spPr/>
        <p:txBody>
          <a:bodyPr/>
          <a:lstStyle/>
          <a:p>
            <a:pPr>
              <a:defRPr/>
            </a:pPr>
            <a:fld id="{9D1F3FAA-0BFA-41FE-8BF5-7CA0D3480F62}" type="slidenum">
              <a:rPr lang="en-US" altLang="zh-CN" smtClean="0"/>
              <a:pPr>
                <a:defRPr/>
              </a:pPr>
              <a:t>41</a:t>
            </a:fld>
            <a:endParaRPr lang="en-US" altLang="zh-CN"/>
          </a:p>
        </p:txBody>
      </p:sp>
    </p:spTree>
    <p:extLst>
      <p:ext uri="{BB962C8B-B14F-4D97-AF65-F5344CB8AC3E}">
        <p14:creationId xmlns:p14="http://schemas.microsoft.com/office/powerpoint/2010/main" val="1352169717"/>
      </p:ext>
    </p:extLst>
  </p:cSld>
  <p:clrMapOvr>
    <a:masterClrMapping/>
  </p:clrMapOvr>
  <p:transition>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6E35EB2B-3BEA-40A0-BCB4-8CA63CC07495}" type="slidenum">
              <a:rPr lang="en-US" altLang="zh-CN"/>
              <a:pPr/>
              <a:t>42</a:t>
            </a:fld>
            <a:endParaRPr lang="en-US" altLang="zh-CN"/>
          </a:p>
        </p:txBody>
      </p:sp>
      <p:sp>
        <p:nvSpPr>
          <p:cNvPr id="57347" name="Rectangle 3"/>
          <p:cNvSpPr>
            <a:spLocks noGrp="1" noChangeArrowheads="1"/>
          </p:cNvSpPr>
          <p:nvPr>
            <p:ph type="body" idx="1"/>
          </p:nvPr>
        </p:nvSpPr>
        <p:spPr>
          <a:xfrm>
            <a:off x="358775" y="1160463"/>
            <a:ext cx="8569325" cy="5221287"/>
          </a:xfrm>
        </p:spPr>
        <p:txBody>
          <a:bodyPr/>
          <a:lstStyle/>
          <a:p>
            <a:pPr eaLnBrk="1" hangingPunct="1"/>
            <a:endParaRPr lang="en-US" altLang="zh-CN" dirty="0"/>
          </a:p>
          <a:p>
            <a:pPr eaLnBrk="1" hangingPunct="1"/>
            <a:r>
              <a:rPr lang="zh-CN" altLang="en-US" dirty="0"/>
              <a:t>均值填充法</a:t>
            </a:r>
            <a:endParaRPr lang="en-US" altLang="zh-CN" dirty="0"/>
          </a:p>
          <a:p>
            <a:pPr lvl="1" eaLnBrk="1" hangingPunct="1"/>
            <a:r>
              <a:rPr lang="zh-CN" altLang="en-US" sz="2000" dirty="0"/>
              <a:t>将变量的属性分为数值型和非数值型来分别进行处理。</a:t>
            </a:r>
            <a:endParaRPr lang="en-US" altLang="zh-CN" sz="2000" dirty="0"/>
          </a:p>
          <a:p>
            <a:pPr lvl="1" eaLnBrk="1" hangingPunct="1"/>
            <a:r>
              <a:rPr lang="zh-CN" altLang="en-US" sz="2000" dirty="0"/>
              <a:t>如果缺失值是数值型的，就根据该变量在其他所有对象的取值的平均值来填充该缺失的变量值；</a:t>
            </a:r>
            <a:endParaRPr lang="en-US" altLang="zh-CN" sz="2000" dirty="0"/>
          </a:p>
          <a:p>
            <a:pPr lvl="1" eaLnBrk="1" hangingPunct="1"/>
            <a:r>
              <a:rPr lang="zh-CN" altLang="en-US" sz="2000" dirty="0"/>
              <a:t>如果缺失值是非数值型的，则使用众数来补齐该缺失的变量值。</a:t>
            </a:r>
            <a:endParaRPr lang="en-US" altLang="zh-CN" sz="2000" dirty="0"/>
          </a:p>
          <a:p>
            <a:pPr eaLnBrk="1" hangingPunct="1"/>
            <a:r>
              <a:rPr lang="zh-CN" altLang="en-US" dirty="0"/>
              <a:t>这种方法是建立在完全随机缺失（</a:t>
            </a:r>
            <a:r>
              <a:rPr lang="en-US" altLang="zh-CN" dirty="0"/>
              <a:t>MCAR</a:t>
            </a:r>
            <a:r>
              <a:rPr lang="zh-CN" altLang="en-US" dirty="0"/>
              <a:t>）的假设之上的，而且会造成变量的方差和标准差变小。</a:t>
            </a:r>
            <a:endParaRPr lang="en-US" altLang="zh-CN" dirty="0"/>
          </a:p>
          <a:p>
            <a:pPr eaLnBrk="1" hangingPunct="1"/>
            <a:r>
              <a:rPr lang="zh-CN" altLang="en-US" dirty="0"/>
              <a:t>改进：局部均值填充</a:t>
            </a:r>
            <a:endParaRPr lang="en-US" altLang="zh-CN" dirty="0"/>
          </a:p>
          <a:p>
            <a:pPr lvl="1" eaLnBrk="1" hangingPunct="1"/>
            <a:r>
              <a:rPr lang="zh-CN" altLang="en-US" dirty="0"/>
              <a:t>用与元组属于同一个“类别”的元组的均值填充</a:t>
            </a:r>
            <a:endParaRPr lang="en-US" altLang="zh-CN" dirty="0"/>
          </a:p>
          <a:p>
            <a:pPr eaLnBrk="1" hangingPunct="1"/>
            <a:endParaRPr lang="en-US" altLang="zh-CN" dirty="0"/>
          </a:p>
        </p:txBody>
      </p:sp>
      <p:sp>
        <p:nvSpPr>
          <p:cNvPr id="57348" name="Rectangle 4"/>
          <p:cNvSpPr>
            <a:spLocks noGrp="1" noChangeArrowheads="1"/>
          </p:cNvSpPr>
          <p:nvPr>
            <p:ph type="title"/>
          </p:nvPr>
        </p:nvSpPr>
        <p:spPr>
          <a:xfrm>
            <a:off x="457200" y="-279400"/>
            <a:ext cx="7543800" cy="1295400"/>
          </a:xfrm>
        </p:spPr>
        <p:txBody>
          <a:bodyPr/>
          <a:lstStyle/>
          <a:p>
            <a:pPr eaLnBrk="1" hangingPunct="1"/>
            <a:r>
              <a:rPr lang="zh-CN" altLang="en-US" b="0" dirty="0">
                <a:solidFill>
                  <a:srgbClr val="3333FF"/>
                </a:solidFill>
              </a:rPr>
              <a:t>缺失值填充：均值填充法</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7347">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7347">
                                            <p:txEl>
                                              <p:pRg st="2" end="2"/>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7347">
                                            <p:txEl>
                                              <p:pRg st="3" end="3"/>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7347">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7347">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57347">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7347">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7"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标题 1"/>
          <p:cNvSpPr>
            <a:spLocks noGrp="1"/>
          </p:cNvSpPr>
          <p:nvPr>
            <p:ph type="title"/>
          </p:nvPr>
        </p:nvSpPr>
        <p:spPr/>
        <p:txBody>
          <a:bodyPr/>
          <a:lstStyle/>
          <a:p>
            <a:pPr algn="ctr"/>
            <a:r>
              <a:rPr lang="zh-CN" altLang="en-US" b="0" dirty="0">
                <a:solidFill>
                  <a:srgbClr val="3333FF"/>
                </a:solidFill>
              </a:rPr>
              <a:t>缺失值填充：</a:t>
            </a:r>
            <a:r>
              <a:rPr lang="zh-CN" altLang="en-US" b="0" dirty="0"/>
              <a:t>回归添补法</a:t>
            </a:r>
            <a:endParaRPr lang="zh-CN" altLang="en-US" dirty="0">
              <a:solidFill>
                <a:srgbClr val="3333FF"/>
              </a:solidFill>
            </a:endParaRPr>
          </a:p>
        </p:txBody>
      </p:sp>
      <p:sp>
        <p:nvSpPr>
          <p:cNvPr id="2" name="内容占位符 1">
            <a:extLst>
              <a:ext uri="{FF2B5EF4-FFF2-40B4-BE49-F238E27FC236}">
                <a16:creationId xmlns:a16="http://schemas.microsoft.com/office/drawing/2014/main" id="{3A0086A6-A0ED-4B5C-B16F-8987582700FB}"/>
              </a:ext>
            </a:extLst>
          </p:cNvPr>
          <p:cNvSpPr>
            <a:spLocks noGrp="1"/>
          </p:cNvSpPr>
          <p:nvPr>
            <p:ph idx="1"/>
          </p:nvPr>
        </p:nvSpPr>
        <p:spPr>
          <a:xfrm>
            <a:off x="457200" y="1719263"/>
            <a:ext cx="8229600" cy="917650"/>
          </a:xfrm>
        </p:spPr>
        <p:txBody>
          <a:bodyPr/>
          <a:lstStyle/>
          <a:p>
            <a:r>
              <a:rPr lang="zh-CN" altLang="zh-CN" sz="1800" dirty="0"/>
              <a:t>把缺失属性作为因变量，其他相关属性作为自变量，利用他们之间的关系建立回归模型的来预测缺失值，以此完成缺失值插补的方法。</a:t>
            </a:r>
            <a:endParaRPr lang="en-US" altLang="zh-CN" sz="1800" dirty="0"/>
          </a:p>
          <a:p>
            <a:endParaRPr lang="zh-CN" altLang="en-US" sz="1800" dirty="0"/>
          </a:p>
        </p:txBody>
      </p:sp>
      <p:sp>
        <p:nvSpPr>
          <p:cNvPr id="59395" name="灯片编号占位符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647BE36D-FFDC-4BD3-AE50-6F36FD7B3F74}" type="slidenum">
              <a:rPr lang="en-US" altLang="zh-CN"/>
              <a:pPr/>
              <a:t>43</a:t>
            </a:fld>
            <a:endParaRPr lang="en-US" altLang="zh-CN"/>
          </a:p>
        </p:txBody>
      </p:sp>
      <p:pic>
        <p:nvPicPr>
          <p:cNvPr id="92162" name="Picture 2" descr="多元线性回归插补_2345看图王">
            <a:extLst>
              <a:ext uri="{FF2B5EF4-FFF2-40B4-BE49-F238E27FC236}">
                <a16:creationId xmlns:a16="http://schemas.microsoft.com/office/drawing/2014/main" id="{D4692049-85DC-4D65-ACB8-1558994CC73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79525" y="2348880"/>
            <a:ext cx="6368522" cy="4104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0" dirty="0">
                <a:latin typeface="方正姚体" panose="02010601030101010101" pitchFamily="2" charset="-122"/>
                <a:ea typeface="方正姚体" panose="02010601030101010101" pitchFamily="2" charset="-122"/>
              </a:rPr>
              <a:t>缺失值填充：</a:t>
            </a:r>
            <a:r>
              <a:rPr lang="zh-CN" altLang="en-US" sz="4000" b="0" dirty="0">
                <a:latin typeface="方正姚体" panose="02010601030101010101" pitchFamily="2" charset="-122"/>
                <a:ea typeface="方正姚体" panose="02010601030101010101" pitchFamily="2" charset="-122"/>
              </a:rPr>
              <a:t>热卡填充（</a:t>
            </a:r>
            <a:r>
              <a:rPr lang="en-US" altLang="zh-CN" sz="4000" b="0" dirty="0">
                <a:latin typeface="方正姚体" panose="02010601030101010101" pitchFamily="2" charset="-122"/>
                <a:ea typeface="方正姚体" panose="02010601030101010101" pitchFamily="2" charset="-122"/>
              </a:rPr>
              <a:t>Hot deck </a:t>
            </a:r>
            <a:r>
              <a:rPr lang="zh-CN" altLang="en-US" sz="4000" b="0" dirty="0">
                <a:latin typeface="方正姚体" panose="02010601030101010101" pitchFamily="2" charset="-122"/>
                <a:ea typeface="方正姚体" panose="02010601030101010101" pitchFamily="2" charset="-122"/>
              </a:rPr>
              <a:t>填补法、就近补齐法）</a:t>
            </a:r>
            <a:endParaRPr lang="zh-CN" altLang="en-US" b="0" dirty="0">
              <a:latin typeface="方正姚体" panose="02010601030101010101" pitchFamily="2" charset="-122"/>
              <a:ea typeface="方正姚体" panose="02010601030101010101" pitchFamily="2" charset="-122"/>
            </a:endParaRPr>
          </a:p>
        </p:txBody>
      </p:sp>
      <p:sp>
        <p:nvSpPr>
          <p:cNvPr id="3" name="内容占位符 2"/>
          <p:cNvSpPr>
            <a:spLocks noGrp="1"/>
          </p:cNvSpPr>
          <p:nvPr>
            <p:ph idx="1"/>
          </p:nvPr>
        </p:nvSpPr>
        <p:spPr/>
        <p:txBody>
          <a:bodyPr/>
          <a:lstStyle/>
          <a:p>
            <a:r>
              <a:rPr lang="zh-CN" altLang="en-US" dirty="0"/>
              <a:t>对于一个包含空值的对象，热卡填充法在完整数据中找到一个与它最相似的对象，然后用这个相似对象的值来进行填充。</a:t>
            </a:r>
            <a:endParaRPr lang="en-US" altLang="zh-CN" dirty="0"/>
          </a:p>
          <a:p>
            <a:r>
              <a:rPr lang="zh-CN" altLang="en-US" dirty="0"/>
              <a:t>不同的问题可能会选用不同的标准来对相似进行判定。该方法概念上很简单，且利用了数据间的关系来进行空值估计。</a:t>
            </a:r>
            <a:endParaRPr lang="en-US" altLang="zh-CN" dirty="0"/>
          </a:p>
          <a:p>
            <a:r>
              <a:rPr lang="zh-CN" altLang="en-US" dirty="0"/>
              <a:t>这个方法的缺点在于难以定义相似标准，主观因素较多。</a:t>
            </a:r>
          </a:p>
        </p:txBody>
      </p:sp>
      <p:sp>
        <p:nvSpPr>
          <p:cNvPr id="4" name="灯片编号占位符 3"/>
          <p:cNvSpPr>
            <a:spLocks noGrp="1"/>
          </p:cNvSpPr>
          <p:nvPr>
            <p:ph type="sldNum" sz="quarter" idx="12"/>
          </p:nvPr>
        </p:nvSpPr>
        <p:spPr/>
        <p:txBody>
          <a:bodyPr/>
          <a:lstStyle/>
          <a:p>
            <a:pPr>
              <a:defRPr/>
            </a:pPr>
            <a:fld id="{F9C6BFAA-09CF-49E4-8EF3-DE9A69C2DDED}" type="slidenum">
              <a:rPr lang="en-US" altLang="zh-CN" smtClean="0"/>
              <a:pPr>
                <a:defRPr/>
              </a:pPr>
              <a:t>44</a:t>
            </a:fld>
            <a:endParaRPr lang="en-US" altLang="zh-CN"/>
          </a:p>
        </p:txBody>
      </p:sp>
    </p:spTree>
    <p:extLst>
      <p:ext uri="{BB962C8B-B14F-4D97-AF65-F5344CB8AC3E}">
        <p14:creationId xmlns:p14="http://schemas.microsoft.com/office/powerpoint/2010/main" val="1839733168"/>
      </p:ext>
    </p:extLst>
  </p:cSld>
  <p:clrMapOvr>
    <a:masterClrMapping/>
  </p:clrMapOvr>
  <p:transition>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latin typeface="方正姚体" panose="02010601030101010101" pitchFamily="2" charset="-122"/>
                <a:ea typeface="方正姚体" panose="02010601030101010101" pitchFamily="2" charset="-122"/>
              </a:rPr>
              <a:t>缺失值填充：其它方法</a:t>
            </a:r>
          </a:p>
        </p:txBody>
      </p:sp>
      <p:sp>
        <p:nvSpPr>
          <p:cNvPr id="3" name="内容占位符 2"/>
          <p:cNvSpPr>
            <a:spLocks noGrp="1"/>
          </p:cNvSpPr>
          <p:nvPr>
            <p:ph idx="1"/>
          </p:nvPr>
        </p:nvSpPr>
        <p:spPr/>
        <p:txBody>
          <a:bodyPr/>
          <a:lstStyle/>
          <a:p>
            <a:r>
              <a:rPr lang="zh-CN" altLang="en-US" dirty="0"/>
              <a:t>极大似然估计</a:t>
            </a:r>
          </a:p>
          <a:p>
            <a:r>
              <a:rPr lang="zh-CN" altLang="en-US" dirty="0"/>
              <a:t>期望最大化法</a:t>
            </a:r>
          </a:p>
          <a:p>
            <a:r>
              <a:rPr lang="en-US" altLang="zh-CN" dirty="0"/>
              <a:t>K</a:t>
            </a:r>
            <a:r>
              <a:rPr lang="zh-CN" altLang="en-US" dirty="0"/>
              <a:t>最近距离邻法</a:t>
            </a:r>
          </a:p>
          <a:p>
            <a:r>
              <a:rPr lang="en-US" altLang="zh-CN" dirty="0"/>
              <a:t>C4.5</a:t>
            </a:r>
            <a:r>
              <a:rPr lang="zh-CN" altLang="en-US" dirty="0"/>
              <a:t>方法</a:t>
            </a:r>
          </a:p>
          <a:p>
            <a:r>
              <a:rPr lang="en-US" altLang="zh-CN" dirty="0"/>
              <a:t>…</a:t>
            </a:r>
            <a:endParaRPr lang="zh-CN" altLang="en-US" dirty="0"/>
          </a:p>
        </p:txBody>
      </p:sp>
      <p:sp>
        <p:nvSpPr>
          <p:cNvPr id="4" name="灯片编号占位符 3"/>
          <p:cNvSpPr>
            <a:spLocks noGrp="1"/>
          </p:cNvSpPr>
          <p:nvPr>
            <p:ph type="sldNum" sz="quarter" idx="12"/>
          </p:nvPr>
        </p:nvSpPr>
        <p:spPr/>
        <p:txBody>
          <a:bodyPr/>
          <a:lstStyle/>
          <a:p>
            <a:pPr>
              <a:defRPr/>
            </a:pPr>
            <a:fld id="{F9C6BFAA-09CF-49E4-8EF3-DE9A69C2DDED}" type="slidenum">
              <a:rPr lang="en-US" altLang="zh-CN" smtClean="0"/>
              <a:pPr>
                <a:defRPr/>
              </a:pPr>
              <a:t>45</a:t>
            </a:fld>
            <a:endParaRPr lang="en-US" altLang="zh-CN"/>
          </a:p>
        </p:txBody>
      </p:sp>
    </p:spTree>
    <p:extLst>
      <p:ext uri="{BB962C8B-B14F-4D97-AF65-F5344CB8AC3E}">
        <p14:creationId xmlns:p14="http://schemas.microsoft.com/office/powerpoint/2010/main" val="3876696957"/>
      </p:ext>
    </p:extLst>
  </p:cSld>
  <p:clrMapOvr>
    <a:masterClrMapping/>
  </p:clrMapOvr>
  <p:transition>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灯片编号占位符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065F4D66-4B78-441B-A1A9-F537ABB4869B}" type="slidenum">
              <a:rPr lang="en-US" altLang="zh-CN"/>
              <a:pPr/>
              <a:t>46</a:t>
            </a:fld>
            <a:endParaRPr lang="en-US" altLang="zh-CN"/>
          </a:p>
        </p:txBody>
      </p:sp>
      <p:sp>
        <p:nvSpPr>
          <p:cNvPr id="60419" name="Rectangle 4"/>
          <p:cNvSpPr>
            <a:spLocks noChangeArrowheads="1"/>
          </p:cNvSpPr>
          <p:nvPr/>
        </p:nvSpPr>
        <p:spPr bwMode="auto">
          <a:xfrm>
            <a:off x="287524" y="1066801"/>
            <a:ext cx="8445314" cy="538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lr>
                <a:schemeClr val="tx2"/>
              </a:buClr>
              <a:buSzPct val="70000"/>
              <a:buFont typeface="Wingdings" panose="05000000000000000000" pitchFamily="2" charset="2"/>
              <a:buChar char="l"/>
              <a:defRPr sz="3000">
                <a:solidFill>
                  <a:schemeClr val="tx1"/>
                </a:solidFill>
                <a:latin typeface="Arial" panose="020B0604020202020204" pitchFamily="34" charset="0"/>
                <a:ea typeface="宋体" panose="02010600030101010101" pitchFamily="2" charset="-122"/>
              </a:defRPr>
            </a:lvl1pPr>
            <a:lvl2pPr marL="692150" indent="-347663">
              <a:spcBef>
                <a:spcPct val="20000"/>
              </a:spcBef>
              <a:buClr>
                <a:schemeClr val="accent2"/>
              </a:buClr>
              <a:buSzPct val="70000"/>
              <a:buFont typeface="Wingdings" panose="05000000000000000000" pitchFamily="2" charset="2"/>
              <a:buChar char="l"/>
              <a:defRPr sz="2600">
                <a:solidFill>
                  <a:schemeClr val="tx1"/>
                </a:solidFill>
                <a:latin typeface="Arial" panose="020B0604020202020204" pitchFamily="34" charset="0"/>
                <a:ea typeface="宋体" panose="02010600030101010101" pitchFamily="2" charset="-122"/>
              </a:defRPr>
            </a:lvl2pPr>
            <a:lvl3pPr marL="987425" indent="-293688">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9pPr>
          </a:lstStyle>
          <a:p>
            <a:pPr eaLnBrk="1" hangingPunct="1">
              <a:buFont typeface="Wingdings" panose="05000000000000000000" pitchFamily="2" charset="2"/>
              <a:buChar char="Ø"/>
            </a:pPr>
            <a:r>
              <a:rPr lang="zh-CN" altLang="en-US" dirty="0">
                <a:solidFill>
                  <a:srgbClr val="3333FF"/>
                </a:solidFill>
                <a:latin typeface="华文仿宋" panose="02010600040101010101" pitchFamily="2" charset="-122"/>
                <a:ea typeface="华文仿宋" panose="02010600040101010101" pitchFamily="2" charset="-122"/>
              </a:rPr>
              <a:t>一种最简单的平滑方法：分箱（</a:t>
            </a:r>
            <a:r>
              <a:rPr lang="en-US" altLang="zh-CN" dirty="0">
                <a:solidFill>
                  <a:srgbClr val="3333FF"/>
                </a:solidFill>
                <a:latin typeface="华文仿宋" panose="02010600040101010101" pitchFamily="2" charset="-122"/>
                <a:ea typeface="华文仿宋" panose="02010600040101010101" pitchFamily="2" charset="-122"/>
              </a:rPr>
              <a:t> Binning </a:t>
            </a:r>
            <a:r>
              <a:rPr lang="zh-CN" altLang="en-US" dirty="0">
                <a:solidFill>
                  <a:srgbClr val="3333FF"/>
                </a:solidFill>
                <a:latin typeface="华文仿宋" panose="02010600040101010101" pitchFamily="2" charset="-122"/>
                <a:ea typeface="华文仿宋" panose="02010600040101010101" pitchFamily="2" charset="-122"/>
              </a:rPr>
              <a:t>）</a:t>
            </a:r>
            <a:endParaRPr lang="en-US" altLang="zh-CN" dirty="0">
              <a:solidFill>
                <a:srgbClr val="3333FF"/>
              </a:solidFill>
              <a:latin typeface="华文仿宋" panose="02010600040101010101" pitchFamily="2" charset="-122"/>
              <a:ea typeface="华文仿宋" panose="02010600040101010101" pitchFamily="2" charset="-122"/>
            </a:endParaRPr>
          </a:p>
          <a:p>
            <a:pPr lvl="1" eaLnBrk="1" hangingPunct="1">
              <a:buFont typeface="Wingdings" panose="05000000000000000000" pitchFamily="2" charset="2"/>
              <a:buChar char="ü"/>
            </a:pPr>
            <a:r>
              <a:rPr lang="zh-CN" altLang="en-US" dirty="0">
                <a:solidFill>
                  <a:srgbClr val="3333FF"/>
                </a:solidFill>
                <a:latin typeface="华文仿宋" panose="02010600040101010101" pitchFamily="2" charset="-122"/>
                <a:ea typeface="华文仿宋" panose="02010600040101010101" pitchFamily="2" charset="-122"/>
              </a:rPr>
              <a:t>存储的值被分布到一些“桶”或箱中。</a:t>
            </a:r>
            <a:endParaRPr lang="en-US" altLang="zh-CN" dirty="0">
              <a:solidFill>
                <a:srgbClr val="3333FF"/>
              </a:solidFill>
              <a:latin typeface="华文仿宋" panose="02010600040101010101" pitchFamily="2" charset="-122"/>
              <a:ea typeface="华文仿宋" panose="02010600040101010101" pitchFamily="2" charset="-122"/>
            </a:endParaRPr>
          </a:p>
          <a:p>
            <a:pPr lvl="1" eaLnBrk="1" hangingPunct="1">
              <a:buFont typeface="Wingdings" panose="05000000000000000000" pitchFamily="2" charset="2"/>
              <a:buChar char="ü"/>
            </a:pPr>
            <a:r>
              <a:rPr lang="zh-CN" altLang="en-US" dirty="0">
                <a:solidFill>
                  <a:srgbClr val="3333FF"/>
                </a:solidFill>
                <a:latin typeface="华文仿宋" panose="02010600040101010101" pitchFamily="2" charset="-122"/>
                <a:ea typeface="华文仿宋" panose="02010600040101010101" pitchFamily="2" charset="-122"/>
              </a:rPr>
              <a:t>分箱方法参考相邻的值，因此它进行局部平滑。</a:t>
            </a:r>
          </a:p>
          <a:p>
            <a:pPr eaLnBrk="1" hangingPunct="1">
              <a:buFont typeface="Wingdings" panose="05000000000000000000" pitchFamily="2" charset="2"/>
              <a:buChar char="Ø"/>
            </a:pPr>
            <a:r>
              <a:rPr lang="zh-CN" altLang="en-US" dirty="0">
                <a:solidFill>
                  <a:srgbClr val="3333FF"/>
                </a:solidFill>
                <a:latin typeface="华文仿宋" panose="02010600040101010101" pitchFamily="2" charset="-122"/>
                <a:ea typeface="华文仿宋" panose="02010600040101010101" pitchFamily="2" charset="-122"/>
              </a:rPr>
              <a:t>分箱方法：</a:t>
            </a:r>
            <a:endParaRPr lang="en-US" altLang="zh-CN" dirty="0">
              <a:solidFill>
                <a:srgbClr val="3333FF"/>
              </a:solidFill>
              <a:latin typeface="华文仿宋" panose="02010600040101010101" pitchFamily="2" charset="-122"/>
              <a:ea typeface="华文仿宋" panose="02010600040101010101" pitchFamily="2" charset="-122"/>
            </a:endParaRPr>
          </a:p>
          <a:p>
            <a:pPr marL="858837" lvl="1" indent="-514350" eaLnBrk="1" hangingPunct="1">
              <a:buSzPct val="90000"/>
              <a:buFont typeface="+mj-ea"/>
              <a:buAutoNum type="circleNumDbPlain"/>
            </a:pPr>
            <a:r>
              <a:rPr lang="zh-CN" altLang="en-US" dirty="0">
                <a:solidFill>
                  <a:srgbClr val="3333FF"/>
                </a:solidFill>
                <a:latin typeface="华文仿宋" panose="02010600040101010101" pitchFamily="2" charset="-122"/>
                <a:ea typeface="华文仿宋" panose="02010600040101010101" pitchFamily="2" charset="-122"/>
              </a:rPr>
              <a:t>首先排序数据，并将它们分到等深（等宽）的箱中；</a:t>
            </a:r>
          </a:p>
          <a:p>
            <a:pPr marL="858837" lvl="1" indent="-514350" eaLnBrk="1" hangingPunct="1">
              <a:buSzPct val="90000"/>
              <a:buFont typeface="+mj-ea"/>
              <a:buAutoNum type="circleNumDbPlain"/>
            </a:pPr>
            <a:r>
              <a:rPr lang="zh-CN" altLang="en-US" dirty="0">
                <a:solidFill>
                  <a:srgbClr val="3333FF"/>
                </a:solidFill>
                <a:latin typeface="华文仿宋" panose="02010600040101010101" pitchFamily="2" charset="-122"/>
                <a:ea typeface="华文仿宋" panose="02010600040101010101" pitchFamily="2" charset="-122"/>
              </a:rPr>
              <a:t>平滑各个分箱中的数据：</a:t>
            </a:r>
            <a:endParaRPr lang="en-US" altLang="zh-CN" dirty="0">
              <a:solidFill>
                <a:srgbClr val="3333FF"/>
              </a:solidFill>
              <a:latin typeface="华文仿宋" panose="02010600040101010101" pitchFamily="2" charset="-122"/>
              <a:ea typeface="华文仿宋" panose="02010600040101010101" pitchFamily="2" charset="-122"/>
            </a:endParaRPr>
          </a:p>
          <a:p>
            <a:pPr lvl="2" eaLnBrk="1" hangingPunct="1">
              <a:buFont typeface="Wingdings" panose="05000000000000000000" pitchFamily="2" charset="2"/>
              <a:buChar char="ü"/>
            </a:pPr>
            <a:r>
              <a:rPr lang="zh-CN" altLang="en-US" dirty="0">
                <a:solidFill>
                  <a:srgbClr val="3333FF"/>
                </a:solidFill>
                <a:latin typeface="华文仿宋" panose="02010600040101010101" pitchFamily="2" charset="-122"/>
                <a:ea typeface="华文仿宋" panose="02010600040101010101" pitchFamily="2" charset="-122"/>
              </a:rPr>
              <a:t>平均数平滑：箱中每一个值被箱的平均数替换</a:t>
            </a:r>
          </a:p>
          <a:p>
            <a:pPr lvl="2" eaLnBrk="1" hangingPunct="1">
              <a:buFont typeface="Wingdings" panose="05000000000000000000" pitchFamily="2" charset="2"/>
              <a:buChar char="ü"/>
            </a:pPr>
            <a:r>
              <a:rPr lang="zh-CN" altLang="en-US" dirty="0">
                <a:solidFill>
                  <a:srgbClr val="3333FF"/>
                </a:solidFill>
                <a:latin typeface="华文仿宋" panose="02010600040101010101" pitchFamily="2" charset="-122"/>
                <a:ea typeface="华文仿宋" panose="02010600040101010101" pitchFamily="2" charset="-122"/>
              </a:rPr>
              <a:t>中位数平滑：箱中每一个值被箱的中位数替换</a:t>
            </a:r>
          </a:p>
          <a:p>
            <a:pPr lvl="2" eaLnBrk="1" hangingPunct="1">
              <a:buFont typeface="Wingdings" panose="05000000000000000000" pitchFamily="2" charset="2"/>
              <a:buChar char="ü"/>
            </a:pPr>
            <a:r>
              <a:rPr lang="zh-CN" altLang="en-US" dirty="0">
                <a:solidFill>
                  <a:srgbClr val="3333FF"/>
                </a:solidFill>
                <a:latin typeface="华文仿宋" panose="02010600040101010101" pitchFamily="2" charset="-122"/>
                <a:ea typeface="华文仿宋" panose="02010600040101010101" pitchFamily="2" charset="-122"/>
              </a:rPr>
              <a:t>箱边界平滑：箱中每一个值被离它最近的箱边界值替换。</a:t>
            </a:r>
          </a:p>
          <a:p>
            <a:pPr lvl="1" eaLnBrk="1" hangingPunct="1">
              <a:buFont typeface="Wingdings" panose="05000000000000000000" pitchFamily="2" charset="2"/>
              <a:buChar char="ü"/>
            </a:pPr>
            <a:endParaRPr lang="zh-CN" altLang="en-US" dirty="0">
              <a:solidFill>
                <a:srgbClr val="3333FF"/>
              </a:solidFill>
              <a:latin typeface="华文仿宋" panose="02010600040101010101" pitchFamily="2" charset="-122"/>
              <a:ea typeface="华文仿宋" panose="02010600040101010101" pitchFamily="2" charset="-122"/>
            </a:endParaRPr>
          </a:p>
        </p:txBody>
      </p:sp>
      <p:sp>
        <p:nvSpPr>
          <p:cNvPr id="60420" name="Rectangle 5"/>
          <p:cNvSpPr>
            <a:spLocks noChangeArrowheads="1"/>
          </p:cNvSpPr>
          <p:nvPr/>
        </p:nvSpPr>
        <p:spPr bwMode="auto">
          <a:xfrm>
            <a:off x="495300" y="0"/>
            <a:ext cx="81534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dirty="0">
                <a:solidFill>
                  <a:srgbClr val="3333FF"/>
                </a:solidFill>
                <a:latin typeface="方正姚体" panose="02010601030101010101" pitchFamily="2" charset="-122"/>
                <a:ea typeface="方正姚体" panose="02010601030101010101" pitchFamily="2" charset="-122"/>
              </a:rPr>
              <a:t>数据清洗</a:t>
            </a:r>
            <a:r>
              <a:rPr lang="en-US" altLang="zh-CN" sz="4000" dirty="0">
                <a:solidFill>
                  <a:srgbClr val="3333FF"/>
                </a:solidFill>
                <a:latin typeface="方正姚体" panose="02010601030101010101" pitchFamily="2" charset="-122"/>
                <a:ea typeface="方正姚体" panose="02010601030101010101" pitchFamily="2" charset="-122"/>
              </a:rPr>
              <a:t>: </a:t>
            </a:r>
            <a:r>
              <a:rPr lang="zh-CN" altLang="en-US" sz="4000" dirty="0">
                <a:solidFill>
                  <a:srgbClr val="3333FF"/>
                </a:solidFill>
                <a:latin typeface="方正姚体" panose="02010601030101010101" pitchFamily="2" charset="-122"/>
                <a:ea typeface="方正姚体" panose="02010601030101010101" pitchFamily="2" charset="-122"/>
              </a:rPr>
              <a:t>去除噪声</a:t>
            </a:r>
            <a:r>
              <a:rPr lang="en-US" altLang="zh-CN" sz="4000" dirty="0">
                <a:solidFill>
                  <a:srgbClr val="3333FF"/>
                </a:solidFill>
                <a:latin typeface="方正姚体" panose="02010601030101010101" pitchFamily="2" charset="-122"/>
                <a:ea typeface="方正姚体" panose="02010601030101010101" pitchFamily="2" charset="-122"/>
              </a:rPr>
              <a:t>(</a:t>
            </a:r>
            <a:r>
              <a:rPr lang="en-US" altLang="zh-CN" sz="3900" dirty="0">
                <a:solidFill>
                  <a:srgbClr val="3333FF"/>
                </a:solidFill>
                <a:latin typeface="方正姚体" panose="02010601030101010101" pitchFamily="2" charset="-122"/>
                <a:ea typeface="方正姚体" panose="02010601030101010101" pitchFamily="2" charset="-122"/>
              </a:rPr>
              <a:t>Noisy)</a:t>
            </a:r>
            <a:endParaRPr lang="zh-CN" altLang="en-US" sz="3900" dirty="0">
              <a:solidFill>
                <a:srgbClr val="3333FF"/>
              </a:solidFill>
              <a:latin typeface="方正姚体" panose="02010601030101010101" pitchFamily="2" charset="-122"/>
              <a:ea typeface="方正姚体" panose="02010601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AE9BDCE3-75D9-4F7D-947F-7293EF644926}"/>
              </a:ext>
            </a:extLst>
          </p:cNvPr>
          <p:cNvSpPr>
            <a:spLocks noGrp="1"/>
          </p:cNvSpPr>
          <p:nvPr>
            <p:ph type="title"/>
          </p:nvPr>
        </p:nvSpPr>
        <p:spPr/>
        <p:txBody>
          <a:bodyPr/>
          <a:lstStyle/>
          <a:p>
            <a:r>
              <a:rPr lang="zh-CN" altLang="en-US" dirty="0"/>
              <a:t>数据平滑：分箱</a:t>
            </a:r>
          </a:p>
        </p:txBody>
      </p:sp>
      <p:sp>
        <p:nvSpPr>
          <p:cNvPr id="5" name="内容占位符 4">
            <a:extLst>
              <a:ext uri="{FF2B5EF4-FFF2-40B4-BE49-F238E27FC236}">
                <a16:creationId xmlns:a16="http://schemas.microsoft.com/office/drawing/2014/main" id="{7BD28B96-9EFE-485F-8C84-D565700B6771}"/>
              </a:ext>
            </a:extLst>
          </p:cNvPr>
          <p:cNvSpPr>
            <a:spLocks noGrp="1"/>
          </p:cNvSpPr>
          <p:nvPr>
            <p:ph idx="1"/>
          </p:nvPr>
        </p:nvSpPr>
        <p:spPr/>
        <p:txBody>
          <a:bodyPr/>
          <a:lstStyle/>
          <a:p>
            <a:r>
              <a:rPr lang="zh-CN" altLang="en-US" dirty="0"/>
              <a:t>等深分箱 </a:t>
            </a:r>
            <a:r>
              <a:rPr lang="en-US" altLang="zh-CN" dirty="0"/>
              <a:t>(binning)</a:t>
            </a:r>
            <a:r>
              <a:rPr lang="zh-CN" altLang="en-US" dirty="0"/>
              <a:t>：</a:t>
            </a:r>
            <a:endParaRPr lang="en-US" altLang="zh-CN" dirty="0"/>
          </a:p>
          <a:p>
            <a:pPr lvl="1"/>
            <a:r>
              <a:rPr lang="zh-CN" altLang="en-US" dirty="0"/>
              <a:t>按记录数进行分箱，每箱具有相同的记录数</a:t>
            </a:r>
            <a:endParaRPr lang="en-US" altLang="zh-CN" dirty="0"/>
          </a:p>
          <a:p>
            <a:pPr lvl="1"/>
            <a:r>
              <a:rPr lang="zh-CN" altLang="en-US" dirty="0"/>
              <a:t>每箱的记录数称为箱的权重，也称箱子的深度</a:t>
            </a:r>
            <a:endParaRPr lang="en-US" altLang="zh-CN" dirty="0"/>
          </a:p>
          <a:p>
            <a:endParaRPr lang="zh-CN" altLang="en-US" dirty="0"/>
          </a:p>
        </p:txBody>
      </p:sp>
      <p:sp>
        <p:nvSpPr>
          <p:cNvPr id="3" name="灯片编号占位符 2">
            <a:extLst>
              <a:ext uri="{FF2B5EF4-FFF2-40B4-BE49-F238E27FC236}">
                <a16:creationId xmlns:a16="http://schemas.microsoft.com/office/drawing/2014/main" id="{C1C0DC7B-3213-400C-AA90-742D787B0C76}"/>
              </a:ext>
            </a:extLst>
          </p:cNvPr>
          <p:cNvSpPr>
            <a:spLocks noGrp="1"/>
          </p:cNvSpPr>
          <p:nvPr>
            <p:ph type="sldNum" sz="quarter" idx="12"/>
          </p:nvPr>
        </p:nvSpPr>
        <p:spPr/>
        <p:txBody>
          <a:bodyPr/>
          <a:lstStyle/>
          <a:p>
            <a:pPr>
              <a:defRPr/>
            </a:pPr>
            <a:fld id="{33E74C1F-1B63-4D22-B4D2-312F3C3F6170}" type="slidenum">
              <a:rPr lang="en-US" altLang="zh-CN" smtClean="0"/>
              <a:pPr>
                <a:defRPr/>
              </a:pPr>
              <a:t>47</a:t>
            </a:fld>
            <a:endParaRPr lang="en-US" altLang="zh-CN"/>
          </a:p>
        </p:txBody>
      </p:sp>
    </p:spTree>
    <p:extLst>
      <p:ext uri="{BB962C8B-B14F-4D97-AF65-F5344CB8AC3E}">
        <p14:creationId xmlns:p14="http://schemas.microsoft.com/office/powerpoint/2010/main" val="3709798854"/>
      </p:ext>
    </p:extLst>
  </p:cSld>
  <p:clrMapOvr>
    <a:masterClrMapping/>
  </p:clrMapOvr>
  <p:transition>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44" name="Rectangle 4"/>
          <p:cNvSpPr>
            <a:spLocks noChangeArrowheads="1"/>
          </p:cNvSpPr>
          <p:nvPr/>
        </p:nvSpPr>
        <p:spPr bwMode="auto">
          <a:xfrm>
            <a:off x="34925" y="80963"/>
            <a:ext cx="8605838" cy="61198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57200" indent="-457200" eaLnBrk="1" hangingPunct="1">
              <a:spcBef>
                <a:spcPct val="20000"/>
              </a:spcBef>
              <a:buClr>
                <a:schemeClr val="tx2"/>
              </a:buClr>
              <a:buSzPct val="70000"/>
              <a:buFont typeface="+mj-lt"/>
              <a:buAutoNum type="arabicPeriod"/>
            </a:pPr>
            <a:r>
              <a:rPr lang="zh-CN" altLang="en-US" sz="2100" dirty="0">
                <a:solidFill>
                  <a:srgbClr val="3333FF"/>
                </a:solidFill>
                <a:latin typeface="华文仿宋" panose="02010600040101010101" pitchFamily="2" charset="-122"/>
                <a:ea typeface="华文仿宋" panose="02010600040101010101" pitchFamily="2" charset="-122"/>
              </a:rPr>
              <a:t>数据排序：</a:t>
            </a:r>
            <a:r>
              <a:rPr lang="en-US" altLang="zh-CN" sz="2100" dirty="0">
                <a:solidFill>
                  <a:srgbClr val="3333FF"/>
                </a:solidFill>
                <a:latin typeface="华文仿宋" panose="02010600040101010101" pitchFamily="2" charset="-122"/>
                <a:ea typeface="华文仿宋" panose="02010600040101010101" pitchFamily="2" charset="-122"/>
              </a:rPr>
              <a:t> 4, 8, 9, 15, 21, 21, 24, 25, 26, 28, 29, 34</a:t>
            </a:r>
          </a:p>
          <a:p>
            <a:pPr marL="457200" indent="-457200" eaLnBrk="1" hangingPunct="1">
              <a:spcBef>
                <a:spcPct val="20000"/>
              </a:spcBef>
              <a:buClr>
                <a:schemeClr val="tx2"/>
              </a:buClr>
              <a:buSzPct val="70000"/>
              <a:buFont typeface="+mj-lt"/>
              <a:buAutoNum type="arabicPeriod"/>
            </a:pPr>
            <a:r>
              <a:rPr lang="zh-CN" altLang="en-US" sz="2100" dirty="0">
                <a:solidFill>
                  <a:srgbClr val="3333FF"/>
                </a:solidFill>
                <a:latin typeface="华文仿宋" panose="02010600040101010101" pitchFamily="2" charset="-122"/>
                <a:ea typeface="华文仿宋" panose="02010600040101010101" pitchFamily="2" charset="-122"/>
              </a:rPr>
              <a:t>等深分箱</a:t>
            </a:r>
            <a:r>
              <a:rPr lang="en-US" altLang="zh-CN" sz="2100" dirty="0">
                <a:solidFill>
                  <a:srgbClr val="3333FF"/>
                </a:solidFill>
                <a:latin typeface="华文仿宋" panose="02010600040101010101" pitchFamily="2" charset="-122"/>
                <a:ea typeface="华文仿宋" panose="02010600040101010101" pitchFamily="2" charset="-122"/>
              </a:rPr>
              <a:t>:</a:t>
            </a:r>
          </a:p>
          <a:p>
            <a:pPr eaLnBrk="1" hangingPunct="1">
              <a:spcBef>
                <a:spcPct val="20000"/>
              </a:spcBef>
              <a:buClr>
                <a:schemeClr val="tx2"/>
              </a:buClr>
              <a:buSzPct val="70000"/>
            </a:pPr>
            <a:r>
              <a:rPr lang="en-US" altLang="zh-CN" sz="2100" dirty="0">
                <a:solidFill>
                  <a:srgbClr val="3333FF"/>
                </a:solidFill>
                <a:latin typeface="华文仿宋" panose="02010600040101010101" pitchFamily="2" charset="-122"/>
                <a:ea typeface="华文仿宋" panose="02010600040101010101" pitchFamily="2" charset="-122"/>
              </a:rPr>
              <a:t>      - Bin</a:t>
            </a:r>
            <a:r>
              <a:rPr lang="en-US" altLang="zh-CN" sz="2100" baseline="-25000" dirty="0">
                <a:solidFill>
                  <a:srgbClr val="3333FF"/>
                </a:solidFill>
                <a:latin typeface="华文仿宋" panose="02010600040101010101" pitchFamily="2" charset="-122"/>
                <a:ea typeface="华文仿宋" panose="02010600040101010101" pitchFamily="2" charset="-122"/>
              </a:rPr>
              <a:t>1</a:t>
            </a:r>
            <a:r>
              <a:rPr lang="en-US" altLang="zh-CN" sz="2100" dirty="0">
                <a:solidFill>
                  <a:srgbClr val="3333FF"/>
                </a:solidFill>
                <a:latin typeface="华文仿宋" panose="02010600040101010101" pitchFamily="2" charset="-122"/>
                <a:ea typeface="华文仿宋" panose="02010600040101010101" pitchFamily="2" charset="-122"/>
              </a:rPr>
              <a:t>: 4, 8, 9, 15</a:t>
            </a:r>
          </a:p>
          <a:p>
            <a:pPr eaLnBrk="1" hangingPunct="1">
              <a:spcBef>
                <a:spcPct val="20000"/>
              </a:spcBef>
              <a:buClr>
                <a:schemeClr val="tx2"/>
              </a:buClr>
              <a:buSzPct val="70000"/>
            </a:pPr>
            <a:r>
              <a:rPr lang="en-US" altLang="zh-CN" sz="2100" dirty="0">
                <a:solidFill>
                  <a:srgbClr val="3333FF"/>
                </a:solidFill>
                <a:latin typeface="华文仿宋" panose="02010600040101010101" pitchFamily="2" charset="-122"/>
                <a:ea typeface="华文仿宋" panose="02010600040101010101" pitchFamily="2" charset="-122"/>
              </a:rPr>
              <a:t>      - Bin</a:t>
            </a:r>
            <a:r>
              <a:rPr lang="en-US" altLang="zh-CN" sz="2100" baseline="-25000" dirty="0">
                <a:solidFill>
                  <a:srgbClr val="3333FF"/>
                </a:solidFill>
                <a:latin typeface="华文仿宋" panose="02010600040101010101" pitchFamily="2" charset="-122"/>
                <a:ea typeface="华文仿宋" panose="02010600040101010101" pitchFamily="2" charset="-122"/>
              </a:rPr>
              <a:t>2</a:t>
            </a:r>
            <a:r>
              <a:rPr lang="en-US" altLang="zh-CN" sz="2100" dirty="0">
                <a:solidFill>
                  <a:srgbClr val="3333FF"/>
                </a:solidFill>
                <a:latin typeface="华文仿宋" panose="02010600040101010101" pitchFamily="2" charset="-122"/>
                <a:ea typeface="华文仿宋" panose="02010600040101010101" pitchFamily="2" charset="-122"/>
              </a:rPr>
              <a:t>: 21, 21, 24, 25</a:t>
            </a:r>
          </a:p>
          <a:p>
            <a:pPr eaLnBrk="1" hangingPunct="1">
              <a:spcBef>
                <a:spcPct val="20000"/>
              </a:spcBef>
              <a:buClr>
                <a:schemeClr val="tx2"/>
              </a:buClr>
              <a:buSzPct val="70000"/>
            </a:pPr>
            <a:r>
              <a:rPr lang="en-US" altLang="zh-CN" sz="2100" dirty="0">
                <a:solidFill>
                  <a:srgbClr val="3333FF"/>
                </a:solidFill>
                <a:latin typeface="华文仿宋" panose="02010600040101010101" pitchFamily="2" charset="-122"/>
                <a:ea typeface="华文仿宋" panose="02010600040101010101" pitchFamily="2" charset="-122"/>
              </a:rPr>
              <a:t>      - Bin</a:t>
            </a:r>
            <a:r>
              <a:rPr lang="en-US" altLang="zh-CN" sz="2100" baseline="-25000" dirty="0">
                <a:solidFill>
                  <a:srgbClr val="3333FF"/>
                </a:solidFill>
                <a:latin typeface="华文仿宋" panose="02010600040101010101" pitchFamily="2" charset="-122"/>
                <a:ea typeface="华文仿宋" panose="02010600040101010101" pitchFamily="2" charset="-122"/>
              </a:rPr>
              <a:t>3</a:t>
            </a:r>
            <a:r>
              <a:rPr lang="en-US" altLang="zh-CN" sz="2100" dirty="0">
                <a:solidFill>
                  <a:srgbClr val="3333FF"/>
                </a:solidFill>
                <a:latin typeface="华文仿宋" panose="02010600040101010101" pitchFamily="2" charset="-122"/>
                <a:ea typeface="华文仿宋" panose="02010600040101010101" pitchFamily="2" charset="-122"/>
              </a:rPr>
              <a:t>: 26, 28, 29, 34</a:t>
            </a:r>
          </a:p>
          <a:p>
            <a:pPr marL="457200" indent="-457200" eaLnBrk="1" hangingPunct="1">
              <a:spcBef>
                <a:spcPct val="20000"/>
              </a:spcBef>
              <a:buClr>
                <a:schemeClr val="tx2"/>
              </a:buClr>
              <a:buSzPct val="70000"/>
              <a:buFont typeface="+mj-lt"/>
              <a:buAutoNum type="arabicPeriod" startAt="3"/>
            </a:pPr>
            <a:r>
              <a:rPr lang="zh-CN" altLang="en-US" sz="2100" dirty="0">
                <a:solidFill>
                  <a:srgbClr val="3333FF"/>
                </a:solidFill>
                <a:latin typeface="华文仿宋" panose="02010600040101010101" pitchFamily="2" charset="-122"/>
                <a:ea typeface="华文仿宋" panose="02010600040101010101" pitchFamily="2" charset="-122"/>
              </a:rPr>
              <a:t>均值平滑</a:t>
            </a:r>
            <a:r>
              <a:rPr lang="en-US" altLang="zh-CN" sz="2100" dirty="0">
                <a:solidFill>
                  <a:srgbClr val="3333FF"/>
                </a:solidFill>
                <a:latin typeface="华文仿宋" panose="02010600040101010101" pitchFamily="2" charset="-122"/>
                <a:ea typeface="华文仿宋" panose="02010600040101010101" pitchFamily="2" charset="-122"/>
              </a:rPr>
              <a:t>:</a:t>
            </a:r>
          </a:p>
          <a:p>
            <a:pPr eaLnBrk="1" hangingPunct="1">
              <a:spcBef>
                <a:spcPct val="20000"/>
              </a:spcBef>
              <a:buClr>
                <a:schemeClr val="tx2"/>
              </a:buClr>
              <a:buSzPct val="70000"/>
            </a:pPr>
            <a:r>
              <a:rPr lang="en-US" altLang="zh-CN" sz="2100" dirty="0">
                <a:solidFill>
                  <a:srgbClr val="3333FF"/>
                </a:solidFill>
                <a:latin typeface="华文仿宋" panose="02010600040101010101" pitchFamily="2" charset="-122"/>
                <a:ea typeface="华文仿宋" panose="02010600040101010101" pitchFamily="2" charset="-122"/>
              </a:rPr>
              <a:t>      - Bin</a:t>
            </a:r>
            <a:r>
              <a:rPr lang="en-US" altLang="zh-CN" sz="2100" baseline="-25000" dirty="0">
                <a:solidFill>
                  <a:srgbClr val="3333FF"/>
                </a:solidFill>
                <a:latin typeface="华文仿宋" panose="02010600040101010101" pitchFamily="2" charset="-122"/>
                <a:ea typeface="华文仿宋" panose="02010600040101010101" pitchFamily="2" charset="-122"/>
              </a:rPr>
              <a:t>1</a:t>
            </a:r>
            <a:r>
              <a:rPr lang="en-US" altLang="zh-CN" sz="2100" dirty="0">
                <a:solidFill>
                  <a:srgbClr val="3333FF"/>
                </a:solidFill>
                <a:latin typeface="华文仿宋" panose="02010600040101010101" pitchFamily="2" charset="-122"/>
                <a:ea typeface="华文仿宋" panose="02010600040101010101" pitchFamily="2" charset="-122"/>
              </a:rPr>
              <a:t>: 9, 9, 9, 9</a:t>
            </a:r>
          </a:p>
          <a:p>
            <a:pPr eaLnBrk="1" hangingPunct="1">
              <a:spcBef>
                <a:spcPct val="20000"/>
              </a:spcBef>
              <a:buClr>
                <a:schemeClr val="tx2"/>
              </a:buClr>
              <a:buSzPct val="70000"/>
            </a:pPr>
            <a:r>
              <a:rPr lang="en-US" altLang="zh-CN" sz="2100" dirty="0">
                <a:solidFill>
                  <a:srgbClr val="3333FF"/>
                </a:solidFill>
                <a:latin typeface="华文仿宋" panose="02010600040101010101" pitchFamily="2" charset="-122"/>
                <a:ea typeface="华文仿宋" panose="02010600040101010101" pitchFamily="2" charset="-122"/>
              </a:rPr>
              <a:t>      - Bin</a:t>
            </a:r>
            <a:r>
              <a:rPr lang="en-US" altLang="zh-CN" sz="2100" baseline="-25000" dirty="0">
                <a:solidFill>
                  <a:srgbClr val="3333FF"/>
                </a:solidFill>
                <a:latin typeface="华文仿宋" panose="02010600040101010101" pitchFamily="2" charset="-122"/>
                <a:ea typeface="华文仿宋" panose="02010600040101010101" pitchFamily="2" charset="-122"/>
              </a:rPr>
              <a:t>2</a:t>
            </a:r>
            <a:r>
              <a:rPr lang="en-US" altLang="zh-CN" sz="2100" dirty="0">
                <a:solidFill>
                  <a:srgbClr val="3333FF"/>
                </a:solidFill>
                <a:latin typeface="华文仿宋" panose="02010600040101010101" pitchFamily="2" charset="-122"/>
                <a:ea typeface="华文仿宋" panose="02010600040101010101" pitchFamily="2" charset="-122"/>
              </a:rPr>
              <a:t>: 23, 23, 23, 23</a:t>
            </a:r>
          </a:p>
          <a:p>
            <a:pPr eaLnBrk="1" hangingPunct="1">
              <a:spcBef>
                <a:spcPct val="20000"/>
              </a:spcBef>
              <a:buClr>
                <a:schemeClr val="tx2"/>
              </a:buClr>
              <a:buSzPct val="70000"/>
            </a:pPr>
            <a:r>
              <a:rPr lang="en-US" altLang="zh-CN" sz="2100" dirty="0">
                <a:solidFill>
                  <a:srgbClr val="3333FF"/>
                </a:solidFill>
                <a:latin typeface="华文仿宋" panose="02010600040101010101" pitchFamily="2" charset="-122"/>
                <a:ea typeface="华文仿宋" panose="02010600040101010101" pitchFamily="2" charset="-122"/>
              </a:rPr>
              <a:t>      - Bin</a:t>
            </a:r>
            <a:r>
              <a:rPr lang="en-US" altLang="zh-CN" sz="2100" baseline="-25000" dirty="0">
                <a:solidFill>
                  <a:srgbClr val="3333FF"/>
                </a:solidFill>
                <a:latin typeface="华文仿宋" panose="02010600040101010101" pitchFamily="2" charset="-122"/>
                <a:ea typeface="华文仿宋" panose="02010600040101010101" pitchFamily="2" charset="-122"/>
              </a:rPr>
              <a:t>3</a:t>
            </a:r>
            <a:r>
              <a:rPr lang="en-US" altLang="zh-CN" sz="2100" dirty="0">
                <a:solidFill>
                  <a:srgbClr val="3333FF"/>
                </a:solidFill>
                <a:latin typeface="华文仿宋" panose="02010600040101010101" pitchFamily="2" charset="-122"/>
                <a:ea typeface="华文仿宋" panose="02010600040101010101" pitchFamily="2" charset="-122"/>
              </a:rPr>
              <a:t>: 29, 29, 29, 29</a:t>
            </a:r>
          </a:p>
          <a:p>
            <a:pPr marL="457200" indent="-457200" eaLnBrk="1" hangingPunct="1">
              <a:spcBef>
                <a:spcPct val="20000"/>
              </a:spcBef>
              <a:buClr>
                <a:schemeClr val="tx2"/>
              </a:buClr>
              <a:buSzPct val="70000"/>
              <a:buFont typeface="+mj-lt"/>
              <a:buAutoNum type="arabicPeriod" startAt="4"/>
            </a:pPr>
            <a:r>
              <a:rPr lang="zh-CN" altLang="en-US" sz="2100" dirty="0">
                <a:solidFill>
                  <a:srgbClr val="3333FF"/>
                </a:solidFill>
                <a:latin typeface="华文仿宋" panose="02010600040101010101" pitchFamily="2" charset="-122"/>
                <a:ea typeface="华文仿宋" panose="02010600040101010101" pitchFamily="2" charset="-122"/>
              </a:rPr>
              <a:t>边界平滑</a:t>
            </a:r>
            <a:r>
              <a:rPr lang="en-US" altLang="zh-CN" sz="2100" dirty="0">
                <a:solidFill>
                  <a:srgbClr val="3333FF"/>
                </a:solidFill>
                <a:latin typeface="华文仿宋" panose="02010600040101010101" pitchFamily="2" charset="-122"/>
                <a:ea typeface="华文仿宋" panose="02010600040101010101" pitchFamily="2" charset="-122"/>
              </a:rPr>
              <a:t>:</a:t>
            </a:r>
          </a:p>
          <a:p>
            <a:pPr eaLnBrk="1" hangingPunct="1">
              <a:spcBef>
                <a:spcPct val="20000"/>
              </a:spcBef>
              <a:buClr>
                <a:schemeClr val="tx2"/>
              </a:buClr>
              <a:buSzPct val="70000"/>
            </a:pPr>
            <a:r>
              <a:rPr lang="en-US" altLang="zh-CN" sz="2100" dirty="0">
                <a:solidFill>
                  <a:srgbClr val="3333FF"/>
                </a:solidFill>
                <a:latin typeface="华文仿宋" panose="02010600040101010101" pitchFamily="2" charset="-122"/>
                <a:ea typeface="华文仿宋" panose="02010600040101010101" pitchFamily="2" charset="-122"/>
              </a:rPr>
              <a:t>      - Bin</a:t>
            </a:r>
            <a:r>
              <a:rPr lang="en-US" altLang="zh-CN" sz="2100" baseline="-25000" dirty="0">
                <a:solidFill>
                  <a:srgbClr val="3333FF"/>
                </a:solidFill>
                <a:latin typeface="华文仿宋" panose="02010600040101010101" pitchFamily="2" charset="-122"/>
                <a:ea typeface="华文仿宋" panose="02010600040101010101" pitchFamily="2" charset="-122"/>
              </a:rPr>
              <a:t>1</a:t>
            </a:r>
            <a:r>
              <a:rPr lang="en-US" altLang="zh-CN" sz="2100" dirty="0">
                <a:solidFill>
                  <a:srgbClr val="3333FF"/>
                </a:solidFill>
                <a:latin typeface="华文仿宋" panose="02010600040101010101" pitchFamily="2" charset="-122"/>
                <a:ea typeface="华文仿宋" panose="02010600040101010101" pitchFamily="2" charset="-122"/>
              </a:rPr>
              <a:t>: 4, 4, 4, 15</a:t>
            </a:r>
          </a:p>
          <a:p>
            <a:pPr eaLnBrk="1" hangingPunct="1">
              <a:spcBef>
                <a:spcPct val="20000"/>
              </a:spcBef>
              <a:buClr>
                <a:schemeClr val="tx2"/>
              </a:buClr>
              <a:buSzPct val="70000"/>
            </a:pPr>
            <a:r>
              <a:rPr lang="en-US" altLang="zh-CN" sz="2100" dirty="0">
                <a:solidFill>
                  <a:srgbClr val="3333FF"/>
                </a:solidFill>
                <a:latin typeface="华文仿宋" panose="02010600040101010101" pitchFamily="2" charset="-122"/>
                <a:ea typeface="华文仿宋" panose="02010600040101010101" pitchFamily="2" charset="-122"/>
              </a:rPr>
              <a:t>      - Bin</a:t>
            </a:r>
            <a:r>
              <a:rPr lang="en-US" altLang="zh-CN" sz="2100" baseline="-25000" dirty="0">
                <a:solidFill>
                  <a:srgbClr val="3333FF"/>
                </a:solidFill>
                <a:latin typeface="华文仿宋" panose="02010600040101010101" pitchFamily="2" charset="-122"/>
                <a:ea typeface="华文仿宋" panose="02010600040101010101" pitchFamily="2" charset="-122"/>
              </a:rPr>
              <a:t>2</a:t>
            </a:r>
            <a:r>
              <a:rPr lang="en-US" altLang="zh-CN" sz="2100" dirty="0">
                <a:solidFill>
                  <a:srgbClr val="3333FF"/>
                </a:solidFill>
                <a:latin typeface="华文仿宋" panose="02010600040101010101" pitchFamily="2" charset="-122"/>
                <a:ea typeface="华文仿宋" panose="02010600040101010101" pitchFamily="2" charset="-122"/>
              </a:rPr>
              <a:t>: 21, 21, 25, 25</a:t>
            </a:r>
          </a:p>
          <a:p>
            <a:pPr eaLnBrk="1" hangingPunct="1">
              <a:spcBef>
                <a:spcPct val="20000"/>
              </a:spcBef>
              <a:buClr>
                <a:schemeClr val="tx2"/>
              </a:buClr>
              <a:buSzPct val="70000"/>
            </a:pPr>
            <a:r>
              <a:rPr lang="en-US" altLang="zh-CN" sz="2100" dirty="0">
                <a:solidFill>
                  <a:srgbClr val="3333FF"/>
                </a:solidFill>
                <a:latin typeface="华文仿宋" panose="02010600040101010101" pitchFamily="2" charset="-122"/>
                <a:ea typeface="华文仿宋" panose="02010600040101010101" pitchFamily="2" charset="-122"/>
              </a:rPr>
              <a:t>      - Bin</a:t>
            </a:r>
            <a:r>
              <a:rPr lang="en-US" altLang="zh-CN" sz="2100" baseline="-25000" dirty="0">
                <a:solidFill>
                  <a:srgbClr val="3333FF"/>
                </a:solidFill>
                <a:latin typeface="华文仿宋" panose="02010600040101010101" pitchFamily="2" charset="-122"/>
                <a:ea typeface="华文仿宋" panose="02010600040101010101" pitchFamily="2" charset="-122"/>
              </a:rPr>
              <a:t>3</a:t>
            </a:r>
            <a:r>
              <a:rPr lang="en-US" altLang="zh-CN" sz="2100" dirty="0">
                <a:solidFill>
                  <a:srgbClr val="3333FF"/>
                </a:solidFill>
                <a:latin typeface="华文仿宋" panose="02010600040101010101" pitchFamily="2" charset="-122"/>
                <a:ea typeface="华文仿宋" panose="02010600040101010101" pitchFamily="2" charset="-122"/>
              </a:rPr>
              <a:t>: 26, 26, 26, 34</a:t>
            </a:r>
          </a:p>
        </p:txBody>
      </p:sp>
      <p:sp>
        <p:nvSpPr>
          <p:cNvPr id="62467" name="灯片编号占位符 3"/>
          <p:cNvSpPr>
            <a:spLocks noGrp="1"/>
          </p:cNvSpPr>
          <p:nvPr>
            <p:ph type="sldNum" sz="quarter" idx="12"/>
          </p:nvPr>
        </p:nvSpPr>
        <p:spPr>
          <a:xfrm>
            <a:off x="6553200" y="6275033"/>
            <a:ext cx="21336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0B11949B-F255-4C87-9B14-A53040B678C2}" type="slidenum">
              <a:rPr lang="en-US" altLang="zh-CN"/>
              <a:pPr/>
              <a:t>48</a:t>
            </a:fld>
            <a:endParaRPr lang="en-US" altLang="zh-CN"/>
          </a:p>
        </p:txBody>
      </p:sp>
      <p:pic>
        <p:nvPicPr>
          <p:cNvPr id="2" name="图片 1">
            <a:extLst>
              <a:ext uri="{FF2B5EF4-FFF2-40B4-BE49-F238E27FC236}">
                <a16:creationId xmlns:a16="http://schemas.microsoft.com/office/drawing/2014/main" id="{E98C76CA-E982-42A0-8AF2-B2E0D8EA1FB7}"/>
              </a:ext>
            </a:extLst>
          </p:cNvPr>
          <p:cNvPicPr>
            <a:picLocks noChangeAspect="1"/>
          </p:cNvPicPr>
          <p:nvPr/>
        </p:nvPicPr>
        <p:blipFill>
          <a:blip r:embed="rId3"/>
          <a:stretch>
            <a:fillRect/>
          </a:stretch>
        </p:blipFill>
        <p:spPr>
          <a:xfrm>
            <a:off x="2771800" y="1972841"/>
            <a:ext cx="6156176" cy="431674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317444">
                                            <p:txEl>
                                              <p:pRg st="1" end="1"/>
                                            </p:txEl>
                                          </p:spTgt>
                                        </p:tgtEl>
                                        <p:attrNameLst>
                                          <p:attrName>style.visibility</p:attrName>
                                        </p:attrNameLst>
                                      </p:cBhvr>
                                      <p:to>
                                        <p:strVal val="visible"/>
                                      </p:to>
                                    </p:set>
                                    <p:animEffect transition="in" filter="box(in)">
                                      <p:cBhvr>
                                        <p:cTn id="7" dur="500"/>
                                        <p:tgtEl>
                                          <p:spTgt spid="317444">
                                            <p:txEl>
                                              <p:pRg st="1" end="1"/>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317444">
                                            <p:txEl>
                                              <p:pRg st="2" end="2"/>
                                            </p:txEl>
                                          </p:spTgt>
                                        </p:tgtEl>
                                        <p:attrNameLst>
                                          <p:attrName>style.visibility</p:attrName>
                                        </p:attrNameLst>
                                      </p:cBhvr>
                                      <p:to>
                                        <p:strVal val="visible"/>
                                      </p:to>
                                    </p:set>
                                    <p:animEffect transition="in" filter="box(in)">
                                      <p:cBhvr>
                                        <p:cTn id="10" dur="500"/>
                                        <p:tgtEl>
                                          <p:spTgt spid="317444">
                                            <p:txEl>
                                              <p:pRg st="2" end="2"/>
                                            </p:txEl>
                                          </p:spTgt>
                                        </p:tgtEl>
                                      </p:cBhvr>
                                    </p:animEffect>
                                  </p:childTnLst>
                                </p:cTn>
                              </p:par>
                              <p:par>
                                <p:cTn id="11" presetID="4" presetClass="entr" presetSubtype="16" fill="hold" nodeType="withEffect">
                                  <p:stCondLst>
                                    <p:cond delay="0"/>
                                  </p:stCondLst>
                                  <p:childTnLst>
                                    <p:set>
                                      <p:cBhvr>
                                        <p:cTn id="12" dur="1" fill="hold">
                                          <p:stCondLst>
                                            <p:cond delay="0"/>
                                          </p:stCondLst>
                                        </p:cTn>
                                        <p:tgtEl>
                                          <p:spTgt spid="317444">
                                            <p:txEl>
                                              <p:pRg st="3" end="3"/>
                                            </p:txEl>
                                          </p:spTgt>
                                        </p:tgtEl>
                                        <p:attrNameLst>
                                          <p:attrName>style.visibility</p:attrName>
                                        </p:attrNameLst>
                                      </p:cBhvr>
                                      <p:to>
                                        <p:strVal val="visible"/>
                                      </p:to>
                                    </p:set>
                                    <p:animEffect transition="in" filter="box(in)">
                                      <p:cBhvr>
                                        <p:cTn id="13" dur="500"/>
                                        <p:tgtEl>
                                          <p:spTgt spid="317444">
                                            <p:txEl>
                                              <p:pRg st="3" end="3"/>
                                            </p:txEl>
                                          </p:spTgt>
                                        </p:tgtEl>
                                      </p:cBhvr>
                                    </p:animEffect>
                                  </p:childTnLst>
                                </p:cTn>
                              </p:par>
                              <p:par>
                                <p:cTn id="14" presetID="4" presetClass="entr" presetSubtype="16" fill="hold" nodeType="withEffect">
                                  <p:stCondLst>
                                    <p:cond delay="0"/>
                                  </p:stCondLst>
                                  <p:childTnLst>
                                    <p:set>
                                      <p:cBhvr>
                                        <p:cTn id="15" dur="1" fill="hold">
                                          <p:stCondLst>
                                            <p:cond delay="0"/>
                                          </p:stCondLst>
                                        </p:cTn>
                                        <p:tgtEl>
                                          <p:spTgt spid="317444">
                                            <p:txEl>
                                              <p:pRg st="4" end="4"/>
                                            </p:txEl>
                                          </p:spTgt>
                                        </p:tgtEl>
                                        <p:attrNameLst>
                                          <p:attrName>style.visibility</p:attrName>
                                        </p:attrNameLst>
                                      </p:cBhvr>
                                      <p:to>
                                        <p:strVal val="visible"/>
                                      </p:to>
                                    </p:set>
                                    <p:animEffect transition="in" filter="box(in)">
                                      <p:cBhvr>
                                        <p:cTn id="16" dur="500"/>
                                        <p:tgtEl>
                                          <p:spTgt spid="317444">
                                            <p:txEl>
                                              <p:pRg st="4" end="4"/>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4" presetClass="entr" presetSubtype="16" fill="hold" nodeType="clickEffect">
                                  <p:stCondLst>
                                    <p:cond delay="0"/>
                                  </p:stCondLst>
                                  <p:childTnLst>
                                    <p:set>
                                      <p:cBhvr>
                                        <p:cTn id="20" dur="1" fill="hold">
                                          <p:stCondLst>
                                            <p:cond delay="0"/>
                                          </p:stCondLst>
                                        </p:cTn>
                                        <p:tgtEl>
                                          <p:spTgt spid="317444">
                                            <p:txEl>
                                              <p:pRg st="5" end="5"/>
                                            </p:txEl>
                                          </p:spTgt>
                                        </p:tgtEl>
                                        <p:attrNameLst>
                                          <p:attrName>style.visibility</p:attrName>
                                        </p:attrNameLst>
                                      </p:cBhvr>
                                      <p:to>
                                        <p:strVal val="visible"/>
                                      </p:to>
                                    </p:set>
                                    <p:animEffect transition="in" filter="box(in)">
                                      <p:cBhvr>
                                        <p:cTn id="21" dur="500"/>
                                        <p:tgtEl>
                                          <p:spTgt spid="317444">
                                            <p:txEl>
                                              <p:pRg st="5" end="5"/>
                                            </p:txEl>
                                          </p:spTgt>
                                        </p:tgtEl>
                                      </p:cBhvr>
                                    </p:animEffect>
                                  </p:childTnLst>
                                </p:cTn>
                              </p:par>
                              <p:par>
                                <p:cTn id="22" presetID="4" presetClass="entr" presetSubtype="16" fill="hold" nodeType="withEffect">
                                  <p:stCondLst>
                                    <p:cond delay="0"/>
                                  </p:stCondLst>
                                  <p:childTnLst>
                                    <p:set>
                                      <p:cBhvr>
                                        <p:cTn id="23" dur="1" fill="hold">
                                          <p:stCondLst>
                                            <p:cond delay="0"/>
                                          </p:stCondLst>
                                        </p:cTn>
                                        <p:tgtEl>
                                          <p:spTgt spid="317444">
                                            <p:txEl>
                                              <p:pRg st="6" end="6"/>
                                            </p:txEl>
                                          </p:spTgt>
                                        </p:tgtEl>
                                        <p:attrNameLst>
                                          <p:attrName>style.visibility</p:attrName>
                                        </p:attrNameLst>
                                      </p:cBhvr>
                                      <p:to>
                                        <p:strVal val="visible"/>
                                      </p:to>
                                    </p:set>
                                    <p:animEffect transition="in" filter="box(in)">
                                      <p:cBhvr>
                                        <p:cTn id="24" dur="500"/>
                                        <p:tgtEl>
                                          <p:spTgt spid="317444">
                                            <p:txEl>
                                              <p:pRg st="6" end="6"/>
                                            </p:txEl>
                                          </p:spTgt>
                                        </p:tgtEl>
                                      </p:cBhvr>
                                    </p:animEffect>
                                  </p:childTnLst>
                                </p:cTn>
                              </p:par>
                              <p:par>
                                <p:cTn id="25" presetID="4" presetClass="entr" presetSubtype="16" fill="hold" nodeType="withEffect">
                                  <p:stCondLst>
                                    <p:cond delay="0"/>
                                  </p:stCondLst>
                                  <p:childTnLst>
                                    <p:set>
                                      <p:cBhvr>
                                        <p:cTn id="26" dur="1" fill="hold">
                                          <p:stCondLst>
                                            <p:cond delay="0"/>
                                          </p:stCondLst>
                                        </p:cTn>
                                        <p:tgtEl>
                                          <p:spTgt spid="317444">
                                            <p:txEl>
                                              <p:pRg st="7" end="7"/>
                                            </p:txEl>
                                          </p:spTgt>
                                        </p:tgtEl>
                                        <p:attrNameLst>
                                          <p:attrName>style.visibility</p:attrName>
                                        </p:attrNameLst>
                                      </p:cBhvr>
                                      <p:to>
                                        <p:strVal val="visible"/>
                                      </p:to>
                                    </p:set>
                                    <p:animEffect transition="in" filter="box(in)">
                                      <p:cBhvr>
                                        <p:cTn id="27" dur="500"/>
                                        <p:tgtEl>
                                          <p:spTgt spid="317444">
                                            <p:txEl>
                                              <p:pRg st="7" end="7"/>
                                            </p:txEl>
                                          </p:spTgt>
                                        </p:tgtEl>
                                      </p:cBhvr>
                                    </p:animEffect>
                                  </p:childTnLst>
                                </p:cTn>
                              </p:par>
                              <p:par>
                                <p:cTn id="28" presetID="4" presetClass="entr" presetSubtype="16" fill="hold" nodeType="withEffect">
                                  <p:stCondLst>
                                    <p:cond delay="0"/>
                                  </p:stCondLst>
                                  <p:childTnLst>
                                    <p:set>
                                      <p:cBhvr>
                                        <p:cTn id="29" dur="1" fill="hold">
                                          <p:stCondLst>
                                            <p:cond delay="0"/>
                                          </p:stCondLst>
                                        </p:cTn>
                                        <p:tgtEl>
                                          <p:spTgt spid="317444">
                                            <p:txEl>
                                              <p:pRg st="8" end="8"/>
                                            </p:txEl>
                                          </p:spTgt>
                                        </p:tgtEl>
                                        <p:attrNameLst>
                                          <p:attrName>style.visibility</p:attrName>
                                        </p:attrNameLst>
                                      </p:cBhvr>
                                      <p:to>
                                        <p:strVal val="visible"/>
                                      </p:to>
                                    </p:set>
                                    <p:animEffect transition="in" filter="box(in)">
                                      <p:cBhvr>
                                        <p:cTn id="30" dur="500"/>
                                        <p:tgtEl>
                                          <p:spTgt spid="317444">
                                            <p:txEl>
                                              <p:pRg st="8" end="8"/>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4" presetClass="entr" presetSubtype="16" fill="hold" nodeType="clickEffect">
                                  <p:stCondLst>
                                    <p:cond delay="0"/>
                                  </p:stCondLst>
                                  <p:childTnLst>
                                    <p:set>
                                      <p:cBhvr>
                                        <p:cTn id="34" dur="1" fill="hold">
                                          <p:stCondLst>
                                            <p:cond delay="0"/>
                                          </p:stCondLst>
                                        </p:cTn>
                                        <p:tgtEl>
                                          <p:spTgt spid="317444">
                                            <p:txEl>
                                              <p:pRg st="9" end="9"/>
                                            </p:txEl>
                                          </p:spTgt>
                                        </p:tgtEl>
                                        <p:attrNameLst>
                                          <p:attrName>style.visibility</p:attrName>
                                        </p:attrNameLst>
                                      </p:cBhvr>
                                      <p:to>
                                        <p:strVal val="visible"/>
                                      </p:to>
                                    </p:set>
                                    <p:animEffect transition="in" filter="box(in)">
                                      <p:cBhvr>
                                        <p:cTn id="35" dur="500"/>
                                        <p:tgtEl>
                                          <p:spTgt spid="317444">
                                            <p:txEl>
                                              <p:pRg st="9" end="9"/>
                                            </p:txEl>
                                          </p:spTgt>
                                        </p:tgtEl>
                                      </p:cBhvr>
                                    </p:animEffect>
                                  </p:childTnLst>
                                </p:cTn>
                              </p:par>
                              <p:par>
                                <p:cTn id="36" presetID="4" presetClass="entr" presetSubtype="16" fill="hold" nodeType="withEffect">
                                  <p:stCondLst>
                                    <p:cond delay="0"/>
                                  </p:stCondLst>
                                  <p:childTnLst>
                                    <p:set>
                                      <p:cBhvr>
                                        <p:cTn id="37" dur="1" fill="hold">
                                          <p:stCondLst>
                                            <p:cond delay="0"/>
                                          </p:stCondLst>
                                        </p:cTn>
                                        <p:tgtEl>
                                          <p:spTgt spid="317444">
                                            <p:txEl>
                                              <p:pRg st="10" end="10"/>
                                            </p:txEl>
                                          </p:spTgt>
                                        </p:tgtEl>
                                        <p:attrNameLst>
                                          <p:attrName>style.visibility</p:attrName>
                                        </p:attrNameLst>
                                      </p:cBhvr>
                                      <p:to>
                                        <p:strVal val="visible"/>
                                      </p:to>
                                    </p:set>
                                    <p:animEffect transition="in" filter="box(in)">
                                      <p:cBhvr>
                                        <p:cTn id="38" dur="500"/>
                                        <p:tgtEl>
                                          <p:spTgt spid="317444">
                                            <p:txEl>
                                              <p:pRg st="10" end="10"/>
                                            </p:txEl>
                                          </p:spTgt>
                                        </p:tgtEl>
                                      </p:cBhvr>
                                    </p:animEffect>
                                  </p:childTnLst>
                                </p:cTn>
                              </p:par>
                              <p:par>
                                <p:cTn id="39" presetID="4" presetClass="entr" presetSubtype="16" fill="hold" nodeType="withEffect">
                                  <p:stCondLst>
                                    <p:cond delay="0"/>
                                  </p:stCondLst>
                                  <p:childTnLst>
                                    <p:set>
                                      <p:cBhvr>
                                        <p:cTn id="40" dur="1" fill="hold">
                                          <p:stCondLst>
                                            <p:cond delay="0"/>
                                          </p:stCondLst>
                                        </p:cTn>
                                        <p:tgtEl>
                                          <p:spTgt spid="317444">
                                            <p:txEl>
                                              <p:pRg st="11" end="11"/>
                                            </p:txEl>
                                          </p:spTgt>
                                        </p:tgtEl>
                                        <p:attrNameLst>
                                          <p:attrName>style.visibility</p:attrName>
                                        </p:attrNameLst>
                                      </p:cBhvr>
                                      <p:to>
                                        <p:strVal val="visible"/>
                                      </p:to>
                                    </p:set>
                                    <p:animEffect transition="in" filter="box(in)">
                                      <p:cBhvr>
                                        <p:cTn id="41" dur="500"/>
                                        <p:tgtEl>
                                          <p:spTgt spid="317444">
                                            <p:txEl>
                                              <p:pRg st="11" end="11"/>
                                            </p:txEl>
                                          </p:spTgt>
                                        </p:tgtEl>
                                      </p:cBhvr>
                                    </p:animEffect>
                                  </p:childTnLst>
                                </p:cTn>
                              </p:par>
                              <p:par>
                                <p:cTn id="42" presetID="4" presetClass="entr" presetSubtype="16" fill="hold" nodeType="withEffect">
                                  <p:stCondLst>
                                    <p:cond delay="0"/>
                                  </p:stCondLst>
                                  <p:childTnLst>
                                    <p:set>
                                      <p:cBhvr>
                                        <p:cTn id="43" dur="1" fill="hold">
                                          <p:stCondLst>
                                            <p:cond delay="0"/>
                                          </p:stCondLst>
                                        </p:cTn>
                                        <p:tgtEl>
                                          <p:spTgt spid="317444">
                                            <p:txEl>
                                              <p:pRg st="12" end="12"/>
                                            </p:txEl>
                                          </p:spTgt>
                                        </p:tgtEl>
                                        <p:attrNameLst>
                                          <p:attrName>style.visibility</p:attrName>
                                        </p:attrNameLst>
                                      </p:cBhvr>
                                      <p:to>
                                        <p:strVal val="visible"/>
                                      </p:to>
                                    </p:set>
                                    <p:animEffect transition="in" filter="box(in)">
                                      <p:cBhvr>
                                        <p:cTn id="44" dur="500"/>
                                        <p:tgtEl>
                                          <p:spTgt spid="317444">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7F42CE4F-2E5A-4F64-ADC2-A2993C4CB7D9}"/>
              </a:ext>
            </a:extLst>
          </p:cNvPr>
          <p:cNvSpPr>
            <a:spLocks noGrp="1"/>
          </p:cNvSpPr>
          <p:nvPr>
            <p:ph type="title"/>
          </p:nvPr>
        </p:nvSpPr>
        <p:spPr>
          <a:xfrm>
            <a:off x="457200" y="260648"/>
            <a:ext cx="3862772" cy="688938"/>
          </a:xfrm>
        </p:spPr>
        <p:txBody>
          <a:bodyPr/>
          <a:lstStyle/>
          <a:p>
            <a:r>
              <a:rPr lang="zh-CN" altLang="en-US" dirty="0"/>
              <a:t>数据平滑：分箱</a:t>
            </a:r>
          </a:p>
        </p:txBody>
      </p:sp>
      <p:sp>
        <p:nvSpPr>
          <p:cNvPr id="4" name="内容占位符 3">
            <a:extLst>
              <a:ext uri="{FF2B5EF4-FFF2-40B4-BE49-F238E27FC236}">
                <a16:creationId xmlns:a16="http://schemas.microsoft.com/office/drawing/2014/main" id="{AA03899E-7015-4CEB-B34C-6E4E305395AD}"/>
              </a:ext>
            </a:extLst>
          </p:cNvPr>
          <p:cNvSpPr>
            <a:spLocks noGrp="1"/>
          </p:cNvSpPr>
          <p:nvPr>
            <p:ph idx="1"/>
          </p:nvPr>
        </p:nvSpPr>
        <p:spPr>
          <a:xfrm>
            <a:off x="143508" y="1021594"/>
            <a:ext cx="8496944" cy="5647766"/>
          </a:xfrm>
        </p:spPr>
        <p:txBody>
          <a:bodyPr/>
          <a:lstStyle/>
          <a:p>
            <a:r>
              <a:rPr lang="zh-CN" altLang="en-US" sz="1800" dirty="0"/>
              <a:t>等宽分箱：</a:t>
            </a:r>
            <a:endParaRPr lang="en-US" altLang="zh-CN" sz="1800" dirty="0"/>
          </a:p>
          <a:p>
            <a:pPr lvl="1"/>
            <a:r>
              <a:rPr lang="zh-CN" altLang="en-US" sz="1800" dirty="0"/>
              <a:t>在整个属性值的区间上平均分布，即每个箱的区间范围设定为一个常量，称为箱子的宽度。</a:t>
            </a:r>
            <a:endParaRPr lang="en-US" altLang="zh-CN" sz="1800" dirty="0"/>
          </a:p>
          <a:p>
            <a:r>
              <a:rPr lang="zh-CN" altLang="en-US" sz="1800" dirty="0"/>
              <a:t>数据排序：</a:t>
            </a:r>
            <a:r>
              <a:rPr lang="en-US" altLang="zh-CN" sz="1800" dirty="0"/>
              <a:t> 4, 8, 9, 15, 21, 21, 24, 25, 26, 28, 29, 34</a:t>
            </a:r>
          </a:p>
          <a:p>
            <a:r>
              <a:rPr lang="zh-CN" altLang="en-US" sz="1800" dirty="0"/>
              <a:t>用等宽（宽度为</a:t>
            </a:r>
            <a:r>
              <a:rPr lang="en-US" altLang="zh-CN" sz="1800" dirty="0"/>
              <a:t>10</a:t>
            </a:r>
            <a:r>
              <a:rPr lang="zh-CN" altLang="en-US" sz="1800" dirty="0"/>
              <a:t>）分箱方法对其进行平滑：</a:t>
            </a:r>
            <a:endParaRPr lang="en-US" altLang="zh-CN" sz="1800" dirty="0"/>
          </a:p>
          <a:p>
            <a:pPr lvl="1"/>
            <a:r>
              <a:rPr lang="zh-CN" altLang="en-US" sz="1800" dirty="0"/>
              <a:t>划分为等宽度箱子：</a:t>
            </a:r>
            <a:endParaRPr lang="en-US" altLang="zh-CN" sz="1800" dirty="0"/>
          </a:p>
          <a:p>
            <a:pPr lvl="2">
              <a:buFont typeface="Wingdings" panose="05000000000000000000" pitchFamily="2" charset="2"/>
              <a:buChar char="n"/>
            </a:pPr>
            <a:r>
              <a:rPr lang="en-US" altLang="zh-CN" sz="1800" dirty="0"/>
              <a:t>Bin</a:t>
            </a:r>
            <a:r>
              <a:rPr lang="en-US" altLang="zh-CN" sz="1800" baseline="-25000" dirty="0"/>
              <a:t>1</a:t>
            </a:r>
            <a:r>
              <a:rPr lang="zh-CN" altLang="en-US" sz="1800" dirty="0"/>
              <a:t>：</a:t>
            </a:r>
            <a:r>
              <a:rPr lang="en-US" altLang="zh-CN" sz="1800" dirty="0"/>
              <a:t>4</a:t>
            </a:r>
            <a:r>
              <a:rPr lang="zh-CN" altLang="en-US" sz="1800" dirty="0"/>
              <a:t>、</a:t>
            </a:r>
            <a:r>
              <a:rPr lang="en-US" altLang="zh-CN" sz="1800" dirty="0"/>
              <a:t>8</a:t>
            </a:r>
            <a:r>
              <a:rPr lang="zh-CN" altLang="en-US" sz="1800" dirty="0"/>
              <a:t>、</a:t>
            </a:r>
            <a:r>
              <a:rPr lang="en-US" altLang="zh-CN" sz="1800" dirty="0"/>
              <a:t>9</a:t>
            </a:r>
            <a:r>
              <a:rPr lang="zh-CN" altLang="en-US" sz="1800" dirty="0"/>
              <a:t>；</a:t>
            </a:r>
          </a:p>
          <a:p>
            <a:pPr lvl="2">
              <a:buFont typeface="Wingdings" panose="05000000000000000000" pitchFamily="2" charset="2"/>
              <a:buChar char="n"/>
            </a:pPr>
            <a:r>
              <a:rPr lang="en-US" altLang="zh-CN" sz="1800" dirty="0"/>
              <a:t>Bin</a:t>
            </a:r>
            <a:r>
              <a:rPr lang="en-US" altLang="zh-CN" sz="1800" baseline="-25000" dirty="0"/>
              <a:t>2</a:t>
            </a:r>
            <a:r>
              <a:rPr lang="zh-CN" altLang="en-US" sz="1800" dirty="0"/>
              <a:t>：</a:t>
            </a:r>
            <a:r>
              <a:rPr lang="en-US" altLang="zh-CN" sz="1800" dirty="0"/>
              <a:t>15</a:t>
            </a:r>
            <a:r>
              <a:rPr lang="zh-CN" altLang="en-US" sz="1800" dirty="0"/>
              <a:t>、</a:t>
            </a:r>
            <a:r>
              <a:rPr lang="en-US" altLang="zh-CN" sz="1800" dirty="0"/>
              <a:t>21</a:t>
            </a:r>
            <a:r>
              <a:rPr lang="zh-CN" altLang="en-US" sz="1800" dirty="0"/>
              <a:t>、</a:t>
            </a:r>
            <a:r>
              <a:rPr lang="en-US" altLang="zh-CN" sz="1800" dirty="0"/>
              <a:t>21</a:t>
            </a:r>
            <a:r>
              <a:rPr lang="zh-CN" altLang="en-US" sz="1800" dirty="0"/>
              <a:t>、</a:t>
            </a:r>
            <a:r>
              <a:rPr lang="en-US" altLang="zh-CN" sz="1800" dirty="0"/>
              <a:t>24</a:t>
            </a:r>
            <a:r>
              <a:rPr lang="zh-CN" altLang="en-US" sz="1800" dirty="0"/>
              <a:t>、</a:t>
            </a:r>
            <a:r>
              <a:rPr lang="en-US" altLang="zh-CN" sz="1800" dirty="0"/>
              <a:t>25</a:t>
            </a:r>
            <a:r>
              <a:rPr lang="zh-CN" altLang="en-US" sz="1800" dirty="0"/>
              <a:t>；</a:t>
            </a:r>
          </a:p>
          <a:p>
            <a:pPr lvl="2">
              <a:buFont typeface="Wingdings" panose="05000000000000000000" pitchFamily="2" charset="2"/>
              <a:buChar char="n"/>
            </a:pPr>
            <a:r>
              <a:rPr lang="en-US" altLang="zh-CN" sz="1800" dirty="0"/>
              <a:t>Bin</a:t>
            </a:r>
            <a:r>
              <a:rPr lang="en-US" altLang="zh-CN" sz="1800" baseline="-25000" dirty="0"/>
              <a:t>3</a:t>
            </a:r>
            <a:r>
              <a:rPr lang="zh-CN" altLang="en-US" sz="1800" dirty="0"/>
              <a:t>：</a:t>
            </a:r>
            <a:r>
              <a:rPr lang="en-US" altLang="zh-CN" sz="1800" dirty="0"/>
              <a:t>26</a:t>
            </a:r>
            <a:r>
              <a:rPr lang="zh-CN" altLang="en-US" sz="1800" dirty="0"/>
              <a:t>、</a:t>
            </a:r>
            <a:r>
              <a:rPr lang="en-US" altLang="zh-CN" sz="1800" dirty="0"/>
              <a:t>28</a:t>
            </a:r>
            <a:r>
              <a:rPr lang="zh-CN" altLang="en-US" sz="1800" dirty="0"/>
              <a:t>、</a:t>
            </a:r>
            <a:r>
              <a:rPr lang="en-US" altLang="zh-CN" sz="1800" dirty="0"/>
              <a:t>29</a:t>
            </a:r>
            <a:r>
              <a:rPr lang="zh-CN" altLang="en-US" sz="1800" dirty="0"/>
              <a:t>、</a:t>
            </a:r>
            <a:r>
              <a:rPr lang="en-US" altLang="zh-CN" sz="1800" dirty="0"/>
              <a:t>34</a:t>
            </a:r>
          </a:p>
          <a:p>
            <a:pPr lvl="1"/>
            <a:r>
              <a:rPr lang="zh-CN" altLang="en-US" sz="1800" dirty="0"/>
              <a:t>均值平滑</a:t>
            </a:r>
            <a:r>
              <a:rPr lang="en-US" altLang="zh-CN" sz="1800" dirty="0"/>
              <a:t>:</a:t>
            </a:r>
          </a:p>
          <a:p>
            <a:pPr lvl="2">
              <a:buFont typeface="Wingdings" panose="05000000000000000000" pitchFamily="2" charset="2"/>
              <a:buChar char="n"/>
            </a:pPr>
            <a:r>
              <a:rPr lang="en-US" altLang="zh-CN" sz="1800" dirty="0"/>
              <a:t>Bin</a:t>
            </a:r>
            <a:r>
              <a:rPr lang="en-US" altLang="zh-CN" sz="1800" baseline="-25000" dirty="0"/>
              <a:t>1</a:t>
            </a:r>
            <a:r>
              <a:rPr lang="zh-CN" altLang="en-US" sz="1800" dirty="0"/>
              <a:t>：</a:t>
            </a:r>
            <a:r>
              <a:rPr lang="en-US" altLang="zh-CN" sz="1800" dirty="0"/>
              <a:t>7</a:t>
            </a:r>
            <a:r>
              <a:rPr lang="zh-CN" altLang="en-US" sz="1800" dirty="0"/>
              <a:t>、</a:t>
            </a:r>
            <a:r>
              <a:rPr lang="en-US" altLang="zh-CN" sz="1800" dirty="0"/>
              <a:t>7</a:t>
            </a:r>
            <a:r>
              <a:rPr lang="zh-CN" altLang="en-US" sz="1800" dirty="0"/>
              <a:t>、</a:t>
            </a:r>
            <a:r>
              <a:rPr lang="en-US" altLang="zh-CN" sz="1800" dirty="0"/>
              <a:t>7</a:t>
            </a:r>
            <a:r>
              <a:rPr lang="zh-CN" altLang="en-US" sz="1800" dirty="0"/>
              <a:t>；</a:t>
            </a:r>
          </a:p>
          <a:p>
            <a:pPr lvl="2">
              <a:buFont typeface="Wingdings" panose="05000000000000000000" pitchFamily="2" charset="2"/>
              <a:buChar char="n"/>
            </a:pPr>
            <a:r>
              <a:rPr lang="en-US" altLang="zh-CN" sz="1800" dirty="0"/>
              <a:t>Bin</a:t>
            </a:r>
            <a:r>
              <a:rPr lang="en-US" altLang="zh-CN" sz="1800" baseline="-25000" dirty="0"/>
              <a:t>2</a:t>
            </a:r>
            <a:r>
              <a:rPr lang="zh-CN" altLang="en-US" sz="1800" dirty="0"/>
              <a:t>：</a:t>
            </a:r>
            <a:r>
              <a:rPr lang="en-US" altLang="zh-CN" sz="1800" dirty="0"/>
              <a:t>21</a:t>
            </a:r>
            <a:r>
              <a:rPr lang="zh-CN" altLang="en-US" sz="1800" dirty="0"/>
              <a:t>、</a:t>
            </a:r>
            <a:r>
              <a:rPr lang="en-US" altLang="zh-CN" sz="1800" dirty="0"/>
              <a:t>21</a:t>
            </a:r>
            <a:r>
              <a:rPr lang="zh-CN" altLang="en-US" sz="1800" dirty="0"/>
              <a:t>、</a:t>
            </a:r>
            <a:r>
              <a:rPr lang="en-US" altLang="zh-CN" sz="1800" dirty="0"/>
              <a:t>21</a:t>
            </a:r>
            <a:r>
              <a:rPr lang="zh-CN" altLang="en-US" sz="1800" dirty="0"/>
              <a:t>、</a:t>
            </a:r>
            <a:r>
              <a:rPr lang="en-US" altLang="zh-CN" sz="1800" dirty="0"/>
              <a:t>21</a:t>
            </a:r>
            <a:r>
              <a:rPr lang="zh-CN" altLang="en-US" sz="1800" dirty="0"/>
              <a:t>、</a:t>
            </a:r>
            <a:r>
              <a:rPr lang="en-US" altLang="zh-CN" sz="1800" dirty="0"/>
              <a:t>21</a:t>
            </a:r>
            <a:r>
              <a:rPr lang="zh-CN" altLang="en-US" sz="1800" dirty="0"/>
              <a:t>；</a:t>
            </a:r>
          </a:p>
          <a:p>
            <a:pPr lvl="2">
              <a:buFont typeface="Wingdings" panose="05000000000000000000" pitchFamily="2" charset="2"/>
              <a:buChar char="n"/>
            </a:pPr>
            <a:r>
              <a:rPr lang="en-US" altLang="zh-CN" sz="1800" dirty="0"/>
              <a:t>Bin</a:t>
            </a:r>
            <a:r>
              <a:rPr lang="en-US" altLang="zh-CN" sz="1800" baseline="-25000" dirty="0"/>
              <a:t>3</a:t>
            </a:r>
            <a:r>
              <a:rPr lang="zh-CN" altLang="en-US" sz="1800" dirty="0"/>
              <a:t>：</a:t>
            </a:r>
            <a:r>
              <a:rPr lang="en-US" altLang="zh-CN" sz="1800" dirty="0"/>
              <a:t>29</a:t>
            </a:r>
            <a:r>
              <a:rPr lang="zh-CN" altLang="en-US" sz="1800" dirty="0"/>
              <a:t>、</a:t>
            </a:r>
            <a:r>
              <a:rPr lang="en-US" altLang="zh-CN" sz="1800" dirty="0"/>
              <a:t>29</a:t>
            </a:r>
            <a:r>
              <a:rPr lang="zh-CN" altLang="en-US" sz="1800" dirty="0"/>
              <a:t>、</a:t>
            </a:r>
            <a:r>
              <a:rPr lang="en-US" altLang="zh-CN" sz="1800" dirty="0"/>
              <a:t>29</a:t>
            </a:r>
            <a:r>
              <a:rPr lang="zh-CN" altLang="en-US" sz="1800" dirty="0"/>
              <a:t>、</a:t>
            </a:r>
            <a:r>
              <a:rPr lang="en-US" altLang="zh-CN" sz="1800" dirty="0"/>
              <a:t>29</a:t>
            </a:r>
          </a:p>
          <a:p>
            <a:pPr lvl="1"/>
            <a:r>
              <a:rPr lang="zh-CN" altLang="en-US" sz="1800" dirty="0"/>
              <a:t>边界平滑</a:t>
            </a:r>
            <a:r>
              <a:rPr lang="en-US" altLang="zh-CN" sz="1800" dirty="0"/>
              <a:t>:</a:t>
            </a:r>
          </a:p>
          <a:p>
            <a:pPr lvl="2">
              <a:buFont typeface="Wingdings" panose="05000000000000000000" pitchFamily="2" charset="2"/>
              <a:buChar char="n"/>
            </a:pPr>
            <a:r>
              <a:rPr lang="en-US" altLang="zh-CN" sz="1800" dirty="0"/>
              <a:t>Bin1</a:t>
            </a:r>
            <a:r>
              <a:rPr lang="zh-CN" altLang="en-US" sz="1800" dirty="0"/>
              <a:t>：</a:t>
            </a:r>
            <a:r>
              <a:rPr lang="en-US" altLang="zh-CN" sz="1800" dirty="0"/>
              <a:t>4</a:t>
            </a:r>
            <a:r>
              <a:rPr lang="zh-CN" altLang="en-US" sz="1800" dirty="0"/>
              <a:t>、</a:t>
            </a:r>
            <a:r>
              <a:rPr lang="en-US" altLang="zh-CN" sz="1800" dirty="0"/>
              <a:t>9</a:t>
            </a:r>
            <a:r>
              <a:rPr lang="zh-CN" altLang="en-US" sz="1800" dirty="0"/>
              <a:t>、</a:t>
            </a:r>
            <a:r>
              <a:rPr lang="en-US" altLang="zh-CN" sz="1800" dirty="0"/>
              <a:t>9</a:t>
            </a:r>
            <a:r>
              <a:rPr lang="zh-CN" altLang="en-US" sz="1800" dirty="0"/>
              <a:t>；</a:t>
            </a:r>
          </a:p>
          <a:p>
            <a:pPr lvl="2">
              <a:buFont typeface="Wingdings" panose="05000000000000000000" pitchFamily="2" charset="2"/>
              <a:buChar char="n"/>
            </a:pPr>
            <a:r>
              <a:rPr lang="en-US" altLang="zh-CN" sz="1800" dirty="0"/>
              <a:t>Bin2</a:t>
            </a:r>
            <a:r>
              <a:rPr lang="zh-CN" altLang="en-US" sz="1800" dirty="0"/>
              <a:t>：</a:t>
            </a:r>
            <a:r>
              <a:rPr lang="en-US" altLang="zh-CN" sz="1800" dirty="0"/>
              <a:t>15</a:t>
            </a:r>
            <a:r>
              <a:rPr lang="zh-CN" altLang="en-US" sz="1800" dirty="0"/>
              <a:t>、</a:t>
            </a:r>
            <a:r>
              <a:rPr lang="en-US" altLang="zh-CN" sz="1800" dirty="0"/>
              <a:t>25</a:t>
            </a:r>
            <a:r>
              <a:rPr lang="zh-CN" altLang="en-US" sz="1800" dirty="0"/>
              <a:t>、</a:t>
            </a:r>
            <a:r>
              <a:rPr lang="en-US" altLang="zh-CN" sz="1800" dirty="0"/>
              <a:t>25</a:t>
            </a:r>
            <a:r>
              <a:rPr lang="zh-CN" altLang="en-US" sz="1800" dirty="0"/>
              <a:t>、</a:t>
            </a:r>
            <a:r>
              <a:rPr lang="en-US" altLang="zh-CN" sz="1800" dirty="0"/>
              <a:t>25</a:t>
            </a:r>
            <a:r>
              <a:rPr lang="zh-CN" altLang="en-US" sz="1800" dirty="0"/>
              <a:t>、</a:t>
            </a:r>
            <a:r>
              <a:rPr lang="en-US" altLang="zh-CN" sz="1800" dirty="0"/>
              <a:t>25</a:t>
            </a:r>
            <a:r>
              <a:rPr lang="zh-CN" altLang="en-US" sz="1800" dirty="0"/>
              <a:t>；</a:t>
            </a:r>
          </a:p>
          <a:p>
            <a:pPr lvl="2">
              <a:buFont typeface="Wingdings" panose="05000000000000000000" pitchFamily="2" charset="2"/>
              <a:buChar char="n"/>
            </a:pPr>
            <a:r>
              <a:rPr lang="en-US" altLang="zh-CN" sz="1800" dirty="0"/>
              <a:t>Bin3</a:t>
            </a:r>
            <a:r>
              <a:rPr lang="zh-CN" altLang="en-US" sz="1800" dirty="0"/>
              <a:t>：</a:t>
            </a:r>
            <a:r>
              <a:rPr lang="en-US" altLang="zh-CN" sz="1800" dirty="0"/>
              <a:t>26</a:t>
            </a:r>
            <a:r>
              <a:rPr lang="zh-CN" altLang="en-US" sz="1800" dirty="0"/>
              <a:t>、</a:t>
            </a:r>
            <a:r>
              <a:rPr lang="en-US" altLang="zh-CN" sz="1800" dirty="0"/>
              <a:t>26</a:t>
            </a:r>
            <a:r>
              <a:rPr lang="zh-CN" altLang="en-US" sz="1800" dirty="0"/>
              <a:t>、</a:t>
            </a:r>
            <a:r>
              <a:rPr lang="en-US" altLang="zh-CN" sz="1800" dirty="0"/>
              <a:t>26</a:t>
            </a:r>
            <a:r>
              <a:rPr lang="zh-CN" altLang="en-US" sz="1800" dirty="0"/>
              <a:t>、</a:t>
            </a:r>
            <a:r>
              <a:rPr lang="en-US" altLang="zh-CN" sz="1800" dirty="0"/>
              <a:t>34</a:t>
            </a:r>
            <a:endParaRPr lang="zh-CN" altLang="en-US" sz="1800" dirty="0"/>
          </a:p>
        </p:txBody>
      </p:sp>
      <p:pic>
        <p:nvPicPr>
          <p:cNvPr id="8" name="图片 7">
            <a:extLst>
              <a:ext uri="{FF2B5EF4-FFF2-40B4-BE49-F238E27FC236}">
                <a16:creationId xmlns:a16="http://schemas.microsoft.com/office/drawing/2014/main" id="{CD7E9ED0-8586-4A9F-A31F-A1B2BC2C94AB}"/>
              </a:ext>
            </a:extLst>
          </p:cNvPr>
          <p:cNvPicPr>
            <a:picLocks noChangeAspect="1"/>
          </p:cNvPicPr>
          <p:nvPr/>
        </p:nvPicPr>
        <p:blipFill>
          <a:blip r:embed="rId2"/>
          <a:stretch>
            <a:fillRect/>
          </a:stretch>
        </p:blipFill>
        <p:spPr>
          <a:xfrm>
            <a:off x="3995936" y="2648825"/>
            <a:ext cx="4974684" cy="4020535"/>
          </a:xfrm>
          <a:prstGeom prst="rect">
            <a:avLst/>
          </a:prstGeom>
        </p:spPr>
      </p:pic>
    </p:spTree>
    <p:extLst>
      <p:ext uri="{BB962C8B-B14F-4D97-AF65-F5344CB8AC3E}">
        <p14:creationId xmlns:p14="http://schemas.microsoft.com/office/powerpoint/2010/main" val="4159328440"/>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822094AA-FA37-4152-A979-4D355FFD58FB}" type="slidenum">
              <a:rPr lang="en-US" altLang="zh-CN"/>
              <a:pPr/>
              <a:t>5</a:t>
            </a:fld>
            <a:endParaRPr lang="en-US" altLang="zh-CN"/>
          </a:p>
        </p:txBody>
      </p:sp>
      <p:sp>
        <p:nvSpPr>
          <p:cNvPr id="10243" name="Rectangle 2"/>
          <p:cNvSpPr>
            <a:spLocks noGrp="1" noChangeArrowheads="1"/>
          </p:cNvSpPr>
          <p:nvPr>
            <p:ph type="title"/>
          </p:nvPr>
        </p:nvSpPr>
        <p:spPr>
          <a:xfrm>
            <a:off x="107504" y="116632"/>
            <a:ext cx="7378700" cy="1066800"/>
          </a:xfrm>
        </p:spPr>
        <p:txBody>
          <a:bodyPr/>
          <a:lstStyle/>
          <a:p>
            <a:pPr eaLnBrk="1" hangingPunct="1"/>
            <a:r>
              <a:rPr lang="zh-CN" altLang="en-US" sz="3700" dirty="0">
                <a:solidFill>
                  <a:srgbClr val="3333FF"/>
                </a:solidFill>
                <a:latin typeface="华文仿宋" panose="02010600040101010101" pitchFamily="2" charset="-122"/>
                <a:ea typeface="华文仿宋" panose="02010600040101010101" pitchFamily="2" charset="-122"/>
              </a:rPr>
              <a:t>预处理为什么是重要的</a:t>
            </a:r>
            <a:r>
              <a:rPr lang="en-US" altLang="zh-CN" sz="3700" dirty="0">
                <a:solidFill>
                  <a:srgbClr val="3333FF"/>
                </a:solidFill>
                <a:latin typeface="华文仿宋" panose="02010600040101010101" pitchFamily="2" charset="-122"/>
                <a:ea typeface="华文仿宋" panose="02010600040101010101" pitchFamily="2" charset="-122"/>
              </a:rPr>
              <a:t>?</a:t>
            </a:r>
            <a:endParaRPr lang="zh-CN" altLang="en-US" sz="3700" dirty="0">
              <a:solidFill>
                <a:srgbClr val="3333FF"/>
              </a:solidFill>
              <a:latin typeface="华文仿宋" panose="02010600040101010101" pitchFamily="2" charset="-122"/>
              <a:ea typeface="华文仿宋" panose="02010600040101010101" pitchFamily="2" charset="-122"/>
            </a:endParaRPr>
          </a:p>
        </p:txBody>
      </p:sp>
      <p:sp>
        <p:nvSpPr>
          <p:cNvPr id="10244" name="Rectangle 3"/>
          <p:cNvSpPr>
            <a:spLocks noGrp="1" noChangeArrowheads="1"/>
          </p:cNvSpPr>
          <p:nvPr>
            <p:ph type="body" idx="1"/>
          </p:nvPr>
        </p:nvSpPr>
        <p:spPr>
          <a:xfrm>
            <a:off x="179512" y="1304924"/>
            <a:ext cx="8640960" cy="5400676"/>
          </a:xfrm>
        </p:spPr>
        <p:txBody>
          <a:bodyPr/>
          <a:lstStyle/>
          <a:p>
            <a:pPr eaLnBrk="1" hangingPunct="1">
              <a:lnSpc>
                <a:spcPct val="110000"/>
              </a:lnSpc>
              <a:buFont typeface="Wingdings" panose="05000000000000000000" pitchFamily="2" charset="2"/>
              <a:buChar char="Ø"/>
            </a:pPr>
            <a:r>
              <a:rPr lang="en-US" altLang="zh-CN" dirty="0">
                <a:solidFill>
                  <a:srgbClr val="3333FF"/>
                </a:solidFill>
              </a:rPr>
              <a:t>"No quality data, no quality mining results!"</a:t>
            </a:r>
          </a:p>
          <a:p>
            <a:pPr lvl="1" eaLnBrk="1" hangingPunct="1">
              <a:buFont typeface="Wingdings" panose="05000000000000000000" pitchFamily="2" charset="2"/>
              <a:buChar char="ü"/>
            </a:pPr>
            <a:r>
              <a:rPr lang="zh-CN" altLang="en-US" dirty="0">
                <a:solidFill>
                  <a:srgbClr val="3333FF"/>
                </a:solidFill>
              </a:rPr>
              <a:t>数据中存在的不一致以及噪声，对很多数据挖掘算法影响较大，甚至“挖掘”出错误的知识；</a:t>
            </a:r>
            <a:endParaRPr lang="en-US" altLang="zh-CN" dirty="0">
              <a:solidFill>
                <a:srgbClr val="3333FF"/>
              </a:solidFill>
            </a:endParaRPr>
          </a:p>
          <a:p>
            <a:pPr lvl="1" eaLnBrk="1" hangingPunct="1">
              <a:buFont typeface="Wingdings" panose="05000000000000000000" pitchFamily="2" charset="2"/>
              <a:buChar char="ü"/>
            </a:pPr>
            <a:r>
              <a:rPr lang="zh-CN" altLang="en-US" dirty="0">
                <a:solidFill>
                  <a:srgbClr val="3333FF"/>
                </a:solidFill>
              </a:rPr>
              <a:t>很多挖掘算法对于数据的分布等条件有限制，需要预先处理；</a:t>
            </a:r>
            <a:endParaRPr lang="en-US" altLang="zh-CN" dirty="0">
              <a:solidFill>
                <a:srgbClr val="3333FF"/>
              </a:solidFill>
            </a:endParaRPr>
          </a:p>
          <a:p>
            <a:pPr lvl="1" eaLnBrk="1" hangingPunct="1">
              <a:buFont typeface="Wingdings" panose="05000000000000000000" pitchFamily="2" charset="2"/>
              <a:buChar char="ü"/>
            </a:pPr>
            <a:r>
              <a:rPr lang="zh-CN" altLang="en-US" dirty="0">
                <a:solidFill>
                  <a:srgbClr val="3333FF"/>
                </a:solidFill>
              </a:rPr>
              <a:t>数据维数过高会引起“维数灾难”或者“过拟合”，需要进行降维等预处理。</a:t>
            </a:r>
            <a:endParaRPr lang="en-US" altLang="zh-CN" dirty="0">
              <a:solidFill>
                <a:srgbClr val="3333FF"/>
              </a:solidFill>
            </a:endParaRPr>
          </a:p>
          <a:p>
            <a:pPr algn="just"/>
            <a:r>
              <a:rPr lang="en-US" altLang="zh-CN" dirty="0">
                <a:solidFill>
                  <a:srgbClr val="3333FF"/>
                </a:solidFill>
              </a:rPr>
              <a:t>"It is often postulated that 50-70 percent of the time and effort in a data mining project is used in the Data Preparation Phase"</a:t>
            </a:r>
          </a:p>
          <a:p>
            <a:pPr marL="0" indent="0" algn="just">
              <a:buNone/>
            </a:pPr>
            <a:r>
              <a:rPr lang="en-US" altLang="zh-CN" dirty="0">
                <a:solidFill>
                  <a:srgbClr val="3333FF"/>
                </a:solidFill>
              </a:rPr>
              <a:t>                                           -------CRISP-DM</a:t>
            </a:r>
            <a:endParaRPr lang="zh-CN" altLang="en-US" dirty="0">
              <a:solidFill>
                <a:srgbClr val="3333FF"/>
              </a:solidFill>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24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244">
                                            <p:txEl>
                                              <p:pRg st="4" end="4"/>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024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4" grpId="0" uiExpand="1" build="p" bldLvl="2"/>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C20C079-F240-4B9B-857A-DFBA1282F7EB}"/>
              </a:ext>
            </a:extLst>
          </p:cNvPr>
          <p:cNvSpPr>
            <a:spLocks noGrp="1"/>
          </p:cNvSpPr>
          <p:nvPr>
            <p:ph type="title"/>
          </p:nvPr>
        </p:nvSpPr>
        <p:spPr/>
        <p:txBody>
          <a:bodyPr/>
          <a:lstStyle/>
          <a:p>
            <a:r>
              <a:rPr lang="zh-CN" altLang="zh-CN" dirty="0"/>
              <a:t>分箱法进行数据平滑实例</a:t>
            </a:r>
            <a:endParaRPr lang="zh-CN" altLang="en-US" dirty="0"/>
          </a:p>
        </p:txBody>
      </p:sp>
      <p:sp>
        <p:nvSpPr>
          <p:cNvPr id="4" name="灯片编号占位符 3">
            <a:extLst>
              <a:ext uri="{FF2B5EF4-FFF2-40B4-BE49-F238E27FC236}">
                <a16:creationId xmlns:a16="http://schemas.microsoft.com/office/drawing/2014/main" id="{4CDCB704-D4A4-4E02-A03B-A3D41FC26D49}"/>
              </a:ext>
            </a:extLst>
          </p:cNvPr>
          <p:cNvSpPr>
            <a:spLocks noGrp="1"/>
          </p:cNvSpPr>
          <p:nvPr>
            <p:ph type="sldNum" sz="quarter" idx="12"/>
          </p:nvPr>
        </p:nvSpPr>
        <p:spPr/>
        <p:txBody>
          <a:bodyPr/>
          <a:lstStyle/>
          <a:p>
            <a:pPr>
              <a:defRPr/>
            </a:pPr>
            <a:fld id="{F9C6BFAA-09CF-49E4-8EF3-DE9A69C2DDED}" type="slidenum">
              <a:rPr lang="en-US" altLang="zh-CN" smtClean="0"/>
              <a:pPr>
                <a:defRPr/>
              </a:pPr>
              <a:t>50</a:t>
            </a:fld>
            <a:endParaRPr lang="en-US" altLang="zh-CN"/>
          </a:p>
        </p:txBody>
      </p:sp>
      <p:graphicFrame>
        <p:nvGraphicFramePr>
          <p:cNvPr id="5" name="表格 4">
            <a:extLst>
              <a:ext uri="{FF2B5EF4-FFF2-40B4-BE49-F238E27FC236}">
                <a16:creationId xmlns:a16="http://schemas.microsoft.com/office/drawing/2014/main" id="{12D8F273-5539-42AF-AE89-3F6B92ADDA32}"/>
              </a:ext>
            </a:extLst>
          </p:cNvPr>
          <p:cNvGraphicFramePr>
            <a:graphicFrameLocks noGrp="1"/>
          </p:cNvGraphicFramePr>
          <p:nvPr>
            <p:extLst>
              <p:ext uri="{D42A27DB-BD31-4B8C-83A1-F6EECF244321}">
                <p14:modId xmlns:p14="http://schemas.microsoft.com/office/powerpoint/2010/main" val="2334509123"/>
              </p:ext>
            </p:extLst>
          </p:nvPr>
        </p:nvGraphicFramePr>
        <p:xfrm>
          <a:off x="287524" y="1664804"/>
          <a:ext cx="8640961" cy="4752531"/>
        </p:xfrm>
        <a:graphic>
          <a:graphicData uri="http://schemas.openxmlformats.org/drawingml/2006/table">
            <a:tbl>
              <a:tblPr firstRow="1" firstCol="1" bandRow="1">
                <a:tableStyleId>{5C22544A-7EE6-4342-B048-85BDC9FD1C3A}</a:tableStyleId>
              </a:tblPr>
              <a:tblGrid>
                <a:gridCol w="1321124">
                  <a:extLst>
                    <a:ext uri="{9D8B030D-6E8A-4147-A177-3AD203B41FA5}">
                      <a16:colId xmlns:a16="http://schemas.microsoft.com/office/drawing/2014/main" val="4101512861"/>
                    </a:ext>
                  </a:extLst>
                </a:gridCol>
                <a:gridCol w="1717727">
                  <a:extLst>
                    <a:ext uri="{9D8B030D-6E8A-4147-A177-3AD203B41FA5}">
                      <a16:colId xmlns:a16="http://schemas.microsoft.com/office/drawing/2014/main" val="2477288572"/>
                    </a:ext>
                  </a:extLst>
                </a:gridCol>
                <a:gridCol w="1739858">
                  <a:extLst>
                    <a:ext uri="{9D8B030D-6E8A-4147-A177-3AD203B41FA5}">
                      <a16:colId xmlns:a16="http://schemas.microsoft.com/office/drawing/2014/main" val="3363478150"/>
                    </a:ext>
                  </a:extLst>
                </a:gridCol>
                <a:gridCol w="1739858">
                  <a:extLst>
                    <a:ext uri="{9D8B030D-6E8A-4147-A177-3AD203B41FA5}">
                      <a16:colId xmlns:a16="http://schemas.microsoft.com/office/drawing/2014/main" val="1388757048"/>
                    </a:ext>
                  </a:extLst>
                </a:gridCol>
                <a:gridCol w="2122394">
                  <a:extLst>
                    <a:ext uri="{9D8B030D-6E8A-4147-A177-3AD203B41FA5}">
                      <a16:colId xmlns:a16="http://schemas.microsoft.com/office/drawing/2014/main" val="1173240987"/>
                    </a:ext>
                  </a:extLst>
                </a:gridCol>
              </a:tblGrid>
              <a:tr h="678933">
                <a:tc>
                  <a:txBody>
                    <a:bodyPr/>
                    <a:lstStyle/>
                    <a:p>
                      <a:pPr indent="127000" algn="ctr">
                        <a:spcAft>
                          <a:spcPts val="0"/>
                        </a:spcAft>
                      </a:pPr>
                      <a:r>
                        <a:rPr lang="zh-CN" sz="1800" kern="100">
                          <a:effectLst/>
                        </a:rPr>
                        <a:t>原始数据</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gridSpan="4">
                  <a:txBody>
                    <a:bodyPr/>
                    <a:lstStyle/>
                    <a:p>
                      <a:pPr indent="127000" algn="just">
                        <a:spcAft>
                          <a:spcPts val="0"/>
                        </a:spcAft>
                      </a:pPr>
                      <a:r>
                        <a:rPr lang="en-US" sz="1800" kern="100">
                          <a:effectLst/>
                        </a:rPr>
                        <a:t>80</a:t>
                      </a:r>
                      <a:r>
                        <a:rPr lang="zh-CN" sz="1800" kern="100">
                          <a:effectLst/>
                        </a:rPr>
                        <a:t>，</a:t>
                      </a:r>
                      <a:r>
                        <a:rPr lang="en-US" sz="1800" kern="100">
                          <a:effectLst/>
                        </a:rPr>
                        <a:t>90</a:t>
                      </a:r>
                      <a:r>
                        <a:rPr lang="zh-CN" sz="1800" kern="100">
                          <a:effectLst/>
                        </a:rPr>
                        <a:t>，</a:t>
                      </a:r>
                      <a:r>
                        <a:rPr lang="en-US" sz="1800" kern="100">
                          <a:effectLst/>
                        </a:rPr>
                        <a:t>100</a:t>
                      </a:r>
                      <a:r>
                        <a:rPr lang="zh-CN" sz="1800" kern="100">
                          <a:effectLst/>
                        </a:rPr>
                        <a:t>，</a:t>
                      </a:r>
                      <a:r>
                        <a:rPr lang="en-US" sz="1800" kern="100">
                          <a:effectLst/>
                        </a:rPr>
                        <a:t>150</a:t>
                      </a:r>
                      <a:r>
                        <a:rPr lang="zh-CN" sz="1800" kern="100">
                          <a:effectLst/>
                        </a:rPr>
                        <a:t>，</a:t>
                      </a:r>
                      <a:r>
                        <a:rPr lang="en-US" sz="1800" kern="100">
                          <a:effectLst/>
                        </a:rPr>
                        <a:t>300</a:t>
                      </a:r>
                      <a:r>
                        <a:rPr lang="zh-CN" sz="1800" kern="100">
                          <a:effectLst/>
                        </a:rPr>
                        <a:t>，</a:t>
                      </a:r>
                      <a:r>
                        <a:rPr lang="en-US" sz="1800" kern="100">
                          <a:effectLst/>
                        </a:rPr>
                        <a:t>250</a:t>
                      </a:r>
                      <a:r>
                        <a:rPr lang="zh-CN" sz="1800" kern="100">
                          <a:effectLst/>
                        </a:rPr>
                        <a:t>，</a:t>
                      </a:r>
                      <a:r>
                        <a:rPr lang="en-US" sz="1800" kern="100">
                          <a:effectLst/>
                        </a:rPr>
                        <a:t>1600</a:t>
                      </a:r>
                      <a:r>
                        <a:rPr lang="zh-CN" sz="1800" kern="100">
                          <a:effectLst/>
                        </a:rPr>
                        <a:t>，</a:t>
                      </a:r>
                      <a:r>
                        <a:rPr lang="en-US" sz="1800" kern="100">
                          <a:effectLst/>
                        </a:rPr>
                        <a:t>230</a:t>
                      </a:r>
                      <a:r>
                        <a:rPr lang="zh-CN" sz="1800" kern="100">
                          <a:effectLst/>
                        </a:rPr>
                        <a:t>，</a:t>
                      </a:r>
                      <a:r>
                        <a:rPr lang="en-US" sz="1800" kern="100">
                          <a:effectLst/>
                        </a:rPr>
                        <a:t>200</a:t>
                      </a:r>
                      <a:r>
                        <a:rPr lang="zh-CN" sz="1800" kern="100">
                          <a:effectLst/>
                        </a:rPr>
                        <a:t>，</a:t>
                      </a:r>
                      <a:r>
                        <a:rPr lang="en-US" sz="1800" kern="100">
                          <a:effectLst/>
                        </a:rPr>
                        <a:t>210</a:t>
                      </a:r>
                      <a:r>
                        <a:rPr lang="zh-CN" sz="1800" kern="100">
                          <a:effectLst/>
                        </a:rPr>
                        <a:t>，</a:t>
                      </a:r>
                      <a:r>
                        <a:rPr lang="en-US" sz="1800" kern="100">
                          <a:effectLst/>
                        </a:rPr>
                        <a:t>170</a:t>
                      </a:r>
                      <a:r>
                        <a:rPr lang="zh-CN" sz="1800" kern="100">
                          <a:effectLst/>
                        </a:rPr>
                        <a:t>，</a:t>
                      </a:r>
                      <a:r>
                        <a:rPr lang="en-US" sz="1800" kern="100">
                          <a:effectLst/>
                        </a:rPr>
                        <a:t>400</a:t>
                      </a:r>
                      <a:r>
                        <a:rPr lang="zh-CN" sz="1800" kern="100">
                          <a:effectLst/>
                        </a:rPr>
                        <a:t>，</a:t>
                      </a:r>
                      <a:r>
                        <a:rPr lang="en-US" sz="1800" kern="100">
                          <a:effectLst/>
                        </a:rPr>
                        <a:t>-800</a:t>
                      </a:r>
                      <a:r>
                        <a:rPr lang="zh-CN" sz="1800" kern="100">
                          <a:effectLst/>
                        </a:rPr>
                        <a:t>，</a:t>
                      </a:r>
                      <a:r>
                        <a:rPr lang="en-US" sz="1800" kern="100">
                          <a:effectLst/>
                        </a:rPr>
                        <a:t>500</a:t>
                      </a:r>
                      <a:r>
                        <a:rPr lang="zh-CN" sz="1800" kern="100">
                          <a:effectLst/>
                        </a:rPr>
                        <a:t>，</a:t>
                      </a:r>
                      <a:r>
                        <a:rPr lang="en-US" sz="1800" kern="100">
                          <a:effectLst/>
                        </a:rPr>
                        <a:t>530</a:t>
                      </a:r>
                      <a:r>
                        <a:rPr lang="zh-CN" sz="1800" kern="100">
                          <a:effectLst/>
                        </a:rPr>
                        <a:t>，</a:t>
                      </a:r>
                      <a:r>
                        <a:rPr lang="en-US" sz="1800" kern="100">
                          <a:effectLst/>
                        </a:rPr>
                        <a:t>550</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4196647242"/>
                  </a:ext>
                </a:extLst>
              </a:tr>
              <a:tr h="678933">
                <a:tc>
                  <a:txBody>
                    <a:bodyPr/>
                    <a:lstStyle/>
                    <a:p>
                      <a:pPr indent="127000" algn="ctr">
                        <a:spcAft>
                          <a:spcPts val="0"/>
                        </a:spcAft>
                      </a:pPr>
                      <a:r>
                        <a:rPr lang="zh-CN" sz="1800" kern="100">
                          <a:effectLst/>
                        </a:rPr>
                        <a:t>排序后</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gridSpan="4">
                  <a:txBody>
                    <a:bodyPr/>
                    <a:lstStyle/>
                    <a:p>
                      <a:pPr indent="127000" algn="just">
                        <a:spcAft>
                          <a:spcPts val="0"/>
                        </a:spcAft>
                      </a:pPr>
                      <a:r>
                        <a:rPr lang="en-US" sz="1800" kern="100">
                          <a:effectLst/>
                        </a:rPr>
                        <a:t>-800</a:t>
                      </a:r>
                      <a:r>
                        <a:rPr lang="zh-CN" sz="1800" kern="100">
                          <a:effectLst/>
                        </a:rPr>
                        <a:t>，</a:t>
                      </a:r>
                      <a:r>
                        <a:rPr lang="en-US" sz="1800" kern="100">
                          <a:effectLst/>
                        </a:rPr>
                        <a:t>80</a:t>
                      </a:r>
                      <a:r>
                        <a:rPr lang="zh-CN" sz="1800" kern="100">
                          <a:effectLst/>
                        </a:rPr>
                        <a:t>，</a:t>
                      </a:r>
                      <a:r>
                        <a:rPr lang="en-US" sz="1800" kern="100">
                          <a:effectLst/>
                        </a:rPr>
                        <a:t>90</a:t>
                      </a:r>
                      <a:r>
                        <a:rPr lang="zh-CN" sz="1800" kern="100">
                          <a:effectLst/>
                        </a:rPr>
                        <a:t>，</a:t>
                      </a:r>
                      <a:r>
                        <a:rPr lang="en-US" sz="1800" kern="100">
                          <a:effectLst/>
                        </a:rPr>
                        <a:t>100</a:t>
                      </a:r>
                      <a:r>
                        <a:rPr lang="zh-CN" sz="1800" kern="100">
                          <a:effectLst/>
                        </a:rPr>
                        <a:t>，</a:t>
                      </a:r>
                      <a:r>
                        <a:rPr lang="en-US" sz="1800" kern="100">
                          <a:effectLst/>
                        </a:rPr>
                        <a:t>150</a:t>
                      </a:r>
                      <a:r>
                        <a:rPr lang="zh-CN" sz="1800" kern="100">
                          <a:effectLst/>
                        </a:rPr>
                        <a:t>，</a:t>
                      </a:r>
                      <a:r>
                        <a:rPr lang="en-US" sz="1800" kern="100">
                          <a:effectLst/>
                        </a:rPr>
                        <a:t>170</a:t>
                      </a:r>
                      <a:r>
                        <a:rPr lang="zh-CN" sz="1800" kern="100">
                          <a:effectLst/>
                        </a:rPr>
                        <a:t>，</a:t>
                      </a:r>
                      <a:r>
                        <a:rPr lang="en-US" sz="1800" kern="100">
                          <a:effectLst/>
                        </a:rPr>
                        <a:t>200</a:t>
                      </a:r>
                      <a:r>
                        <a:rPr lang="zh-CN" sz="1800" kern="100">
                          <a:effectLst/>
                        </a:rPr>
                        <a:t>，</a:t>
                      </a:r>
                      <a:r>
                        <a:rPr lang="en-US" sz="1800" kern="100">
                          <a:effectLst/>
                        </a:rPr>
                        <a:t>210</a:t>
                      </a:r>
                      <a:r>
                        <a:rPr lang="zh-CN" sz="1800" kern="100">
                          <a:effectLst/>
                        </a:rPr>
                        <a:t>，</a:t>
                      </a:r>
                      <a:r>
                        <a:rPr lang="en-US" sz="1800" kern="100">
                          <a:effectLst/>
                        </a:rPr>
                        <a:t>230</a:t>
                      </a:r>
                      <a:r>
                        <a:rPr lang="zh-CN" sz="1800" kern="100">
                          <a:effectLst/>
                        </a:rPr>
                        <a:t>，</a:t>
                      </a:r>
                      <a:r>
                        <a:rPr lang="en-US" sz="1800" kern="100">
                          <a:effectLst/>
                        </a:rPr>
                        <a:t>250</a:t>
                      </a:r>
                      <a:r>
                        <a:rPr lang="zh-CN" sz="1800" kern="100">
                          <a:effectLst/>
                        </a:rPr>
                        <a:t>，</a:t>
                      </a:r>
                      <a:r>
                        <a:rPr lang="en-US" sz="1800" kern="100">
                          <a:effectLst/>
                        </a:rPr>
                        <a:t>300</a:t>
                      </a:r>
                      <a:r>
                        <a:rPr lang="zh-CN" sz="1800" kern="100">
                          <a:effectLst/>
                        </a:rPr>
                        <a:t>，</a:t>
                      </a:r>
                      <a:r>
                        <a:rPr lang="en-US" sz="1800" kern="100">
                          <a:effectLst/>
                        </a:rPr>
                        <a:t>400</a:t>
                      </a:r>
                      <a:r>
                        <a:rPr lang="zh-CN" sz="1800" kern="100">
                          <a:effectLst/>
                        </a:rPr>
                        <a:t>，</a:t>
                      </a:r>
                      <a:r>
                        <a:rPr lang="en-US" sz="1800" kern="100">
                          <a:effectLst/>
                        </a:rPr>
                        <a:t>500</a:t>
                      </a:r>
                      <a:r>
                        <a:rPr lang="zh-CN" sz="1800" kern="100">
                          <a:effectLst/>
                        </a:rPr>
                        <a:t>，</a:t>
                      </a:r>
                      <a:r>
                        <a:rPr lang="en-US" sz="1800" kern="100">
                          <a:effectLst/>
                        </a:rPr>
                        <a:t>530</a:t>
                      </a:r>
                      <a:r>
                        <a:rPr lang="zh-CN" sz="1800" kern="100">
                          <a:effectLst/>
                        </a:rPr>
                        <a:t>，</a:t>
                      </a:r>
                      <a:r>
                        <a:rPr lang="en-US" sz="1800" kern="100">
                          <a:effectLst/>
                        </a:rPr>
                        <a:t>550</a:t>
                      </a:r>
                      <a:r>
                        <a:rPr lang="zh-CN" sz="1800" kern="100">
                          <a:effectLst/>
                        </a:rPr>
                        <a:t>，</a:t>
                      </a:r>
                      <a:r>
                        <a:rPr lang="en-US" sz="1800" kern="100">
                          <a:effectLst/>
                        </a:rPr>
                        <a:t>1600</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742567818"/>
                  </a:ext>
                </a:extLst>
              </a:tr>
              <a:tr h="678933">
                <a:tc>
                  <a:txBody>
                    <a:bodyPr/>
                    <a:lstStyle/>
                    <a:p>
                      <a:pPr indent="127000" algn="ctr">
                        <a:spcAft>
                          <a:spcPts val="0"/>
                        </a:spcAft>
                      </a:pPr>
                      <a:r>
                        <a:rPr lang="zh-CN" sz="1800" kern="100">
                          <a:effectLst/>
                        </a:rPr>
                        <a:t>等深分箱</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1800" kern="100">
                          <a:effectLst/>
                        </a:rPr>
                        <a:t>-800</a:t>
                      </a:r>
                      <a:r>
                        <a:rPr lang="zh-CN" sz="1800" kern="100">
                          <a:effectLst/>
                        </a:rPr>
                        <a:t>，</a:t>
                      </a:r>
                      <a:r>
                        <a:rPr lang="en-US" sz="1800" kern="100">
                          <a:effectLst/>
                        </a:rPr>
                        <a:t>80</a:t>
                      </a:r>
                      <a:r>
                        <a:rPr lang="zh-CN" sz="1800" kern="100">
                          <a:effectLst/>
                        </a:rPr>
                        <a:t>，</a:t>
                      </a:r>
                      <a:r>
                        <a:rPr lang="en-US" sz="1800" kern="100">
                          <a:effectLst/>
                        </a:rPr>
                        <a:t>90</a:t>
                      </a:r>
                      <a:r>
                        <a:rPr lang="zh-CN" sz="1800" kern="100">
                          <a:effectLst/>
                        </a:rPr>
                        <a:t>，</a:t>
                      </a:r>
                      <a:r>
                        <a:rPr lang="en-US" sz="1800" kern="100">
                          <a:effectLst/>
                        </a:rPr>
                        <a:t>100</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1800" kern="100">
                          <a:effectLst/>
                        </a:rPr>
                        <a:t>150</a:t>
                      </a:r>
                      <a:r>
                        <a:rPr lang="zh-CN" sz="1800" kern="100">
                          <a:effectLst/>
                        </a:rPr>
                        <a:t>，</a:t>
                      </a:r>
                      <a:r>
                        <a:rPr lang="en-US" sz="1800" kern="100">
                          <a:effectLst/>
                        </a:rPr>
                        <a:t>170</a:t>
                      </a:r>
                      <a:r>
                        <a:rPr lang="zh-CN" sz="1800" kern="100">
                          <a:effectLst/>
                        </a:rPr>
                        <a:t>，</a:t>
                      </a:r>
                      <a:r>
                        <a:rPr lang="en-US" sz="1800" kern="100">
                          <a:effectLst/>
                        </a:rPr>
                        <a:t>200</a:t>
                      </a:r>
                      <a:r>
                        <a:rPr lang="zh-CN" sz="1800" kern="100">
                          <a:effectLst/>
                        </a:rPr>
                        <a:t>，</a:t>
                      </a:r>
                      <a:r>
                        <a:rPr lang="en-US" sz="1800" kern="100">
                          <a:effectLst/>
                        </a:rPr>
                        <a:t>210</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1800" kern="100">
                          <a:effectLst/>
                        </a:rPr>
                        <a:t>230</a:t>
                      </a:r>
                      <a:r>
                        <a:rPr lang="zh-CN" sz="1800" kern="100">
                          <a:effectLst/>
                        </a:rPr>
                        <a:t>，</a:t>
                      </a:r>
                      <a:r>
                        <a:rPr lang="en-US" sz="1800" kern="100">
                          <a:effectLst/>
                        </a:rPr>
                        <a:t>250</a:t>
                      </a:r>
                      <a:r>
                        <a:rPr lang="zh-CN" sz="1800" kern="100">
                          <a:effectLst/>
                        </a:rPr>
                        <a:t>，</a:t>
                      </a:r>
                      <a:r>
                        <a:rPr lang="en-US" sz="1800" kern="100">
                          <a:effectLst/>
                        </a:rPr>
                        <a:t>300</a:t>
                      </a:r>
                      <a:r>
                        <a:rPr lang="zh-CN" sz="1800" kern="100">
                          <a:effectLst/>
                        </a:rPr>
                        <a:t>，</a:t>
                      </a:r>
                      <a:r>
                        <a:rPr lang="en-US" sz="1800" kern="100">
                          <a:effectLst/>
                        </a:rPr>
                        <a:t>400</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1800" kern="100">
                          <a:effectLst/>
                        </a:rPr>
                        <a:t>500</a:t>
                      </a:r>
                      <a:r>
                        <a:rPr lang="zh-CN" sz="1800" kern="100">
                          <a:effectLst/>
                        </a:rPr>
                        <a:t>，</a:t>
                      </a:r>
                      <a:r>
                        <a:rPr lang="en-US" sz="1800" kern="100">
                          <a:effectLst/>
                        </a:rPr>
                        <a:t>530</a:t>
                      </a:r>
                      <a:r>
                        <a:rPr lang="zh-CN" sz="1800" kern="100">
                          <a:effectLst/>
                        </a:rPr>
                        <a:t>，</a:t>
                      </a:r>
                      <a:r>
                        <a:rPr lang="en-US" sz="1800" kern="100">
                          <a:effectLst/>
                        </a:rPr>
                        <a:t>550</a:t>
                      </a:r>
                      <a:r>
                        <a:rPr lang="zh-CN" sz="1800" kern="100">
                          <a:effectLst/>
                        </a:rPr>
                        <a:t>，</a:t>
                      </a:r>
                      <a:r>
                        <a:rPr lang="en-US" sz="1800" kern="100">
                          <a:effectLst/>
                        </a:rPr>
                        <a:t>1600</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426640469"/>
                  </a:ext>
                </a:extLst>
              </a:tr>
              <a:tr h="678933">
                <a:tc>
                  <a:txBody>
                    <a:bodyPr/>
                    <a:lstStyle/>
                    <a:p>
                      <a:pPr indent="127000" algn="ctr">
                        <a:spcAft>
                          <a:spcPts val="0"/>
                        </a:spcAft>
                      </a:pPr>
                      <a:r>
                        <a:rPr lang="zh-CN" sz="1800" kern="100">
                          <a:effectLst/>
                        </a:rPr>
                        <a:t>均值平滑</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1800" kern="100">
                          <a:effectLst/>
                        </a:rPr>
                        <a:t>-132.5</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1800" kern="100">
                          <a:effectLst/>
                        </a:rPr>
                        <a:t>182.5</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1800" kern="100">
                          <a:effectLst/>
                        </a:rPr>
                        <a:t>295</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1800" kern="100">
                          <a:effectLst/>
                        </a:rPr>
                        <a:t>795</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798602657"/>
                  </a:ext>
                </a:extLst>
              </a:tr>
              <a:tr h="678933">
                <a:tc>
                  <a:txBody>
                    <a:bodyPr/>
                    <a:lstStyle/>
                    <a:p>
                      <a:pPr indent="127000" algn="ctr">
                        <a:spcAft>
                          <a:spcPts val="0"/>
                        </a:spcAft>
                      </a:pPr>
                      <a:r>
                        <a:rPr lang="zh-CN" sz="1800" kern="100">
                          <a:effectLst/>
                        </a:rPr>
                        <a:t>平滑后</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gridSpan="4">
                  <a:txBody>
                    <a:bodyPr/>
                    <a:lstStyle/>
                    <a:p>
                      <a:pPr indent="127000" algn="just">
                        <a:spcAft>
                          <a:spcPts val="0"/>
                        </a:spcAft>
                      </a:pPr>
                      <a:r>
                        <a:rPr lang="en-US" sz="1800" kern="100">
                          <a:effectLst/>
                        </a:rPr>
                        <a:t>-132.5</a:t>
                      </a:r>
                      <a:r>
                        <a:rPr lang="zh-CN" sz="1800" kern="100">
                          <a:effectLst/>
                        </a:rPr>
                        <a:t>，</a:t>
                      </a:r>
                      <a:r>
                        <a:rPr lang="en-US" sz="1800" kern="100">
                          <a:effectLst/>
                        </a:rPr>
                        <a:t>-132.5</a:t>
                      </a:r>
                      <a:r>
                        <a:rPr lang="zh-CN" sz="1800" kern="100">
                          <a:effectLst/>
                        </a:rPr>
                        <a:t>，</a:t>
                      </a:r>
                      <a:r>
                        <a:rPr lang="en-US" sz="1800" kern="100">
                          <a:effectLst/>
                        </a:rPr>
                        <a:t>-132.5</a:t>
                      </a:r>
                      <a:r>
                        <a:rPr lang="zh-CN" sz="1800" kern="100">
                          <a:effectLst/>
                        </a:rPr>
                        <a:t>，</a:t>
                      </a:r>
                      <a:r>
                        <a:rPr lang="en-US" sz="1800" kern="100">
                          <a:effectLst/>
                        </a:rPr>
                        <a:t>182.5</a:t>
                      </a:r>
                      <a:r>
                        <a:rPr lang="zh-CN" sz="1800" kern="100">
                          <a:effectLst/>
                        </a:rPr>
                        <a:t>，</a:t>
                      </a:r>
                      <a:r>
                        <a:rPr lang="en-US" sz="1800" kern="100">
                          <a:effectLst/>
                        </a:rPr>
                        <a:t>295.0</a:t>
                      </a:r>
                      <a:r>
                        <a:rPr lang="zh-CN" sz="1800" kern="100">
                          <a:effectLst/>
                        </a:rPr>
                        <a:t>，</a:t>
                      </a:r>
                      <a:r>
                        <a:rPr lang="en-US" sz="1800" kern="100">
                          <a:effectLst/>
                        </a:rPr>
                        <a:t>295.0</a:t>
                      </a:r>
                      <a:r>
                        <a:rPr lang="zh-CN" sz="1800" kern="100">
                          <a:effectLst/>
                        </a:rPr>
                        <a:t>，</a:t>
                      </a:r>
                      <a:r>
                        <a:rPr lang="en-US" sz="1800" kern="100">
                          <a:effectLst/>
                        </a:rPr>
                        <a:t>795.0</a:t>
                      </a:r>
                      <a:r>
                        <a:rPr lang="zh-CN" sz="1800" kern="100">
                          <a:effectLst/>
                        </a:rPr>
                        <a:t>，</a:t>
                      </a:r>
                      <a:r>
                        <a:rPr lang="en-US" sz="1800" kern="100">
                          <a:effectLst/>
                        </a:rPr>
                        <a:t>295.0</a:t>
                      </a:r>
                      <a:r>
                        <a:rPr lang="zh-CN" sz="1800" kern="100">
                          <a:effectLst/>
                        </a:rPr>
                        <a:t>，</a:t>
                      </a:r>
                      <a:r>
                        <a:rPr lang="en-US" sz="1800" kern="100">
                          <a:effectLst/>
                        </a:rPr>
                        <a:t>182.5</a:t>
                      </a:r>
                      <a:r>
                        <a:rPr lang="zh-CN" sz="1800" kern="100">
                          <a:effectLst/>
                        </a:rPr>
                        <a:t>，</a:t>
                      </a:r>
                      <a:r>
                        <a:rPr lang="en-US" sz="1800" kern="100">
                          <a:effectLst/>
                        </a:rPr>
                        <a:t>182.5</a:t>
                      </a:r>
                      <a:r>
                        <a:rPr lang="zh-CN" sz="1800" kern="100">
                          <a:effectLst/>
                        </a:rPr>
                        <a:t>，</a:t>
                      </a:r>
                      <a:r>
                        <a:rPr lang="en-US" sz="1800" kern="100">
                          <a:effectLst/>
                        </a:rPr>
                        <a:t>182.5</a:t>
                      </a:r>
                      <a:r>
                        <a:rPr lang="zh-CN" sz="1800" kern="100">
                          <a:effectLst/>
                        </a:rPr>
                        <a:t>，</a:t>
                      </a:r>
                      <a:r>
                        <a:rPr lang="en-US" sz="1800" kern="100">
                          <a:effectLst/>
                        </a:rPr>
                        <a:t>295.0</a:t>
                      </a:r>
                      <a:r>
                        <a:rPr lang="zh-CN" sz="1800" kern="100">
                          <a:effectLst/>
                        </a:rPr>
                        <a:t>，</a:t>
                      </a:r>
                      <a:r>
                        <a:rPr lang="en-US" sz="1800" kern="100">
                          <a:effectLst/>
                        </a:rPr>
                        <a:t>-132.5</a:t>
                      </a:r>
                      <a:r>
                        <a:rPr lang="zh-CN" sz="1800" kern="100">
                          <a:effectLst/>
                        </a:rPr>
                        <a:t>，</a:t>
                      </a:r>
                      <a:r>
                        <a:rPr lang="en-US" sz="1800" kern="100">
                          <a:effectLst/>
                        </a:rPr>
                        <a:t>795.0</a:t>
                      </a:r>
                      <a:r>
                        <a:rPr lang="zh-CN" sz="1800" kern="100">
                          <a:effectLst/>
                        </a:rPr>
                        <a:t>，</a:t>
                      </a:r>
                      <a:r>
                        <a:rPr lang="en-US" sz="1800" kern="100">
                          <a:effectLst/>
                        </a:rPr>
                        <a:t>795.0</a:t>
                      </a:r>
                      <a:r>
                        <a:rPr lang="zh-CN" sz="1800" kern="100">
                          <a:effectLst/>
                        </a:rPr>
                        <a:t>，</a:t>
                      </a:r>
                      <a:r>
                        <a:rPr lang="en-US" sz="1800" kern="100">
                          <a:effectLst/>
                        </a:rPr>
                        <a:t>795.0</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482574202"/>
                  </a:ext>
                </a:extLst>
              </a:tr>
              <a:tr h="678933">
                <a:tc>
                  <a:txBody>
                    <a:bodyPr/>
                    <a:lstStyle/>
                    <a:p>
                      <a:pPr indent="127000" algn="ctr">
                        <a:spcAft>
                          <a:spcPts val="0"/>
                        </a:spcAft>
                      </a:pPr>
                      <a:r>
                        <a:rPr lang="zh-CN" sz="1800" kern="100">
                          <a:effectLst/>
                        </a:rPr>
                        <a:t>中值平滑</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1800" kern="100">
                          <a:effectLst/>
                        </a:rPr>
                        <a:t>85</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1800" kern="100">
                          <a:effectLst/>
                        </a:rPr>
                        <a:t>185</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1800" kern="100">
                          <a:effectLst/>
                        </a:rPr>
                        <a:t>275</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1800" kern="100">
                          <a:effectLst/>
                        </a:rPr>
                        <a:t>540</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33276681"/>
                  </a:ext>
                </a:extLst>
              </a:tr>
              <a:tr h="678933">
                <a:tc>
                  <a:txBody>
                    <a:bodyPr/>
                    <a:lstStyle/>
                    <a:p>
                      <a:pPr indent="127000" algn="ctr">
                        <a:spcAft>
                          <a:spcPts val="0"/>
                        </a:spcAft>
                      </a:pPr>
                      <a:r>
                        <a:rPr lang="zh-CN" sz="1800" kern="100">
                          <a:effectLst/>
                        </a:rPr>
                        <a:t>平滑后</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gridSpan="4">
                  <a:txBody>
                    <a:bodyPr/>
                    <a:lstStyle/>
                    <a:p>
                      <a:pPr indent="127000" algn="just">
                        <a:spcAft>
                          <a:spcPts val="0"/>
                        </a:spcAft>
                      </a:pPr>
                      <a:r>
                        <a:rPr lang="en-US" sz="1800" kern="100" dirty="0">
                          <a:effectLst/>
                        </a:rPr>
                        <a:t>85.0</a:t>
                      </a:r>
                      <a:r>
                        <a:rPr lang="zh-CN" sz="1800" kern="100" dirty="0">
                          <a:effectLst/>
                        </a:rPr>
                        <a:t>，</a:t>
                      </a:r>
                      <a:r>
                        <a:rPr lang="en-US" sz="1800" kern="100" dirty="0">
                          <a:effectLst/>
                        </a:rPr>
                        <a:t>85.0</a:t>
                      </a:r>
                      <a:r>
                        <a:rPr lang="zh-CN" sz="1800" kern="100" dirty="0">
                          <a:effectLst/>
                        </a:rPr>
                        <a:t>，</a:t>
                      </a:r>
                      <a:r>
                        <a:rPr lang="en-US" sz="1800" kern="100" dirty="0">
                          <a:effectLst/>
                        </a:rPr>
                        <a:t>85.0</a:t>
                      </a:r>
                      <a:r>
                        <a:rPr lang="zh-CN" sz="1800" kern="100" dirty="0">
                          <a:effectLst/>
                        </a:rPr>
                        <a:t>，</a:t>
                      </a:r>
                      <a:r>
                        <a:rPr lang="en-US" sz="1800" kern="100" dirty="0">
                          <a:effectLst/>
                        </a:rPr>
                        <a:t>185.0</a:t>
                      </a:r>
                      <a:r>
                        <a:rPr lang="zh-CN" sz="1800" kern="100" dirty="0">
                          <a:effectLst/>
                        </a:rPr>
                        <a:t>，</a:t>
                      </a:r>
                      <a:r>
                        <a:rPr lang="en-US" sz="1800" kern="100" dirty="0">
                          <a:effectLst/>
                        </a:rPr>
                        <a:t>275.0</a:t>
                      </a:r>
                      <a:r>
                        <a:rPr lang="zh-CN" sz="1800" kern="100" dirty="0">
                          <a:effectLst/>
                        </a:rPr>
                        <a:t>，</a:t>
                      </a:r>
                      <a:r>
                        <a:rPr lang="en-US" sz="1800" kern="100" dirty="0">
                          <a:effectLst/>
                        </a:rPr>
                        <a:t>275.0</a:t>
                      </a:r>
                      <a:r>
                        <a:rPr lang="zh-CN" sz="1800" kern="100" dirty="0">
                          <a:effectLst/>
                        </a:rPr>
                        <a:t>，</a:t>
                      </a:r>
                      <a:r>
                        <a:rPr lang="en-US" sz="1800" kern="100" dirty="0">
                          <a:effectLst/>
                        </a:rPr>
                        <a:t>540.0</a:t>
                      </a:r>
                      <a:r>
                        <a:rPr lang="zh-CN" sz="1800" kern="100" dirty="0">
                          <a:effectLst/>
                        </a:rPr>
                        <a:t>，</a:t>
                      </a:r>
                      <a:r>
                        <a:rPr lang="en-US" sz="1800" kern="100" dirty="0">
                          <a:effectLst/>
                        </a:rPr>
                        <a:t>275.0</a:t>
                      </a:r>
                      <a:r>
                        <a:rPr lang="zh-CN" sz="1800" kern="100" dirty="0">
                          <a:effectLst/>
                        </a:rPr>
                        <a:t>，</a:t>
                      </a:r>
                      <a:r>
                        <a:rPr lang="en-US" sz="1800" kern="100" dirty="0">
                          <a:effectLst/>
                        </a:rPr>
                        <a:t>185.0</a:t>
                      </a:r>
                      <a:r>
                        <a:rPr lang="zh-CN" sz="1800" kern="100" dirty="0">
                          <a:effectLst/>
                        </a:rPr>
                        <a:t>，</a:t>
                      </a:r>
                      <a:r>
                        <a:rPr lang="en-US" sz="1800" kern="100" dirty="0">
                          <a:effectLst/>
                        </a:rPr>
                        <a:t>185.0</a:t>
                      </a:r>
                      <a:r>
                        <a:rPr lang="zh-CN" sz="1800" kern="100" dirty="0">
                          <a:effectLst/>
                        </a:rPr>
                        <a:t>，</a:t>
                      </a:r>
                      <a:r>
                        <a:rPr lang="en-US" sz="1800" kern="100" dirty="0">
                          <a:effectLst/>
                        </a:rPr>
                        <a:t>185.0</a:t>
                      </a:r>
                      <a:r>
                        <a:rPr lang="zh-CN" sz="1800" kern="100" dirty="0">
                          <a:effectLst/>
                        </a:rPr>
                        <a:t>，</a:t>
                      </a:r>
                      <a:r>
                        <a:rPr lang="en-US" sz="1800" kern="100" dirty="0">
                          <a:effectLst/>
                        </a:rPr>
                        <a:t>275.0</a:t>
                      </a:r>
                      <a:r>
                        <a:rPr lang="zh-CN" sz="1800" kern="100" dirty="0">
                          <a:effectLst/>
                        </a:rPr>
                        <a:t>，</a:t>
                      </a:r>
                      <a:r>
                        <a:rPr lang="en-US" sz="1800" kern="100" dirty="0">
                          <a:effectLst/>
                        </a:rPr>
                        <a:t>85.0</a:t>
                      </a:r>
                      <a:r>
                        <a:rPr lang="zh-CN" sz="1800" kern="100" dirty="0">
                          <a:effectLst/>
                        </a:rPr>
                        <a:t>，</a:t>
                      </a:r>
                      <a:r>
                        <a:rPr lang="en-US" sz="1800" kern="100" dirty="0">
                          <a:effectLst/>
                        </a:rPr>
                        <a:t>540.0</a:t>
                      </a:r>
                      <a:r>
                        <a:rPr lang="zh-CN" sz="1800" kern="100" dirty="0">
                          <a:effectLst/>
                        </a:rPr>
                        <a:t>，</a:t>
                      </a:r>
                      <a:r>
                        <a:rPr lang="en-US" sz="1800" kern="100" dirty="0">
                          <a:effectLst/>
                        </a:rPr>
                        <a:t>540.0</a:t>
                      </a:r>
                      <a:r>
                        <a:rPr lang="zh-CN" sz="1800" kern="100" dirty="0">
                          <a:effectLst/>
                        </a:rPr>
                        <a:t>，</a:t>
                      </a:r>
                      <a:r>
                        <a:rPr lang="en-US" sz="1800" kern="100" dirty="0">
                          <a:effectLst/>
                        </a:rPr>
                        <a:t>540.0</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373244094"/>
                  </a:ext>
                </a:extLst>
              </a:tr>
            </a:tbl>
          </a:graphicData>
        </a:graphic>
      </p:graphicFrame>
    </p:spTree>
    <p:extLst>
      <p:ext uri="{BB962C8B-B14F-4D97-AF65-F5344CB8AC3E}">
        <p14:creationId xmlns:p14="http://schemas.microsoft.com/office/powerpoint/2010/main" val="3493844063"/>
      </p:ext>
    </p:extLst>
  </p:cSld>
  <p:clrMapOvr>
    <a:masterClrMapping/>
  </p:clrMapOvr>
  <p:transition>
    <p:fad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B034C61-D3F8-4A48-99C2-C1BE2DABB5DD}"/>
              </a:ext>
            </a:extLst>
          </p:cNvPr>
          <p:cNvSpPr>
            <a:spLocks noGrp="1"/>
          </p:cNvSpPr>
          <p:nvPr>
            <p:ph type="title"/>
          </p:nvPr>
        </p:nvSpPr>
        <p:spPr/>
        <p:txBody>
          <a:bodyPr/>
          <a:lstStyle/>
          <a:p>
            <a:r>
              <a:rPr lang="zh-CN" altLang="zh-CN" dirty="0"/>
              <a:t>分箱法进行数据平滑实例</a:t>
            </a:r>
            <a:endParaRPr lang="zh-CN" altLang="en-US" dirty="0"/>
          </a:p>
        </p:txBody>
      </p:sp>
      <p:pic>
        <p:nvPicPr>
          <p:cNvPr id="5" name="图片 4">
            <a:extLst>
              <a:ext uri="{FF2B5EF4-FFF2-40B4-BE49-F238E27FC236}">
                <a16:creationId xmlns:a16="http://schemas.microsoft.com/office/drawing/2014/main" id="{E48793A0-02E4-4CB8-8887-754892D4E5E4}"/>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388606" y="1432780"/>
            <a:ext cx="8366789" cy="5435729"/>
          </a:xfrm>
          <a:prstGeom prst="rect">
            <a:avLst/>
          </a:prstGeom>
        </p:spPr>
      </p:pic>
    </p:spTree>
    <p:extLst>
      <p:ext uri="{BB962C8B-B14F-4D97-AF65-F5344CB8AC3E}">
        <p14:creationId xmlns:p14="http://schemas.microsoft.com/office/powerpoint/2010/main" val="1795662487"/>
      </p:ext>
    </p:extLst>
  </p:cSld>
  <p:clrMapOvr>
    <a:masterClrMapping/>
  </p:clrMapOvr>
  <p:transition>
    <p:fad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标题 1"/>
          <p:cNvSpPr>
            <a:spLocks noGrp="1"/>
          </p:cNvSpPr>
          <p:nvPr>
            <p:ph type="title"/>
          </p:nvPr>
        </p:nvSpPr>
        <p:spPr/>
        <p:txBody>
          <a:bodyPr/>
          <a:lstStyle/>
          <a:p>
            <a:r>
              <a:rPr lang="zh-CN" altLang="en-US" dirty="0">
                <a:solidFill>
                  <a:srgbClr val="3333FF"/>
                </a:solidFill>
              </a:rPr>
              <a:t>平滑数据：移动平均</a:t>
            </a:r>
            <a:r>
              <a:rPr lang="en-US" altLang="zh-CN" dirty="0">
                <a:solidFill>
                  <a:srgbClr val="3333FF"/>
                </a:solidFill>
              </a:rPr>
              <a:t/>
            </a:r>
            <a:br>
              <a:rPr lang="en-US" altLang="zh-CN" dirty="0">
                <a:solidFill>
                  <a:srgbClr val="3333FF"/>
                </a:solidFill>
              </a:rPr>
            </a:br>
            <a:r>
              <a:rPr lang="en-US" altLang="zh-CN" dirty="0"/>
              <a:t>				</a:t>
            </a:r>
            <a:r>
              <a:rPr lang="en-US" altLang="zh-CN" dirty="0">
                <a:solidFill>
                  <a:srgbClr val="3333FF"/>
                </a:solidFill>
              </a:rPr>
              <a:t>(Moving Averages)</a:t>
            </a:r>
            <a:endParaRPr lang="zh-CN" altLang="en-US" dirty="0">
              <a:solidFill>
                <a:srgbClr val="3333FF"/>
              </a:solidFill>
            </a:endParaRPr>
          </a:p>
        </p:txBody>
      </p:sp>
      <p:sp>
        <p:nvSpPr>
          <p:cNvPr id="64515" name="灯片编号占位符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B87CB215-B929-4A00-B675-D5E0666C414B}" type="slidenum">
              <a:rPr lang="en-US" altLang="zh-CN"/>
              <a:pPr/>
              <a:t>52</a:t>
            </a:fld>
            <a:endParaRPr lang="en-US" altLang="zh-CN"/>
          </a:p>
        </p:txBody>
      </p:sp>
      <p:pic>
        <p:nvPicPr>
          <p:cNvPr id="64517" name="Picture 4" descr="http://www.dallasfed.org/assets/image_gallery/research/basics/moving_c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5656" y="2528888"/>
            <a:ext cx="6027737" cy="4284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对象 1"/>
          <p:cNvGraphicFramePr>
            <a:graphicFrameLocks noChangeAspect="1"/>
          </p:cNvGraphicFramePr>
          <p:nvPr>
            <p:extLst>
              <p:ext uri="{D42A27DB-BD31-4B8C-83A1-F6EECF244321}">
                <p14:modId xmlns:p14="http://schemas.microsoft.com/office/powerpoint/2010/main" val="150194199"/>
              </p:ext>
            </p:extLst>
          </p:nvPr>
        </p:nvGraphicFramePr>
        <p:xfrm>
          <a:off x="1007604" y="1340768"/>
          <a:ext cx="6624736" cy="1188120"/>
        </p:xfrm>
        <a:graphic>
          <a:graphicData uri="http://schemas.openxmlformats.org/presentationml/2006/ole">
            <mc:AlternateContent xmlns:mc="http://schemas.openxmlformats.org/markup-compatibility/2006">
              <mc:Choice xmlns:v="urn:schemas-microsoft-com:vml" Requires="v">
                <p:oleObj spid="_x0000_s93498" name="Equation" r:id="rId4" imgW="1549080" imgH="393480" progId="Equation.DSMT4">
                  <p:embed/>
                </p:oleObj>
              </mc:Choice>
              <mc:Fallback>
                <p:oleObj name="Equation" r:id="rId4" imgW="1549080" imgH="393480" progId="Equation.DSMT4">
                  <p:embed/>
                  <p:pic>
                    <p:nvPicPr>
                      <p:cNvPr id="0" name=""/>
                      <p:cNvPicPr/>
                      <p:nvPr/>
                    </p:nvPicPr>
                    <p:blipFill>
                      <a:blip r:embed="rId5"/>
                      <a:stretch>
                        <a:fillRect/>
                      </a:stretch>
                    </p:blipFill>
                    <p:spPr>
                      <a:xfrm>
                        <a:off x="1007604" y="1340768"/>
                        <a:ext cx="6624736" cy="1188120"/>
                      </a:xfrm>
                      <a:prstGeom prst="rect">
                        <a:avLst/>
                      </a:prstGeom>
                    </p:spPr>
                  </p:pic>
                </p:oleObj>
              </mc:Fallback>
            </mc:AlternateContent>
          </a:graphicData>
        </a:graphic>
      </p:graphicFrame>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8670C175-5310-44E8-B3A1-0678DF64A3D4}" type="slidenum">
              <a:rPr lang="en-US" altLang="zh-CN"/>
              <a:pPr/>
              <a:t>53</a:t>
            </a:fld>
            <a:endParaRPr lang="en-US" altLang="zh-CN"/>
          </a:p>
        </p:txBody>
      </p:sp>
      <p:pic>
        <p:nvPicPr>
          <p:cNvPr id="310322" name="Picture 5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463" y="3068638"/>
            <a:ext cx="4572000" cy="3500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540" name="Rectangle 51"/>
          <p:cNvSpPr>
            <a:spLocks noGrp="1" noChangeArrowheads="1"/>
          </p:cNvSpPr>
          <p:nvPr>
            <p:ph type="title"/>
          </p:nvPr>
        </p:nvSpPr>
        <p:spPr>
          <a:xfrm>
            <a:off x="457200" y="-423863"/>
            <a:ext cx="7543800" cy="1295401"/>
          </a:xfrm>
        </p:spPr>
        <p:txBody>
          <a:bodyPr/>
          <a:lstStyle/>
          <a:p>
            <a:pPr eaLnBrk="1" hangingPunct="1"/>
            <a:r>
              <a:rPr lang="zh-CN" altLang="en-US" dirty="0"/>
              <a:t>数据清洗</a:t>
            </a:r>
            <a:r>
              <a:rPr lang="en-US" altLang="zh-CN" dirty="0"/>
              <a:t>: </a:t>
            </a:r>
            <a:r>
              <a:rPr lang="zh-CN" altLang="en-US" dirty="0"/>
              <a:t>聚类去除噪声数据</a:t>
            </a:r>
            <a:endParaRPr lang="en-US" altLang="zh-CN" dirty="0"/>
          </a:p>
        </p:txBody>
      </p:sp>
      <p:sp>
        <p:nvSpPr>
          <p:cNvPr id="65541" name="Rectangle 52"/>
          <p:cNvSpPr>
            <a:spLocks noGrp="1" noChangeArrowheads="1"/>
          </p:cNvSpPr>
          <p:nvPr>
            <p:ph type="body" idx="1"/>
          </p:nvPr>
        </p:nvSpPr>
        <p:spPr>
          <a:xfrm>
            <a:off x="576263" y="1050925"/>
            <a:ext cx="7775575" cy="1801813"/>
          </a:xfrm>
        </p:spPr>
        <p:txBody>
          <a:bodyPr/>
          <a:lstStyle/>
          <a:p>
            <a:pPr eaLnBrk="1" hangingPunct="1">
              <a:lnSpc>
                <a:spcPct val="90000"/>
              </a:lnSpc>
            </a:pPr>
            <a:r>
              <a:rPr lang="zh-CN" altLang="en-US" dirty="0"/>
              <a:t>聚类</a:t>
            </a:r>
            <a:r>
              <a:rPr lang="en-US" altLang="zh-CN" dirty="0"/>
              <a:t>: </a:t>
            </a:r>
            <a:r>
              <a:rPr lang="zh-CN" altLang="en-US" dirty="0"/>
              <a:t>相似的数据组成一个“聚类”</a:t>
            </a:r>
            <a:endParaRPr lang="en-US" altLang="zh-CN" dirty="0"/>
          </a:p>
          <a:p>
            <a:pPr lvl="1" eaLnBrk="1" hangingPunct="1">
              <a:lnSpc>
                <a:spcPct val="90000"/>
              </a:lnSpc>
            </a:pPr>
            <a:r>
              <a:rPr lang="zh-CN" altLang="en-US" dirty="0"/>
              <a:t>落在各个聚类之外的数据可以被看成是“噪声”</a:t>
            </a:r>
          </a:p>
          <a:p>
            <a:pPr eaLnBrk="1" hangingPunct="1">
              <a:lnSpc>
                <a:spcPct val="90000"/>
              </a:lnSpc>
            </a:pPr>
            <a:endParaRPr lang="zh-CN" altLang="en-US" dirty="0"/>
          </a:p>
        </p:txBody>
      </p:sp>
      <p:pic>
        <p:nvPicPr>
          <p:cNvPr id="310327" name="Picture 5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gray">
          <a:xfrm>
            <a:off x="4841875" y="2752725"/>
            <a:ext cx="3906838" cy="384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310322"/>
                                        </p:tgtEl>
                                        <p:attrNameLst>
                                          <p:attrName>style.visibility</p:attrName>
                                        </p:attrNameLst>
                                      </p:cBhvr>
                                      <p:to>
                                        <p:strVal val="visible"/>
                                      </p:to>
                                    </p:set>
                                    <p:animEffect transition="in" filter="box(in)">
                                      <p:cBhvr>
                                        <p:cTn id="7" dur="500"/>
                                        <p:tgtEl>
                                          <p:spTgt spid="310322"/>
                                        </p:tgtEl>
                                      </p:cBhvr>
                                    </p:animEffect>
                                  </p:childTnLst>
                                </p:cTn>
                              </p:par>
                            </p:childTnLst>
                          </p:cTn>
                        </p:par>
                        <p:par>
                          <p:cTn id="8" fill="hold" nodeType="afterGroup">
                            <p:stCondLst>
                              <p:cond delay="500"/>
                            </p:stCondLst>
                            <p:childTnLst>
                              <p:par>
                                <p:cTn id="9" presetID="9" presetClass="entr" presetSubtype="0" fill="hold" nodeType="afterEffect">
                                  <p:stCondLst>
                                    <p:cond delay="0"/>
                                  </p:stCondLst>
                                  <p:childTnLst>
                                    <p:set>
                                      <p:cBhvr>
                                        <p:cTn id="10" dur="1" fill="hold">
                                          <p:stCondLst>
                                            <p:cond delay="0"/>
                                          </p:stCondLst>
                                        </p:cTn>
                                        <p:tgtEl>
                                          <p:spTgt spid="310327"/>
                                        </p:tgtEl>
                                        <p:attrNameLst>
                                          <p:attrName>style.visibility</p:attrName>
                                        </p:attrNameLst>
                                      </p:cBhvr>
                                      <p:to>
                                        <p:strVal val="visible"/>
                                      </p:to>
                                    </p:set>
                                    <p:animEffect transition="in" filter="dissolve">
                                      <p:cBhvr>
                                        <p:cTn id="11" dur="500"/>
                                        <p:tgtEl>
                                          <p:spTgt spid="3103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灯片编号占位符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D94D4042-F42B-4B47-B137-14BF1395899A}" type="slidenum">
              <a:rPr lang="en-US" altLang="zh-CN"/>
              <a:pPr/>
              <a:t>54</a:t>
            </a:fld>
            <a:endParaRPr lang="en-US" altLang="zh-CN"/>
          </a:p>
        </p:txBody>
      </p:sp>
      <p:sp>
        <p:nvSpPr>
          <p:cNvPr id="67588" name="Rectangle 5"/>
          <p:cNvSpPr>
            <a:spLocks noChangeArrowheads="1"/>
          </p:cNvSpPr>
          <p:nvPr/>
        </p:nvSpPr>
        <p:spPr bwMode="auto">
          <a:xfrm>
            <a:off x="990600" y="0"/>
            <a:ext cx="81534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900" b="1" dirty="0">
                <a:solidFill>
                  <a:srgbClr val="3333FF"/>
                </a:solidFill>
              </a:rPr>
              <a:t>数据清洗</a:t>
            </a:r>
            <a:r>
              <a:rPr lang="en-US" altLang="zh-CN" sz="3900" b="1" dirty="0">
                <a:solidFill>
                  <a:srgbClr val="3333FF"/>
                </a:solidFill>
              </a:rPr>
              <a:t>: </a:t>
            </a:r>
            <a:r>
              <a:rPr lang="zh-CN" altLang="en-US" sz="3900" b="1" dirty="0">
                <a:solidFill>
                  <a:srgbClr val="3333FF"/>
                </a:solidFill>
              </a:rPr>
              <a:t>回归方法去除噪声</a:t>
            </a:r>
            <a:endParaRPr lang="zh-CN" altLang="en-US" sz="3900" b="1" dirty="0">
              <a:solidFill>
                <a:schemeClr val="tx2"/>
              </a:solidFill>
            </a:endParaRPr>
          </a:p>
        </p:txBody>
      </p:sp>
      <p:pic>
        <p:nvPicPr>
          <p:cNvPr id="349192"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0600" y="1664804"/>
            <a:ext cx="6729518" cy="4464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349192"/>
                                        </p:tgtEl>
                                        <p:attrNameLst>
                                          <p:attrName>style.visibility</p:attrName>
                                        </p:attrNameLst>
                                      </p:cBhvr>
                                      <p:to>
                                        <p:strVal val="visible"/>
                                      </p:to>
                                    </p:set>
                                    <p:anim calcmode="lin" valueType="num">
                                      <p:cBhvr additive="base">
                                        <p:cTn id="7" dur="500" fill="hold"/>
                                        <p:tgtEl>
                                          <p:spTgt spid="349192"/>
                                        </p:tgtEl>
                                        <p:attrNameLst>
                                          <p:attrName>ppt_x</p:attrName>
                                        </p:attrNameLst>
                                      </p:cBhvr>
                                      <p:tavLst>
                                        <p:tav tm="0">
                                          <p:val>
                                            <p:strVal val="#ppt_x"/>
                                          </p:val>
                                        </p:tav>
                                        <p:tav tm="100000">
                                          <p:val>
                                            <p:strVal val="#ppt_x"/>
                                          </p:val>
                                        </p:tav>
                                      </p:tavLst>
                                    </p:anim>
                                    <p:anim calcmode="lin" valueType="num">
                                      <p:cBhvr additive="base">
                                        <p:cTn id="8" dur="500" fill="hold"/>
                                        <p:tgtEl>
                                          <p:spTgt spid="34919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p:txBody>
          <a:bodyPr/>
          <a:lstStyle/>
          <a:p>
            <a:pPr eaLnBrk="1" hangingPunct="1">
              <a:spcBef>
                <a:spcPct val="50000"/>
              </a:spcBef>
            </a:pPr>
            <a:r>
              <a:rPr lang="zh-CN" altLang="en-US" dirty="0">
                <a:solidFill>
                  <a:srgbClr val="3333FF"/>
                </a:solidFill>
                <a:latin typeface="方正姚体" panose="02010601030101010101" pitchFamily="2" charset="-122"/>
                <a:ea typeface="方正姚体" panose="02010601030101010101" pitchFamily="2" charset="-122"/>
              </a:rPr>
              <a:t>数据集成与变换</a:t>
            </a:r>
            <a:r>
              <a:rPr lang="en-US" altLang="zh-CN" dirty="0">
                <a:solidFill>
                  <a:srgbClr val="3333FF"/>
                </a:solidFill>
                <a:latin typeface="方正姚体" panose="02010601030101010101" pitchFamily="2" charset="-122"/>
                <a:ea typeface="方正姚体" panose="02010601030101010101" pitchFamily="2" charset="-122"/>
              </a:rPr>
              <a:t/>
            </a:r>
            <a:br>
              <a:rPr lang="en-US" altLang="zh-CN" dirty="0">
                <a:solidFill>
                  <a:srgbClr val="3333FF"/>
                </a:solidFill>
                <a:latin typeface="方正姚体" panose="02010601030101010101" pitchFamily="2" charset="-122"/>
                <a:ea typeface="方正姚体" panose="02010601030101010101" pitchFamily="2" charset="-122"/>
              </a:rPr>
            </a:br>
            <a:endParaRPr lang="zh-CN" altLang="en-US" dirty="0"/>
          </a:p>
        </p:txBody>
      </p:sp>
      <p:sp>
        <p:nvSpPr>
          <p:cNvPr id="5" name="副标题 4"/>
          <p:cNvSpPr>
            <a:spLocks noGrp="1"/>
          </p:cNvSpPr>
          <p:nvPr>
            <p:ph type="subTitle" idx="1"/>
          </p:nvPr>
        </p:nvSpPr>
        <p:spPr/>
        <p:txBody>
          <a:bodyPr/>
          <a:lstStyle/>
          <a:p>
            <a:r>
              <a:rPr lang="en-US" altLang="zh-CN" dirty="0">
                <a:solidFill>
                  <a:srgbClr val="3333FF"/>
                </a:solidFill>
              </a:rPr>
              <a:t>Data Integration and Transformation</a:t>
            </a:r>
            <a:endParaRPr lang="zh-CN" altLang="en-US" dirty="0">
              <a:solidFill>
                <a:srgbClr val="3333FF"/>
              </a:solidFill>
            </a:endParaRPr>
          </a:p>
        </p:txBody>
      </p:sp>
      <p:sp>
        <p:nvSpPr>
          <p:cNvPr id="69634" name="灯片编号占位符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F8CC7ECB-53BA-4873-A321-67CD0D0CA7D4}" type="slidenum">
              <a:rPr lang="en-US" altLang="zh-CN"/>
              <a:pPr/>
              <a:t>55</a:t>
            </a:fld>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00F7F925-648D-4DDB-8897-FA919D5D4178}" type="slidenum">
              <a:rPr lang="en-US" altLang="zh-CN"/>
              <a:pPr/>
              <a:t>56</a:t>
            </a:fld>
            <a:endParaRPr lang="en-US" altLang="zh-CN"/>
          </a:p>
        </p:txBody>
      </p:sp>
      <p:sp>
        <p:nvSpPr>
          <p:cNvPr id="71683" name="Rectangle 2"/>
          <p:cNvSpPr>
            <a:spLocks noGrp="1" noChangeArrowheads="1"/>
          </p:cNvSpPr>
          <p:nvPr>
            <p:ph type="title"/>
          </p:nvPr>
        </p:nvSpPr>
        <p:spPr>
          <a:xfrm>
            <a:off x="251520" y="57572"/>
            <a:ext cx="7543800" cy="718716"/>
          </a:xfrm>
        </p:spPr>
        <p:txBody>
          <a:bodyPr/>
          <a:lstStyle/>
          <a:p>
            <a:pPr eaLnBrk="1" hangingPunct="1"/>
            <a:r>
              <a:rPr lang="zh-CN" altLang="en-US" dirty="0">
                <a:solidFill>
                  <a:srgbClr val="3333FF"/>
                </a:solidFill>
              </a:rPr>
              <a:t>数据集成</a:t>
            </a:r>
            <a:r>
              <a:rPr lang="en-US" altLang="zh-CN" dirty="0">
                <a:solidFill>
                  <a:srgbClr val="3333FF"/>
                </a:solidFill>
              </a:rPr>
              <a:t>(Data Integration)</a:t>
            </a:r>
            <a:endParaRPr lang="zh-CN" altLang="en-US" dirty="0">
              <a:solidFill>
                <a:srgbClr val="3333FF"/>
              </a:solidFill>
            </a:endParaRPr>
          </a:p>
        </p:txBody>
      </p:sp>
      <p:sp>
        <p:nvSpPr>
          <p:cNvPr id="71684" name="Rectangle 3"/>
          <p:cNvSpPr>
            <a:spLocks noGrp="1" noChangeArrowheads="1"/>
          </p:cNvSpPr>
          <p:nvPr>
            <p:ph type="body" idx="1"/>
          </p:nvPr>
        </p:nvSpPr>
        <p:spPr>
          <a:xfrm>
            <a:off x="251520" y="1052736"/>
            <a:ext cx="8435280" cy="5652864"/>
          </a:xfrm>
        </p:spPr>
        <p:txBody>
          <a:bodyPr/>
          <a:lstStyle/>
          <a:p>
            <a:pPr eaLnBrk="1" hangingPunct="1">
              <a:lnSpc>
                <a:spcPct val="90000"/>
              </a:lnSpc>
            </a:pPr>
            <a:r>
              <a:rPr lang="zh-CN" altLang="en-US" dirty="0"/>
              <a:t>将多个数据源的数据集成和存贮</a:t>
            </a:r>
            <a:endParaRPr lang="en-US" altLang="zh-CN" sz="2400" dirty="0"/>
          </a:p>
          <a:p>
            <a:pPr lvl="1" eaLnBrk="1" hangingPunct="1">
              <a:lnSpc>
                <a:spcPct val="90000"/>
              </a:lnSpc>
            </a:pPr>
            <a:r>
              <a:rPr lang="zh-CN" altLang="en-US" sz="2400" dirty="0"/>
              <a:t>例：</a:t>
            </a:r>
            <a:r>
              <a:rPr lang="en-US" altLang="ko-KR" sz="2400" dirty="0" err="1"/>
              <a:t>A.cust</a:t>
            </a:r>
            <a:r>
              <a:rPr lang="en-US" altLang="ko-KR" sz="2400" dirty="0"/>
              <a:t>-id </a:t>
            </a:r>
            <a:r>
              <a:rPr lang="en-US" altLang="ko-KR" sz="2400" dirty="0">
                <a:sym typeface="Symbol" panose="05050102010706020507" pitchFamily="18" charset="2"/>
              </a:rPr>
              <a:t> </a:t>
            </a:r>
            <a:r>
              <a:rPr lang="en-US" altLang="ko-KR" sz="2400" dirty="0" err="1">
                <a:sym typeface="Symbol" panose="05050102010706020507" pitchFamily="18" charset="2"/>
              </a:rPr>
              <a:t>B.</a:t>
            </a:r>
            <a:r>
              <a:rPr lang="en-US" altLang="ko-KR" sz="2400" dirty="0" err="1"/>
              <a:t>cust</a:t>
            </a:r>
            <a:r>
              <a:rPr lang="en-US" altLang="ko-KR" sz="2400" dirty="0"/>
              <a:t>-#</a:t>
            </a:r>
            <a:endParaRPr lang="en-US" altLang="zh-CN" sz="2400" dirty="0"/>
          </a:p>
          <a:p>
            <a:pPr eaLnBrk="1" hangingPunct="1">
              <a:lnSpc>
                <a:spcPct val="90000"/>
              </a:lnSpc>
            </a:pPr>
            <a:r>
              <a:rPr lang="zh-CN" altLang="en-US" sz="2400" dirty="0"/>
              <a:t>实体识别</a:t>
            </a:r>
            <a:r>
              <a:rPr lang="en-US" altLang="zh-CN" sz="2400" dirty="0"/>
              <a:t>:</a:t>
            </a:r>
          </a:p>
          <a:p>
            <a:pPr lvl="1" eaLnBrk="1" hangingPunct="1">
              <a:lnSpc>
                <a:spcPct val="90000"/>
              </a:lnSpc>
            </a:pPr>
            <a:r>
              <a:rPr lang="zh-CN" altLang="en-US" sz="2400" dirty="0"/>
              <a:t>来自多个数据源的现实世界的实体有时并不一定是匹配的：</a:t>
            </a:r>
            <a:r>
              <a:rPr lang="en-US" altLang="ko-KR" sz="2400" dirty="0"/>
              <a:t>Bill Clinton = William Clinton</a:t>
            </a:r>
            <a:r>
              <a:rPr lang="zh-CN" altLang="en-US" sz="2400" dirty="0"/>
              <a:t>？</a:t>
            </a:r>
            <a:endParaRPr lang="en-US" altLang="zh-CN" sz="2400" dirty="0"/>
          </a:p>
          <a:p>
            <a:pPr lvl="1" eaLnBrk="1" hangingPunct="1"/>
            <a:r>
              <a:rPr lang="zh-CN" altLang="en-US" sz="2400" b="1" dirty="0"/>
              <a:t>分别来自两个数据源的</a:t>
            </a:r>
            <a:r>
              <a:rPr lang="en-US" altLang="zh-CN" sz="2400" b="1" dirty="0" err="1"/>
              <a:t>customer_id</a:t>
            </a:r>
            <a:r>
              <a:rPr lang="en-US" altLang="zh-CN" sz="2400" dirty="0"/>
              <a:t> </a:t>
            </a:r>
            <a:r>
              <a:rPr lang="zh-CN" altLang="en-US" sz="2400" dirty="0"/>
              <a:t>和</a:t>
            </a:r>
            <a:r>
              <a:rPr lang="en-US" altLang="zh-CN" sz="2400" b="1" dirty="0" err="1"/>
              <a:t>cust_number</a:t>
            </a:r>
            <a:r>
              <a:rPr lang="zh-CN" altLang="en-US" sz="2400" b="1" dirty="0"/>
              <a:t>是同一个人吗</a:t>
            </a:r>
            <a:r>
              <a:rPr lang="en-US" altLang="zh-CN" sz="2400" dirty="0">
                <a:latin typeface="+mn-lt"/>
              </a:rPr>
              <a:t>?</a:t>
            </a:r>
          </a:p>
          <a:p>
            <a:pPr eaLnBrk="1" hangingPunct="1"/>
            <a:r>
              <a:rPr lang="zh-CN" altLang="en-US" sz="2800" dirty="0"/>
              <a:t>数据值冲突检测与处理：</a:t>
            </a:r>
            <a:endParaRPr lang="en-US" altLang="zh-CN" sz="2800" dirty="0"/>
          </a:p>
          <a:p>
            <a:pPr lvl="1">
              <a:lnSpc>
                <a:spcPct val="80000"/>
              </a:lnSpc>
            </a:pPr>
            <a:r>
              <a:rPr lang="zh-CN" altLang="en-US" sz="2400" dirty="0"/>
              <a:t>来自不同数据源的现实世界的同一个实体，属性值可能不同</a:t>
            </a:r>
            <a:endParaRPr lang="en-US" altLang="zh-CN" sz="2400" dirty="0"/>
          </a:p>
          <a:p>
            <a:pPr lvl="1">
              <a:lnSpc>
                <a:spcPct val="80000"/>
              </a:lnSpc>
            </a:pPr>
            <a:r>
              <a:rPr lang="zh-CN" altLang="en-US" sz="2400" dirty="0"/>
              <a:t>原因：编码、数据类型、单位、字段长度等不同造成。</a:t>
            </a:r>
            <a:endParaRPr lang="en-US" altLang="ko-KR" sz="2400" dirty="0"/>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1684">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1684">
                                            <p:txEl>
                                              <p:pRg st="1" end="1"/>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1684">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1684">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1684">
                                            <p:txEl>
                                              <p:pRg st="4" end="4"/>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71684">
                                            <p:txEl>
                                              <p:pRg st="5" end="5"/>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71684">
                                            <p:txEl>
                                              <p:pRg st="6" end="6"/>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7168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4" grpId="0"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A63F0C32-10B7-4A0B-9217-B145D7F21F49}" type="slidenum">
              <a:rPr lang="en-US" altLang="zh-CN"/>
              <a:pPr/>
              <a:t>57</a:t>
            </a:fld>
            <a:endParaRPr lang="en-US" altLang="zh-CN"/>
          </a:p>
        </p:txBody>
      </p:sp>
      <p:sp>
        <p:nvSpPr>
          <p:cNvPr id="73731" name="Rectangle 2"/>
          <p:cNvSpPr>
            <a:spLocks noGrp="1" noChangeArrowheads="1"/>
          </p:cNvSpPr>
          <p:nvPr>
            <p:ph type="title"/>
          </p:nvPr>
        </p:nvSpPr>
        <p:spPr/>
        <p:txBody>
          <a:bodyPr/>
          <a:lstStyle/>
          <a:p>
            <a:pPr eaLnBrk="1" hangingPunct="1"/>
            <a:r>
              <a:rPr lang="zh-CN" altLang="en-US" dirty="0"/>
              <a:t>数据集成：冗余</a:t>
            </a:r>
            <a:r>
              <a:rPr lang="en-US" altLang="zh-CN" dirty="0"/>
              <a:t>(</a:t>
            </a:r>
            <a:r>
              <a:rPr lang="en-US" altLang="zh-CN" b="0" dirty="0">
                <a:solidFill>
                  <a:srgbClr val="3333FF"/>
                </a:solidFill>
              </a:rPr>
              <a:t>Redundancy)</a:t>
            </a:r>
            <a:endParaRPr lang="zh-CN" altLang="en-US" b="0" dirty="0">
              <a:solidFill>
                <a:srgbClr val="3333FF"/>
              </a:solidFill>
            </a:endParaRPr>
          </a:p>
        </p:txBody>
      </p:sp>
      <p:sp>
        <p:nvSpPr>
          <p:cNvPr id="73732" name="Rectangle 3"/>
          <p:cNvSpPr>
            <a:spLocks noGrp="1" noChangeArrowheads="1"/>
          </p:cNvSpPr>
          <p:nvPr>
            <p:ph type="body" idx="1"/>
          </p:nvPr>
        </p:nvSpPr>
        <p:spPr>
          <a:xfrm>
            <a:off x="538163" y="1412875"/>
            <a:ext cx="8605837" cy="5076825"/>
          </a:xfrm>
        </p:spPr>
        <p:txBody>
          <a:bodyPr/>
          <a:lstStyle/>
          <a:p>
            <a:pPr eaLnBrk="1" hangingPunct="1">
              <a:lnSpc>
                <a:spcPct val="90000"/>
              </a:lnSpc>
              <a:defRPr/>
            </a:pPr>
            <a:r>
              <a:rPr lang="zh-CN" altLang="en-US" dirty="0"/>
              <a:t>有些属性的数据可以由另外的属性数据计算出来：</a:t>
            </a:r>
            <a:endParaRPr lang="en-US" altLang="zh-CN" dirty="0"/>
          </a:p>
          <a:p>
            <a:pPr lvl="1" eaLnBrk="1" hangingPunct="1">
              <a:lnSpc>
                <a:spcPct val="90000"/>
              </a:lnSpc>
              <a:defRPr/>
            </a:pPr>
            <a:r>
              <a:rPr lang="zh-CN" altLang="en-US" dirty="0"/>
              <a:t>“年收入”这个属性可以用各个月份的工资计算出来</a:t>
            </a:r>
            <a:endParaRPr lang="en-US" altLang="zh-CN" dirty="0"/>
          </a:p>
          <a:p>
            <a:pPr lvl="1" eaLnBrk="1" hangingPunct="1">
              <a:lnSpc>
                <a:spcPct val="90000"/>
              </a:lnSpc>
              <a:defRPr/>
            </a:pPr>
            <a:r>
              <a:rPr lang="zh-CN" altLang="en-US" dirty="0"/>
              <a:t>需要注意的是，这个冗余的属性也可能是为了提高统计查询的效率，故意冗余的！</a:t>
            </a:r>
            <a:endParaRPr lang="en-US" altLang="zh-CN" dirty="0"/>
          </a:p>
          <a:p>
            <a:pPr eaLnBrk="1" hangingPunct="1">
              <a:lnSpc>
                <a:spcPct val="90000"/>
              </a:lnSpc>
              <a:defRPr/>
            </a:pPr>
            <a:r>
              <a:rPr lang="zh-CN" altLang="en-US" dirty="0"/>
              <a:t>来自不同数据源，由于属性名称的差异造成的“冗余”</a:t>
            </a:r>
            <a:endParaRPr lang="en-US" altLang="zh-CN" dirty="0"/>
          </a:p>
          <a:p>
            <a:pPr eaLnBrk="1" hangingPunct="1">
              <a:lnSpc>
                <a:spcPct val="90000"/>
              </a:lnSpc>
              <a:defRPr/>
            </a:pPr>
            <a:r>
              <a:rPr lang="zh-CN" altLang="en-US" dirty="0"/>
              <a:t>在进行数据集成的过程中，处理好“冗余数据”对于提高数据挖掘的质量很有帮助。</a:t>
            </a:r>
            <a:endParaRPr lang="en-US" altLang="ko-KR" dirty="0">
              <a:ea typeface="Gulim" panose="020B0600000101010101" pitchFamily="34" charset="-127"/>
            </a:endParaRPr>
          </a:p>
          <a:p>
            <a:pPr marL="0" indent="0" eaLnBrk="1" hangingPunct="1">
              <a:lnSpc>
                <a:spcPct val="90000"/>
              </a:lnSpc>
              <a:buFont typeface="Wingdings" panose="05000000000000000000" pitchFamily="2" charset="2"/>
              <a:buNone/>
              <a:defRPr/>
            </a:pP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373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373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373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373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373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2" grpId="0" build="p"/>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13B4116D-D6E9-41A1-84F3-2FAA11F3A840}" type="slidenum">
              <a:rPr lang="en-US" altLang="zh-CN"/>
              <a:pPr/>
              <a:t>58</a:t>
            </a:fld>
            <a:endParaRPr lang="en-US" altLang="zh-CN"/>
          </a:p>
        </p:txBody>
      </p:sp>
      <p:sp>
        <p:nvSpPr>
          <p:cNvPr id="80899" name="Rectangle 2"/>
          <p:cNvSpPr>
            <a:spLocks noGrp="1" noChangeArrowheads="1"/>
          </p:cNvSpPr>
          <p:nvPr>
            <p:ph type="title"/>
          </p:nvPr>
        </p:nvSpPr>
        <p:spPr>
          <a:xfrm>
            <a:off x="-36513" y="-458788"/>
            <a:ext cx="7543801" cy="1295401"/>
          </a:xfrm>
        </p:spPr>
        <p:txBody>
          <a:bodyPr/>
          <a:lstStyle/>
          <a:p>
            <a:pPr eaLnBrk="1" hangingPunct="1"/>
            <a:r>
              <a:rPr lang="zh-CN" altLang="en-US" dirty="0"/>
              <a:t>数据变换：</a:t>
            </a:r>
            <a:r>
              <a:rPr lang="en-US" altLang="zh-CN" dirty="0"/>
              <a:t>Data Transformation</a:t>
            </a:r>
            <a:endParaRPr lang="zh-CN" altLang="en-US" dirty="0"/>
          </a:p>
        </p:txBody>
      </p:sp>
      <p:sp>
        <p:nvSpPr>
          <p:cNvPr id="80900" name="Rectangle 3"/>
          <p:cNvSpPr>
            <a:spLocks noGrp="1" noChangeArrowheads="1"/>
          </p:cNvSpPr>
          <p:nvPr>
            <p:ph type="body" idx="1"/>
          </p:nvPr>
        </p:nvSpPr>
        <p:spPr>
          <a:xfrm>
            <a:off x="71500" y="1736812"/>
            <a:ext cx="8229600" cy="2669220"/>
          </a:xfrm>
        </p:spPr>
        <p:txBody>
          <a:bodyPr/>
          <a:lstStyle/>
          <a:p>
            <a:pPr eaLnBrk="1" hangingPunct="1">
              <a:lnSpc>
                <a:spcPct val="90000"/>
              </a:lnSpc>
            </a:pPr>
            <a:r>
              <a:rPr lang="zh-CN" altLang="en-US" b="1" dirty="0">
                <a:solidFill>
                  <a:srgbClr val="3333FF"/>
                </a:solidFill>
              </a:rPr>
              <a:t>平滑</a:t>
            </a:r>
            <a:r>
              <a:rPr lang="en-US" altLang="zh-CN" b="1" dirty="0">
                <a:solidFill>
                  <a:srgbClr val="3333FF"/>
                </a:solidFill>
              </a:rPr>
              <a:t>(Smoothing)</a:t>
            </a:r>
            <a:r>
              <a:rPr lang="en-US" altLang="zh-CN" dirty="0"/>
              <a:t>: </a:t>
            </a:r>
            <a:r>
              <a:rPr lang="zh-CN" altLang="en-US" dirty="0"/>
              <a:t>去除数据中的噪声，包括之前讲过的技术：</a:t>
            </a:r>
            <a:r>
              <a:rPr lang="en-US" altLang="zh-CN" dirty="0"/>
              <a:t>binning, regression, and clustering</a:t>
            </a:r>
            <a:r>
              <a:rPr lang="zh-CN" altLang="en-US" dirty="0"/>
              <a:t>等；</a:t>
            </a:r>
            <a:endParaRPr lang="en-US" altLang="zh-CN" dirty="0"/>
          </a:p>
          <a:p>
            <a:pPr eaLnBrk="1" hangingPunct="1">
              <a:lnSpc>
                <a:spcPct val="90000"/>
              </a:lnSpc>
            </a:pPr>
            <a:r>
              <a:rPr lang="zh-CN" altLang="en-US" b="1" dirty="0">
                <a:solidFill>
                  <a:srgbClr val="3333FF"/>
                </a:solidFill>
              </a:rPr>
              <a:t>聚集操作</a:t>
            </a:r>
            <a:r>
              <a:rPr lang="en-US" altLang="zh-CN" b="1" dirty="0">
                <a:solidFill>
                  <a:srgbClr val="3333FF"/>
                </a:solidFill>
              </a:rPr>
              <a:t>(</a:t>
            </a:r>
            <a:r>
              <a:rPr lang="en-US" altLang="zh-CN" dirty="0">
                <a:solidFill>
                  <a:srgbClr val="3333FF"/>
                </a:solidFill>
              </a:rPr>
              <a:t>Aggregation)</a:t>
            </a:r>
          </a:p>
          <a:p>
            <a:pPr eaLnBrk="1" hangingPunct="1">
              <a:lnSpc>
                <a:spcPct val="90000"/>
              </a:lnSpc>
            </a:pPr>
            <a:r>
              <a:rPr lang="zh-CN" altLang="en-US" b="1" dirty="0">
                <a:solidFill>
                  <a:srgbClr val="3333FF"/>
                </a:solidFill>
              </a:rPr>
              <a:t>数据泛化</a:t>
            </a:r>
            <a:r>
              <a:rPr lang="en-US" altLang="zh-CN" b="1" dirty="0">
                <a:solidFill>
                  <a:srgbClr val="3333FF"/>
                </a:solidFill>
              </a:rPr>
              <a:t>(</a:t>
            </a:r>
            <a:r>
              <a:rPr lang="en-US" altLang="zh-CN" dirty="0">
                <a:solidFill>
                  <a:srgbClr val="3333FF"/>
                </a:solidFill>
              </a:rPr>
              <a:t>Generalization</a:t>
            </a:r>
            <a:r>
              <a:rPr lang="en-US" altLang="zh-CN" dirty="0"/>
              <a:t> of the data)</a:t>
            </a:r>
          </a:p>
          <a:p>
            <a:pPr eaLnBrk="1" hangingPunct="1">
              <a:lnSpc>
                <a:spcPct val="90000"/>
              </a:lnSpc>
            </a:pPr>
            <a:r>
              <a:rPr lang="zh-CN" altLang="en-US" b="1" dirty="0"/>
              <a:t>数据标准化</a:t>
            </a:r>
            <a:r>
              <a:rPr lang="en-US" altLang="zh-CN" b="1" dirty="0"/>
              <a:t>(</a:t>
            </a:r>
            <a:r>
              <a:rPr lang="en-US" altLang="zh-CN" dirty="0">
                <a:solidFill>
                  <a:srgbClr val="3333FF"/>
                </a:solidFill>
              </a:rPr>
              <a:t>Normalization)</a:t>
            </a:r>
          </a:p>
          <a:p>
            <a:pPr eaLnBrk="1" hangingPunct="1">
              <a:lnSpc>
                <a:spcPct val="90000"/>
              </a:lnSpc>
            </a:pPr>
            <a:r>
              <a:rPr lang="zh-CN" altLang="en-US" b="1" dirty="0"/>
              <a:t>特征创建</a:t>
            </a:r>
            <a:r>
              <a:rPr lang="en-US" altLang="zh-CN" dirty="0">
                <a:solidFill>
                  <a:srgbClr val="3333FF"/>
                </a:solidFill>
              </a:rPr>
              <a:t> </a:t>
            </a:r>
            <a:r>
              <a:rPr lang="en-US" altLang="zh-CN" dirty="0"/>
              <a:t>(Feature Construction)</a:t>
            </a:r>
            <a:endParaRPr lang="zh-CN" altLang="en-US" dirty="0"/>
          </a:p>
        </p:txBody>
      </p:sp>
      <p:pic>
        <p:nvPicPr>
          <p:cNvPr id="5" name="Picture 2" descr="C:\Users\Saranya\Desktop\images (2).jpg"/>
          <p:cNvPicPr>
            <a:picLocks noChangeAspect="1" noChangeArrowheads="1"/>
          </p:cNvPicPr>
          <p:nvPr/>
        </p:nvPicPr>
        <p:blipFill>
          <a:blip r:embed="rId3"/>
          <a:srcRect/>
          <a:stretch>
            <a:fillRect/>
          </a:stretch>
        </p:blipFill>
        <p:spPr bwMode="auto">
          <a:xfrm>
            <a:off x="6461125" y="3465004"/>
            <a:ext cx="2225675" cy="263366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19E0E36-7A2D-40DF-A16F-4F1161456EC5}"/>
              </a:ext>
            </a:extLst>
          </p:cNvPr>
          <p:cNvSpPr>
            <a:spLocks noGrp="1"/>
          </p:cNvSpPr>
          <p:nvPr>
            <p:ph type="title"/>
          </p:nvPr>
        </p:nvSpPr>
        <p:spPr>
          <a:xfrm>
            <a:off x="457200" y="112971"/>
            <a:ext cx="7543800" cy="688938"/>
          </a:xfrm>
        </p:spPr>
        <p:txBody>
          <a:bodyPr/>
          <a:lstStyle/>
          <a:p>
            <a:r>
              <a:rPr lang="zh-CN" altLang="en-US" dirty="0"/>
              <a:t>零均值化（</a:t>
            </a:r>
            <a:r>
              <a:rPr lang="en-US" altLang="zh-CN" dirty="0"/>
              <a:t>Mean Removal</a:t>
            </a:r>
            <a:r>
              <a:rPr lang="zh-CN" altLang="en-US" dirty="0"/>
              <a:t>）</a:t>
            </a:r>
          </a:p>
        </p:txBody>
      </p:sp>
      <p:sp>
        <p:nvSpPr>
          <p:cNvPr id="3" name="内容占位符 2">
            <a:extLst>
              <a:ext uri="{FF2B5EF4-FFF2-40B4-BE49-F238E27FC236}">
                <a16:creationId xmlns:a16="http://schemas.microsoft.com/office/drawing/2014/main" id="{AE08A740-4701-4C1D-9276-3768DDAEF087}"/>
              </a:ext>
            </a:extLst>
          </p:cNvPr>
          <p:cNvSpPr>
            <a:spLocks noGrp="1"/>
          </p:cNvSpPr>
          <p:nvPr>
            <p:ph idx="1"/>
          </p:nvPr>
        </p:nvSpPr>
        <p:spPr>
          <a:xfrm>
            <a:off x="114300" y="895718"/>
            <a:ext cx="8229600" cy="2209246"/>
          </a:xfrm>
        </p:spPr>
        <p:txBody>
          <a:bodyPr/>
          <a:lstStyle/>
          <a:p>
            <a:r>
              <a:rPr lang="zh-CN" altLang="zh-CN" sz="1800" dirty="0"/>
              <a:t>将每一个属性的数据都减去这个属性的均值，变换后各属性的数据和与均值都为零。</a:t>
            </a:r>
            <a:endParaRPr lang="en-US" altLang="zh-CN" sz="1800" dirty="0"/>
          </a:p>
          <a:p>
            <a:r>
              <a:rPr lang="zh-CN" altLang="zh-CN" sz="1800" dirty="0"/>
              <a:t>多个属性经过零均值化变换后，都以零为均值分布，各属性的</a:t>
            </a:r>
            <a:r>
              <a:rPr lang="zh-CN" altLang="zh-CN" sz="1800" b="1" dirty="0"/>
              <a:t>方差不发生变化</a:t>
            </a:r>
            <a:r>
              <a:rPr lang="zh-CN" altLang="zh-CN" sz="1800" dirty="0"/>
              <a:t>，各属性间的</a:t>
            </a:r>
            <a:r>
              <a:rPr lang="zh-CN" altLang="zh-CN" sz="1800" b="1" dirty="0"/>
              <a:t>协方差</a:t>
            </a:r>
            <a:r>
              <a:rPr lang="zh-CN" altLang="zh-CN" sz="1800" dirty="0"/>
              <a:t>也不发生变化。</a:t>
            </a:r>
          </a:p>
          <a:p>
            <a:r>
              <a:rPr lang="zh-CN" altLang="zh-CN" sz="1800" dirty="0"/>
              <a:t>零均值化变换在很多场合得到应用，例如对信号数据零均值化，可以消除直流分量的干扰。在图像数据的预处理过程中，以及后面讲的主成分分析中也会用到。</a:t>
            </a:r>
            <a:endParaRPr lang="zh-CN" altLang="en-US" sz="1800" dirty="0"/>
          </a:p>
        </p:txBody>
      </p:sp>
      <p:sp>
        <p:nvSpPr>
          <p:cNvPr id="4" name="灯片编号占位符 3">
            <a:extLst>
              <a:ext uri="{FF2B5EF4-FFF2-40B4-BE49-F238E27FC236}">
                <a16:creationId xmlns:a16="http://schemas.microsoft.com/office/drawing/2014/main" id="{289C7C8C-61F1-4495-BB11-45227FA0B4CC}"/>
              </a:ext>
            </a:extLst>
          </p:cNvPr>
          <p:cNvSpPr>
            <a:spLocks noGrp="1"/>
          </p:cNvSpPr>
          <p:nvPr>
            <p:ph type="sldNum" sz="quarter" idx="12"/>
          </p:nvPr>
        </p:nvSpPr>
        <p:spPr/>
        <p:txBody>
          <a:bodyPr/>
          <a:lstStyle/>
          <a:p>
            <a:pPr>
              <a:defRPr/>
            </a:pPr>
            <a:fld id="{F9C6BFAA-09CF-49E4-8EF3-DE9A69C2DDED}" type="slidenum">
              <a:rPr lang="en-US" altLang="zh-CN" smtClean="0"/>
              <a:pPr>
                <a:defRPr/>
              </a:pPr>
              <a:t>59</a:t>
            </a:fld>
            <a:endParaRPr lang="en-US" altLang="zh-CN"/>
          </a:p>
        </p:txBody>
      </p:sp>
      <p:pic>
        <p:nvPicPr>
          <p:cNvPr id="5" name="图片 4">
            <a:extLst>
              <a:ext uri="{FF2B5EF4-FFF2-40B4-BE49-F238E27FC236}">
                <a16:creationId xmlns:a16="http://schemas.microsoft.com/office/drawing/2014/main" id="{AC1DFBB4-FD57-454C-9F35-2027908F388B}"/>
              </a:ext>
            </a:extLst>
          </p:cNvPr>
          <p:cNvPicPr/>
          <p:nvPr/>
        </p:nvPicPr>
        <p:blipFill>
          <a:blip r:embed="rId3"/>
          <a:stretch>
            <a:fillRect/>
          </a:stretch>
        </p:blipFill>
        <p:spPr>
          <a:xfrm>
            <a:off x="1273324" y="2780928"/>
            <a:ext cx="6597352" cy="4077072"/>
          </a:xfrm>
          <a:prstGeom prst="rect">
            <a:avLst/>
          </a:prstGeom>
        </p:spPr>
      </p:pic>
    </p:spTree>
    <p:extLst>
      <p:ext uri="{BB962C8B-B14F-4D97-AF65-F5344CB8AC3E}">
        <p14:creationId xmlns:p14="http://schemas.microsoft.com/office/powerpoint/2010/main" val="215649410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标题 1"/>
          <p:cNvSpPr>
            <a:spLocks noGrp="1"/>
          </p:cNvSpPr>
          <p:nvPr>
            <p:ph type="title"/>
          </p:nvPr>
        </p:nvSpPr>
        <p:spPr/>
        <p:txBody>
          <a:bodyPr/>
          <a:lstStyle/>
          <a:p>
            <a:r>
              <a:rPr lang="zh-CN" altLang="en-US" dirty="0">
                <a:solidFill>
                  <a:srgbClr val="3333FF"/>
                </a:solidFill>
              </a:rPr>
              <a:t>评价数据质量的指标</a:t>
            </a:r>
            <a:r>
              <a:rPr lang="en-US" altLang="zh-CN" dirty="0">
                <a:solidFill>
                  <a:srgbClr val="3333FF"/>
                </a:solidFill>
              </a:rPr>
              <a:t>-1</a:t>
            </a:r>
            <a:endParaRPr lang="zh-CN" altLang="en-US" dirty="0">
              <a:solidFill>
                <a:srgbClr val="3333FF"/>
              </a:solidFill>
            </a:endParaRPr>
          </a:p>
        </p:txBody>
      </p:sp>
      <p:sp>
        <p:nvSpPr>
          <p:cNvPr id="3" name="内容占位符 2"/>
          <p:cNvSpPr>
            <a:spLocks noGrp="1"/>
          </p:cNvSpPr>
          <p:nvPr>
            <p:ph idx="1"/>
          </p:nvPr>
        </p:nvSpPr>
        <p:spPr>
          <a:xfrm>
            <a:off x="215900" y="1417639"/>
            <a:ext cx="8928100" cy="1975358"/>
          </a:xfrm>
        </p:spPr>
        <p:txBody>
          <a:bodyPr/>
          <a:lstStyle/>
          <a:p>
            <a:pPr>
              <a:buFont typeface="Wingdings" panose="05000000000000000000" pitchFamily="2" charset="2"/>
              <a:buChar char="Ø"/>
            </a:pPr>
            <a:r>
              <a:rPr lang="zh-CN" altLang="en-US" sz="2000" b="1" dirty="0">
                <a:solidFill>
                  <a:srgbClr val="3333FF"/>
                </a:solidFill>
              </a:rPr>
              <a:t>精度</a:t>
            </a:r>
            <a:r>
              <a:rPr lang="en-US" altLang="zh-CN" sz="2000" b="1" dirty="0">
                <a:solidFill>
                  <a:srgbClr val="3333FF"/>
                </a:solidFill>
              </a:rPr>
              <a:t>(precision)</a:t>
            </a:r>
            <a:r>
              <a:rPr lang="zh-CN" altLang="en-US" sz="2000" dirty="0">
                <a:solidFill>
                  <a:srgbClr val="3333FF"/>
                </a:solidFill>
              </a:rPr>
              <a:t>：</a:t>
            </a:r>
            <a:r>
              <a:rPr lang="en-US" altLang="zh-CN" sz="2000" dirty="0">
                <a:solidFill>
                  <a:srgbClr val="3333FF"/>
                </a:solidFill>
              </a:rPr>
              <a:t>(</a:t>
            </a:r>
            <a:r>
              <a:rPr lang="zh-CN" altLang="en-US" sz="2000" dirty="0">
                <a:solidFill>
                  <a:srgbClr val="3333FF"/>
                </a:solidFill>
              </a:rPr>
              <a:t>相同量</a:t>
            </a:r>
            <a:r>
              <a:rPr lang="en-US" altLang="zh-CN" sz="2000" dirty="0">
                <a:solidFill>
                  <a:srgbClr val="3333FF"/>
                </a:solidFill>
              </a:rPr>
              <a:t>)</a:t>
            </a:r>
            <a:r>
              <a:rPr lang="zh-CN" altLang="en-US" sz="2000" dirty="0">
                <a:solidFill>
                  <a:srgbClr val="3333FF"/>
                </a:solidFill>
              </a:rPr>
              <a:t>重复测量之间的封闭性，通常用值集合的标准差度量</a:t>
            </a:r>
            <a:r>
              <a:rPr lang="en-US" altLang="zh-CN" sz="2000" dirty="0">
                <a:solidFill>
                  <a:srgbClr val="3333FF"/>
                </a:solidFill>
              </a:rPr>
              <a:t>,</a:t>
            </a:r>
            <a:r>
              <a:rPr lang="zh-CN" altLang="en-US" sz="2000" dirty="0">
                <a:solidFill>
                  <a:srgbClr val="3333FF"/>
                </a:solidFill>
              </a:rPr>
              <a:t>表示观测值与真值的接近程度。</a:t>
            </a:r>
            <a:endParaRPr lang="en-US" altLang="zh-CN" sz="2000" dirty="0">
              <a:solidFill>
                <a:srgbClr val="3333FF"/>
              </a:solidFill>
            </a:endParaRPr>
          </a:p>
          <a:p>
            <a:pPr>
              <a:buFont typeface="Wingdings" panose="05000000000000000000" pitchFamily="2" charset="2"/>
              <a:buChar char="Ø"/>
            </a:pPr>
            <a:r>
              <a:rPr lang="zh-CN" altLang="en-US" sz="2000" b="1" dirty="0">
                <a:solidFill>
                  <a:srgbClr val="3333FF"/>
                </a:solidFill>
              </a:rPr>
              <a:t>偏倚</a:t>
            </a:r>
            <a:r>
              <a:rPr lang="en-US" altLang="zh-CN" sz="2000" b="1" dirty="0">
                <a:solidFill>
                  <a:srgbClr val="3333FF"/>
                </a:solidFill>
              </a:rPr>
              <a:t>(bias)</a:t>
            </a:r>
            <a:r>
              <a:rPr lang="zh-CN" altLang="en-US" sz="2000" dirty="0">
                <a:solidFill>
                  <a:srgbClr val="3333FF"/>
                </a:solidFill>
              </a:rPr>
              <a:t>：测量值对真值的偏离。包括测量仪器的不准，样本过小，抽样未随机，测量者有主观倾向等。用值集合的均值与被测量的已知值之间的差度量。</a:t>
            </a:r>
            <a:endParaRPr lang="en-US" altLang="zh-CN" sz="2000" dirty="0">
              <a:solidFill>
                <a:srgbClr val="3333FF"/>
              </a:solidFill>
            </a:endParaRPr>
          </a:p>
          <a:p>
            <a:pPr>
              <a:buFont typeface="Wingdings" panose="05000000000000000000" pitchFamily="2" charset="2"/>
              <a:buChar char="Ø"/>
            </a:pPr>
            <a:r>
              <a:rPr lang="zh-CN" altLang="en-US" sz="2000" b="1" dirty="0">
                <a:solidFill>
                  <a:srgbClr val="3333FF"/>
                </a:solidFill>
              </a:rPr>
              <a:t>准确率</a:t>
            </a:r>
            <a:r>
              <a:rPr lang="en-US" altLang="zh-CN" sz="2000" b="1" dirty="0">
                <a:solidFill>
                  <a:srgbClr val="3333FF"/>
                </a:solidFill>
              </a:rPr>
              <a:t>(Accuracy)</a:t>
            </a:r>
            <a:r>
              <a:rPr lang="en-US" altLang="zh-CN" sz="2000" dirty="0">
                <a:solidFill>
                  <a:srgbClr val="7030A0"/>
                </a:solidFill>
              </a:rPr>
              <a:t>:</a:t>
            </a:r>
            <a:r>
              <a:rPr lang="en-US" altLang="zh-CN" sz="2000" dirty="0"/>
              <a:t> </a:t>
            </a:r>
            <a:r>
              <a:rPr lang="zh-CN" altLang="en-US" sz="2000" dirty="0">
                <a:solidFill>
                  <a:srgbClr val="3333FF"/>
                </a:solidFill>
              </a:rPr>
              <a:t>被测量的测量值与实际值之间的接近度。表示数据测量误差的程度。准确率的重要考虑是</a:t>
            </a:r>
            <a:r>
              <a:rPr lang="zh-CN" altLang="en-US" sz="2000" b="1" dirty="0">
                <a:solidFill>
                  <a:srgbClr val="3333FF"/>
                </a:solidFill>
              </a:rPr>
              <a:t>有效数字</a:t>
            </a:r>
            <a:r>
              <a:rPr lang="en-US" altLang="zh-CN" sz="2000" dirty="0">
                <a:solidFill>
                  <a:srgbClr val="3333FF"/>
                </a:solidFill>
              </a:rPr>
              <a:t>(significant digit)</a:t>
            </a:r>
            <a:r>
              <a:rPr lang="zh-CN" altLang="en-US" sz="2000" dirty="0">
                <a:solidFill>
                  <a:srgbClr val="3333FF"/>
                </a:solidFill>
              </a:rPr>
              <a:t>。</a:t>
            </a:r>
            <a:endParaRPr lang="en-US" altLang="zh-CN" sz="2000" dirty="0">
              <a:solidFill>
                <a:srgbClr val="3333FF"/>
              </a:solidFill>
            </a:endParaRPr>
          </a:p>
          <a:p>
            <a:pPr marL="0" indent="0">
              <a:lnSpc>
                <a:spcPct val="140000"/>
              </a:lnSpc>
              <a:buNone/>
            </a:pPr>
            <a:endParaRPr lang="en-US" altLang="zh-CN" sz="2400" dirty="0"/>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9512" y="3933056"/>
            <a:ext cx="5955736" cy="2628292"/>
          </a:xfrm>
          <a:prstGeom prst="rect">
            <a:avLst/>
          </a:prstGeom>
        </p:spPr>
      </p:pic>
      <p:sp>
        <p:nvSpPr>
          <p:cNvPr id="6" name="文本框 5"/>
          <p:cNvSpPr txBox="1"/>
          <p:nvPr/>
        </p:nvSpPr>
        <p:spPr>
          <a:xfrm>
            <a:off x="6144963" y="3933056"/>
            <a:ext cx="2664296" cy="1200329"/>
          </a:xfrm>
          <a:prstGeom prst="rect">
            <a:avLst/>
          </a:prstGeom>
          <a:noFill/>
        </p:spPr>
        <p:txBody>
          <a:bodyPr wrap="square" rtlCol="0">
            <a:spAutoFit/>
          </a:bodyPr>
          <a:lstStyle/>
          <a:p>
            <a:pPr marL="285750" indent="-285750">
              <a:buFont typeface="Wingdings" panose="05000000000000000000" pitchFamily="2" charset="2"/>
              <a:buChar char="Ø"/>
            </a:pPr>
            <a:r>
              <a:rPr lang="zh-CN" altLang="en-US" dirty="0">
                <a:solidFill>
                  <a:srgbClr val="3333FF"/>
                </a:solidFill>
              </a:rPr>
              <a:t>偏倚的例子：</a:t>
            </a:r>
            <a:endParaRPr lang="en-US" altLang="zh-CN" dirty="0">
              <a:solidFill>
                <a:srgbClr val="3333FF"/>
              </a:solidFill>
            </a:endParaRPr>
          </a:p>
          <a:p>
            <a:pPr marL="534988" lvl="1" indent="-268288">
              <a:buFont typeface="Wingdings" panose="05000000000000000000" pitchFamily="2" charset="2"/>
              <a:buChar char="ü"/>
            </a:pPr>
            <a:r>
              <a:rPr lang="zh-CN" altLang="en-US" dirty="0">
                <a:solidFill>
                  <a:srgbClr val="3333FF"/>
                </a:solidFill>
              </a:rPr>
              <a:t>弹簧秤归零不准；</a:t>
            </a:r>
            <a:endParaRPr lang="en-US" altLang="zh-CN" dirty="0">
              <a:solidFill>
                <a:srgbClr val="3333FF"/>
              </a:solidFill>
            </a:endParaRPr>
          </a:p>
          <a:p>
            <a:pPr marL="534988" lvl="1" indent="-268288">
              <a:buFont typeface="Wingdings" panose="05000000000000000000" pitchFamily="2" charset="2"/>
              <a:buChar char="ü"/>
            </a:pPr>
            <a:r>
              <a:rPr lang="zh-CN" altLang="en-US" dirty="0">
                <a:solidFill>
                  <a:srgbClr val="3333FF"/>
                </a:solidFill>
              </a:rPr>
              <a:t>穿鞋量身高；</a:t>
            </a:r>
            <a:endParaRPr lang="en-US" altLang="zh-CN" dirty="0">
              <a:solidFill>
                <a:srgbClr val="3333FF"/>
              </a:solidFill>
            </a:endParaRPr>
          </a:p>
          <a:p>
            <a:pPr marL="266700" lvl="1"/>
            <a:r>
              <a:rPr lang="en-US" altLang="zh-CN" dirty="0">
                <a:solidFill>
                  <a:srgbClr val="3333FF"/>
                </a:solidFill>
              </a:rPr>
              <a:t>…</a:t>
            </a:r>
            <a:endParaRPr lang="zh-CN" altLang="en-US" dirty="0">
              <a:solidFill>
                <a:srgbClr val="3333FF"/>
              </a:solidFill>
            </a:endParaRPr>
          </a:p>
        </p:txBody>
      </p:sp>
      <p:sp>
        <p:nvSpPr>
          <p:cNvPr id="7" name="矩形 6"/>
          <p:cNvSpPr/>
          <p:nvPr/>
        </p:nvSpPr>
        <p:spPr bwMode="auto">
          <a:xfrm>
            <a:off x="980220" y="5985284"/>
            <a:ext cx="7480212" cy="369332"/>
          </a:xfrm>
          <a:prstGeom prst="rect">
            <a:avLst/>
          </a:prstGeom>
          <a:ln>
            <a:headEnd type="none" w="med" len="med"/>
            <a:tailEnd type="none" w="med" len="med"/>
          </a:ln>
          <a:effectLst>
            <a:glow rad="228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50000"/>
              </a:spcBef>
              <a:spcAft>
                <a:spcPct val="0"/>
              </a:spcAft>
              <a:buClrTx/>
              <a:buSzTx/>
              <a:buFontTx/>
              <a:buNone/>
              <a:tabLst/>
            </a:pPr>
            <a:r>
              <a:rPr lang="zh-CN" altLang="en-US" dirty="0">
                <a:ln w="0"/>
                <a:solidFill>
                  <a:srgbClr val="3333FF"/>
                </a:solidFill>
                <a:effectLst>
                  <a:outerShdw blurRad="38100" dist="19050" dir="2700000" algn="tl" rotWithShape="0">
                    <a:schemeClr val="dk1">
                      <a:alpha val="40000"/>
                    </a:schemeClr>
                  </a:outerShdw>
                </a:effectLst>
                <a:latin typeface="Arial" pitchFamily="34" charset="0"/>
                <a:ea typeface="SimSun" pitchFamily="2" charset="-122"/>
              </a:rPr>
              <a:t>缺乏对数据和结果准确率的理解，将面临出现严重分析错误的风险</a:t>
            </a:r>
            <a:endParaRPr kumimoji="0" lang="zh-CN" altLang="en-US" sz="1800" i="0" u="none" strike="noStrike" normalizeH="0" baseline="0" dirty="0">
              <a:ln w="0"/>
              <a:solidFill>
                <a:srgbClr val="3333FF"/>
              </a:solidFill>
              <a:effectLst>
                <a:outerShdw blurRad="38100" dist="19050" dir="2700000" algn="tl" rotWithShape="0">
                  <a:schemeClr val="dk1">
                    <a:alpha val="40000"/>
                  </a:schemeClr>
                </a:outerShdw>
              </a:effectLst>
              <a:latin typeface="Arial" pitchFamily="34" charset="0"/>
              <a:ea typeface="SimSun"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ppt_x"/>
                                          </p:val>
                                        </p:tav>
                                        <p:tav tm="100000">
                                          <p:val>
                                            <p:strVal val="#ppt_x"/>
                                          </p:val>
                                        </p:tav>
                                      </p:tavLst>
                                    </p:anim>
                                    <p:anim calcmode="lin" valueType="num">
                                      <p:cBhvr additive="base">
                                        <p:cTn id="2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p:bldP spid="7"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6F89B2E-022E-43FE-91E7-B9ED266D98F8}"/>
              </a:ext>
            </a:extLst>
          </p:cNvPr>
          <p:cNvSpPr>
            <a:spLocks noGrp="1"/>
          </p:cNvSpPr>
          <p:nvPr>
            <p:ph type="title"/>
          </p:nvPr>
        </p:nvSpPr>
        <p:spPr/>
        <p:txBody>
          <a:bodyPr/>
          <a:lstStyle/>
          <a:p>
            <a:r>
              <a:rPr lang="zh-CN" altLang="en-US" sz="3600" dirty="0">
                <a:latin typeface="华文仿宋" panose="02010600040101010101" pitchFamily="2" charset="-122"/>
                <a:ea typeface="华文仿宋" panose="02010600040101010101" pitchFamily="2" charset="-122"/>
              </a:rPr>
              <a:t>最小</a:t>
            </a:r>
            <a:r>
              <a:rPr lang="en-US" altLang="zh-CN" sz="3600" dirty="0">
                <a:latin typeface="华文仿宋" panose="02010600040101010101" pitchFamily="2" charset="-122"/>
                <a:ea typeface="华文仿宋" panose="02010600040101010101" pitchFamily="2" charset="-122"/>
              </a:rPr>
              <a:t>-</a:t>
            </a:r>
            <a:r>
              <a:rPr lang="zh-CN" altLang="en-US" sz="3600" dirty="0">
                <a:latin typeface="华文仿宋" panose="02010600040101010101" pitchFamily="2" charset="-122"/>
                <a:ea typeface="华文仿宋" panose="02010600040101010101" pitchFamily="2" charset="-122"/>
              </a:rPr>
              <a:t>最大规范化</a:t>
            </a:r>
            <a:r>
              <a:rPr lang="en-US" altLang="zh-CN" sz="3600" dirty="0">
                <a:latin typeface="华文仿宋" panose="02010600040101010101" pitchFamily="2" charset="-122"/>
                <a:ea typeface="华文仿宋" panose="02010600040101010101" pitchFamily="2" charset="-122"/>
              </a:rPr>
              <a:t/>
            </a:r>
            <a:br>
              <a:rPr lang="en-US" altLang="zh-CN" sz="3600" dirty="0">
                <a:latin typeface="华文仿宋" panose="02010600040101010101" pitchFamily="2" charset="-122"/>
                <a:ea typeface="华文仿宋" panose="02010600040101010101" pitchFamily="2" charset="-122"/>
              </a:rPr>
            </a:br>
            <a:r>
              <a:rPr lang="en-US" altLang="zh-CN" sz="3600" dirty="0">
                <a:latin typeface="华文仿宋" panose="02010600040101010101" pitchFamily="2" charset="-122"/>
                <a:ea typeface="华文仿宋" panose="02010600040101010101" pitchFamily="2" charset="-122"/>
              </a:rPr>
              <a:t>(Min-Max Normalization)</a:t>
            </a:r>
            <a:endParaRPr lang="zh-CN" altLang="en-US" sz="3600" dirty="0"/>
          </a:p>
        </p:txBody>
      </p:sp>
      <p:sp>
        <p:nvSpPr>
          <p:cNvPr id="82946" name="灯片编号占位符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988DF3D0-2C42-4CFB-865B-EE3101686200}" type="slidenum">
              <a:rPr lang="en-US" altLang="zh-CN"/>
              <a:pPr/>
              <a:t>60</a:t>
            </a:fld>
            <a:endParaRPr lang="en-US" altLang="zh-CN"/>
          </a:p>
        </p:txBody>
      </p:sp>
      <p:graphicFrame>
        <p:nvGraphicFramePr>
          <p:cNvPr id="324614" name="Object 6"/>
          <p:cNvGraphicFramePr>
            <a:graphicFrameLocks noChangeAspect="1"/>
          </p:cNvGraphicFramePr>
          <p:nvPr>
            <p:extLst>
              <p:ext uri="{D42A27DB-BD31-4B8C-83A1-F6EECF244321}">
                <p14:modId xmlns:p14="http://schemas.microsoft.com/office/powerpoint/2010/main" val="817591924"/>
              </p:ext>
            </p:extLst>
          </p:nvPr>
        </p:nvGraphicFramePr>
        <p:xfrm>
          <a:off x="457433" y="1311860"/>
          <a:ext cx="7182429" cy="871311"/>
        </p:xfrm>
        <a:graphic>
          <a:graphicData uri="http://schemas.openxmlformats.org/presentationml/2006/ole">
            <mc:AlternateContent xmlns:mc="http://schemas.openxmlformats.org/markup-compatibility/2006">
              <mc:Choice xmlns:v="urn:schemas-microsoft-com:vml" Requires="v">
                <p:oleObj spid="_x0000_s83823" name="公式" r:id="rId4" imgW="3556000" imgH="431800" progId="Equation.3">
                  <p:embed/>
                </p:oleObj>
              </mc:Choice>
              <mc:Fallback>
                <p:oleObj name="公式" r:id="rId4" imgW="3556000" imgH="431800" progId="Equation.3">
                  <p:embed/>
                  <p:pic>
                    <p:nvPicPr>
                      <p:cNvPr id="0" name="Object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433" y="1311860"/>
                        <a:ext cx="7182429" cy="871311"/>
                      </a:xfrm>
                      <a:prstGeom prst="rect">
                        <a:avLst/>
                      </a:prstGeom>
                      <a:noFill/>
                      <a:ln>
                        <a:noFill/>
                      </a:ln>
                      <a:effectLst/>
                      <a:extLst/>
                    </p:spPr>
                  </p:pic>
                </p:oleObj>
              </mc:Fallback>
            </mc:AlternateContent>
          </a:graphicData>
        </a:graphic>
      </p:graphicFrame>
      <p:pic>
        <p:nvPicPr>
          <p:cNvPr id="82950" name="Picture 8" descr="Min.-max. method of normalization."/>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1519" y="2281313"/>
            <a:ext cx="8356600" cy="287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a:extLst>
              <a:ext uri="{FF2B5EF4-FFF2-40B4-BE49-F238E27FC236}">
                <a16:creationId xmlns:a16="http://schemas.microsoft.com/office/drawing/2014/main" id="{5A9553B6-C451-4704-BCAF-7AE104C5A962}"/>
              </a:ext>
            </a:extLst>
          </p:cNvPr>
          <p:cNvSpPr/>
          <p:nvPr/>
        </p:nvSpPr>
        <p:spPr>
          <a:xfrm>
            <a:off x="251519" y="5084475"/>
            <a:ext cx="8748973" cy="1200329"/>
          </a:xfrm>
          <a:prstGeom prst="rect">
            <a:avLst/>
          </a:prstGeom>
        </p:spPr>
        <p:txBody>
          <a:bodyPr wrap="square">
            <a:spAutoFit/>
          </a:bodyPr>
          <a:lstStyle/>
          <a:p>
            <a:pPr marL="285750" indent="-285750" algn="just">
              <a:buFont typeface="Wingdings" panose="05000000000000000000" pitchFamily="2" charset="2"/>
              <a:buChar char="Ø"/>
            </a:pPr>
            <a:r>
              <a:rPr lang="zh-CN" altLang="zh-CN" sz="2400" dirty="0">
                <a:solidFill>
                  <a:srgbClr val="3333FF"/>
                </a:solidFill>
                <a:latin typeface="华文仿宋" panose="02010600040101010101" pitchFamily="2" charset="-122"/>
                <a:ea typeface="华文仿宋" panose="02010600040101010101" pitchFamily="2" charset="-122"/>
                <a:cs typeface="Times New Roman" panose="02020603050405020304" pitchFamily="18" charset="0"/>
              </a:rPr>
              <a:t>当多个属性的数值分布区间相差较大时，使用最小</a:t>
            </a:r>
            <a:r>
              <a:rPr lang="en-US" altLang="zh-CN" sz="2400" b="1" dirty="0">
                <a:solidFill>
                  <a:srgbClr val="3333FF"/>
                </a:solidFill>
                <a:latin typeface="华文仿宋" panose="02010600040101010101" pitchFamily="2" charset="-122"/>
                <a:ea typeface="华文仿宋" panose="02010600040101010101" pitchFamily="2" charset="-122"/>
                <a:cs typeface="Times New Roman" panose="02020603050405020304" pitchFamily="18" charset="0"/>
              </a:rPr>
              <a:t>-</a:t>
            </a:r>
            <a:r>
              <a:rPr lang="zh-CN" altLang="zh-CN" sz="2400" dirty="0">
                <a:solidFill>
                  <a:srgbClr val="3333FF"/>
                </a:solidFill>
                <a:latin typeface="华文仿宋" panose="02010600040101010101" pitchFamily="2" charset="-122"/>
                <a:ea typeface="华文仿宋" panose="02010600040101010101" pitchFamily="2" charset="-122"/>
                <a:cs typeface="Times New Roman" panose="02020603050405020304" pitchFamily="18" charset="0"/>
              </a:rPr>
              <a:t>最大规范化，可以让这些属性值变换到同一个区间，这对于属性间的比较以及计算对象之间的距离很重要。</a:t>
            </a:r>
            <a:endParaRPr lang="zh-CN" altLang="en-US" sz="2400" dirty="0">
              <a:solidFill>
                <a:srgbClr val="3333FF"/>
              </a:solidFill>
              <a:latin typeface="华文仿宋" panose="02010600040101010101" pitchFamily="2" charset="-122"/>
              <a:ea typeface="华文仿宋" panose="0201060004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324614"/>
                                        </p:tgtEl>
                                        <p:attrNameLst>
                                          <p:attrName>style.visibility</p:attrName>
                                        </p:attrNameLst>
                                      </p:cBhvr>
                                      <p:to>
                                        <p:strVal val="visible"/>
                                      </p:to>
                                    </p:set>
                                    <p:animEffect transition="in" filter="dissolve">
                                      <p:cBhvr>
                                        <p:cTn id="7" dur="500"/>
                                        <p:tgtEl>
                                          <p:spTgt spid="3246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2950"/>
                                        </p:tgtEl>
                                        <p:attrNameLst>
                                          <p:attrName>style.visibility</p:attrName>
                                        </p:attrNameLst>
                                      </p:cBhvr>
                                      <p:to>
                                        <p:strVal val="visible"/>
                                      </p:to>
                                    </p:set>
                                    <p:animEffect transition="in" filter="fade">
                                      <p:cBhvr>
                                        <p:cTn id="12" dur="500"/>
                                        <p:tgtEl>
                                          <p:spTgt spid="82950"/>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B16E7CE-83E6-4A12-ABA6-761DC2FF3C93}"/>
              </a:ext>
            </a:extLst>
          </p:cNvPr>
          <p:cNvSpPr>
            <a:spLocks noGrp="1"/>
          </p:cNvSpPr>
          <p:nvPr>
            <p:ph type="title"/>
          </p:nvPr>
        </p:nvSpPr>
        <p:spPr/>
        <p:txBody>
          <a:bodyPr/>
          <a:lstStyle/>
          <a:p>
            <a:r>
              <a:rPr lang="zh-CN" altLang="en-US" sz="4000" dirty="0">
                <a:latin typeface="华文仿宋" panose="02010600040101010101" pitchFamily="2" charset="-122"/>
                <a:ea typeface="华文仿宋" panose="02010600040101010101" pitchFamily="2" charset="-122"/>
              </a:rPr>
              <a:t>最小</a:t>
            </a:r>
            <a:r>
              <a:rPr lang="en-US" altLang="zh-CN" sz="4000" dirty="0">
                <a:latin typeface="华文仿宋" panose="02010600040101010101" pitchFamily="2" charset="-122"/>
                <a:ea typeface="华文仿宋" panose="02010600040101010101" pitchFamily="2" charset="-122"/>
              </a:rPr>
              <a:t>-</a:t>
            </a:r>
            <a:r>
              <a:rPr lang="zh-CN" altLang="en-US" sz="4000" dirty="0">
                <a:latin typeface="华文仿宋" panose="02010600040101010101" pitchFamily="2" charset="-122"/>
                <a:ea typeface="华文仿宋" panose="02010600040101010101" pitchFamily="2" charset="-122"/>
              </a:rPr>
              <a:t>最大规范化</a:t>
            </a:r>
            <a:r>
              <a:rPr lang="en-US" altLang="zh-CN" sz="4000" dirty="0">
                <a:latin typeface="华文仿宋" panose="02010600040101010101" pitchFamily="2" charset="-122"/>
                <a:ea typeface="华文仿宋" panose="02010600040101010101" pitchFamily="2" charset="-122"/>
              </a:rPr>
              <a:t/>
            </a:r>
            <a:br>
              <a:rPr lang="en-US" altLang="zh-CN" sz="4000" dirty="0">
                <a:latin typeface="华文仿宋" panose="02010600040101010101" pitchFamily="2" charset="-122"/>
                <a:ea typeface="华文仿宋" panose="02010600040101010101" pitchFamily="2" charset="-122"/>
              </a:rPr>
            </a:br>
            <a:r>
              <a:rPr lang="en-US" altLang="zh-CN" sz="4000" dirty="0">
                <a:latin typeface="华文仿宋" panose="02010600040101010101" pitchFamily="2" charset="-122"/>
                <a:ea typeface="华文仿宋" panose="02010600040101010101" pitchFamily="2" charset="-122"/>
              </a:rPr>
              <a:t>(Min-Max Normalization)</a:t>
            </a:r>
            <a:endParaRPr lang="zh-CN" altLang="en-US" dirty="0"/>
          </a:p>
        </p:txBody>
      </p:sp>
      <p:sp>
        <p:nvSpPr>
          <p:cNvPr id="4" name="灯片编号占位符 3">
            <a:extLst>
              <a:ext uri="{FF2B5EF4-FFF2-40B4-BE49-F238E27FC236}">
                <a16:creationId xmlns:a16="http://schemas.microsoft.com/office/drawing/2014/main" id="{F8D6A4A3-4DFF-412A-87AB-F85AFA3728ED}"/>
              </a:ext>
            </a:extLst>
          </p:cNvPr>
          <p:cNvSpPr>
            <a:spLocks noGrp="1"/>
          </p:cNvSpPr>
          <p:nvPr>
            <p:ph type="sldNum" sz="quarter" idx="12"/>
          </p:nvPr>
        </p:nvSpPr>
        <p:spPr/>
        <p:txBody>
          <a:bodyPr/>
          <a:lstStyle/>
          <a:p>
            <a:pPr>
              <a:defRPr/>
            </a:pPr>
            <a:fld id="{F9C6BFAA-09CF-49E4-8EF3-DE9A69C2DDED}" type="slidenum">
              <a:rPr lang="en-US" altLang="zh-CN" smtClean="0"/>
              <a:pPr>
                <a:defRPr/>
              </a:pPr>
              <a:t>61</a:t>
            </a:fld>
            <a:endParaRPr lang="en-US" altLang="zh-CN"/>
          </a:p>
        </p:txBody>
      </p:sp>
      <p:pic>
        <p:nvPicPr>
          <p:cNvPr id="5" name="图片 4">
            <a:extLst>
              <a:ext uri="{FF2B5EF4-FFF2-40B4-BE49-F238E27FC236}">
                <a16:creationId xmlns:a16="http://schemas.microsoft.com/office/drawing/2014/main" id="{23816316-1534-49A6-B193-21243A7DC6D4}"/>
              </a:ext>
            </a:extLst>
          </p:cNvPr>
          <p:cNvPicPr/>
          <p:nvPr/>
        </p:nvPicPr>
        <p:blipFill>
          <a:blip r:embed="rId3"/>
          <a:stretch>
            <a:fillRect/>
          </a:stretch>
        </p:blipFill>
        <p:spPr>
          <a:xfrm>
            <a:off x="917594" y="1387792"/>
            <a:ext cx="7308812" cy="5347970"/>
          </a:xfrm>
          <a:prstGeom prst="rect">
            <a:avLst/>
          </a:prstGeom>
        </p:spPr>
      </p:pic>
    </p:spTree>
    <p:extLst>
      <p:ext uri="{BB962C8B-B14F-4D97-AF65-F5344CB8AC3E}">
        <p14:creationId xmlns:p14="http://schemas.microsoft.com/office/powerpoint/2010/main" val="3821896750"/>
      </p:ext>
    </p:extLst>
  </p:cSld>
  <p:clrMapOvr>
    <a:masterClrMapping/>
  </p:clrMapOvr>
  <p:transition>
    <p:fade/>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AE0D39AF-975E-4038-A263-70979E3B4DE8}"/>
              </a:ext>
            </a:extLst>
          </p:cNvPr>
          <p:cNvSpPr>
            <a:spLocks noGrp="1"/>
          </p:cNvSpPr>
          <p:nvPr>
            <p:ph type="title"/>
          </p:nvPr>
        </p:nvSpPr>
        <p:spPr>
          <a:xfrm>
            <a:off x="467544" y="188640"/>
            <a:ext cx="3466728" cy="688938"/>
          </a:xfrm>
        </p:spPr>
        <p:txBody>
          <a:bodyPr/>
          <a:lstStyle/>
          <a:p>
            <a:r>
              <a:rPr lang="en-US" altLang="zh-CN" dirty="0"/>
              <a:t>z –score</a:t>
            </a:r>
            <a:r>
              <a:rPr lang="zh-CN" altLang="en-US" dirty="0"/>
              <a:t>规范化</a:t>
            </a:r>
          </a:p>
        </p:txBody>
      </p:sp>
      <p:sp>
        <p:nvSpPr>
          <p:cNvPr id="84994" name="灯片编号占位符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6944B3B7-2789-4C45-80DB-DD7256A25EB9}" type="slidenum">
              <a:rPr lang="en-US" altLang="zh-CN"/>
              <a:pPr/>
              <a:t>62</a:t>
            </a:fld>
            <a:endParaRPr lang="en-US" altLang="zh-CN"/>
          </a:p>
        </p:txBody>
      </p:sp>
      <p:sp>
        <p:nvSpPr>
          <p:cNvPr id="354309" name="Rectangle 5"/>
          <p:cNvSpPr>
            <a:spLocks noChangeArrowheads="1"/>
          </p:cNvSpPr>
          <p:nvPr/>
        </p:nvSpPr>
        <p:spPr bwMode="auto">
          <a:xfrm>
            <a:off x="107504" y="2333428"/>
            <a:ext cx="8229600" cy="3831876"/>
          </a:xfrm>
          <a:prstGeom prst="rect">
            <a:avLst/>
          </a:prstGeom>
          <a:noFill/>
          <a:ln>
            <a:noFill/>
          </a:ln>
          <a:extLst/>
        </p:spPr>
        <p:txBody>
          <a:bodyPr/>
          <a:lstStyle>
            <a:lvl1pPr marL="342900" indent="-3429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987425" indent="-293688">
              <a:defRPr>
                <a:solidFill>
                  <a:schemeClr val="tx1"/>
                </a:solidFill>
                <a:latin typeface="Arial" panose="020B0604020202020204" pitchFamily="34" charset="0"/>
                <a:ea typeface="宋体" panose="02010600030101010101" pitchFamily="2" charset="-122"/>
              </a:defRPr>
            </a:lvl3pPr>
            <a:lvl4pPr marL="1281113" indent="-2921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57200" indent="-457200" algn="just" eaLnBrk="1" hangingPunct="1">
              <a:lnSpc>
                <a:spcPct val="95000"/>
              </a:lnSpc>
              <a:spcBef>
                <a:spcPct val="20000"/>
              </a:spcBef>
              <a:buClr>
                <a:schemeClr val="tx2"/>
              </a:buClr>
              <a:buSzPct val="70000"/>
              <a:buFont typeface="Wingdings" panose="05000000000000000000" pitchFamily="2" charset="2"/>
              <a:buChar char="Ø"/>
              <a:defRPr/>
            </a:pPr>
            <a:r>
              <a:rPr lang="zh-CN" altLang="en-US" sz="2800" dirty="0">
                <a:solidFill>
                  <a:srgbClr val="3333FF"/>
                </a:solidFill>
                <a:latin typeface="华文仿宋" panose="02010600040101010101" pitchFamily="2" charset="-122"/>
                <a:ea typeface="华文仿宋" panose="02010600040101010101" pitchFamily="2" charset="-122"/>
              </a:rPr>
              <a:t>标准分数（</a:t>
            </a:r>
            <a:r>
              <a:rPr lang="en-US" altLang="zh-CN" sz="2800" dirty="0">
                <a:solidFill>
                  <a:srgbClr val="3333FF"/>
                </a:solidFill>
                <a:latin typeface="华文仿宋" panose="02010600040101010101" pitchFamily="2" charset="-122"/>
                <a:ea typeface="华文仿宋" panose="02010600040101010101" pitchFamily="2" charset="-122"/>
              </a:rPr>
              <a:t>Standard Score</a:t>
            </a:r>
            <a:r>
              <a:rPr lang="zh-CN" altLang="en-US" sz="2800" dirty="0">
                <a:solidFill>
                  <a:srgbClr val="3333FF"/>
                </a:solidFill>
                <a:latin typeface="华文仿宋" panose="02010600040101010101" pitchFamily="2" charset="-122"/>
                <a:ea typeface="华文仿宋" panose="02010600040101010101" pitchFamily="2" charset="-122"/>
              </a:rPr>
              <a:t>）也叫</a:t>
            </a:r>
            <a:r>
              <a:rPr lang="en-US" altLang="zh-CN" sz="2800" dirty="0">
                <a:solidFill>
                  <a:srgbClr val="3333FF"/>
                </a:solidFill>
                <a:latin typeface="华文仿宋" panose="02010600040101010101" pitchFamily="2" charset="-122"/>
                <a:ea typeface="华文仿宋" panose="02010600040101010101" pitchFamily="2" charset="-122"/>
              </a:rPr>
              <a:t>z</a:t>
            </a:r>
            <a:r>
              <a:rPr lang="zh-CN" altLang="en-US" sz="2800" dirty="0">
                <a:solidFill>
                  <a:srgbClr val="3333FF"/>
                </a:solidFill>
                <a:latin typeface="华文仿宋" panose="02010600040101010101" pitchFamily="2" charset="-122"/>
                <a:ea typeface="华文仿宋" panose="02010600040101010101" pitchFamily="2" charset="-122"/>
              </a:rPr>
              <a:t>分数</a:t>
            </a:r>
            <a:r>
              <a:rPr lang="en-US" altLang="zh-CN" sz="2800" dirty="0">
                <a:solidFill>
                  <a:srgbClr val="3333FF"/>
                </a:solidFill>
                <a:latin typeface="华文仿宋" panose="02010600040101010101" pitchFamily="2" charset="-122"/>
                <a:ea typeface="华文仿宋" panose="02010600040101010101" pitchFamily="2" charset="-122"/>
              </a:rPr>
              <a:t>(z-score)</a:t>
            </a:r>
          </a:p>
          <a:p>
            <a:pPr marL="457200" indent="-457200" algn="just" eaLnBrk="1" hangingPunct="1">
              <a:lnSpc>
                <a:spcPct val="95000"/>
              </a:lnSpc>
              <a:spcBef>
                <a:spcPct val="20000"/>
              </a:spcBef>
              <a:buClr>
                <a:schemeClr val="tx2"/>
              </a:buClr>
              <a:buSzPct val="70000"/>
              <a:buFont typeface="Wingdings" panose="05000000000000000000" pitchFamily="2" charset="2"/>
              <a:buChar char="Ø"/>
              <a:defRPr/>
            </a:pPr>
            <a:r>
              <a:rPr lang="zh-CN" altLang="en-US" sz="2800" dirty="0">
                <a:solidFill>
                  <a:srgbClr val="3333FF"/>
                </a:solidFill>
                <a:latin typeface="华文仿宋" panose="02010600040101010101" pitchFamily="2" charset="-122"/>
                <a:ea typeface="华文仿宋" panose="02010600040101010101" pitchFamily="2" charset="-122"/>
              </a:rPr>
              <a:t>是以标准差为单位度量原始分数离开其平均数的分数之上多少个标准差，或是在平均数之下多少个标准差。</a:t>
            </a:r>
            <a:endParaRPr lang="en-US" altLang="zh-CN" sz="2800" dirty="0">
              <a:solidFill>
                <a:srgbClr val="3333FF"/>
              </a:solidFill>
              <a:latin typeface="华文仿宋" panose="02010600040101010101" pitchFamily="2" charset="-122"/>
              <a:ea typeface="华文仿宋" panose="02010600040101010101" pitchFamily="2" charset="-122"/>
            </a:endParaRPr>
          </a:p>
          <a:p>
            <a:pPr marL="457200" indent="-457200" algn="just" eaLnBrk="1" hangingPunct="1">
              <a:lnSpc>
                <a:spcPct val="95000"/>
              </a:lnSpc>
              <a:spcBef>
                <a:spcPct val="20000"/>
              </a:spcBef>
              <a:buClr>
                <a:schemeClr val="tx2"/>
              </a:buClr>
              <a:buSzPct val="70000"/>
              <a:buFont typeface="Wingdings" panose="05000000000000000000" pitchFamily="2" charset="2"/>
              <a:buChar char="Ø"/>
              <a:defRPr/>
            </a:pPr>
            <a:r>
              <a:rPr lang="zh-CN" altLang="en-US" sz="2800" dirty="0">
                <a:solidFill>
                  <a:srgbClr val="3333FF"/>
                </a:solidFill>
                <a:latin typeface="华文仿宋" panose="02010600040101010101" pitchFamily="2" charset="-122"/>
                <a:ea typeface="华文仿宋" panose="02010600040101010101" pitchFamily="2" charset="-122"/>
              </a:rPr>
              <a:t>它是一个抽象值，不受原始测量单位的影响，并可接受进一步的统计处理</a:t>
            </a:r>
            <a:r>
              <a:rPr lang="zh-CN" altLang="en-US" sz="2800" dirty="0"/>
              <a:t>。</a:t>
            </a:r>
            <a:endParaRPr lang="en-US" altLang="zh-CN" sz="2800" dirty="0">
              <a:solidFill>
                <a:srgbClr val="3333FF"/>
              </a:solidFill>
              <a:latin typeface="华文仿宋" panose="02010600040101010101" pitchFamily="2" charset="-122"/>
              <a:ea typeface="华文仿宋" panose="02010600040101010101" pitchFamily="2" charset="-122"/>
            </a:endParaRPr>
          </a:p>
          <a:p>
            <a:pPr marL="457200" indent="-457200" algn="just" eaLnBrk="1" hangingPunct="1">
              <a:lnSpc>
                <a:spcPct val="95000"/>
              </a:lnSpc>
              <a:spcBef>
                <a:spcPct val="20000"/>
              </a:spcBef>
              <a:buClr>
                <a:schemeClr val="tx2"/>
              </a:buClr>
              <a:buSzPct val="70000"/>
              <a:buFont typeface="Wingdings" panose="05000000000000000000" pitchFamily="2" charset="2"/>
              <a:buChar char="Ø"/>
              <a:defRPr/>
            </a:pPr>
            <a:r>
              <a:rPr lang="zh-CN" altLang="en-US" sz="3200" dirty="0">
                <a:solidFill>
                  <a:srgbClr val="3333FF"/>
                </a:solidFill>
                <a:latin typeface="华文仿宋" panose="02010600040101010101" pitchFamily="2" charset="-122"/>
                <a:ea typeface="华文仿宋" panose="02010600040101010101" pitchFamily="2" charset="-122"/>
              </a:rPr>
              <a:t>变换后，平均数近似为</a:t>
            </a:r>
            <a:r>
              <a:rPr lang="en-US" altLang="zh-CN" sz="3200" dirty="0">
                <a:solidFill>
                  <a:srgbClr val="3333FF"/>
                </a:solidFill>
                <a:latin typeface="华文仿宋" panose="02010600040101010101" pitchFamily="2" charset="-122"/>
                <a:ea typeface="华文仿宋" panose="02010600040101010101" pitchFamily="2" charset="-122"/>
              </a:rPr>
              <a:t>0</a:t>
            </a:r>
          </a:p>
          <a:p>
            <a:pPr marL="457200" indent="-457200" algn="just" eaLnBrk="1" hangingPunct="1">
              <a:lnSpc>
                <a:spcPct val="95000"/>
              </a:lnSpc>
              <a:spcBef>
                <a:spcPct val="20000"/>
              </a:spcBef>
              <a:buClr>
                <a:schemeClr val="tx2"/>
              </a:buClr>
              <a:buSzPct val="70000"/>
              <a:buFont typeface="Wingdings" panose="05000000000000000000" pitchFamily="2" charset="2"/>
              <a:buChar char="Ø"/>
              <a:defRPr/>
            </a:pPr>
            <a:r>
              <a:rPr lang="zh-CN" altLang="en-US" sz="3200" dirty="0">
                <a:solidFill>
                  <a:srgbClr val="3333FF"/>
                </a:solidFill>
                <a:latin typeface="华文仿宋" panose="02010600040101010101" pitchFamily="2" charset="-122"/>
                <a:ea typeface="华文仿宋" panose="02010600040101010101" pitchFamily="2" charset="-122"/>
              </a:rPr>
              <a:t>标准差近似为</a:t>
            </a:r>
            <a:r>
              <a:rPr lang="en-US" altLang="zh-CN" sz="3200" dirty="0">
                <a:solidFill>
                  <a:srgbClr val="3333FF"/>
                </a:solidFill>
                <a:latin typeface="华文仿宋" panose="02010600040101010101" pitchFamily="2" charset="-122"/>
                <a:ea typeface="华文仿宋" panose="02010600040101010101" pitchFamily="2" charset="-122"/>
              </a:rPr>
              <a:t>1</a:t>
            </a:r>
          </a:p>
        </p:txBody>
      </p:sp>
      <p:graphicFrame>
        <p:nvGraphicFramePr>
          <p:cNvPr id="2" name="对象 1"/>
          <p:cNvGraphicFramePr>
            <a:graphicFrameLocks noChangeAspect="1"/>
          </p:cNvGraphicFramePr>
          <p:nvPr>
            <p:extLst>
              <p:ext uri="{D42A27DB-BD31-4B8C-83A1-F6EECF244321}">
                <p14:modId xmlns:p14="http://schemas.microsoft.com/office/powerpoint/2010/main" val="1266101039"/>
              </p:ext>
            </p:extLst>
          </p:nvPr>
        </p:nvGraphicFramePr>
        <p:xfrm>
          <a:off x="3358208" y="907793"/>
          <a:ext cx="1800200" cy="1211674"/>
        </p:xfrm>
        <a:graphic>
          <a:graphicData uri="http://schemas.openxmlformats.org/presentationml/2006/ole">
            <mc:AlternateContent xmlns:mc="http://schemas.openxmlformats.org/markup-compatibility/2006">
              <mc:Choice xmlns:v="urn:schemas-microsoft-com:vml" Requires="v">
                <p:oleObj spid="_x0000_s85870" name="Equation" r:id="rId4" imgW="660240" imgH="444240" progId="Equation.DSMT4">
                  <p:embed/>
                </p:oleObj>
              </mc:Choice>
              <mc:Fallback>
                <p:oleObj name="Equation" r:id="rId4" imgW="660240" imgH="444240" progId="Equation.DSMT4">
                  <p:embed/>
                  <p:pic>
                    <p:nvPicPr>
                      <p:cNvPr id="0" name=""/>
                      <p:cNvPicPr/>
                      <p:nvPr/>
                    </p:nvPicPr>
                    <p:blipFill>
                      <a:blip r:embed="rId5"/>
                      <a:stretch>
                        <a:fillRect/>
                      </a:stretch>
                    </p:blipFill>
                    <p:spPr>
                      <a:xfrm>
                        <a:off x="3358208" y="907793"/>
                        <a:ext cx="1800200" cy="1211674"/>
                      </a:xfrm>
                      <a:prstGeom prst="rect">
                        <a:avLst/>
                      </a:prstGeom>
                    </p:spPr>
                  </p:pic>
                </p:oleObj>
              </mc:Fallback>
            </mc:AlternateContent>
          </a:graphicData>
        </a:graphic>
      </p:graphicFrame>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354309">
                                            <p:txEl>
                                              <p:pRg st="1" end="1"/>
                                            </p:txEl>
                                          </p:spTgt>
                                        </p:tgtEl>
                                        <p:attrNameLst>
                                          <p:attrName>style.visibility</p:attrName>
                                        </p:attrNameLst>
                                      </p:cBhvr>
                                      <p:to>
                                        <p:strVal val="visible"/>
                                      </p:to>
                                    </p:set>
                                    <p:anim calcmode="lin" valueType="num">
                                      <p:cBhvr additive="base">
                                        <p:cTn id="11" dur="500" fill="hold"/>
                                        <p:tgtEl>
                                          <p:spTgt spid="354309">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5430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54309">
                                            <p:txEl>
                                              <p:pRg st="0" end="0"/>
                                            </p:txEl>
                                          </p:spTgt>
                                        </p:tgtEl>
                                        <p:attrNameLst>
                                          <p:attrName>style.visibility</p:attrName>
                                        </p:attrNameLst>
                                      </p:cBhvr>
                                      <p:to>
                                        <p:strVal val="visible"/>
                                      </p:to>
                                    </p:set>
                                    <p:anim calcmode="lin" valueType="num">
                                      <p:cBhvr additive="base">
                                        <p:cTn id="17" dur="500" fill="hold"/>
                                        <p:tgtEl>
                                          <p:spTgt spid="354309">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5430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54309">
                                            <p:txEl>
                                              <p:pRg st="2" end="2"/>
                                            </p:txEl>
                                          </p:spTgt>
                                        </p:tgtEl>
                                        <p:attrNameLst>
                                          <p:attrName>style.visibility</p:attrName>
                                        </p:attrNameLst>
                                      </p:cBhvr>
                                      <p:to>
                                        <p:strVal val="visible"/>
                                      </p:to>
                                    </p:set>
                                    <p:anim calcmode="lin" valueType="num">
                                      <p:cBhvr additive="base">
                                        <p:cTn id="23" dur="500" fill="hold"/>
                                        <p:tgtEl>
                                          <p:spTgt spid="354309">
                                            <p:txEl>
                                              <p:pRg st="2" end="2"/>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5430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354309">
                                            <p:txEl>
                                              <p:pRg st="3" end="3"/>
                                            </p:txEl>
                                          </p:spTgt>
                                        </p:tgtEl>
                                        <p:attrNameLst>
                                          <p:attrName>style.visibility</p:attrName>
                                        </p:attrNameLst>
                                      </p:cBhvr>
                                      <p:to>
                                        <p:strVal val="visible"/>
                                      </p:to>
                                    </p:set>
                                    <p:anim calcmode="lin" valueType="num">
                                      <p:cBhvr additive="base">
                                        <p:cTn id="29" dur="500" fill="hold"/>
                                        <p:tgtEl>
                                          <p:spTgt spid="354309">
                                            <p:txEl>
                                              <p:pRg st="3" end="3"/>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5430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354309">
                                            <p:txEl>
                                              <p:pRg st="4" end="4"/>
                                            </p:txEl>
                                          </p:spTgt>
                                        </p:tgtEl>
                                        <p:attrNameLst>
                                          <p:attrName>style.visibility</p:attrName>
                                        </p:attrNameLst>
                                      </p:cBhvr>
                                      <p:to>
                                        <p:strVal val="visible"/>
                                      </p:to>
                                    </p:set>
                                    <p:anim calcmode="lin" valueType="num">
                                      <p:cBhvr additive="base">
                                        <p:cTn id="35" dur="500" fill="hold"/>
                                        <p:tgtEl>
                                          <p:spTgt spid="354309">
                                            <p:txEl>
                                              <p:pRg st="4" end="4"/>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54309">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34EC3B2-9479-44BA-B1F9-12DE5B7DD969}"/>
              </a:ext>
            </a:extLst>
          </p:cNvPr>
          <p:cNvSpPr>
            <a:spLocks noGrp="1"/>
          </p:cNvSpPr>
          <p:nvPr>
            <p:ph type="title"/>
          </p:nvPr>
        </p:nvSpPr>
        <p:spPr/>
        <p:txBody>
          <a:bodyPr/>
          <a:lstStyle/>
          <a:p>
            <a:r>
              <a:rPr lang="en-US" altLang="zh-CN" dirty="0"/>
              <a:t>z –score</a:t>
            </a:r>
            <a:r>
              <a:rPr lang="zh-CN" altLang="en-US" dirty="0"/>
              <a:t>规范化</a:t>
            </a:r>
          </a:p>
        </p:txBody>
      </p:sp>
      <p:sp>
        <p:nvSpPr>
          <p:cNvPr id="3" name="内容占位符 2">
            <a:extLst>
              <a:ext uri="{FF2B5EF4-FFF2-40B4-BE49-F238E27FC236}">
                <a16:creationId xmlns:a16="http://schemas.microsoft.com/office/drawing/2014/main" id="{61EFA691-39E3-4CA5-A40C-F14CA4405B31}"/>
              </a:ext>
            </a:extLst>
          </p:cNvPr>
          <p:cNvSpPr>
            <a:spLocks noGrp="1"/>
          </p:cNvSpPr>
          <p:nvPr>
            <p:ph idx="1"/>
          </p:nvPr>
        </p:nvSpPr>
        <p:spPr/>
        <p:txBody>
          <a:bodyPr/>
          <a:lstStyle/>
          <a:p>
            <a:pPr algn="just"/>
            <a:r>
              <a:rPr lang="zh-CN" altLang="en-US" dirty="0"/>
              <a:t>对满足不同正态分布的多个属性进行</a:t>
            </a:r>
            <a:r>
              <a:rPr lang="en-US" altLang="zh-CN" i="1" dirty="0">
                <a:latin typeface="Times New Roman" panose="02020603050405020304" pitchFamily="18" charset="0"/>
                <a:cs typeface="Times New Roman" panose="02020603050405020304" pitchFamily="18" charset="0"/>
              </a:rPr>
              <a:t>z-score</a:t>
            </a:r>
            <a:r>
              <a:rPr lang="zh-CN" altLang="en-US" dirty="0"/>
              <a:t>变换，可以将这些正态分布都化成标准正态分布，充分利用标准正态分布的性质，对不同属性的数据进行分析和相互比较。</a:t>
            </a:r>
            <a:endParaRPr lang="en-US" altLang="zh-CN" dirty="0"/>
          </a:p>
          <a:p>
            <a:pPr algn="just"/>
            <a:r>
              <a:rPr lang="zh-CN" altLang="zh-CN" dirty="0"/>
              <a:t>以标准差为度量单位，可计算数据偏离均值超过标准分的概率</a:t>
            </a:r>
            <a:endParaRPr lang="en-US" altLang="zh-CN" dirty="0"/>
          </a:p>
          <a:p>
            <a:pPr algn="just"/>
            <a:r>
              <a:rPr lang="zh-CN" altLang="zh-CN" dirty="0"/>
              <a:t>给定两个长度为</a:t>
            </a:r>
            <a:r>
              <a:rPr lang="en-US" altLang="zh-CN" dirty="0"/>
              <a:t>100</a:t>
            </a:r>
            <a:r>
              <a:rPr lang="zh-CN" altLang="zh-CN" dirty="0"/>
              <a:t>的满足正态分布的序列，</a:t>
            </a:r>
            <a:r>
              <a:rPr lang="zh-CN" altLang="en-US" dirty="0"/>
              <a:t>那么对于不同序列中同为</a:t>
            </a:r>
            <a:r>
              <a:rPr lang="en-US" altLang="zh-CN" dirty="0"/>
              <a:t>60</a:t>
            </a:r>
            <a:r>
              <a:rPr lang="zh-CN" altLang="en-US" dirty="0"/>
              <a:t>的两个数值，它们在各自的集合里处于什么样的水平呢？如何使得两个集合的数具有可比性？</a:t>
            </a:r>
          </a:p>
        </p:txBody>
      </p:sp>
      <p:sp>
        <p:nvSpPr>
          <p:cNvPr id="4" name="灯片编号占位符 3">
            <a:extLst>
              <a:ext uri="{FF2B5EF4-FFF2-40B4-BE49-F238E27FC236}">
                <a16:creationId xmlns:a16="http://schemas.microsoft.com/office/drawing/2014/main" id="{F51B7170-6ABD-494D-82CA-0FDEE960B4F3}"/>
              </a:ext>
            </a:extLst>
          </p:cNvPr>
          <p:cNvSpPr>
            <a:spLocks noGrp="1"/>
          </p:cNvSpPr>
          <p:nvPr>
            <p:ph type="sldNum" sz="quarter" idx="12"/>
          </p:nvPr>
        </p:nvSpPr>
        <p:spPr/>
        <p:txBody>
          <a:bodyPr/>
          <a:lstStyle/>
          <a:p>
            <a:pPr>
              <a:defRPr/>
            </a:pPr>
            <a:fld id="{F9C6BFAA-09CF-49E4-8EF3-DE9A69C2DDED}" type="slidenum">
              <a:rPr lang="en-US" altLang="zh-CN" smtClean="0"/>
              <a:pPr>
                <a:defRPr/>
              </a:pPr>
              <a:t>63</a:t>
            </a:fld>
            <a:endParaRPr lang="en-US" altLang="zh-CN"/>
          </a:p>
        </p:txBody>
      </p:sp>
    </p:spTree>
    <p:extLst>
      <p:ext uri="{BB962C8B-B14F-4D97-AF65-F5344CB8AC3E}">
        <p14:creationId xmlns:p14="http://schemas.microsoft.com/office/powerpoint/2010/main" val="1667993745"/>
      </p:ext>
    </p:extLst>
  </p:cSld>
  <p:clrMapOvr>
    <a:masterClrMapping/>
  </p:clrMapOvr>
  <p:transition>
    <p:fade/>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414FF01-D2C8-4CE8-9D2E-B948CC1D4648}"/>
              </a:ext>
            </a:extLst>
          </p:cNvPr>
          <p:cNvSpPr>
            <a:spLocks noGrp="1"/>
          </p:cNvSpPr>
          <p:nvPr>
            <p:ph type="title"/>
          </p:nvPr>
        </p:nvSpPr>
        <p:spPr>
          <a:xfrm>
            <a:off x="107504" y="42826"/>
            <a:ext cx="3430724" cy="690563"/>
          </a:xfrm>
        </p:spPr>
        <p:txBody>
          <a:bodyPr/>
          <a:lstStyle/>
          <a:p>
            <a:r>
              <a:rPr lang="en-US" altLang="zh-CN" dirty="0"/>
              <a:t>z –score</a:t>
            </a:r>
            <a:r>
              <a:rPr lang="zh-CN" altLang="en-US" dirty="0"/>
              <a:t>规范化</a:t>
            </a:r>
          </a:p>
        </p:txBody>
      </p:sp>
      <p:sp>
        <p:nvSpPr>
          <p:cNvPr id="4" name="灯片编号占位符 3">
            <a:extLst>
              <a:ext uri="{FF2B5EF4-FFF2-40B4-BE49-F238E27FC236}">
                <a16:creationId xmlns:a16="http://schemas.microsoft.com/office/drawing/2014/main" id="{1F0B8DD5-D20F-49D2-8912-BD6E7AE67E2C}"/>
              </a:ext>
            </a:extLst>
          </p:cNvPr>
          <p:cNvSpPr>
            <a:spLocks noGrp="1"/>
          </p:cNvSpPr>
          <p:nvPr>
            <p:ph type="sldNum" sz="quarter" idx="12"/>
          </p:nvPr>
        </p:nvSpPr>
        <p:spPr/>
        <p:txBody>
          <a:bodyPr/>
          <a:lstStyle/>
          <a:p>
            <a:pPr>
              <a:defRPr/>
            </a:pPr>
            <a:fld id="{F9C6BFAA-09CF-49E4-8EF3-DE9A69C2DDED}" type="slidenum">
              <a:rPr lang="en-US" altLang="zh-CN" smtClean="0"/>
              <a:pPr>
                <a:defRPr/>
              </a:pPr>
              <a:t>64</a:t>
            </a:fld>
            <a:endParaRPr lang="en-US" altLang="zh-CN"/>
          </a:p>
        </p:txBody>
      </p:sp>
      <p:pic>
        <p:nvPicPr>
          <p:cNvPr id="5" name="图片 4">
            <a:extLst>
              <a:ext uri="{FF2B5EF4-FFF2-40B4-BE49-F238E27FC236}">
                <a16:creationId xmlns:a16="http://schemas.microsoft.com/office/drawing/2014/main" id="{E2DCF5A6-1EFA-4795-85AE-751971ECB907}"/>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1331640" y="729450"/>
            <a:ext cx="6156684" cy="4823785"/>
          </a:xfrm>
          <a:prstGeom prst="rect">
            <a:avLst/>
          </a:prstGeom>
        </p:spPr>
      </p:pic>
      <p:graphicFrame>
        <p:nvGraphicFramePr>
          <p:cNvPr id="7" name="对象 6">
            <a:extLst>
              <a:ext uri="{FF2B5EF4-FFF2-40B4-BE49-F238E27FC236}">
                <a16:creationId xmlns:a16="http://schemas.microsoft.com/office/drawing/2014/main" id="{10CDA9C3-4E46-477A-85A4-1F13301F11C9}"/>
              </a:ext>
            </a:extLst>
          </p:cNvPr>
          <p:cNvGraphicFramePr>
            <a:graphicFrameLocks noChangeAspect="1"/>
          </p:cNvGraphicFramePr>
          <p:nvPr>
            <p:extLst>
              <p:ext uri="{D42A27DB-BD31-4B8C-83A1-F6EECF244321}">
                <p14:modId xmlns:p14="http://schemas.microsoft.com/office/powerpoint/2010/main" val="748455863"/>
              </p:ext>
            </p:extLst>
          </p:nvPr>
        </p:nvGraphicFramePr>
        <p:xfrm>
          <a:off x="251519" y="5715383"/>
          <a:ext cx="4140461" cy="606149"/>
        </p:xfrm>
        <a:graphic>
          <a:graphicData uri="http://schemas.openxmlformats.org/presentationml/2006/ole">
            <mc:AlternateContent xmlns:mc="http://schemas.openxmlformats.org/markup-compatibility/2006">
              <mc:Choice xmlns:v="urn:schemas-microsoft-com:vml" Requires="v">
                <p:oleObj spid="_x0000_s101492" name="Equation" r:id="rId5" imgW="1396394" imgH="203112" progId="Equation.DSMT4">
                  <p:embed/>
                </p:oleObj>
              </mc:Choice>
              <mc:Fallback>
                <p:oleObj name="Equation" r:id="rId5" imgW="1396394" imgH="203112" progId="Equation.DSMT4">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1519" y="5715383"/>
                        <a:ext cx="4140461" cy="606149"/>
                      </a:xfrm>
                      <a:prstGeom prst="rect">
                        <a:avLst/>
                      </a:prstGeom>
                      <a:noFill/>
                    </p:spPr>
                  </p:pic>
                </p:oleObj>
              </mc:Fallback>
            </mc:AlternateContent>
          </a:graphicData>
        </a:graphic>
      </p:graphicFrame>
      <p:graphicFrame>
        <p:nvGraphicFramePr>
          <p:cNvPr id="9" name="对象 8">
            <a:extLst>
              <a:ext uri="{FF2B5EF4-FFF2-40B4-BE49-F238E27FC236}">
                <a16:creationId xmlns:a16="http://schemas.microsoft.com/office/drawing/2014/main" id="{B0A465D7-C62C-4590-A8CA-C9166FD21C4D}"/>
              </a:ext>
            </a:extLst>
          </p:cNvPr>
          <p:cNvGraphicFramePr>
            <a:graphicFrameLocks noChangeAspect="1"/>
          </p:cNvGraphicFramePr>
          <p:nvPr>
            <p:extLst>
              <p:ext uri="{D42A27DB-BD31-4B8C-83A1-F6EECF244321}">
                <p14:modId xmlns:p14="http://schemas.microsoft.com/office/powerpoint/2010/main" val="4289209868"/>
              </p:ext>
            </p:extLst>
          </p:nvPr>
        </p:nvGraphicFramePr>
        <p:xfrm>
          <a:off x="4572000" y="5641993"/>
          <a:ext cx="4093838" cy="606149"/>
        </p:xfrm>
        <a:graphic>
          <a:graphicData uri="http://schemas.openxmlformats.org/presentationml/2006/ole">
            <mc:AlternateContent xmlns:mc="http://schemas.openxmlformats.org/markup-compatibility/2006">
              <mc:Choice xmlns:v="urn:schemas-microsoft-com:vml" Requires="v">
                <p:oleObj spid="_x0000_s101493" name="Equation" r:id="rId7" imgW="1396394" imgH="203112" progId="Equation.DSMT4">
                  <p:embed/>
                </p:oleObj>
              </mc:Choice>
              <mc:Fallback>
                <p:oleObj name="Equation" r:id="rId7" imgW="1396394" imgH="203112" progId="Equation.DSMT4">
                  <p:embed/>
                  <p:pic>
                    <p:nvPicPr>
                      <p:cNvPr id="0" name="Object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572000" y="5641993"/>
                        <a:ext cx="4093838" cy="606149"/>
                      </a:xfrm>
                      <a:prstGeom prst="rect">
                        <a:avLst/>
                      </a:prstGeom>
                      <a:noFill/>
                    </p:spPr>
                  </p:pic>
                </p:oleObj>
              </mc:Fallback>
            </mc:AlternateContent>
          </a:graphicData>
        </a:graphic>
      </p:graphicFrame>
    </p:spTree>
    <p:extLst>
      <p:ext uri="{BB962C8B-B14F-4D97-AF65-F5344CB8AC3E}">
        <p14:creationId xmlns:p14="http://schemas.microsoft.com/office/powerpoint/2010/main" val="347209034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2" name="图片 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1438" y="1144588"/>
            <a:ext cx="5095875" cy="307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7043" name="灯片编号占位符 1"/>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16793647-2211-42CE-882B-20575AE306A9}" type="slidenum">
              <a:rPr lang="en-US" altLang="zh-CN"/>
              <a:pPr/>
              <a:t>65</a:t>
            </a:fld>
            <a:endParaRPr lang="en-US" altLang="zh-CN"/>
          </a:p>
        </p:txBody>
      </p:sp>
      <p:sp>
        <p:nvSpPr>
          <p:cNvPr id="87044" name="Rectangle 4"/>
          <p:cNvSpPr>
            <a:spLocks noChangeArrowheads="1"/>
          </p:cNvSpPr>
          <p:nvPr/>
        </p:nvSpPr>
        <p:spPr bwMode="auto">
          <a:xfrm>
            <a:off x="215516" y="587006"/>
            <a:ext cx="7705725" cy="671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900" dirty="0">
                <a:solidFill>
                  <a:srgbClr val="3333FF"/>
                </a:solidFill>
                <a:latin typeface="方正姚体" panose="02010601030101010101" pitchFamily="2" charset="-122"/>
                <a:ea typeface="方正姚体" panose="02010601030101010101" pitchFamily="2" charset="-122"/>
              </a:rPr>
              <a:t>数据标准化</a:t>
            </a:r>
            <a:r>
              <a:rPr lang="en-US" altLang="zh-CN" sz="3900" b="1" dirty="0">
                <a:solidFill>
                  <a:srgbClr val="3333FF"/>
                </a:solidFill>
                <a:latin typeface="方正姚体" panose="02010601030101010101" pitchFamily="2" charset="-122"/>
                <a:ea typeface="方正姚体" panose="02010601030101010101" pitchFamily="2" charset="-122"/>
              </a:rPr>
              <a:t>: </a:t>
            </a:r>
            <a:r>
              <a:rPr lang="en-US" altLang="zh-CN" sz="3200" dirty="0">
                <a:solidFill>
                  <a:srgbClr val="3333FF"/>
                </a:solidFill>
                <a:latin typeface="方正姚体" panose="02010601030101010101" pitchFamily="2" charset="-122"/>
                <a:ea typeface="方正姚体" panose="02010601030101010101" pitchFamily="2" charset="-122"/>
                <a:cs typeface="Vijaya" panose="020B0604020202020204" pitchFamily="34" charset="0"/>
              </a:rPr>
              <a:t>z</a:t>
            </a:r>
            <a:r>
              <a:rPr lang="en-US" altLang="zh-CN" sz="3200" dirty="0">
                <a:solidFill>
                  <a:srgbClr val="3333FF"/>
                </a:solidFill>
                <a:latin typeface="方正姚体" panose="02010601030101010101" pitchFamily="2" charset="-122"/>
                <a:ea typeface="方正姚体" panose="02010601030101010101" pitchFamily="2" charset="-122"/>
              </a:rPr>
              <a:t> -score</a:t>
            </a:r>
          </a:p>
        </p:txBody>
      </p:sp>
      <p:pic>
        <p:nvPicPr>
          <p:cNvPr id="7" name="图片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46984" y="3213695"/>
            <a:ext cx="4381500" cy="309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灯片编号占位符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9623EDA9-C9C0-47D6-B061-3F4567A99354}" type="slidenum">
              <a:rPr lang="en-US" altLang="zh-CN"/>
              <a:pPr/>
              <a:t>66</a:t>
            </a:fld>
            <a:endParaRPr lang="en-US" altLang="zh-CN"/>
          </a:p>
        </p:txBody>
      </p:sp>
      <p:sp>
        <p:nvSpPr>
          <p:cNvPr id="88067" name="Rectangle 4"/>
          <p:cNvSpPr>
            <a:spLocks noChangeArrowheads="1"/>
          </p:cNvSpPr>
          <p:nvPr/>
        </p:nvSpPr>
        <p:spPr bwMode="auto">
          <a:xfrm>
            <a:off x="311150" y="283370"/>
            <a:ext cx="81534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900" dirty="0">
                <a:solidFill>
                  <a:srgbClr val="3333FF"/>
                </a:solidFill>
                <a:latin typeface="方正姚体" panose="02010601030101010101" pitchFamily="2" charset="-122"/>
                <a:ea typeface="方正姚体" panose="02010601030101010101" pitchFamily="2" charset="-122"/>
              </a:rPr>
              <a:t>数据标准化</a:t>
            </a:r>
          </a:p>
        </p:txBody>
      </p:sp>
      <mc:AlternateContent xmlns:mc="http://schemas.openxmlformats.org/markup-compatibility/2006" xmlns:a14="http://schemas.microsoft.com/office/drawing/2010/main">
        <mc:Choice Requires="a14">
          <p:sp>
            <p:nvSpPr>
              <p:cNvPr id="355333" name="Rectangle 5"/>
              <p:cNvSpPr>
                <a:spLocks noChangeArrowheads="1"/>
              </p:cNvSpPr>
              <p:nvPr/>
            </p:nvSpPr>
            <p:spPr bwMode="auto">
              <a:xfrm>
                <a:off x="503238" y="1592263"/>
                <a:ext cx="8229600" cy="2232025"/>
              </a:xfrm>
              <a:prstGeom prst="rect">
                <a:avLst/>
              </a:prstGeom>
              <a:noFill/>
              <a:ln>
                <a:noFill/>
              </a:ln>
              <a:extLst/>
            </p:spPr>
            <p:txBody>
              <a:bodyPr/>
              <a:lstStyle>
                <a:lvl1pPr marL="342900" indent="-342900">
                  <a:defRPr>
                    <a:solidFill>
                      <a:schemeClr val="tx1"/>
                    </a:solidFill>
                    <a:latin typeface="Arial" panose="020B0604020202020204" pitchFamily="34" charset="0"/>
                    <a:ea typeface="宋体" panose="02010600030101010101" pitchFamily="2" charset="-122"/>
                  </a:defRPr>
                </a:lvl1pPr>
                <a:lvl2pPr marL="692150" indent="-347663">
                  <a:defRPr>
                    <a:solidFill>
                      <a:schemeClr val="tx1"/>
                    </a:solidFill>
                    <a:latin typeface="Arial" panose="020B0604020202020204" pitchFamily="34" charset="0"/>
                    <a:ea typeface="宋体" panose="02010600030101010101" pitchFamily="2" charset="-122"/>
                  </a:defRPr>
                </a:lvl2pPr>
                <a:lvl3pPr marL="987425" indent="-293688">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57200" indent="-457200" eaLnBrk="1" hangingPunct="1">
                  <a:lnSpc>
                    <a:spcPct val="95000"/>
                  </a:lnSpc>
                  <a:spcBef>
                    <a:spcPct val="20000"/>
                  </a:spcBef>
                  <a:buClr>
                    <a:schemeClr val="tx2"/>
                  </a:buClr>
                  <a:buSzPct val="70000"/>
                  <a:buFont typeface="Wingdings" panose="05000000000000000000" pitchFamily="2" charset="2"/>
                  <a:buChar char="Ø"/>
                  <a:defRPr/>
                </a:pPr>
                <a:r>
                  <a:rPr lang="zh-CN" altLang="en-US" sz="2600" dirty="0">
                    <a:solidFill>
                      <a:srgbClr val="3333FF"/>
                    </a:solidFill>
                    <a:latin typeface="华文仿宋" panose="02010600040101010101" pitchFamily="2" charset="-122"/>
                    <a:ea typeface="华文仿宋" panose="02010600040101010101" pitchFamily="2" charset="-122"/>
                  </a:rPr>
                  <a:t>小数定标标准化：</a:t>
                </a:r>
                <a:endParaRPr lang="en-US" altLang="zh-CN" sz="2600" dirty="0">
                  <a:solidFill>
                    <a:srgbClr val="3333FF"/>
                  </a:solidFill>
                  <a:latin typeface="华文仿宋" panose="02010600040101010101" pitchFamily="2" charset="-122"/>
                  <a:ea typeface="华文仿宋" panose="02010600040101010101" pitchFamily="2" charset="-122"/>
                </a:endParaRPr>
              </a:p>
              <a:p>
                <a:pPr marL="457200" indent="-457200" eaLnBrk="1" hangingPunct="1">
                  <a:lnSpc>
                    <a:spcPct val="95000"/>
                  </a:lnSpc>
                  <a:spcBef>
                    <a:spcPct val="20000"/>
                  </a:spcBef>
                  <a:buClr>
                    <a:schemeClr val="tx2"/>
                  </a:buClr>
                  <a:buSzPct val="100000"/>
                  <a:buFont typeface="Wingdings" panose="05000000000000000000" pitchFamily="2" charset="2"/>
                  <a:buChar char="Ø"/>
                  <a:defRPr/>
                </a:pPr>
                <a14:m>
                  <m:oMath xmlns:m="http://schemas.openxmlformats.org/officeDocument/2006/math">
                    <m:sSup>
                      <m:sSupPr>
                        <m:ctrlPr>
                          <a:rPr lang="en-US" altLang="zh-CN" sz="2100" b="0" i="1" smtClean="0">
                            <a:solidFill>
                              <a:srgbClr val="3333FF"/>
                            </a:solidFill>
                            <a:latin typeface="Cambria Math" panose="02040503050406030204" pitchFamily="18" charset="0"/>
                            <a:ea typeface="华文仿宋" panose="02010600040101010101" pitchFamily="2" charset="-122"/>
                          </a:rPr>
                        </m:ctrlPr>
                      </m:sSupPr>
                      <m:e>
                        <m:r>
                          <a:rPr lang="en-US" altLang="zh-CN" sz="2100" b="0" i="1" smtClean="0">
                            <a:solidFill>
                              <a:srgbClr val="3333FF"/>
                            </a:solidFill>
                            <a:latin typeface="Cambria Math" panose="02040503050406030204" pitchFamily="18" charset="0"/>
                            <a:ea typeface="华文仿宋" panose="02010600040101010101" pitchFamily="2" charset="-122"/>
                          </a:rPr>
                          <m:t>𝑣</m:t>
                        </m:r>
                      </m:e>
                      <m:sup>
                        <m:r>
                          <a:rPr lang="en-US" altLang="zh-CN" sz="2100" b="0" i="1" smtClean="0">
                            <a:solidFill>
                              <a:srgbClr val="3333FF"/>
                            </a:solidFill>
                            <a:latin typeface="Cambria Math" panose="02040503050406030204" pitchFamily="18" charset="0"/>
                            <a:ea typeface="华文仿宋" panose="02010600040101010101" pitchFamily="2" charset="-122"/>
                          </a:rPr>
                          <m:t>′</m:t>
                        </m:r>
                      </m:sup>
                    </m:sSup>
                    <m:r>
                      <a:rPr lang="en-US" altLang="zh-CN" sz="2100" b="0" i="1" smtClean="0">
                        <a:solidFill>
                          <a:srgbClr val="3333FF"/>
                        </a:solidFill>
                        <a:latin typeface="Cambria Math" panose="02040503050406030204" pitchFamily="18" charset="0"/>
                        <a:ea typeface="华文仿宋" panose="02010600040101010101" pitchFamily="2" charset="-122"/>
                      </a:rPr>
                      <m:t>=</m:t>
                    </m:r>
                    <m:f>
                      <m:fPr>
                        <m:ctrlPr>
                          <a:rPr lang="en-US" altLang="zh-CN" sz="2100" b="0" i="1" smtClean="0">
                            <a:solidFill>
                              <a:srgbClr val="3333FF"/>
                            </a:solidFill>
                            <a:latin typeface="Cambria Math" panose="02040503050406030204" pitchFamily="18" charset="0"/>
                            <a:ea typeface="华文仿宋" panose="02010600040101010101" pitchFamily="2" charset="-122"/>
                          </a:rPr>
                        </m:ctrlPr>
                      </m:fPr>
                      <m:num>
                        <m:r>
                          <a:rPr lang="en-US" altLang="zh-CN" sz="2100" b="0" i="1" smtClean="0">
                            <a:solidFill>
                              <a:srgbClr val="3333FF"/>
                            </a:solidFill>
                            <a:latin typeface="Cambria Math" panose="02040503050406030204" pitchFamily="18" charset="0"/>
                            <a:ea typeface="华文仿宋" panose="02010600040101010101" pitchFamily="2" charset="-122"/>
                          </a:rPr>
                          <m:t>𝑣</m:t>
                        </m:r>
                      </m:num>
                      <m:den>
                        <m:sSup>
                          <m:sSupPr>
                            <m:ctrlPr>
                              <a:rPr lang="en-US" altLang="zh-CN" sz="2100" b="0" i="1" smtClean="0">
                                <a:solidFill>
                                  <a:srgbClr val="3333FF"/>
                                </a:solidFill>
                                <a:latin typeface="Cambria Math" panose="02040503050406030204" pitchFamily="18" charset="0"/>
                                <a:ea typeface="华文仿宋" panose="02010600040101010101" pitchFamily="2" charset="-122"/>
                              </a:rPr>
                            </m:ctrlPr>
                          </m:sSupPr>
                          <m:e>
                            <m:r>
                              <a:rPr lang="en-US" altLang="zh-CN" sz="2100" b="0" i="1" smtClean="0">
                                <a:solidFill>
                                  <a:srgbClr val="3333FF"/>
                                </a:solidFill>
                                <a:latin typeface="Cambria Math" panose="02040503050406030204" pitchFamily="18" charset="0"/>
                                <a:ea typeface="华文仿宋" panose="02010600040101010101" pitchFamily="2" charset="-122"/>
                              </a:rPr>
                              <m:t>10</m:t>
                            </m:r>
                          </m:e>
                          <m:sup>
                            <m:r>
                              <a:rPr lang="en-US" altLang="zh-CN" sz="2100" b="0" i="1" smtClean="0">
                                <a:solidFill>
                                  <a:srgbClr val="3333FF"/>
                                </a:solidFill>
                                <a:latin typeface="Cambria Math" panose="02040503050406030204" pitchFamily="18" charset="0"/>
                                <a:ea typeface="华文仿宋" panose="02010600040101010101" pitchFamily="2" charset="-122"/>
                              </a:rPr>
                              <m:t>𝑗</m:t>
                            </m:r>
                          </m:sup>
                        </m:sSup>
                      </m:den>
                    </m:f>
                  </m:oMath>
                </a14:m>
                <a:endParaRPr lang="en-US" altLang="zh-CN" sz="2100" dirty="0">
                  <a:solidFill>
                    <a:srgbClr val="3333FF"/>
                  </a:solidFill>
                  <a:latin typeface="华文仿宋" panose="02010600040101010101" pitchFamily="2" charset="-122"/>
                  <a:ea typeface="华文仿宋" panose="02010600040101010101" pitchFamily="2" charset="-122"/>
                </a:endParaRPr>
              </a:p>
              <a:p>
                <a:pPr marL="806450" lvl="1" indent="-457200" eaLnBrk="1" hangingPunct="1">
                  <a:lnSpc>
                    <a:spcPct val="95000"/>
                  </a:lnSpc>
                  <a:spcBef>
                    <a:spcPct val="20000"/>
                  </a:spcBef>
                  <a:buClr>
                    <a:schemeClr val="tx2"/>
                  </a:buClr>
                  <a:buSzPct val="100000"/>
                  <a:buFont typeface="Wingdings" panose="05000000000000000000" pitchFamily="2" charset="2"/>
                  <a:buChar char="n"/>
                  <a:defRPr/>
                </a:pPr>
                <a:r>
                  <a:rPr lang="en-US" altLang="zh-CN" sz="2100" dirty="0">
                    <a:solidFill>
                      <a:srgbClr val="3333FF"/>
                    </a:solidFill>
                    <a:latin typeface="华文仿宋" panose="02010600040101010101" pitchFamily="2" charset="-122"/>
                    <a:ea typeface="华文仿宋" panose="02010600040101010101" pitchFamily="2" charset="-122"/>
                  </a:rPr>
                  <a:t>j</a:t>
                </a:r>
                <a:r>
                  <a:rPr lang="zh-CN" altLang="en-US" sz="2100" dirty="0">
                    <a:solidFill>
                      <a:srgbClr val="3333FF"/>
                    </a:solidFill>
                    <a:latin typeface="华文仿宋" panose="02010600040101010101" pitchFamily="2" charset="-122"/>
                    <a:ea typeface="华文仿宋" panose="02010600040101010101" pitchFamily="2" charset="-122"/>
                  </a:rPr>
                  <a:t>是使</a:t>
                </a:r>
                <a14:m>
                  <m:oMath xmlns:m="http://schemas.openxmlformats.org/officeDocument/2006/math">
                    <m:r>
                      <a:rPr lang="en-US" altLang="zh-CN" sz="2100" b="0" i="1" smtClean="0">
                        <a:solidFill>
                          <a:srgbClr val="3333FF"/>
                        </a:solidFill>
                        <a:latin typeface="Cambria Math" panose="02040503050406030204" pitchFamily="18" charset="0"/>
                        <a:ea typeface="华文仿宋" panose="02010600040101010101" pitchFamily="2" charset="-122"/>
                      </a:rPr>
                      <m:t>𝑀𝑎𝑥</m:t>
                    </m:r>
                    <m:d>
                      <m:dPr>
                        <m:ctrlPr>
                          <a:rPr lang="en-US" altLang="zh-CN" sz="2100" b="0" i="1" smtClean="0">
                            <a:solidFill>
                              <a:srgbClr val="3333FF"/>
                            </a:solidFill>
                            <a:latin typeface="Cambria Math" panose="02040503050406030204" pitchFamily="18" charset="0"/>
                            <a:ea typeface="华文仿宋" panose="02010600040101010101" pitchFamily="2" charset="-122"/>
                          </a:rPr>
                        </m:ctrlPr>
                      </m:dPr>
                      <m:e>
                        <m:d>
                          <m:dPr>
                            <m:begChr m:val="|"/>
                            <m:endChr m:val="|"/>
                            <m:ctrlPr>
                              <a:rPr lang="en-US" altLang="zh-CN" sz="2100" b="0" i="1" smtClean="0">
                                <a:solidFill>
                                  <a:srgbClr val="3333FF"/>
                                </a:solidFill>
                                <a:latin typeface="Cambria Math" panose="02040503050406030204" pitchFamily="18" charset="0"/>
                                <a:ea typeface="华文仿宋" panose="02010600040101010101" pitchFamily="2" charset="-122"/>
                              </a:rPr>
                            </m:ctrlPr>
                          </m:dPr>
                          <m:e>
                            <m:sSup>
                              <m:sSupPr>
                                <m:ctrlPr>
                                  <a:rPr lang="en-US" altLang="zh-CN" sz="2100" b="0" i="1" smtClean="0">
                                    <a:solidFill>
                                      <a:srgbClr val="3333FF"/>
                                    </a:solidFill>
                                    <a:latin typeface="Cambria Math" panose="02040503050406030204" pitchFamily="18" charset="0"/>
                                    <a:ea typeface="华文仿宋" panose="02010600040101010101" pitchFamily="2" charset="-122"/>
                                  </a:rPr>
                                </m:ctrlPr>
                              </m:sSupPr>
                              <m:e>
                                <m:r>
                                  <a:rPr lang="en-US" altLang="zh-CN" sz="2100" b="0" i="1" smtClean="0">
                                    <a:solidFill>
                                      <a:srgbClr val="3333FF"/>
                                    </a:solidFill>
                                    <a:latin typeface="Cambria Math" panose="02040503050406030204" pitchFamily="18" charset="0"/>
                                    <a:ea typeface="华文仿宋" panose="02010600040101010101" pitchFamily="2" charset="-122"/>
                                  </a:rPr>
                                  <m:t>𝑣</m:t>
                                </m:r>
                              </m:e>
                              <m:sup>
                                <m:r>
                                  <a:rPr lang="en-US" altLang="zh-CN" sz="2100" b="0" i="1" smtClean="0">
                                    <a:solidFill>
                                      <a:srgbClr val="3333FF"/>
                                    </a:solidFill>
                                    <a:latin typeface="Cambria Math" panose="02040503050406030204" pitchFamily="18" charset="0"/>
                                    <a:ea typeface="华文仿宋" panose="02010600040101010101" pitchFamily="2" charset="-122"/>
                                  </a:rPr>
                                  <m:t>′</m:t>
                                </m:r>
                              </m:sup>
                            </m:sSup>
                          </m:e>
                        </m:d>
                        <m:r>
                          <a:rPr lang="en-US" altLang="zh-CN" sz="2100" b="0" i="1" smtClean="0">
                            <a:solidFill>
                              <a:srgbClr val="3333FF"/>
                            </a:solidFill>
                            <a:latin typeface="Cambria Math" panose="02040503050406030204" pitchFamily="18" charset="0"/>
                            <a:ea typeface="华文仿宋" panose="02010600040101010101" pitchFamily="2" charset="-122"/>
                          </a:rPr>
                          <m:t>&lt;1</m:t>
                        </m:r>
                      </m:e>
                    </m:d>
                    <m:r>
                      <a:rPr lang="zh-CN" altLang="en-US" sz="2100" b="0" i="1" smtClean="0">
                        <a:solidFill>
                          <a:srgbClr val="3333FF"/>
                        </a:solidFill>
                        <a:latin typeface="Cambria Math" panose="02040503050406030204" pitchFamily="18" charset="0"/>
                        <a:ea typeface="华文仿宋" panose="02010600040101010101" pitchFamily="2" charset="-122"/>
                      </a:rPr>
                      <m:t>的</m:t>
                    </m:r>
                    <m:r>
                      <a:rPr lang="zh-CN" altLang="en-US" sz="2100" i="1">
                        <a:solidFill>
                          <a:srgbClr val="3333FF"/>
                        </a:solidFill>
                        <a:latin typeface="Cambria Math" panose="02040503050406030204" pitchFamily="18" charset="0"/>
                        <a:ea typeface="华文仿宋" panose="02010600040101010101" pitchFamily="2" charset="-122"/>
                      </a:rPr>
                      <m:t>最小整数</m:t>
                    </m:r>
                  </m:oMath>
                </a14:m>
                <a:endParaRPr lang="zh-CN" altLang="en-US" sz="2100" dirty="0">
                  <a:solidFill>
                    <a:srgbClr val="3333FF"/>
                  </a:solidFill>
                  <a:latin typeface="华文仿宋" panose="02010600040101010101" pitchFamily="2" charset="-122"/>
                  <a:ea typeface="华文仿宋" panose="02010600040101010101" pitchFamily="2" charset="-122"/>
                </a:endParaRPr>
              </a:p>
            </p:txBody>
          </p:sp>
        </mc:Choice>
        <mc:Fallback xmlns="">
          <p:sp>
            <p:nvSpPr>
              <p:cNvPr id="355333" name="Rectangle 5"/>
              <p:cNvSpPr>
                <a:spLocks noRot="1" noChangeAspect="1" noMove="1" noResize="1" noEditPoints="1" noAdjustHandles="1" noChangeArrowheads="1" noChangeShapeType="1" noTextEdit="1"/>
              </p:cNvSpPr>
              <p:nvPr/>
            </p:nvSpPr>
            <p:spPr bwMode="auto">
              <a:xfrm>
                <a:off x="503238" y="1592263"/>
                <a:ext cx="8229600" cy="2232025"/>
              </a:xfrm>
              <a:prstGeom prst="rect">
                <a:avLst/>
              </a:prstGeom>
              <a:blipFill rotWithShape="0">
                <a:blip r:embed="rId3"/>
                <a:stretch>
                  <a:fillRect l="-741" t="-3279"/>
                </a:stretch>
              </a:blipFill>
              <a:ln>
                <a:noFill/>
              </a:ln>
              <a:extLst/>
            </p:spPr>
            <p:txBody>
              <a:bodyPr/>
              <a:lstStyle/>
              <a:p>
                <a:r>
                  <a:rPr lang="zh-CN" altLang="en-US">
                    <a:noFill/>
                  </a:rPr>
                  <a:t> </a:t>
                </a:r>
              </a:p>
            </p:txBody>
          </p:sp>
        </mc:Fallback>
      </mc:AlternateContent>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5533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5533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5533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5333" grpId="0" build="p"/>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4EFA3022-E10B-406F-A10F-92118774A4BB}"/>
              </a:ext>
            </a:extLst>
          </p:cNvPr>
          <p:cNvSpPr>
            <a:spLocks noGrp="1"/>
          </p:cNvSpPr>
          <p:nvPr>
            <p:ph type="title"/>
          </p:nvPr>
        </p:nvSpPr>
        <p:spPr>
          <a:xfrm>
            <a:off x="472560" y="179310"/>
            <a:ext cx="7543800" cy="648450"/>
          </a:xfrm>
        </p:spPr>
        <p:txBody>
          <a:bodyPr/>
          <a:lstStyle/>
          <a:p>
            <a:r>
              <a:rPr lang="zh-CN" altLang="en-US" dirty="0"/>
              <a:t>独热编码（</a:t>
            </a:r>
            <a:r>
              <a:rPr lang="en-US" altLang="zh-CN" dirty="0"/>
              <a:t>One Hot Encoding</a:t>
            </a:r>
            <a:r>
              <a:rPr lang="zh-CN" altLang="en-US" dirty="0"/>
              <a:t>）</a:t>
            </a:r>
          </a:p>
        </p:txBody>
      </p:sp>
      <p:sp>
        <p:nvSpPr>
          <p:cNvPr id="4" name="内容占位符 3">
            <a:extLst>
              <a:ext uri="{FF2B5EF4-FFF2-40B4-BE49-F238E27FC236}">
                <a16:creationId xmlns:a16="http://schemas.microsoft.com/office/drawing/2014/main" id="{A944F5CA-9B86-420F-B172-6D51457AD0A7}"/>
              </a:ext>
            </a:extLst>
          </p:cNvPr>
          <p:cNvSpPr>
            <a:spLocks noGrp="1"/>
          </p:cNvSpPr>
          <p:nvPr>
            <p:ph idx="1"/>
          </p:nvPr>
        </p:nvSpPr>
        <p:spPr>
          <a:xfrm>
            <a:off x="107504" y="908721"/>
            <a:ext cx="8594656" cy="1368152"/>
          </a:xfrm>
        </p:spPr>
        <p:txBody>
          <a:bodyPr/>
          <a:lstStyle/>
          <a:p>
            <a:r>
              <a:rPr lang="zh-CN" altLang="zh-CN" dirty="0"/>
              <a:t>又称一位有效编码，对标称属性（分类属性）进行编码。</a:t>
            </a:r>
            <a:endParaRPr lang="en-US" altLang="zh-CN" dirty="0"/>
          </a:p>
          <a:p>
            <a:r>
              <a:rPr lang="zh-CN" altLang="zh-CN" dirty="0"/>
              <a:t>例，产品的颜色有</a:t>
            </a:r>
            <a:r>
              <a:rPr lang="en-US" altLang="zh-CN" dirty="0"/>
              <a:t>{</a:t>
            </a:r>
            <a:r>
              <a:rPr lang="zh-CN" altLang="zh-CN" dirty="0"/>
              <a:t>黑、白、蓝、黄</a:t>
            </a:r>
            <a:r>
              <a:rPr lang="en-US" altLang="zh-CN" dirty="0"/>
              <a:t>}</a:t>
            </a:r>
            <a:r>
              <a:rPr lang="zh-CN" altLang="zh-CN" dirty="0"/>
              <a:t>四种取值，分别用</a:t>
            </a:r>
            <a:r>
              <a:rPr lang="en-US" altLang="zh-CN" dirty="0"/>
              <a:t>1</a:t>
            </a:r>
            <a:r>
              <a:rPr lang="zh-CN" altLang="zh-CN" dirty="0"/>
              <a:t>、</a:t>
            </a:r>
            <a:r>
              <a:rPr lang="en-US" altLang="zh-CN" dirty="0"/>
              <a:t>2</a:t>
            </a:r>
            <a:r>
              <a:rPr lang="zh-CN" altLang="zh-CN" dirty="0"/>
              <a:t>、</a:t>
            </a:r>
            <a:r>
              <a:rPr lang="en-US" altLang="zh-CN" dirty="0"/>
              <a:t>3</a:t>
            </a:r>
            <a:r>
              <a:rPr lang="zh-CN" altLang="zh-CN" dirty="0"/>
              <a:t>、</a:t>
            </a:r>
            <a:r>
              <a:rPr lang="en-US" altLang="zh-CN" dirty="0"/>
              <a:t>4</a:t>
            </a:r>
            <a:r>
              <a:rPr lang="zh-CN" altLang="zh-CN" dirty="0"/>
              <a:t>来编码，假设有</a:t>
            </a:r>
            <a:r>
              <a:rPr lang="en-US" altLang="zh-CN" dirty="0"/>
              <a:t>5</a:t>
            </a:r>
            <a:r>
              <a:rPr lang="zh-CN" altLang="zh-CN" dirty="0"/>
              <a:t>个产品如下所示：</a:t>
            </a:r>
            <a:endParaRPr lang="en-US" altLang="zh-CN" dirty="0"/>
          </a:p>
          <a:p>
            <a:pPr marL="0" indent="0">
              <a:buNone/>
            </a:pPr>
            <a:endParaRPr lang="zh-CN" altLang="en-US" dirty="0"/>
          </a:p>
        </p:txBody>
      </p:sp>
      <p:sp>
        <p:nvSpPr>
          <p:cNvPr id="2" name="灯片编号占位符 1">
            <a:extLst>
              <a:ext uri="{FF2B5EF4-FFF2-40B4-BE49-F238E27FC236}">
                <a16:creationId xmlns:a16="http://schemas.microsoft.com/office/drawing/2014/main" id="{FE7FA4C5-4D15-48D7-AD2F-5E587E7FB0A8}"/>
              </a:ext>
            </a:extLst>
          </p:cNvPr>
          <p:cNvSpPr>
            <a:spLocks noGrp="1"/>
          </p:cNvSpPr>
          <p:nvPr>
            <p:ph type="sldNum" sz="quarter" idx="12"/>
          </p:nvPr>
        </p:nvSpPr>
        <p:spPr/>
        <p:txBody>
          <a:bodyPr/>
          <a:lstStyle/>
          <a:p>
            <a:pPr>
              <a:defRPr/>
            </a:pPr>
            <a:fld id="{9D1F3FAA-0BFA-41FE-8BF5-7CA0D3480F62}" type="slidenum">
              <a:rPr lang="en-US" altLang="zh-CN" smtClean="0"/>
              <a:pPr>
                <a:defRPr/>
              </a:pPr>
              <a:t>67</a:t>
            </a:fld>
            <a:endParaRPr lang="en-US" altLang="zh-CN"/>
          </a:p>
        </p:txBody>
      </p:sp>
      <p:graphicFrame>
        <p:nvGraphicFramePr>
          <p:cNvPr id="5" name="表格 4">
            <a:extLst>
              <a:ext uri="{FF2B5EF4-FFF2-40B4-BE49-F238E27FC236}">
                <a16:creationId xmlns:a16="http://schemas.microsoft.com/office/drawing/2014/main" id="{29BABBF4-1AC0-4389-B998-6B2D67DE4020}"/>
              </a:ext>
            </a:extLst>
          </p:cNvPr>
          <p:cNvGraphicFramePr>
            <a:graphicFrameLocks noGrp="1"/>
          </p:cNvGraphicFramePr>
          <p:nvPr>
            <p:extLst>
              <p:ext uri="{D42A27DB-BD31-4B8C-83A1-F6EECF244321}">
                <p14:modId xmlns:p14="http://schemas.microsoft.com/office/powerpoint/2010/main" val="334882502"/>
              </p:ext>
            </p:extLst>
          </p:nvPr>
        </p:nvGraphicFramePr>
        <p:xfrm>
          <a:off x="2123728" y="2284941"/>
          <a:ext cx="3960440" cy="2694774"/>
        </p:xfrm>
        <a:graphic>
          <a:graphicData uri="http://schemas.openxmlformats.org/drawingml/2006/table">
            <a:tbl>
              <a:tblPr firstRow="1" firstCol="1" bandRow="1">
                <a:tableStyleId>{93296810-A885-4BE3-A3E7-6D5BEEA58F35}</a:tableStyleId>
              </a:tblPr>
              <a:tblGrid>
                <a:gridCol w="828092">
                  <a:extLst>
                    <a:ext uri="{9D8B030D-6E8A-4147-A177-3AD203B41FA5}">
                      <a16:colId xmlns:a16="http://schemas.microsoft.com/office/drawing/2014/main" val="3397652544"/>
                    </a:ext>
                  </a:extLst>
                </a:gridCol>
                <a:gridCol w="3132348">
                  <a:extLst>
                    <a:ext uri="{9D8B030D-6E8A-4147-A177-3AD203B41FA5}">
                      <a16:colId xmlns:a16="http://schemas.microsoft.com/office/drawing/2014/main" val="1104220620"/>
                    </a:ext>
                  </a:extLst>
                </a:gridCol>
              </a:tblGrid>
              <a:tr h="449129">
                <a:tc>
                  <a:txBody>
                    <a:bodyPr/>
                    <a:lstStyle/>
                    <a:p>
                      <a:pPr indent="127000" algn="ctr">
                        <a:spcAft>
                          <a:spcPts val="0"/>
                        </a:spcAft>
                      </a:pPr>
                      <a:r>
                        <a:rPr lang="en-US" sz="2000" kern="100">
                          <a:effectLst/>
                          <a:latin typeface="Times New Roman" panose="02020603050405020304" pitchFamily="18" charset="0"/>
                          <a:cs typeface="Times New Roman" panose="02020603050405020304" pitchFamily="18" charset="0"/>
                        </a:rPr>
                        <a:t>ID</a:t>
                      </a:r>
                      <a:endParaRPr lang="zh-CN" sz="2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zh-CN" sz="2000" kern="100">
                          <a:effectLst/>
                          <a:latin typeface="Times New Roman" panose="02020603050405020304" pitchFamily="18" charset="0"/>
                          <a:cs typeface="Times New Roman" panose="02020603050405020304" pitchFamily="18" charset="0"/>
                        </a:rPr>
                        <a:t>颜色</a:t>
                      </a:r>
                      <a:endParaRPr lang="zh-CN" sz="2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635653705"/>
                  </a:ext>
                </a:extLst>
              </a:tr>
              <a:tr h="449129">
                <a:tc>
                  <a:txBody>
                    <a:bodyPr/>
                    <a:lstStyle/>
                    <a:p>
                      <a:pPr indent="127000" algn="ctr">
                        <a:spcAft>
                          <a:spcPts val="0"/>
                        </a:spcAft>
                      </a:pPr>
                      <a:r>
                        <a:rPr lang="en-US" sz="2000" kern="100">
                          <a:effectLst/>
                          <a:latin typeface="Times New Roman" panose="02020603050405020304" pitchFamily="18" charset="0"/>
                          <a:cs typeface="Times New Roman" panose="02020603050405020304" pitchFamily="18" charset="0"/>
                        </a:rPr>
                        <a:t>1</a:t>
                      </a:r>
                      <a:endParaRPr lang="zh-CN" sz="2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2000" kern="100">
                          <a:effectLst/>
                          <a:latin typeface="Times New Roman" panose="02020603050405020304" pitchFamily="18" charset="0"/>
                          <a:cs typeface="Times New Roman" panose="02020603050405020304" pitchFamily="18" charset="0"/>
                        </a:rPr>
                        <a:t>1</a:t>
                      </a:r>
                      <a:endParaRPr lang="zh-CN" sz="2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829592943"/>
                  </a:ext>
                </a:extLst>
              </a:tr>
              <a:tr h="449129">
                <a:tc>
                  <a:txBody>
                    <a:bodyPr/>
                    <a:lstStyle/>
                    <a:p>
                      <a:pPr indent="127000" algn="ctr">
                        <a:spcAft>
                          <a:spcPts val="0"/>
                        </a:spcAft>
                      </a:pPr>
                      <a:r>
                        <a:rPr lang="en-US" sz="2000" kern="100">
                          <a:effectLst/>
                          <a:latin typeface="Times New Roman" panose="02020603050405020304" pitchFamily="18" charset="0"/>
                          <a:cs typeface="Times New Roman" panose="02020603050405020304" pitchFamily="18" charset="0"/>
                        </a:rPr>
                        <a:t>2</a:t>
                      </a:r>
                      <a:endParaRPr lang="zh-CN" sz="2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2000" kern="100">
                          <a:effectLst/>
                          <a:latin typeface="Times New Roman" panose="02020603050405020304" pitchFamily="18" charset="0"/>
                          <a:cs typeface="Times New Roman" panose="02020603050405020304" pitchFamily="18" charset="0"/>
                        </a:rPr>
                        <a:t>3</a:t>
                      </a:r>
                      <a:endParaRPr lang="zh-CN" sz="2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928013054"/>
                  </a:ext>
                </a:extLst>
              </a:tr>
              <a:tr h="449129">
                <a:tc>
                  <a:txBody>
                    <a:bodyPr/>
                    <a:lstStyle/>
                    <a:p>
                      <a:pPr indent="127000" algn="ctr">
                        <a:spcAft>
                          <a:spcPts val="0"/>
                        </a:spcAft>
                      </a:pPr>
                      <a:r>
                        <a:rPr lang="en-US" sz="2000" kern="100">
                          <a:effectLst/>
                          <a:latin typeface="Times New Roman" panose="02020603050405020304" pitchFamily="18" charset="0"/>
                          <a:cs typeface="Times New Roman" panose="02020603050405020304" pitchFamily="18" charset="0"/>
                        </a:rPr>
                        <a:t>3</a:t>
                      </a:r>
                      <a:endParaRPr lang="zh-CN" sz="2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2000" kern="100">
                          <a:effectLst/>
                          <a:latin typeface="Times New Roman" panose="02020603050405020304" pitchFamily="18" charset="0"/>
                          <a:cs typeface="Times New Roman" panose="02020603050405020304" pitchFamily="18" charset="0"/>
                        </a:rPr>
                        <a:t>2</a:t>
                      </a:r>
                      <a:endParaRPr lang="zh-CN" sz="2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35268749"/>
                  </a:ext>
                </a:extLst>
              </a:tr>
              <a:tr h="449129">
                <a:tc>
                  <a:txBody>
                    <a:bodyPr/>
                    <a:lstStyle/>
                    <a:p>
                      <a:pPr indent="127000" algn="ctr">
                        <a:spcAft>
                          <a:spcPts val="0"/>
                        </a:spcAft>
                      </a:pPr>
                      <a:r>
                        <a:rPr lang="en-US" sz="2000" kern="100">
                          <a:effectLst/>
                          <a:latin typeface="Times New Roman" panose="02020603050405020304" pitchFamily="18" charset="0"/>
                          <a:cs typeface="Times New Roman" panose="02020603050405020304" pitchFamily="18" charset="0"/>
                        </a:rPr>
                        <a:t>4</a:t>
                      </a:r>
                      <a:endParaRPr lang="zh-CN" sz="2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2000" kern="100">
                          <a:effectLst/>
                          <a:latin typeface="Times New Roman" panose="02020603050405020304" pitchFamily="18" charset="0"/>
                          <a:cs typeface="Times New Roman" panose="02020603050405020304" pitchFamily="18" charset="0"/>
                        </a:rPr>
                        <a:t>1</a:t>
                      </a:r>
                      <a:endParaRPr lang="zh-CN" sz="2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139107259"/>
                  </a:ext>
                </a:extLst>
              </a:tr>
              <a:tr h="449129">
                <a:tc>
                  <a:txBody>
                    <a:bodyPr/>
                    <a:lstStyle/>
                    <a:p>
                      <a:pPr indent="127000" algn="ctr">
                        <a:spcAft>
                          <a:spcPts val="0"/>
                        </a:spcAft>
                      </a:pPr>
                      <a:r>
                        <a:rPr lang="en-US" sz="2000" kern="100">
                          <a:effectLst/>
                          <a:latin typeface="Times New Roman" panose="02020603050405020304" pitchFamily="18" charset="0"/>
                          <a:cs typeface="Times New Roman" panose="02020603050405020304" pitchFamily="18" charset="0"/>
                        </a:rPr>
                        <a:t>5</a:t>
                      </a:r>
                      <a:endParaRPr lang="zh-CN" sz="20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2000" kern="100" dirty="0">
                          <a:effectLst/>
                          <a:latin typeface="Times New Roman" panose="02020603050405020304" pitchFamily="18" charset="0"/>
                          <a:cs typeface="Times New Roman" panose="02020603050405020304" pitchFamily="18" charset="0"/>
                        </a:rPr>
                        <a:t>4</a:t>
                      </a:r>
                      <a:endParaRPr lang="zh-CN" sz="20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4224028489"/>
                  </a:ext>
                </a:extLst>
              </a:tr>
            </a:tbl>
          </a:graphicData>
        </a:graphic>
      </p:graphicFrame>
      <p:sp>
        <p:nvSpPr>
          <p:cNvPr id="6" name="内容占位符 3">
            <a:extLst>
              <a:ext uri="{FF2B5EF4-FFF2-40B4-BE49-F238E27FC236}">
                <a16:creationId xmlns:a16="http://schemas.microsoft.com/office/drawing/2014/main" id="{B6573A6C-361C-40B8-817C-88C200E46665}"/>
              </a:ext>
            </a:extLst>
          </p:cNvPr>
          <p:cNvSpPr txBox="1">
            <a:spLocks/>
          </p:cNvSpPr>
          <p:nvPr/>
        </p:nvSpPr>
        <p:spPr bwMode="auto">
          <a:xfrm>
            <a:off x="107504" y="5108848"/>
            <a:ext cx="8594656" cy="1569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Ø"/>
              <a:defRPr sz="2400">
                <a:solidFill>
                  <a:srgbClr val="3333FF"/>
                </a:solidFill>
                <a:latin typeface="华文仿宋" panose="02010600040101010101" pitchFamily="2" charset="-122"/>
                <a:ea typeface="华文仿宋" panose="02010600040101010101" pitchFamily="2" charset="-122"/>
                <a:cs typeface="+mn-cs"/>
              </a:defRPr>
            </a:lvl1pPr>
            <a:lvl2pPr marL="692150" indent="-347663" algn="l" rtl="0" eaLnBrk="0" fontAlgn="base" hangingPunct="0">
              <a:spcBef>
                <a:spcPct val="20000"/>
              </a:spcBef>
              <a:spcAft>
                <a:spcPct val="0"/>
              </a:spcAft>
              <a:buClr>
                <a:schemeClr val="accent2"/>
              </a:buClr>
              <a:buSzPct val="70000"/>
              <a:buFont typeface="Wingdings" panose="05000000000000000000" pitchFamily="2" charset="2"/>
              <a:buChar char="ü"/>
              <a:defRPr sz="2200">
                <a:solidFill>
                  <a:srgbClr val="3333FF"/>
                </a:solidFill>
                <a:latin typeface="华文仿宋" panose="02010600040101010101" pitchFamily="2" charset="-122"/>
                <a:ea typeface="华文仿宋" panose="02010600040101010101" pitchFamily="2" charset="-122"/>
              </a:defRPr>
            </a:lvl2pPr>
            <a:lvl3pPr marL="987425" indent="-293688" algn="l" rtl="0" eaLnBrk="0" fontAlgn="base" hangingPunct="0">
              <a:spcBef>
                <a:spcPct val="20000"/>
              </a:spcBef>
              <a:spcAft>
                <a:spcPct val="0"/>
              </a:spcAft>
              <a:buClr>
                <a:schemeClr val="accent1"/>
              </a:buClr>
              <a:buSzPct val="70000"/>
              <a:buFont typeface="Wingdings" panose="05000000000000000000" pitchFamily="2" charset="2"/>
              <a:buChar char="Ø"/>
              <a:defRPr sz="2000">
                <a:solidFill>
                  <a:srgbClr val="3333FF"/>
                </a:solidFill>
                <a:latin typeface="华文仿宋" panose="02010600040101010101" pitchFamily="2" charset="-122"/>
                <a:ea typeface="华文仿宋" panose="02010600040101010101" pitchFamily="2" charset="-122"/>
              </a:defRPr>
            </a:lvl3pPr>
            <a:lvl4pPr marL="1281113" indent="-292100" algn="l" rtl="0" eaLnBrk="0" fontAlgn="base" hangingPunct="0">
              <a:spcBef>
                <a:spcPct val="20000"/>
              </a:spcBef>
              <a:spcAft>
                <a:spcPct val="0"/>
              </a:spcAft>
              <a:buClr>
                <a:schemeClr val="tx2"/>
              </a:buClr>
              <a:buSzPct val="75000"/>
              <a:buFont typeface="Wingdings" panose="05000000000000000000" pitchFamily="2" charset="2"/>
              <a:buChar char="Ø"/>
              <a:defRPr sz="2000">
                <a:solidFill>
                  <a:srgbClr val="3333FF"/>
                </a:solidFill>
                <a:latin typeface="华文仿宋" panose="02010600040101010101" pitchFamily="2" charset="-122"/>
                <a:ea typeface="华文仿宋" panose="02010600040101010101" pitchFamily="2" charset="-122"/>
              </a:defRPr>
            </a:lvl4pPr>
            <a:lvl5pPr marL="1598613" indent="-315913" algn="l" rtl="0" eaLnBrk="0" fontAlgn="base" hangingPunct="0">
              <a:spcBef>
                <a:spcPct val="20000"/>
              </a:spcBef>
              <a:spcAft>
                <a:spcPct val="0"/>
              </a:spcAft>
              <a:buClr>
                <a:schemeClr val="folHlink"/>
              </a:buClr>
              <a:buSzPct val="80000"/>
              <a:buFont typeface="Wingdings" panose="05000000000000000000" pitchFamily="2" charset="2"/>
              <a:buChar char="Ø"/>
              <a:defRPr sz="2000">
                <a:solidFill>
                  <a:srgbClr val="3333FF"/>
                </a:solidFill>
                <a:latin typeface="华文仿宋" panose="02010600040101010101" pitchFamily="2" charset="-122"/>
                <a:ea typeface="华文仿宋" panose="02010600040101010101" pitchFamily="2" charset="-122"/>
              </a:defRPr>
            </a:lvl5pPr>
            <a:lvl6pPr marL="20558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ea typeface="+mn-ea"/>
              </a:defRPr>
            </a:lvl6pPr>
            <a:lvl7pPr marL="25130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ea typeface="+mn-ea"/>
              </a:defRPr>
            </a:lvl7pPr>
            <a:lvl8pPr marL="29702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ea typeface="+mn-ea"/>
              </a:defRPr>
            </a:lvl8pPr>
            <a:lvl9pPr marL="34274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ea typeface="+mn-ea"/>
              </a:defRPr>
            </a:lvl9pPr>
          </a:lstStyle>
          <a:p>
            <a:r>
              <a:rPr lang="zh-CN" altLang="en-US" kern="0" dirty="0"/>
              <a:t>问题：</a:t>
            </a:r>
            <a:r>
              <a:rPr lang="zh-CN" altLang="zh-CN" dirty="0"/>
              <a:t>各个不同颜色值之间没有顺序关系，但从上述编码来看，颜色黑和黄之间的差异为</a:t>
            </a:r>
            <a:r>
              <a:rPr lang="en-US" altLang="zh-CN" dirty="0"/>
              <a:t>3</a:t>
            </a:r>
            <a:r>
              <a:rPr lang="zh-CN" altLang="zh-CN" dirty="0"/>
              <a:t>，而蓝和黄差异为</a:t>
            </a:r>
            <a:r>
              <a:rPr lang="en-US" altLang="zh-CN" dirty="0"/>
              <a:t>1</a:t>
            </a:r>
            <a:r>
              <a:rPr lang="zh-CN" altLang="zh-CN" dirty="0"/>
              <a:t>，似乎黄色和蓝色更相似一些。因此，按照这种简单的编码方式计算对象之间的差异时，就会得到错误的结果。</a:t>
            </a:r>
            <a:endParaRPr lang="en-US" altLang="zh-CN" kern="0" dirty="0"/>
          </a:p>
          <a:p>
            <a:pPr marL="0" indent="0">
              <a:buFont typeface="Wingdings" panose="05000000000000000000" pitchFamily="2" charset="2"/>
              <a:buNone/>
            </a:pPr>
            <a:endParaRPr lang="zh-CN" altLang="en-US" kern="0" dirty="0"/>
          </a:p>
        </p:txBody>
      </p:sp>
    </p:spTree>
    <p:extLst>
      <p:ext uri="{BB962C8B-B14F-4D97-AF65-F5344CB8AC3E}">
        <p14:creationId xmlns:p14="http://schemas.microsoft.com/office/powerpoint/2010/main" val="36829887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2ECDFCA-0066-4B67-97AE-65A47033048C}"/>
              </a:ext>
            </a:extLst>
          </p:cNvPr>
          <p:cNvSpPr>
            <a:spLocks noGrp="1"/>
          </p:cNvSpPr>
          <p:nvPr>
            <p:ph type="title"/>
          </p:nvPr>
        </p:nvSpPr>
        <p:spPr>
          <a:xfrm>
            <a:off x="457200" y="157042"/>
            <a:ext cx="7543800" cy="616930"/>
          </a:xfrm>
        </p:spPr>
        <p:txBody>
          <a:bodyPr/>
          <a:lstStyle/>
          <a:p>
            <a:r>
              <a:rPr lang="zh-CN" altLang="en-US" dirty="0"/>
              <a:t>独热编码（</a:t>
            </a:r>
            <a:r>
              <a:rPr lang="en-US" altLang="zh-CN" dirty="0"/>
              <a:t>One Hot Encoding</a:t>
            </a:r>
            <a:r>
              <a:rPr lang="zh-CN" altLang="en-US" dirty="0"/>
              <a:t>）</a:t>
            </a:r>
          </a:p>
        </p:txBody>
      </p:sp>
      <p:sp>
        <p:nvSpPr>
          <p:cNvPr id="3" name="内容占位符 2">
            <a:extLst>
              <a:ext uri="{FF2B5EF4-FFF2-40B4-BE49-F238E27FC236}">
                <a16:creationId xmlns:a16="http://schemas.microsoft.com/office/drawing/2014/main" id="{5135D763-8C19-48D4-B6C7-BF18F04F850F}"/>
              </a:ext>
            </a:extLst>
          </p:cNvPr>
          <p:cNvSpPr>
            <a:spLocks noGrp="1"/>
          </p:cNvSpPr>
          <p:nvPr>
            <p:ph idx="1"/>
          </p:nvPr>
        </p:nvSpPr>
        <p:spPr>
          <a:xfrm>
            <a:off x="114300" y="872716"/>
            <a:ext cx="8229600" cy="2033773"/>
          </a:xfrm>
        </p:spPr>
        <p:txBody>
          <a:bodyPr/>
          <a:lstStyle/>
          <a:p>
            <a:r>
              <a:rPr lang="zh-CN" altLang="zh-CN" dirty="0"/>
              <a:t>独热编码将每个标称属性进行扩充，</a:t>
            </a:r>
            <a:endParaRPr lang="en-US" altLang="zh-CN" dirty="0"/>
          </a:p>
          <a:p>
            <a:r>
              <a:rPr lang="zh-CN" altLang="zh-CN" dirty="0"/>
              <a:t>在上面的例子中，可以将一个颜色标称属性扩充为</a:t>
            </a:r>
            <a:r>
              <a:rPr lang="en-US" altLang="zh-CN" dirty="0"/>
              <a:t>4</a:t>
            </a:r>
            <a:r>
              <a:rPr lang="zh-CN" altLang="zh-CN" dirty="0"/>
              <a:t>个二元属性，分别对应黑、白、蓝、黄四种取值。对于每一个产品，它在这四个属性上只能有一个取</a:t>
            </a:r>
            <a:r>
              <a:rPr lang="en-US" altLang="zh-CN" dirty="0"/>
              <a:t>1</a:t>
            </a:r>
            <a:r>
              <a:rPr lang="zh-CN" altLang="zh-CN" dirty="0"/>
              <a:t>，其余三个都为</a:t>
            </a:r>
            <a:r>
              <a:rPr lang="en-US" altLang="zh-CN" dirty="0"/>
              <a:t>0</a:t>
            </a:r>
            <a:r>
              <a:rPr lang="zh-CN" altLang="zh-CN" dirty="0"/>
              <a:t>，所以称为独热编码</a:t>
            </a:r>
            <a:endParaRPr lang="zh-CN" altLang="en-US" dirty="0"/>
          </a:p>
        </p:txBody>
      </p:sp>
      <p:sp>
        <p:nvSpPr>
          <p:cNvPr id="4" name="灯片编号占位符 3">
            <a:extLst>
              <a:ext uri="{FF2B5EF4-FFF2-40B4-BE49-F238E27FC236}">
                <a16:creationId xmlns:a16="http://schemas.microsoft.com/office/drawing/2014/main" id="{1F7D3FF5-A96D-4D92-A772-0EACA782F2FD}"/>
              </a:ext>
            </a:extLst>
          </p:cNvPr>
          <p:cNvSpPr>
            <a:spLocks noGrp="1"/>
          </p:cNvSpPr>
          <p:nvPr>
            <p:ph type="sldNum" sz="quarter" idx="12"/>
          </p:nvPr>
        </p:nvSpPr>
        <p:spPr/>
        <p:txBody>
          <a:bodyPr/>
          <a:lstStyle/>
          <a:p>
            <a:pPr>
              <a:defRPr/>
            </a:pPr>
            <a:fld id="{F9C6BFAA-09CF-49E4-8EF3-DE9A69C2DDED}" type="slidenum">
              <a:rPr lang="en-US" altLang="zh-CN" smtClean="0"/>
              <a:pPr>
                <a:defRPr/>
              </a:pPr>
              <a:t>68</a:t>
            </a:fld>
            <a:endParaRPr lang="en-US" altLang="zh-CN"/>
          </a:p>
        </p:txBody>
      </p:sp>
      <p:graphicFrame>
        <p:nvGraphicFramePr>
          <p:cNvPr id="5" name="表格 4">
            <a:extLst>
              <a:ext uri="{FF2B5EF4-FFF2-40B4-BE49-F238E27FC236}">
                <a16:creationId xmlns:a16="http://schemas.microsoft.com/office/drawing/2014/main" id="{33AA597B-9D01-406F-A62C-CD2CB8A7AEAA}"/>
              </a:ext>
            </a:extLst>
          </p:cNvPr>
          <p:cNvGraphicFramePr>
            <a:graphicFrameLocks noGrp="1"/>
          </p:cNvGraphicFramePr>
          <p:nvPr>
            <p:extLst>
              <p:ext uri="{D42A27DB-BD31-4B8C-83A1-F6EECF244321}">
                <p14:modId xmlns:p14="http://schemas.microsoft.com/office/powerpoint/2010/main" val="2327467105"/>
              </p:ext>
            </p:extLst>
          </p:nvPr>
        </p:nvGraphicFramePr>
        <p:xfrm>
          <a:off x="2267744" y="2906488"/>
          <a:ext cx="5076563" cy="2322708"/>
        </p:xfrm>
        <a:graphic>
          <a:graphicData uri="http://schemas.openxmlformats.org/drawingml/2006/table">
            <a:tbl>
              <a:tblPr firstRow="1" firstCol="1" bandRow="1">
                <a:tableStyleId>{93296810-A885-4BE3-A3E7-6D5BEEA58F35}</a:tableStyleId>
              </a:tblPr>
              <a:tblGrid>
                <a:gridCol w="972108">
                  <a:extLst>
                    <a:ext uri="{9D8B030D-6E8A-4147-A177-3AD203B41FA5}">
                      <a16:colId xmlns:a16="http://schemas.microsoft.com/office/drawing/2014/main" val="3996962120"/>
                    </a:ext>
                  </a:extLst>
                </a:gridCol>
                <a:gridCol w="1309494">
                  <a:extLst>
                    <a:ext uri="{9D8B030D-6E8A-4147-A177-3AD203B41FA5}">
                      <a16:colId xmlns:a16="http://schemas.microsoft.com/office/drawing/2014/main" val="158682164"/>
                    </a:ext>
                  </a:extLst>
                </a:gridCol>
                <a:gridCol w="855601">
                  <a:extLst>
                    <a:ext uri="{9D8B030D-6E8A-4147-A177-3AD203B41FA5}">
                      <a16:colId xmlns:a16="http://schemas.microsoft.com/office/drawing/2014/main" val="1416393916"/>
                    </a:ext>
                  </a:extLst>
                </a:gridCol>
                <a:gridCol w="879295">
                  <a:extLst>
                    <a:ext uri="{9D8B030D-6E8A-4147-A177-3AD203B41FA5}">
                      <a16:colId xmlns:a16="http://schemas.microsoft.com/office/drawing/2014/main" val="47995259"/>
                    </a:ext>
                  </a:extLst>
                </a:gridCol>
                <a:gridCol w="1060065">
                  <a:extLst>
                    <a:ext uri="{9D8B030D-6E8A-4147-A177-3AD203B41FA5}">
                      <a16:colId xmlns:a16="http://schemas.microsoft.com/office/drawing/2014/main" val="3819511978"/>
                    </a:ext>
                  </a:extLst>
                </a:gridCol>
              </a:tblGrid>
              <a:tr h="387118">
                <a:tc>
                  <a:txBody>
                    <a:bodyPr/>
                    <a:lstStyle/>
                    <a:p>
                      <a:pPr indent="127000" algn="ctr">
                        <a:spcAft>
                          <a:spcPts val="0"/>
                        </a:spcAft>
                      </a:pPr>
                      <a:r>
                        <a:rPr lang="en-US" sz="1600" kern="100">
                          <a:effectLst/>
                        </a:rPr>
                        <a:t>ID</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zh-CN" sz="1600" kern="100">
                          <a:effectLst/>
                        </a:rPr>
                        <a:t>黑色</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zh-CN" sz="1600" kern="100" dirty="0">
                          <a:effectLst/>
                        </a:rPr>
                        <a:t>白色</a:t>
                      </a:r>
                      <a:endParaRPr lang="zh-CN" sz="16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zh-CN" sz="1600" kern="100">
                          <a:effectLst/>
                        </a:rPr>
                        <a:t>蓝色</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zh-CN" sz="1600" kern="100">
                          <a:effectLst/>
                        </a:rPr>
                        <a:t>黄色</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549656133"/>
                  </a:ext>
                </a:extLst>
              </a:tr>
              <a:tr h="387118">
                <a:tc>
                  <a:txBody>
                    <a:bodyPr/>
                    <a:lstStyle/>
                    <a:p>
                      <a:pPr indent="127000" algn="ctr">
                        <a:spcAft>
                          <a:spcPts val="0"/>
                        </a:spcAft>
                      </a:pPr>
                      <a:r>
                        <a:rPr lang="en-US" sz="1600" kern="100">
                          <a:effectLst/>
                        </a:rPr>
                        <a:t>1</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1600" kern="100">
                          <a:effectLst/>
                        </a:rPr>
                        <a:t>1</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1600" kern="100">
                          <a:effectLst/>
                        </a:rPr>
                        <a:t>0</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1600" kern="100">
                          <a:effectLst/>
                        </a:rPr>
                        <a:t>0</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1600" kern="100">
                          <a:effectLst/>
                        </a:rPr>
                        <a:t>0</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695843618"/>
                  </a:ext>
                </a:extLst>
              </a:tr>
              <a:tr h="387118">
                <a:tc>
                  <a:txBody>
                    <a:bodyPr/>
                    <a:lstStyle/>
                    <a:p>
                      <a:pPr indent="127000" algn="ctr">
                        <a:spcAft>
                          <a:spcPts val="0"/>
                        </a:spcAft>
                      </a:pPr>
                      <a:r>
                        <a:rPr lang="en-US" sz="1600" kern="100">
                          <a:effectLst/>
                        </a:rPr>
                        <a:t>2</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1600" kern="100">
                          <a:effectLst/>
                        </a:rPr>
                        <a:t>0</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1600" kern="100">
                          <a:effectLst/>
                        </a:rPr>
                        <a:t>0</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1600" kern="100">
                          <a:effectLst/>
                        </a:rPr>
                        <a:t>1</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1600" kern="100">
                          <a:effectLst/>
                        </a:rPr>
                        <a:t>0</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054227638"/>
                  </a:ext>
                </a:extLst>
              </a:tr>
              <a:tr h="387118">
                <a:tc>
                  <a:txBody>
                    <a:bodyPr/>
                    <a:lstStyle/>
                    <a:p>
                      <a:pPr indent="127000" algn="ctr">
                        <a:spcAft>
                          <a:spcPts val="0"/>
                        </a:spcAft>
                      </a:pPr>
                      <a:r>
                        <a:rPr lang="en-US" sz="1600" kern="100">
                          <a:effectLst/>
                        </a:rPr>
                        <a:t>3</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1600" kern="100">
                          <a:effectLst/>
                        </a:rPr>
                        <a:t>0</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1600" kern="100">
                          <a:effectLst/>
                        </a:rPr>
                        <a:t>1</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1600" kern="100">
                          <a:effectLst/>
                        </a:rPr>
                        <a:t>0</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1600" kern="100">
                          <a:effectLst/>
                        </a:rPr>
                        <a:t>0</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185240910"/>
                  </a:ext>
                </a:extLst>
              </a:tr>
              <a:tr h="387118">
                <a:tc>
                  <a:txBody>
                    <a:bodyPr/>
                    <a:lstStyle/>
                    <a:p>
                      <a:pPr indent="127000" algn="ctr">
                        <a:spcAft>
                          <a:spcPts val="0"/>
                        </a:spcAft>
                      </a:pPr>
                      <a:r>
                        <a:rPr lang="en-US" sz="1600" kern="100">
                          <a:effectLst/>
                        </a:rPr>
                        <a:t>4</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1600" kern="100">
                          <a:effectLst/>
                        </a:rPr>
                        <a:t>1</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1600" kern="100">
                          <a:effectLst/>
                        </a:rPr>
                        <a:t>0</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1600" kern="100">
                          <a:effectLst/>
                        </a:rPr>
                        <a:t>0</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1600" kern="100">
                          <a:effectLst/>
                        </a:rPr>
                        <a:t>0</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567877281"/>
                  </a:ext>
                </a:extLst>
              </a:tr>
              <a:tr h="387118">
                <a:tc>
                  <a:txBody>
                    <a:bodyPr/>
                    <a:lstStyle/>
                    <a:p>
                      <a:pPr indent="127000" algn="ctr">
                        <a:spcAft>
                          <a:spcPts val="0"/>
                        </a:spcAft>
                      </a:pPr>
                      <a:r>
                        <a:rPr lang="en-US" sz="1600" kern="100">
                          <a:effectLst/>
                        </a:rPr>
                        <a:t>5</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1600" kern="100">
                          <a:effectLst/>
                        </a:rPr>
                        <a:t>0</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1600" kern="100">
                          <a:effectLst/>
                        </a:rPr>
                        <a:t>0</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1600" kern="100">
                          <a:effectLst/>
                        </a:rPr>
                        <a:t>0</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1600" kern="100" dirty="0">
                          <a:effectLst/>
                        </a:rPr>
                        <a:t>1</a:t>
                      </a:r>
                      <a:endParaRPr lang="zh-CN" sz="16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744067689"/>
                  </a:ext>
                </a:extLst>
              </a:tr>
            </a:tbl>
          </a:graphicData>
        </a:graphic>
      </p:graphicFrame>
      <p:sp>
        <p:nvSpPr>
          <p:cNvPr id="6" name="内容占位符 2">
            <a:extLst>
              <a:ext uri="{FF2B5EF4-FFF2-40B4-BE49-F238E27FC236}">
                <a16:creationId xmlns:a16="http://schemas.microsoft.com/office/drawing/2014/main" id="{4C1D9375-E809-47E3-B0CF-0DB4A2E084D2}"/>
              </a:ext>
            </a:extLst>
          </p:cNvPr>
          <p:cNvSpPr txBox="1">
            <a:spLocks/>
          </p:cNvSpPr>
          <p:nvPr/>
        </p:nvSpPr>
        <p:spPr bwMode="auto">
          <a:xfrm>
            <a:off x="122749" y="5373216"/>
            <a:ext cx="675350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Ø"/>
              <a:defRPr sz="2400">
                <a:solidFill>
                  <a:srgbClr val="3333FF"/>
                </a:solidFill>
                <a:latin typeface="华文仿宋" panose="02010600040101010101" pitchFamily="2" charset="-122"/>
                <a:ea typeface="华文仿宋" panose="02010600040101010101" pitchFamily="2" charset="-122"/>
                <a:cs typeface="+mn-cs"/>
              </a:defRPr>
            </a:lvl1pPr>
            <a:lvl2pPr marL="692150" indent="-347663" algn="l" rtl="0" eaLnBrk="0" fontAlgn="base" hangingPunct="0">
              <a:spcBef>
                <a:spcPct val="20000"/>
              </a:spcBef>
              <a:spcAft>
                <a:spcPct val="0"/>
              </a:spcAft>
              <a:buClr>
                <a:schemeClr val="accent2"/>
              </a:buClr>
              <a:buSzPct val="70000"/>
              <a:buFont typeface="Wingdings" panose="05000000000000000000" pitchFamily="2" charset="2"/>
              <a:buChar char="ü"/>
              <a:defRPr sz="2200">
                <a:solidFill>
                  <a:srgbClr val="3333FF"/>
                </a:solidFill>
                <a:latin typeface="华文仿宋" panose="02010600040101010101" pitchFamily="2" charset="-122"/>
                <a:ea typeface="华文仿宋" panose="02010600040101010101" pitchFamily="2" charset="-122"/>
              </a:defRPr>
            </a:lvl2pPr>
            <a:lvl3pPr marL="987425" indent="-293688" algn="l" rtl="0" eaLnBrk="0" fontAlgn="base" hangingPunct="0">
              <a:spcBef>
                <a:spcPct val="20000"/>
              </a:spcBef>
              <a:spcAft>
                <a:spcPct val="0"/>
              </a:spcAft>
              <a:buClr>
                <a:schemeClr val="accent1"/>
              </a:buClr>
              <a:buSzPct val="70000"/>
              <a:buFont typeface="Wingdings" panose="05000000000000000000" pitchFamily="2" charset="2"/>
              <a:buChar char="Ø"/>
              <a:defRPr sz="2000">
                <a:solidFill>
                  <a:srgbClr val="3333FF"/>
                </a:solidFill>
                <a:latin typeface="华文仿宋" panose="02010600040101010101" pitchFamily="2" charset="-122"/>
                <a:ea typeface="华文仿宋" panose="02010600040101010101" pitchFamily="2" charset="-122"/>
              </a:defRPr>
            </a:lvl3pPr>
            <a:lvl4pPr marL="1281113" indent="-292100" algn="l" rtl="0" eaLnBrk="0" fontAlgn="base" hangingPunct="0">
              <a:spcBef>
                <a:spcPct val="20000"/>
              </a:spcBef>
              <a:spcAft>
                <a:spcPct val="0"/>
              </a:spcAft>
              <a:buClr>
                <a:schemeClr val="tx2"/>
              </a:buClr>
              <a:buSzPct val="75000"/>
              <a:buFont typeface="Wingdings" panose="05000000000000000000" pitchFamily="2" charset="2"/>
              <a:buChar char="Ø"/>
              <a:defRPr sz="2000">
                <a:solidFill>
                  <a:srgbClr val="3333FF"/>
                </a:solidFill>
                <a:latin typeface="华文仿宋" panose="02010600040101010101" pitchFamily="2" charset="-122"/>
                <a:ea typeface="华文仿宋" panose="02010600040101010101" pitchFamily="2" charset="-122"/>
              </a:defRPr>
            </a:lvl4pPr>
            <a:lvl5pPr marL="1598613" indent="-315913" algn="l" rtl="0" eaLnBrk="0" fontAlgn="base" hangingPunct="0">
              <a:spcBef>
                <a:spcPct val="20000"/>
              </a:spcBef>
              <a:spcAft>
                <a:spcPct val="0"/>
              </a:spcAft>
              <a:buClr>
                <a:schemeClr val="folHlink"/>
              </a:buClr>
              <a:buSzPct val="80000"/>
              <a:buFont typeface="Wingdings" panose="05000000000000000000" pitchFamily="2" charset="2"/>
              <a:buChar char="Ø"/>
              <a:defRPr sz="2000">
                <a:solidFill>
                  <a:srgbClr val="3333FF"/>
                </a:solidFill>
                <a:latin typeface="华文仿宋" panose="02010600040101010101" pitchFamily="2" charset="-122"/>
                <a:ea typeface="华文仿宋" panose="02010600040101010101" pitchFamily="2" charset="-122"/>
              </a:defRPr>
            </a:lvl5pPr>
            <a:lvl6pPr marL="20558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ea typeface="+mn-ea"/>
              </a:defRPr>
            </a:lvl6pPr>
            <a:lvl7pPr marL="25130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ea typeface="+mn-ea"/>
              </a:defRPr>
            </a:lvl7pPr>
            <a:lvl8pPr marL="29702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ea typeface="+mn-ea"/>
              </a:defRPr>
            </a:lvl8pPr>
            <a:lvl9pPr marL="34274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ea typeface="+mn-ea"/>
              </a:defRPr>
            </a:lvl9pPr>
          </a:lstStyle>
          <a:p>
            <a:r>
              <a:rPr lang="zh-CN" altLang="zh-CN" dirty="0"/>
              <a:t>任意两个不同颜色的产品之间的欧氏距离都是</a:t>
            </a:r>
            <a:endParaRPr lang="zh-CN" altLang="en-US" kern="0" dirty="0"/>
          </a:p>
        </p:txBody>
      </p:sp>
      <p:graphicFrame>
        <p:nvGraphicFramePr>
          <p:cNvPr id="8" name="对象 7">
            <a:extLst>
              <a:ext uri="{FF2B5EF4-FFF2-40B4-BE49-F238E27FC236}">
                <a16:creationId xmlns:a16="http://schemas.microsoft.com/office/drawing/2014/main" id="{8255E646-97B4-4076-9D50-77E875B87C19}"/>
              </a:ext>
            </a:extLst>
          </p:cNvPr>
          <p:cNvGraphicFramePr>
            <a:graphicFrameLocks noChangeAspect="1"/>
          </p:cNvGraphicFramePr>
          <p:nvPr>
            <p:extLst>
              <p:ext uri="{D42A27DB-BD31-4B8C-83A1-F6EECF244321}">
                <p14:modId xmlns:p14="http://schemas.microsoft.com/office/powerpoint/2010/main" val="4034672556"/>
              </p:ext>
            </p:extLst>
          </p:nvPr>
        </p:nvGraphicFramePr>
        <p:xfrm>
          <a:off x="1673225" y="5834063"/>
          <a:ext cx="5946775" cy="679450"/>
        </p:xfrm>
        <a:graphic>
          <a:graphicData uri="http://schemas.openxmlformats.org/presentationml/2006/ole">
            <mc:AlternateContent xmlns:mc="http://schemas.openxmlformats.org/markup-compatibility/2006">
              <mc:Choice xmlns:v="urn:schemas-microsoft-com:vml" Requires="v">
                <p:oleObj spid="_x0000_s103467" name="Equation" r:id="rId3" imgW="2578100" imgH="279400" progId="Equation.DSMT4">
                  <p:embed/>
                </p:oleObj>
              </mc:Choice>
              <mc:Fallback>
                <p:oleObj name="Equation" r:id="rId3" imgW="2578100" imgH="27940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73225" y="5834063"/>
                        <a:ext cx="5946775" cy="679450"/>
                      </a:xfrm>
                      <a:prstGeom prst="rect">
                        <a:avLst/>
                      </a:prstGeom>
                      <a:noFill/>
                    </p:spPr>
                  </p:pic>
                </p:oleObj>
              </mc:Fallback>
            </mc:AlternateContent>
          </a:graphicData>
        </a:graphic>
      </p:graphicFrame>
    </p:spTree>
    <p:extLst>
      <p:ext uri="{BB962C8B-B14F-4D97-AF65-F5344CB8AC3E}">
        <p14:creationId xmlns:p14="http://schemas.microsoft.com/office/powerpoint/2010/main" val="92320557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6" presetClass="entr" presetSubtype="21"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arn(inVertical)">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1AB2156-EF2C-4CD8-8D28-E3E403CBD042}"/>
              </a:ext>
            </a:extLst>
          </p:cNvPr>
          <p:cNvSpPr>
            <a:spLocks noGrp="1"/>
          </p:cNvSpPr>
          <p:nvPr>
            <p:ph type="title"/>
          </p:nvPr>
        </p:nvSpPr>
        <p:spPr>
          <a:xfrm>
            <a:off x="462426" y="116632"/>
            <a:ext cx="3898776" cy="796950"/>
          </a:xfrm>
        </p:spPr>
        <p:txBody>
          <a:bodyPr/>
          <a:lstStyle/>
          <a:p>
            <a:r>
              <a:rPr lang="zh-CN" altLang="zh-CN" dirty="0"/>
              <a:t>独热编码实例</a:t>
            </a:r>
            <a:endParaRPr lang="zh-CN" altLang="en-US" dirty="0"/>
          </a:p>
        </p:txBody>
      </p:sp>
      <p:sp>
        <p:nvSpPr>
          <p:cNvPr id="3" name="内容占位符 2">
            <a:extLst>
              <a:ext uri="{FF2B5EF4-FFF2-40B4-BE49-F238E27FC236}">
                <a16:creationId xmlns:a16="http://schemas.microsoft.com/office/drawing/2014/main" id="{CA2DF19C-7742-41C8-BCE2-B45CD5635E55}"/>
              </a:ext>
            </a:extLst>
          </p:cNvPr>
          <p:cNvSpPr>
            <a:spLocks noGrp="1"/>
          </p:cNvSpPr>
          <p:nvPr>
            <p:ph idx="1"/>
          </p:nvPr>
        </p:nvSpPr>
        <p:spPr>
          <a:xfrm>
            <a:off x="457200" y="4000563"/>
            <a:ext cx="8229600" cy="868597"/>
          </a:xfrm>
        </p:spPr>
        <p:txBody>
          <a:bodyPr/>
          <a:lstStyle/>
          <a:p>
            <a:r>
              <a:rPr lang="zh-CN" altLang="en-US" dirty="0"/>
              <a:t>三个标称属性分别有</a:t>
            </a:r>
            <a:r>
              <a:rPr lang="en-US" altLang="zh-CN" dirty="0"/>
              <a:t>3</a:t>
            </a:r>
            <a:r>
              <a:rPr lang="zh-CN" altLang="en-US" dirty="0"/>
              <a:t>、</a:t>
            </a:r>
            <a:r>
              <a:rPr lang="en-US" altLang="zh-CN" dirty="0"/>
              <a:t>3</a:t>
            </a:r>
            <a:r>
              <a:rPr lang="zh-CN" altLang="en-US" dirty="0"/>
              <a:t>、</a:t>
            </a:r>
            <a:r>
              <a:rPr lang="en-US" altLang="zh-CN" dirty="0"/>
              <a:t>4</a:t>
            </a:r>
            <a:r>
              <a:rPr lang="zh-CN" altLang="en-US" dirty="0"/>
              <a:t>个属性值，那么独热编码扩充为</a:t>
            </a:r>
            <a:r>
              <a:rPr lang="en-US" altLang="zh-CN" dirty="0"/>
              <a:t>3+3+4=10</a:t>
            </a:r>
            <a:r>
              <a:rPr lang="zh-CN" altLang="en-US" dirty="0"/>
              <a:t>个二元属性</a:t>
            </a:r>
          </a:p>
        </p:txBody>
      </p:sp>
      <p:sp>
        <p:nvSpPr>
          <p:cNvPr id="4" name="灯片编号占位符 3">
            <a:extLst>
              <a:ext uri="{FF2B5EF4-FFF2-40B4-BE49-F238E27FC236}">
                <a16:creationId xmlns:a16="http://schemas.microsoft.com/office/drawing/2014/main" id="{76F50CEB-C311-4AE9-9BAF-D6C796E8185D}"/>
              </a:ext>
            </a:extLst>
          </p:cNvPr>
          <p:cNvSpPr>
            <a:spLocks noGrp="1"/>
          </p:cNvSpPr>
          <p:nvPr>
            <p:ph type="sldNum" sz="quarter" idx="12"/>
          </p:nvPr>
        </p:nvSpPr>
        <p:spPr/>
        <p:txBody>
          <a:bodyPr/>
          <a:lstStyle/>
          <a:p>
            <a:pPr>
              <a:defRPr/>
            </a:pPr>
            <a:fld id="{F9C6BFAA-09CF-49E4-8EF3-DE9A69C2DDED}" type="slidenum">
              <a:rPr lang="en-US" altLang="zh-CN" smtClean="0"/>
              <a:pPr>
                <a:defRPr/>
              </a:pPr>
              <a:t>69</a:t>
            </a:fld>
            <a:endParaRPr lang="en-US" altLang="zh-CN"/>
          </a:p>
        </p:txBody>
      </p:sp>
      <p:graphicFrame>
        <p:nvGraphicFramePr>
          <p:cNvPr id="7" name="表格 6">
            <a:extLst>
              <a:ext uri="{FF2B5EF4-FFF2-40B4-BE49-F238E27FC236}">
                <a16:creationId xmlns:a16="http://schemas.microsoft.com/office/drawing/2014/main" id="{6EAE0A76-CDDC-4F32-B167-9B7279098691}"/>
              </a:ext>
            </a:extLst>
          </p:cNvPr>
          <p:cNvGraphicFramePr>
            <a:graphicFrameLocks noGrp="1"/>
          </p:cNvGraphicFramePr>
          <p:nvPr>
            <p:extLst>
              <p:ext uri="{D42A27DB-BD31-4B8C-83A1-F6EECF244321}">
                <p14:modId xmlns:p14="http://schemas.microsoft.com/office/powerpoint/2010/main" val="3295997361"/>
              </p:ext>
            </p:extLst>
          </p:nvPr>
        </p:nvGraphicFramePr>
        <p:xfrm>
          <a:off x="1303475" y="1088740"/>
          <a:ext cx="6115453" cy="2736306"/>
        </p:xfrm>
        <a:graphic>
          <a:graphicData uri="http://schemas.openxmlformats.org/drawingml/2006/table">
            <a:tbl>
              <a:tblPr firstRow="1" firstCol="1" bandRow="1">
                <a:tableStyleId>{93296810-A885-4BE3-A3E7-6D5BEEA58F35}</a:tableStyleId>
              </a:tblPr>
              <a:tblGrid>
                <a:gridCol w="801799">
                  <a:extLst>
                    <a:ext uri="{9D8B030D-6E8A-4147-A177-3AD203B41FA5}">
                      <a16:colId xmlns:a16="http://schemas.microsoft.com/office/drawing/2014/main" val="2854835502"/>
                    </a:ext>
                  </a:extLst>
                </a:gridCol>
                <a:gridCol w="1771218">
                  <a:extLst>
                    <a:ext uri="{9D8B030D-6E8A-4147-A177-3AD203B41FA5}">
                      <a16:colId xmlns:a16="http://schemas.microsoft.com/office/drawing/2014/main" val="932481661"/>
                    </a:ext>
                  </a:extLst>
                </a:gridCol>
                <a:gridCol w="1771218">
                  <a:extLst>
                    <a:ext uri="{9D8B030D-6E8A-4147-A177-3AD203B41FA5}">
                      <a16:colId xmlns:a16="http://schemas.microsoft.com/office/drawing/2014/main" val="574225759"/>
                    </a:ext>
                  </a:extLst>
                </a:gridCol>
                <a:gridCol w="1771218">
                  <a:extLst>
                    <a:ext uri="{9D8B030D-6E8A-4147-A177-3AD203B41FA5}">
                      <a16:colId xmlns:a16="http://schemas.microsoft.com/office/drawing/2014/main" val="3598690835"/>
                    </a:ext>
                  </a:extLst>
                </a:gridCol>
              </a:tblGrid>
              <a:tr h="456051">
                <a:tc>
                  <a:txBody>
                    <a:bodyPr/>
                    <a:lstStyle/>
                    <a:p>
                      <a:pPr indent="127000" algn="ctr">
                        <a:spcAft>
                          <a:spcPts val="0"/>
                        </a:spcAft>
                      </a:pPr>
                      <a:r>
                        <a:rPr lang="en-US" sz="1800" kern="100">
                          <a:effectLst/>
                        </a:rPr>
                        <a:t>ID</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zh-CN" sz="1800" kern="100">
                          <a:effectLst/>
                        </a:rPr>
                        <a:t>材质</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zh-CN" sz="1800" kern="100" dirty="0">
                          <a:effectLst/>
                        </a:rPr>
                        <a:t>加工工艺</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zh-CN" sz="1800" kern="100">
                          <a:effectLst/>
                        </a:rPr>
                        <a:t>颜色</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275353185"/>
                  </a:ext>
                </a:extLst>
              </a:tr>
              <a:tr h="456051">
                <a:tc>
                  <a:txBody>
                    <a:bodyPr/>
                    <a:lstStyle/>
                    <a:p>
                      <a:pPr indent="127000" algn="ctr">
                        <a:spcAft>
                          <a:spcPts val="0"/>
                        </a:spcAft>
                      </a:pPr>
                      <a:r>
                        <a:rPr lang="en-US" sz="1800" kern="100">
                          <a:effectLst/>
                        </a:rPr>
                        <a:t>1</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1800" kern="100">
                          <a:effectLst/>
                        </a:rPr>
                        <a:t>0</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1800" kern="100">
                          <a:effectLst/>
                        </a:rPr>
                        <a:t>0</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1800" kern="100">
                          <a:effectLst/>
                        </a:rPr>
                        <a:t>3</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840925734"/>
                  </a:ext>
                </a:extLst>
              </a:tr>
              <a:tr h="456051">
                <a:tc>
                  <a:txBody>
                    <a:bodyPr/>
                    <a:lstStyle/>
                    <a:p>
                      <a:pPr indent="127000" algn="ctr">
                        <a:spcAft>
                          <a:spcPts val="0"/>
                        </a:spcAft>
                      </a:pPr>
                      <a:r>
                        <a:rPr lang="en-US" sz="1800" kern="100">
                          <a:effectLst/>
                        </a:rPr>
                        <a:t>2</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1800" kern="100">
                          <a:effectLst/>
                        </a:rPr>
                        <a:t>1</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1800" kern="100">
                          <a:effectLst/>
                        </a:rPr>
                        <a:t>1</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1800" kern="100">
                          <a:effectLst/>
                        </a:rPr>
                        <a:t>0</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42210506"/>
                  </a:ext>
                </a:extLst>
              </a:tr>
              <a:tr h="456051">
                <a:tc>
                  <a:txBody>
                    <a:bodyPr/>
                    <a:lstStyle/>
                    <a:p>
                      <a:pPr indent="127000" algn="ctr">
                        <a:spcAft>
                          <a:spcPts val="0"/>
                        </a:spcAft>
                      </a:pPr>
                      <a:r>
                        <a:rPr lang="en-US" sz="1800" kern="100">
                          <a:effectLst/>
                        </a:rPr>
                        <a:t>3</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1800" kern="100">
                          <a:effectLst/>
                        </a:rPr>
                        <a:t>2</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1800" kern="100">
                          <a:effectLst/>
                        </a:rPr>
                        <a:t>2</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1800" kern="100">
                          <a:effectLst/>
                        </a:rPr>
                        <a:t>1</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4027325758"/>
                  </a:ext>
                </a:extLst>
              </a:tr>
              <a:tr h="456051">
                <a:tc>
                  <a:txBody>
                    <a:bodyPr/>
                    <a:lstStyle/>
                    <a:p>
                      <a:pPr indent="127000" algn="ctr">
                        <a:spcAft>
                          <a:spcPts val="0"/>
                        </a:spcAft>
                      </a:pPr>
                      <a:r>
                        <a:rPr lang="en-US" sz="1800" kern="100">
                          <a:effectLst/>
                        </a:rPr>
                        <a:t>4</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1800" kern="100">
                          <a:effectLst/>
                        </a:rPr>
                        <a:t>1</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1800" kern="100">
                          <a:effectLst/>
                        </a:rPr>
                        <a:t>0</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1800" kern="100">
                          <a:effectLst/>
                        </a:rPr>
                        <a:t>2</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222973962"/>
                  </a:ext>
                </a:extLst>
              </a:tr>
              <a:tr h="456051">
                <a:tc>
                  <a:txBody>
                    <a:bodyPr/>
                    <a:lstStyle/>
                    <a:p>
                      <a:pPr indent="127000" algn="ctr">
                        <a:spcAft>
                          <a:spcPts val="0"/>
                        </a:spcAft>
                      </a:pPr>
                      <a:r>
                        <a:rPr lang="en-US" sz="1800" kern="100">
                          <a:effectLst/>
                        </a:rPr>
                        <a:t>5</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1800" kern="100">
                          <a:effectLst/>
                        </a:rPr>
                        <a:t>0</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1800" kern="100">
                          <a:effectLst/>
                        </a:rPr>
                        <a:t>1</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1800" kern="100" dirty="0">
                          <a:effectLst/>
                        </a:rPr>
                        <a:t>2</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465397404"/>
                  </a:ext>
                </a:extLst>
              </a:tr>
            </a:tbl>
          </a:graphicData>
        </a:graphic>
      </p:graphicFrame>
      <p:graphicFrame>
        <p:nvGraphicFramePr>
          <p:cNvPr id="8" name="表格 7">
            <a:extLst>
              <a:ext uri="{FF2B5EF4-FFF2-40B4-BE49-F238E27FC236}">
                <a16:creationId xmlns:a16="http://schemas.microsoft.com/office/drawing/2014/main" id="{65683C50-3612-46EC-8785-B20CB4278885}"/>
              </a:ext>
            </a:extLst>
          </p:cNvPr>
          <p:cNvGraphicFramePr>
            <a:graphicFrameLocks noGrp="1"/>
          </p:cNvGraphicFramePr>
          <p:nvPr>
            <p:extLst>
              <p:ext uri="{D42A27DB-BD31-4B8C-83A1-F6EECF244321}">
                <p14:modId xmlns:p14="http://schemas.microsoft.com/office/powerpoint/2010/main" val="3431670161"/>
              </p:ext>
            </p:extLst>
          </p:nvPr>
        </p:nvGraphicFramePr>
        <p:xfrm>
          <a:off x="117848" y="1098680"/>
          <a:ext cx="8568952" cy="5048908"/>
        </p:xfrm>
        <a:graphic>
          <a:graphicData uri="http://schemas.openxmlformats.org/drawingml/2006/table">
            <a:tbl>
              <a:tblPr firstRow="1" firstCol="1" bandRow="1">
                <a:tableStyleId>{93296810-A885-4BE3-A3E7-6D5BEEA58F35}</a:tableStyleId>
              </a:tblPr>
              <a:tblGrid>
                <a:gridCol w="568735">
                  <a:extLst>
                    <a:ext uri="{9D8B030D-6E8A-4147-A177-3AD203B41FA5}">
                      <a16:colId xmlns:a16="http://schemas.microsoft.com/office/drawing/2014/main" val="2131081488"/>
                    </a:ext>
                  </a:extLst>
                </a:gridCol>
                <a:gridCol w="763413">
                  <a:extLst>
                    <a:ext uri="{9D8B030D-6E8A-4147-A177-3AD203B41FA5}">
                      <a16:colId xmlns:a16="http://schemas.microsoft.com/office/drawing/2014/main" val="678304775"/>
                    </a:ext>
                  </a:extLst>
                </a:gridCol>
                <a:gridCol w="756084">
                  <a:extLst>
                    <a:ext uri="{9D8B030D-6E8A-4147-A177-3AD203B41FA5}">
                      <a16:colId xmlns:a16="http://schemas.microsoft.com/office/drawing/2014/main" val="1366711165"/>
                    </a:ext>
                  </a:extLst>
                </a:gridCol>
                <a:gridCol w="720080">
                  <a:extLst>
                    <a:ext uri="{9D8B030D-6E8A-4147-A177-3AD203B41FA5}">
                      <a16:colId xmlns:a16="http://schemas.microsoft.com/office/drawing/2014/main" val="500102209"/>
                    </a:ext>
                  </a:extLst>
                </a:gridCol>
                <a:gridCol w="936104">
                  <a:extLst>
                    <a:ext uri="{9D8B030D-6E8A-4147-A177-3AD203B41FA5}">
                      <a16:colId xmlns:a16="http://schemas.microsoft.com/office/drawing/2014/main" val="4220283812"/>
                    </a:ext>
                  </a:extLst>
                </a:gridCol>
                <a:gridCol w="756084">
                  <a:extLst>
                    <a:ext uri="{9D8B030D-6E8A-4147-A177-3AD203B41FA5}">
                      <a16:colId xmlns:a16="http://schemas.microsoft.com/office/drawing/2014/main" val="2593171930"/>
                    </a:ext>
                  </a:extLst>
                </a:gridCol>
                <a:gridCol w="972108">
                  <a:extLst>
                    <a:ext uri="{9D8B030D-6E8A-4147-A177-3AD203B41FA5}">
                      <a16:colId xmlns:a16="http://schemas.microsoft.com/office/drawing/2014/main" val="1622975347"/>
                    </a:ext>
                  </a:extLst>
                </a:gridCol>
                <a:gridCol w="756084">
                  <a:extLst>
                    <a:ext uri="{9D8B030D-6E8A-4147-A177-3AD203B41FA5}">
                      <a16:colId xmlns:a16="http://schemas.microsoft.com/office/drawing/2014/main" val="2704690909"/>
                    </a:ext>
                  </a:extLst>
                </a:gridCol>
                <a:gridCol w="756084">
                  <a:extLst>
                    <a:ext uri="{9D8B030D-6E8A-4147-A177-3AD203B41FA5}">
                      <a16:colId xmlns:a16="http://schemas.microsoft.com/office/drawing/2014/main" val="1511895017"/>
                    </a:ext>
                  </a:extLst>
                </a:gridCol>
                <a:gridCol w="720080">
                  <a:extLst>
                    <a:ext uri="{9D8B030D-6E8A-4147-A177-3AD203B41FA5}">
                      <a16:colId xmlns:a16="http://schemas.microsoft.com/office/drawing/2014/main" val="1862103943"/>
                    </a:ext>
                  </a:extLst>
                </a:gridCol>
                <a:gridCol w="864096">
                  <a:extLst>
                    <a:ext uri="{9D8B030D-6E8A-4147-A177-3AD203B41FA5}">
                      <a16:colId xmlns:a16="http://schemas.microsoft.com/office/drawing/2014/main" val="2790340278"/>
                    </a:ext>
                  </a:extLst>
                </a:gridCol>
              </a:tblGrid>
              <a:tr h="1428893">
                <a:tc>
                  <a:txBody>
                    <a:bodyPr/>
                    <a:lstStyle/>
                    <a:p>
                      <a:pPr indent="127000" algn="ctr">
                        <a:spcAft>
                          <a:spcPts val="0"/>
                        </a:spcAft>
                      </a:pPr>
                      <a:r>
                        <a:rPr lang="en-US" sz="1400" kern="100" dirty="0">
                          <a:effectLst/>
                        </a:rPr>
                        <a:t>ID</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zh-CN" sz="1400" kern="100" dirty="0">
                          <a:effectLst/>
                        </a:rPr>
                        <a:t>材质</a:t>
                      </a:r>
                      <a:r>
                        <a:rPr lang="en-US" sz="1400" kern="100" dirty="0">
                          <a:effectLst/>
                        </a:rPr>
                        <a:t>1</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zh-CN" sz="1400" kern="100" dirty="0">
                          <a:effectLst/>
                        </a:rPr>
                        <a:t>材质</a:t>
                      </a:r>
                      <a:r>
                        <a:rPr lang="en-US" sz="1400" kern="100" dirty="0">
                          <a:effectLst/>
                        </a:rPr>
                        <a:t>2</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zh-CN" sz="1400" kern="100" dirty="0">
                          <a:effectLst/>
                        </a:rPr>
                        <a:t>材质</a:t>
                      </a:r>
                      <a:r>
                        <a:rPr lang="en-US" sz="1400" kern="100" dirty="0">
                          <a:effectLst/>
                        </a:rPr>
                        <a:t>3</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zh-CN" sz="1400" kern="100" dirty="0">
                          <a:effectLst/>
                        </a:rPr>
                        <a:t>工艺</a:t>
                      </a:r>
                      <a:r>
                        <a:rPr lang="en-US" sz="1400" kern="100" dirty="0">
                          <a:effectLst/>
                        </a:rPr>
                        <a:t>1</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zh-CN" sz="1400" kern="100" dirty="0">
                          <a:effectLst/>
                        </a:rPr>
                        <a:t>工艺</a:t>
                      </a:r>
                      <a:r>
                        <a:rPr lang="en-US" sz="1400" kern="100" dirty="0">
                          <a:effectLst/>
                        </a:rPr>
                        <a:t>2</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zh-CN" sz="1400" kern="100" dirty="0">
                          <a:effectLst/>
                        </a:rPr>
                        <a:t>工艺</a:t>
                      </a:r>
                      <a:r>
                        <a:rPr lang="en-US" sz="1400" kern="100" dirty="0">
                          <a:effectLst/>
                        </a:rPr>
                        <a:t>3</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zh-CN" sz="1400" kern="100" dirty="0">
                          <a:effectLst/>
                        </a:rPr>
                        <a:t>颜色</a:t>
                      </a:r>
                      <a:r>
                        <a:rPr lang="en-US" sz="1400" kern="100" dirty="0">
                          <a:effectLst/>
                        </a:rPr>
                        <a:t>1</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zh-CN" sz="1400" kern="100" dirty="0">
                          <a:effectLst/>
                        </a:rPr>
                        <a:t>颜色</a:t>
                      </a:r>
                      <a:r>
                        <a:rPr lang="en-US" sz="1400" kern="100" dirty="0">
                          <a:effectLst/>
                        </a:rPr>
                        <a:t>2</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zh-CN" sz="1400" kern="100" dirty="0">
                          <a:effectLst/>
                        </a:rPr>
                        <a:t>颜色</a:t>
                      </a:r>
                      <a:r>
                        <a:rPr lang="en-US" sz="1400" kern="100" dirty="0">
                          <a:effectLst/>
                        </a:rPr>
                        <a:t>3</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zh-CN" sz="1400" kern="100" dirty="0">
                          <a:effectLst/>
                        </a:rPr>
                        <a:t>颜色</a:t>
                      </a:r>
                      <a:r>
                        <a:rPr lang="en-US" sz="1400" kern="100" dirty="0">
                          <a:effectLst/>
                        </a:rPr>
                        <a:t>4</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188468918"/>
                  </a:ext>
                </a:extLst>
              </a:tr>
              <a:tr h="724003">
                <a:tc>
                  <a:txBody>
                    <a:bodyPr/>
                    <a:lstStyle/>
                    <a:p>
                      <a:pPr indent="127000" algn="ctr">
                        <a:spcAft>
                          <a:spcPts val="0"/>
                        </a:spcAft>
                      </a:pPr>
                      <a:r>
                        <a:rPr lang="en-US" sz="2000" kern="100">
                          <a:effectLst/>
                        </a:rPr>
                        <a:t>1</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2000" kern="100">
                          <a:effectLst/>
                        </a:rPr>
                        <a:t>1</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2000" kern="100">
                          <a:effectLst/>
                        </a:rPr>
                        <a:t>0</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2000" kern="100">
                          <a:effectLst/>
                        </a:rPr>
                        <a:t>0</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2000" kern="100">
                          <a:effectLst/>
                        </a:rPr>
                        <a:t>1</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2000" kern="100">
                          <a:effectLst/>
                        </a:rPr>
                        <a:t>0</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2000" kern="100">
                          <a:effectLst/>
                        </a:rPr>
                        <a:t>0</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2000" kern="100">
                          <a:effectLst/>
                        </a:rPr>
                        <a:t>0</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2000" kern="100">
                          <a:effectLst/>
                        </a:rPr>
                        <a:t>0</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2000" kern="100">
                          <a:effectLst/>
                        </a:rPr>
                        <a:t>0</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2000" kern="100">
                          <a:effectLst/>
                        </a:rPr>
                        <a:t>1</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468273633"/>
                  </a:ext>
                </a:extLst>
              </a:tr>
              <a:tr h="724003">
                <a:tc>
                  <a:txBody>
                    <a:bodyPr/>
                    <a:lstStyle/>
                    <a:p>
                      <a:pPr indent="127000" algn="ctr">
                        <a:spcAft>
                          <a:spcPts val="0"/>
                        </a:spcAft>
                      </a:pPr>
                      <a:r>
                        <a:rPr lang="en-US" sz="2000" kern="100">
                          <a:effectLst/>
                        </a:rPr>
                        <a:t>2</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2000" kern="100">
                          <a:effectLst/>
                        </a:rPr>
                        <a:t>0</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2000" kern="100">
                          <a:effectLst/>
                        </a:rPr>
                        <a:t>1</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2000" kern="100">
                          <a:effectLst/>
                        </a:rPr>
                        <a:t>0</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2000" kern="100">
                          <a:effectLst/>
                        </a:rPr>
                        <a:t>0</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2000" kern="100">
                          <a:effectLst/>
                        </a:rPr>
                        <a:t>1</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2000" kern="100">
                          <a:effectLst/>
                        </a:rPr>
                        <a:t>0</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2000" kern="100">
                          <a:effectLst/>
                        </a:rPr>
                        <a:t>1</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2000" kern="100">
                          <a:effectLst/>
                        </a:rPr>
                        <a:t>0</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2000" kern="100">
                          <a:effectLst/>
                        </a:rPr>
                        <a:t>0</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2000" kern="100">
                          <a:effectLst/>
                        </a:rPr>
                        <a:t>0</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4252149272"/>
                  </a:ext>
                </a:extLst>
              </a:tr>
              <a:tr h="724003">
                <a:tc>
                  <a:txBody>
                    <a:bodyPr/>
                    <a:lstStyle/>
                    <a:p>
                      <a:pPr indent="127000" algn="ctr">
                        <a:spcAft>
                          <a:spcPts val="0"/>
                        </a:spcAft>
                      </a:pPr>
                      <a:r>
                        <a:rPr lang="en-US" sz="2000" kern="100">
                          <a:effectLst/>
                        </a:rPr>
                        <a:t>3</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2000" kern="100">
                          <a:effectLst/>
                        </a:rPr>
                        <a:t>0</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2000" kern="100">
                          <a:effectLst/>
                        </a:rPr>
                        <a:t>0</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2000" kern="100">
                          <a:effectLst/>
                        </a:rPr>
                        <a:t>1</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2000" kern="100">
                          <a:effectLst/>
                        </a:rPr>
                        <a:t>0</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2000" kern="100">
                          <a:effectLst/>
                        </a:rPr>
                        <a:t>0</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2000" kern="100">
                          <a:effectLst/>
                        </a:rPr>
                        <a:t>1</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2000" kern="100">
                          <a:effectLst/>
                        </a:rPr>
                        <a:t>0</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2000" kern="100">
                          <a:effectLst/>
                        </a:rPr>
                        <a:t>1</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2000" kern="100">
                          <a:effectLst/>
                        </a:rPr>
                        <a:t>0</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2000" kern="100">
                          <a:effectLst/>
                        </a:rPr>
                        <a:t>0</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513148451"/>
                  </a:ext>
                </a:extLst>
              </a:tr>
              <a:tr h="724003">
                <a:tc>
                  <a:txBody>
                    <a:bodyPr/>
                    <a:lstStyle/>
                    <a:p>
                      <a:pPr indent="127000" algn="ctr">
                        <a:spcAft>
                          <a:spcPts val="0"/>
                        </a:spcAft>
                      </a:pPr>
                      <a:r>
                        <a:rPr lang="en-US" sz="2000" kern="100">
                          <a:effectLst/>
                        </a:rPr>
                        <a:t>4</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2000" kern="100">
                          <a:effectLst/>
                        </a:rPr>
                        <a:t>0</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2000" kern="100">
                          <a:effectLst/>
                        </a:rPr>
                        <a:t>1</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2000" kern="100">
                          <a:effectLst/>
                        </a:rPr>
                        <a:t>0</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2000" kern="100">
                          <a:effectLst/>
                        </a:rPr>
                        <a:t>1</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2000" kern="100">
                          <a:effectLst/>
                        </a:rPr>
                        <a:t>0</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2000" kern="100">
                          <a:effectLst/>
                        </a:rPr>
                        <a:t>0</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2000" kern="100">
                          <a:effectLst/>
                        </a:rPr>
                        <a:t>0</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2000" kern="100">
                          <a:effectLst/>
                        </a:rPr>
                        <a:t>0</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2000" kern="100">
                          <a:effectLst/>
                        </a:rPr>
                        <a:t>1</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2000" kern="100">
                          <a:effectLst/>
                        </a:rPr>
                        <a:t>0</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923071402"/>
                  </a:ext>
                </a:extLst>
              </a:tr>
              <a:tr h="724003">
                <a:tc>
                  <a:txBody>
                    <a:bodyPr/>
                    <a:lstStyle/>
                    <a:p>
                      <a:pPr indent="127000" algn="ctr">
                        <a:spcAft>
                          <a:spcPts val="0"/>
                        </a:spcAft>
                      </a:pPr>
                      <a:r>
                        <a:rPr lang="en-US" sz="2000" kern="100">
                          <a:effectLst/>
                        </a:rPr>
                        <a:t>5</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2000" kern="100">
                          <a:effectLst/>
                        </a:rPr>
                        <a:t>1</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2000" kern="100">
                          <a:effectLst/>
                        </a:rPr>
                        <a:t>0</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2000" kern="100">
                          <a:effectLst/>
                        </a:rPr>
                        <a:t>0</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2000" kern="100">
                          <a:effectLst/>
                        </a:rPr>
                        <a:t>0</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2000" kern="100">
                          <a:effectLst/>
                        </a:rPr>
                        <a:t>1</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2000" kern="100">
                          <a:effectLst/>
                        </a:rPr>
                        <a:t>0</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2000" kern="100">
                          <a:effectLst/>
                        </a:rPr>
                        <a:t>0</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2000" kern="100">
                          <a:effectLst/>
                        </a:rPr>
                        <a:t>0</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2000" kern="100">
                          <a:effectLst/>
                        </a:rPr>
                        <a:t>1</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indent="127000" algn="ctr">
                        <a:spcAft>
                          <a:spcPts val="0"/>
                        </a:spcAft>
                      </a:pPr>
                      <a:r>
                        <a:rPr lang="en-US" sz="2000" kern="100" dirty="0">
                          <a:effectLst/>
                        </a:rPr>
                        <a:t>0</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990237360"/>
                  </a:ext>
                </a:extLst>
              </a:tr>
            </a:tbl>
          </a:graphicData>
        </a:graphic>
      </p:graphicFrame>
    </p:spTree>
    <p:extLst>
      <p:ext uri="{BB962C8B-B14F-4D97-AF65-F5344CB8AC3E}">
        <p14:creationId xmlns:p14="http://schemas.microsoft.com/office/powerpoint/2010/main" val="153367027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rgbClr val="3333FF"/>
                </a:solidFill>
              </a:rPr>
              <a:t>评价数据质量的指标</a:t>
            </a:r>
            <a:r>
              <a:rPr lang="en-US" altLang="zh-CN" dirty="0">
                <a:solidFill>
                  <a:srgbClr val="3333FF"/>
                </a:solidFill>
              </a:rPr>
              <a:t>-2</a:t>
            </a:r>
            <a:endParaRPr lang="zh-CN" altLang="en-US" dirty="0"/>
          </a:p>
        </p:txBody>
      </p:sp>
      <p:sp>
        <p:nvSpPr>
          <p:cNvPr id="3" name="内容占位符 2"/>
          <p:cNvSpPr>
            <a:spLocks noGrp="1"/>
          </p:cNvSpPr>
          <p:nvPr>
            <p:ph idx="1"/>
          </p:nvPr>
        </p:nvSpPr>
        <p:spPr>
          <a:xfrm>
            <a:off x="457200" y="1484784"/>
            <a:ext cx="8327268" cy="5220816"/>
          </a:xfrm>
        </p:spPr>
        <p:txBody>
          <a:bodyPr/>
          <a:lstStyle/>
          <a:p>
            <a:pPr>
              <a:lnSpc>
                <a:spcPct val="140000"/>
              </a:lnSpc>
              <a:buFont typeface="Wingdings" panose="05000000000000000000" pitchFamily="2" charset="2"/>
              <a:buChar char="Ø"/>
            </a:pPr>
            <a:r>
              <a:rPr lang="zh-CN" altLang="en-US" sz="2400" b="1" dirty="0">
                <a:solidFill>
                  <a:srgbClr val="3333FF"/>
                </a:solidFill>
              </a:rPr>
              <a:t>完整性</a:t>
            </a:r>
            <a:r>
              <a:rPr lang="en-US" altLang="zh-CN" sz="2400" b="1" dirty="0">
                <a:solidFill>
                  <a:srgbClr val="3333FF"/>
                </a:solidFill>
              </a:rPr>
              <a:t>(Completeness):</a:t>
            </a:r>
            <a:r>
              <a:rPr lang="zh-CN" altLang="en-US" sz="2400" dirty="0">
                <a:solidFill>
                  <a:srgbClr val="3333FF"/>
                </a:solidFill>
              </a:rPr>
              <a:t>记录的缺失</a:t>
            </a:r>
            <a:r>
              <a:rPr lang="en-US" altLang="zh-CN" sz="2400" dirty="0">
                <a:solidFill>
                  <a:srgbClr val="3333FF"/>
                </a:solidFill>
              </a:rPr>
              <a:t>,</a:t>
            </a:r>
            <a:r>
              <a:rPr lang="zh-CN" altLang="en-US" sz="2400" dirty="0">
                <a:solidFill>
                  <a:srgbClr val="3333FF"/>
                </a:solidFill>
              </a:rPr>
              <a:t>一个对象遗漏一个或多个属性值</a:t>
            </a:r>
            <a:r>
              <a:rPr lang="en-US" altLang="zh-CN" sz="2400" dirty="0">
                <a:solidFill>
                  <a:srgbClr val="3333FF"/>
                </a:solidFill>
              </a:rPr>
              <a:t>,</a:t>
            </a:r>
            <a:r>
              <a:rPr lang="zh-CN" altLang="en-US" sz="2400" dirty="0">
                <a:solidFill>
                  <a:srgbClr val="3333FF"/>
                </a:solidFill>
              </a:rPr>
              <a:t>实体完整性（</a:t>
            </a:r>
            <a:r>
              <a:rPr lang="en-US" altLang="zh-CN" sz="2400" dirty="0">
                <a:solidFill>
                  <a:srgbClr val="3333FF"/>
                </a:solidFill>
              </a:rPr>
              <a:t>Entity Integrity</a:t>
            </a:r>
            <a:r>
              <a:rPr lang="zh-CN" altLang="en-US" sz="2400" dirty="0">
                <a:solidFill>
                  <a:srgbClr val="3333FF"/>
                </a:solidFill>
              </a:rPr>
              <a:t>）</a:t>
            </a:r>
            <a:r>
              <a:rPr lang="en-US" altLang="zh-CN" sz="2400" dirty="0">
                <a:solidFill>
                  <a:srgbClr val="3333FF"/>
                </a:solidFill>
              </a:rPr>
              <a:t>,</a:t>
            </a:r>
            <a:r>
              <a:rPr lang="zh-CN" altLang="sv-SE" sz="2400" dirty="0">
                <a:solidFill>
                  <a:srgbClr val="3333FF"/>
                </a:solidFill>
              </a:rPr>
              <a:t>域完整性（</a:t>
            </a:r>
            <a:r>
              <a:rPr lang="sv-SE" altLang="zh-CN" sz="2400" dirty="0">
                <a:solidFill>
                  <a:srgbClr val="3333FF"/>
                </a:solidFill>
              </a:rPr>
              <a:t>Domain Integrity</a:t>
            </a:r>
            <a:r>
              <a:rPr lang="zh-CN" altLang="sv-SE" sz="2400" dirty="0">
                <a:solidFill>
                  <a:srgbClr val="3333FF"/>
                </a:solidFill>
              </a:rPr>
              <a:t>）</a:t>
            </a:r>
            <a:r>
              <a:rPr lang="en-US" altLang="zh-CN" sz="2400" dirty="0">
                <a:solidFill>
                  <a:srgbClr val="3333FF"/>
                </a:solidFill>
              </a:rPr>
              <a:t>,</a:t>
            </a:r>
            <a:r>
              <a:rPr lang="zh-CN" altLang="en-US" sz="2400" dirty="0">
                <a:solidFill>
                  <a:srgbClr val="3333FF"/>
                </a:solidFill>
              </a:rPr>
              <a:t>参照完整性（</a:t>
            </a:r>
            <a:r>
              <a:rPr lang="en-US" altLang="zh-CN" sz="2400" dirty="0">
                <a:solidFill>
                  <a:srgbClr val="3333FF"/>
                </a:solidFill>
              </a:rPr>
              <a:t>Referential Integrity</a:t>
            </a:r>
            <a:r>
              <a:rPr lang="zh-CN" altLang="en-US" sz="2400" dirty="0">
                <a:solidFill>
                  <a:srgbClr val="3333FF"/>
                </a:solidFill>
              </a:rPr>
              <a:t>）</a:t>
            </a:r>
            <a:r>
              <a:rPr lang="en-US" altLang="zh-CN" sz="2400" dirty="0">
                <a:solidFill>
                  <a:srgbClr val="3333FF"/>
                </a:solidFill>
              </a:rPr>
              <a:t>…</a:t>
            </a:r>
          </a:p>
          <a:p>
            <a:pPr>
              <a:lnSpc>
                <a:spcPct val="140000"/>
              </a:lnSpc>
              <a:buFont typeface="Wingdings" panose="05000000000000000000" pitchFamily="2" charset="2"/>
              <a:buChar char="Ø"/>
            </a:pPr>
            <a:r>
              <a:rPr lang="zh-CN" altLang="en-US" sz="2400" b="1" dirty="0">
                <a:solidFill>
                  <a:srgbClr val="3333FF"/>
                </a:solidFill>
              </a:rPr>
              <a:t>一致性</a:t>
            </a:r>
            <a:r>
              <a:rPr lang="en-US" altLang="zh-CN" sz="2400" b="1" dirty="0">
                <a:solidFill>
                  <a:srgbClr val="3333FF"/>
                </a:solidFill>
              </a:rPr>
              <a:t>(Consistency):</a:t>
            </a:r>
            <a:r>
              <a:rPr lang="zh-CN" altLang="en-US" sz="2400" dirty="0">
                <a:solidFill>
                  <a:srgbClr val="3333FF"/>
                </a:solidFill>
              </a:rPr>
              <a:t>多个数据间更新的同步</a:t>
            </a:r>
            <a:r>
              <a:rPr lang="en-US" altLang="zh-CN" sz="2400" dirty="0">
                <a:solidFill>
                  <a:srgbClr val="3333FF"/>
                </a:solidFill>
              </a:rPr>
              <a:t>,</a:t>
            </a:r>
            <a:r>
              <a:rPr lang="zh-CN" altLang="en-US" sz="2400" dirty="0">
                <a:solidFill>
                  <a:srgbClr val="3333FF"/>
                </a:solidFill>
              </a:rPr>
              <a:t>包括数据记录的规范和数据逻辑的一致性</a:t>
            </a:r>
            <a:r>
              <a:rPr lang="en-US" altLang="zh-CN" sz="2400" dirty="0">
                <a:solidFill>
                  <a:srgbClr val="3333FF"/>
                </a:solidFill>
              </a:rPr>
              <a:t>,</a:t>
            </a:r>
            <a:r>
              <a:rPr lang="zh-CN" altLang="en-US" sz="2400" dirty="0">
                <a:solidFill>
                  <a:srgbClr val="3333FF"/>
                </a:solidFill>
              </a:rPr>
              <a:t> </a:t>
            </a:r>
            <a:r>
              <a:rPr lang="en-US" altLang="zh-CN" sz="2400" dirty="0">
                <a:solidFill>
                  <a:srgbClr val="3333FF"/>
                </a:solidFill>
              </a:rPr>
              <a:t>…</a:t>
            </a:r>
          </a:p>
          <a:p>
            <a:pPr>
              <a:lnSpc>
                <a:spcPct val="140000"/>
              </a:lnSpc>
              <a:buFont typeface="Wingdings" panose="05000000000000000000" pitchFamily="2" charset="2"/>
              <a:buChar char="Ø"/>
            </a:pPr>
            <a:r>
              <a:rPr lang="zh-CN" altLang="en-US" sz="2400" b="1" dirty="0">
                <a:solidFill>
                  <a:srgbClr val="3333FF"/>
                </a:solidFill>
              </a:rPr>
              <a:t>时效性</a:t>
            </a:r>
            <a:r>
              <a:rPr lang="en-US" altLang="zh-CN" sz="2400" b="1" dirty="0">
                <a:solidFill>
                  <a:srgbClr val="3333FF"/>
                </a:solidFill>
              </a:rPr>
              <a:t>(Timeliness)</a:t>
            </a:r>
            <a:r>
              <a:rPr lang="en-US" altLang="zh-CN" sz="2400" dirty="0">
                <a:solidFill>
                  <a:srgbClr val="7030A0"/>
                </a:solidFill>
              </a:rPr>
              <a:t>:</a:t>
            </a:r>
            <a:r>
              <a:rPr lang="en-US" altLang="zh-CN" sz="2400" dirty="0"/>
              <a:t> </a:t>
            </a:r>
            <a:r>
              <a:rPr lang="zh-CN" altLang="en-US" sz="2400" dirty="0">
                <a:solidFill>
                  <a:srgbClr val="3333FF"/>
                </a:solidFill>
              </a:rPr>
              <a:t>是否及时更新</a:t>
            </a:r>
            <a:endParaRPr lang="en-US" altLang="zh-CN" sz="2400" dirty="0">
              <a:solidFill>
                <a:srgbClr val="3333FF"/>
              </a:solidFill>
            </a:endParaRPr>
          </a:p>
          <a:p>
            <a:pPr>
              <a:lnSpc>
                <a:spcPct val="140000"/>
              </a:lnSpc>
              <a:buFont typeface="Wingdings" panose="05000000000000000000" pitchFamily="2" charset="2"/>
              <a:buChar char="Ø"/>
            </a:pPr>
            <a:r>
              <a:rPr lang="zh-CN" altLang="en-US" sz="2400" b="1" dirty="0">
                <a:solidFill>
                  <a:srgbClr val="3333FF"/>
                </a:solidFill>
              </a:rPr>
              <a:t>可信性</a:t>
            </a:r>
            <a:r>
              <a:rPr lang="en-US" altLang="zh-CN" sz="2400" dirty="0">
                <a:solidFill>
                  <a:srgbClr val="3333FF"/>
                </a:solidFill>
              </a:rPr>
              <a:t>(</a:t>
            </a:r>
            <a:r>
              <a:rPr lang="en-US" altLang="zh-CN" sz="2400" b="1" dirty="0">
                <a:solidFill>
                  <a:srgbClr val="3333FF"/>
                </a:solidFill>
              </a:rPr>
              <a:t>Believability</a:t>
            </a:r>
            <a:r>
              <a:rPr lang="en-US" altLang="zh-CN" b="1" dirty="0"/>
              <a:t>)</a:t>
            </a:r>
            <a:endParaRPr lang="en-US" altLang="zh-CN" sz="2400" b="1" dirty="0">
              <a:solidFill>
                <a:srgbClr val="3333FF"/>
              </a:solidFill>
            </a:endParaRPr>
          </a:p>
          <a:p>
            <a:pPr>
              <a:lnSpc>
                <a:spcPct val="140000"/>
              </a:lnSpc>
              <a:buFont typeface="Wingdings" panose="05000000000000000000" pitchFamily="2" charset="2"/>
              <a:buChar char="Ø"/>
            </a:pPr>
            <a:r>
              <a:rPr lang="zh-CN" altLang="en-US" sz="2400" b="1" dirty="0">
                <a:solidFill>
                  <a:srgbClr val="3333FF"/>
                </a:solidFill>
              </a:rPr>
              <a:t>解释性</a:t>
            </a:r>
            <a:r>
              <a:rPr lang="en-US" altLang="zh-CN" sz="2400" b="1" dirty="0">
                <a:solidFill>
                  <a:srgbClr val="3333FF"/>
                </a:solidFill>
              </a:rPr>
              <a:t>(Interpretability)</a:t>
            </a:r>
            <a:endParaRPr lang="en-US" altLang="zh-CN" sz="2400" dirty="0">
              <a:solidFill>
                <a:srgbClr val="3333FF"/>
              </a:solidFill>
            </a:endParaRPr>
          </a:p>
        </p:txBody>
      </p:sp>
      <p:sp>
        <p:nvSpPr>
          <p:cNvPr id="4" name="灯片编号占位符 3"/>
          <p:cNvSpPr>
            <a:spLocks noGrp="1"/>
          </p:cNvSpPr>
          <p:nvPr>
            <p:ph type="sldNum" sz="quarter" idx="12"/>
          </p:nvPr>
        </p:nvSpPr>
        <p:spPr/>
        <p:txBody>
          <a:bodyPr/>
          <a:lstStyle/>
          <a:p>
            <a:pPr>
              <a:defRPr/>
            </a:pPr>
            <a:fld id="{F9C6BFAA-09CF-49E4-8EF3-DE9A69C2DDED}" type="slidenum">
              <a:rPr lang="en-US" altLang="zh-CN" smtClean="0"/>
              <a:pPr>
                <a:defRPr/>
              </a:pPr>
              <a:t>7</a:t>
            </a:fld>
            <a:endParaRPr lang="en-US" altLang="zh-CN"/>
          </a:p>
        </p:txBody>
      </p:sp>
    </p:spTree>
    <p:extLst>
      <p:ext uri="{BB962C8B-B14F-4D97-AF65-F5344CB8AC3E}">
        <p14:creationId xmlns:p14="http://schemas.microsoft.com/office/powerpoint/2010/main" val="30608715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19572" y="1844824"/>
            <a:ext cx="7543800" cy="1295400"/>
          </a:xfrm>
        </p:spPr>
        <p:txBody>
          <a:bodyPr/>
          <a:lstStyle/>
          <a:p>
            <a:r>
              <a:rPr lang="zh-CN" altLang="en-US" sz="4800" b="0" dirty="0">
                <a:solidFill>
                  <a:srgbClr val="3333FF"/>
                </a:solidFill>
                <a:latin typeface="方正姚体" panose="02010601030101010101" pitchFamily="2" charset="-122"/>
                <a:ea typeface="方正姚体" panose="02010601030101010101" pitchFamily="2" charset="-122"/>
              </a:rPr>
              <a:t>数据归约</a:t>
            </a:r>
            <a:r>
              <a:rPr lang="en-US" altLang="zh-CN" sz="4800" b="0" dirty="0">
                <a:solidFill>
                  <a:srgbClr val="3333FF"/>
                </a:solidFill>
                <a:latin typeface="方正姚体" panose="02010601030101010101" pitchFamily="2" charset="-122"/>
                <a:ea typeface="方正姚体" panose="02010601030101010101" pitchFamily="2" charset="-122"/>
              </a:rPr>
              <a:t>(Data Reduction)</a:t>
            </a:r>
            <a:endParaRPr lang="zh-CN" altLang="en-US" sz="4800" b="0" dirty="0">
              <a:solidFill>
                <a:srgbClr val="3333FF"/>
              </a:solidFill>
              <a:latin typeface="方正姚体" panose="02010601030101010101" pitchFamily="2" charset="-122"/>
              <a:ea typeface="方正姚体" panose="02010601030101010101" pitchFamily="2" charset="-122"/>
            </a:endParaRPr>
          </a:p>
        </p:txBody>
      </p:sp>
      <p:sp>
        <p:nvSpPr>
          <p:cNvPr id="90114" name="灯片编号占位符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B8791686-1039-4E30-994B-97B621806BB6}" type="slidenum">
              <a:rPr lang="en-US" altLang="zh-CN"/>
              <a:pPr/>
              <a:t>70</a:t>
            </a:fld>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F0EF5F4B-A01C-4140-9A9D-93C1630DDED8}" type="slidenum">
              <a:rPr lang="en-US" altLang="zh-CN"/>
              <a:pPr/>
              <a:t>71</a:t>
            </a:fld>
            <a:endParaRPr lang="en-US" altLang="zh-CN"/>
          </a:p>
        </p:txBody>
      </p:sp>
      <p:sp>
        <p:nvSpPr>
          <p:cNvPr id="92163" name="Rectangle 4"/>
          <p:cNvSpPr>
            <a:spLocks noGrp="1" noChangeArrowheads="1"/>
          </p:cNvSpPr>
          <p:nvPr>
            <p:ph type="title"/>
          </p:nvPr>
        </p:nvSpPr>
        <p:spPr>
          <a:noFill/>
        </p:spPr>
        <p:txBody>
          <a:bodyPr anchor="ctr"/>
          <a:lstStyle/>
          <a:p>
            <a:pPr eaLnBrk="1" hangingPunct="1"/>
            <a:r>
              <a:rPr lang="zh-CN" altLang="en-US" sz="4000" dirty="0"/>
              <a:t>数据归约</a:t>
            </a:r>
            <a:endParaRPr lang="zh-CN" altLang="en-US" dirty="0"/>
          </a:p>
        </p:txBody>
      </p:sp>
      <p:sp>
        <p:nvSpPr>
          <p:cNvPr id="92164" name="Rectangle 5"/>
          <p:cNvSpPr>
            <a:spLocks noGrp="1" noChangeArrowheads="1"/>
          </p:cNvSpPr>
          <p:nvPr>
            <p:ph type="body" idx="1"/>
          </p:nvPr>
        </p:nvSpPr>
        <p:spPr>
          <a:xfrm>
            <a:off x="431540" y="1417639"/>
            <a:ext cx="8229600" cy="5107706"/>
          </a:xfrm>
          <a:noFill/>
        </p:spPr>
        <p:txBody>
          <a:bodyPr/>
          <a:lstStyle/>
          <a:p>
            <a:pPr eaLnBrk="1" hangingPunct="1"/>
            <a:r>
              <a:rPr lang="zh-CN" altLang="en-US" dirty="0"/>
              <a:t>数据归约是指在尽可能保持数据原貌的前提下，最大限度地精简数据量（完成该任务的必要前提是理解挖掘任务和熟悉数据本身内容）</a:t>
            </a:r>
          </a:p>
          <a:p>
            <a:pPr eaLnBrk="1" hangingPunct="1"/>
            <a:r>
              <a:rPr lang="zh-CN" altLang="en-US" dirty="0"/>
              <a:t>数据归约主要有两个途径：属性选择和数据采样，分别针对原始数据集中的属性和记录</a:t>
            </a:r>
          </a:p>
          <a:p>
            <a:pPr eaLnBrk="1" hangingPunct="1"/>
            <a:r>
              <a:rPr lang="zh-CN" altLang="en-US" dirty="0"/>
              <a:t>假定在公司的数据仓库选择了数据，用于分析。这样数据集将非常大。在海量数据上进行复杂的数据分析扣挖掘将需要很长时间，使得这种分析不现实或不可行</a:t>
            </a:r>
          </a:p>
          <a:p>
            <a:pPr eaLnBrk="1" hangingPunct="1"/>
            <a:r>
              <a:rPr lang="zh-CN" altLang="en-US" dirty="0"/>
              <a:t>数据归约技术可以用来得到数据集的归约表示，它虽然小，但仍大致保持原数据的完整性。这样，在归约后的数据集上挖掘将更有效，并产生相同</a:t>
            </a:r>
            <a:r>
              <a:rPr lang="en-US" altLang="zh-CN" dirty="0"/>
              <a:t>(</a:t>
            </a:r>
            <a:r>
              <a:rPr lang="zh-CN" altLang="en-US" dirty="0"/>
              <a:t>或几乎相同</a:t>
            </a:r>
            <a:r>
              <a:rPr lang="en-US" altLang="zh-CN" dirty="0"/>
              <a:t>)</a:t>
            </a:r>
            <a:r>
              <a:rPr lang="zh-CN" altLang="en-US" dirty="0"/>
              <a:t>的分析结果</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216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216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216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216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64" grpId="0" build="p"/>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灯片编号占位符 6"/>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918E799B-C0A4-4DA6-99B9-754E64B60432}" type="slidenum">
              <a:rPr lang="en-US" altLang="zh-CN"/>
              <a:pPr/>
              <a:t>72</a:t>
            </a:fld>
            <a:endParaRPr lang="en-US" altLang="zh-CN"/>
          </a:p>
        </p:txBody>
      </p:sp>
      <p:sp>
        <p:nvSpPr>
          <p:cNvPr id="94211" name="Rectangle 2"/>
          <p:cNvSpPr>
            <a:spLocks noGrp="1" noChangeArrowheads="1"/>
          </p:cNvSpPr>
          <p:nvPr>
            <p:ph type="title"/>
          </p:nvPr>
        </p:nvSpPr>
        <p:spPr>
          <a:xfrm>
            <a:off x="350346" y="692696"/>
            <a:ext cx="7543800" cy="581025"/>
          </a:xfrm>
        </p:spPr>
        <p:txBody>
          <a:bodyPr/>
          <a:lstStyle/>
          <a:p>
            <a:pPr eaLnBrk="1" hangingPunct="1"/>
            <a:r>
              <a:rPr lang="zh-CN" altLang="en-US" sz="4000" b="0" dirty="0">
                <a:solidFill>
                  <a:srgbClr val="3333FF"/>
                </a:solidFill>
                <a:latin typeface="方正姚体" panose="02010601030101010101" pitchFamily="2" charset="-122"/>
                <a:ea typeface="方正姚体" panose="02010601030101010101" pitchFamily="2" charset="-122"/>
              </a:rPr>
              <a:t>数据归约常用方法</a:t>
            </a:r>
            <a:endParaRPr lang="zh-CN" altLang="en-US" dirty="0"/>
          </a:p>
        </p:txBody>
      </p:sp>
      <p:sp>
        <p:nvSpPr>
          <p:cNvPr id="53252" name="Rectangle 3"/>
          <p:cNvSpPr>
            <a:spLocks noGrp="1" noChangeArrowheads="1"/>
          </p:cNvSpPr>
          <p:nvPr>
            <p:ph type="body" sz="half" idx="1"/>
          </p:nvPr>
        </p:nvSpPr>
        <p:spPr>
          <a:xfrm>
            <a:off x="344363" y="1484784"/>
            <a:ext cx="8620125" cy="4068452"/>
          </a:xfrm>
        </p:spPr>
        <p:txBody>
          <a:bodyPr/>
          <a:lstStyle/>
          <a:p>
            <a:pPr eaLnBrk="1" hangingPunct="1">
              <a:buFont typeface="Wingdings" panose="05000000000000000000" pitchFamily="2" charset="2"/>
              <a:buChar char="Ø"/>
            </a:pPr>
            <a:r>
              <a:rPr lang="zh-CN" altLang="en-US" b="1" dirty="0">
                <a:solidFill>
                  <a:srgbClr val="3333FF"/>
                </a:solidFill>
                <a:latin typeface="华文仿宋" panose="02010600040101010101" pitchFamily="2" charset="-122"/>
                <a:ea typeface="华文仿宋" panose="02010600040101010101" pitchFamily="2" charset="-122"/>
              </a:rPr>
              <a:t>数据立方体聚集</a:t>
            </a:r>
          </a:p>
          <a:p>
            <a:pPr eaLnBrk="1" hangingPunct="1">
              <a:buFont typeface="Wingdings" panose="05000000000000000000" pitchFamily="2" charset="2"/>
              <a:buChar char="Ø"/>
            </a:pPr>
            <a:r>
              <a:rPr lang="zh-CN" altLang="en-US" b="1" dirty="0">
                <a:solidFill>
                  <a:srgbClr val="3333FF"/>
                </a:solidFill>
                <a:latin typeface="华文仿宋" panose="02010600040101010101" pitchFamily="2" charset="-122"/>
                <a:ea typeface="华文仿宋" panose="02010600040101010101" pitchFamily="2" charset="-122"/>
              </a:rPr>
              <a:t>维归约</a:t>
            </a:r>
            <a:r>
              <a:rPr lang="en-US" altLang="zh-CN" b="1" dirty="0">
                <a:solidFill>
                  <a:srgbClr val="3333FF"/>
                </a:solidFill>
                <a:latin typeface="华文仿宋" panose="02010600040101010101" pitchFamily="2" charset="-122"/>
                <a:ea typeface="华文仿宋" panose="02010600040101010101" pitchFamily="2" charset="-122"/>
              </a:rPr>
              <a:t>-</a:t>
            </a:r>
            <a:r>
              <a:rPr lang="zh-CN" altLang="en-US" b="1" dirty="0">
                <a:solidFill>
                  <a:srgbClr val="3333FF"/>
                </a:solidFill>
                <a:latin typeface="华文仿宋" panose="02010600040101010101" pitchFamily="2" charset="-122"/>
                <a:ea typeface="华文仿宋" panose="02010600040101010101" pitchFamily="2" charset="-122"/>
              </a:rPr>
              <a:t>移除不重要的属性</a:t>
            </a:r>
            <a:endParaRPr lang="en-US" altLang="zh-CN" b="1" dirty="0">
              <a:solidFill>
                <a:srgbClr val="3333FF"/>
              </a:solidFill>
              <a:latin typeface="华文仿宋" panose="02010600040101010101" pitchFamily="2" charset="-122"/>
              <a:ea typeface="华文仿宋" panose="02010600040101010101" pitchFamily="2" charset="-122"/>
            </a:endParaRPr>
          </a:p>
          <a:p>
            <a:pPr eaLnBrk="1" hangingPunct="1">
              <a:buFont typeface="Wingdings" panose="05000000000000000000" pitchFamily="2" charset="2"/>
              <a:buChar char="Ø"/>
            </a:pPr>
            <a:r>
              <a:rPr lang="zh-CN" altLang="en-US" b="1" dirty="0">
                <a:solidFill>
                  <a:srgbClr val="3333FF"/>
                </a:solidFill>
                <a:latin typeface="华文仿宋" panose="02010600040101010101" pitchFamily="2" charset="-122"/>
                <a:ea typeface="华文仿宋" panose="02010600040101010101" pitchFamily="2" charset="-122"/>
              </a:rPr>
              <a:t>数据压缩</a:t>
            </a:r>
            <a:endParaRPr lang="en-US" altLang="zh-CN" b="1" dirty="0">
              <a:solidFill>
                <a:srgbClr val="3333FF"/>
              </a:solidFill>
              <a:latin typeface="华文仿宋" panose="02010600040101010101" pitchFamily="2" charset="-122"/>
              <a:ea typeface="华文仿宋" panose="02010600040101010101" pitchFamily="2" charset="-122"/>
            </a:endParaRPr>
          </a:p>
          <a:p>
            <a:pPr eaLnBrk="1" hangingPunct="1">
              <a:buFont typeface="Wingdings" panose="05000000000000000000" pitchFamily="2" charset="2"/>
              <a:buChar char="Ø"/>
            </a:pPr>
            <a:r>
              <a:rPr lang="zh-CN" altLang="en-US" b="1" dirty="0">
                <a:solidFill>
                  <a:srgbClr val="3333FF"/>
                </a:solidFill>
                <a:latin typeface="华文仿宋" panose="02010600040101010101" pitchFamily="2" charset="-122"/>
                <a:ea typeface="华文仿宋" panose="02010600040101010101" pitchFamily="2" charset="-122"/>
              </a:rPr>
              <a:t>数值归约</a:t>
            </a:r>
            <a:endParaRPr lang="en-US" altLang="zh-CN" b="1" dirty="0">
              <a:solidFill>
                <a:srgbClr val="3333FF"/>
              </a:solidFill>
              <a:latin typeface="华文仿宋" panose="02010600040101010101" pitchFamily="2" charset="-122"/>
              <a:ea typeface="华文仿宋" panose="02010600040101010101" pitchFamily="2" charset="-122"/>
            </a:endParaRPr>
          </a:p>
          <a:p>
            <a:pPr lvl="1" eaLnBrk="1" hangingPunct="1">
              <a:buFont typeface="Wingdings" panose="05000000000000000000" pitchFamily="2" charset="2"/>
              <a:buChar char="ü"/>
            </a:pPr>
            <a:r>
              <a:rPr lang="zh-CN" altLang="en-US" sz="3000" b="1" dirty="0">
                <a:solidFill>
                  <a:srgbClr val="3333FF"/>
                </a:solidFill>
                <a:latin typeface="华文仿宋" panose="02010600040101010101" pitchFamily="2" charset="-122"/>
                <a:ea typeface="华文仿宋" panose="02010600040101010101" pitchFamily="2" charset="-122"/>
                <a:cs typeface="+mn-cs"/>
              </a:rPr>
              <a:t>有参数模型（回归）</a:t>
            </a:r>
            <a:endParaRPr lang="en-US" altLang="zh-CN" sz="3000" b="1" dirty="0">
              <a:solidFill>
                <a:srgbClr val="3333FF"/>
              </a:solidFill>
              <a:latin typeface="华文仿宋" panose="02010600040101010101" pitchFamily="2" charset="-122"/>
              <a:ea typeface="华文仿宋" panose="02010600040101010101" pitchFamily="2" charset="-122"/>
              <a:cs typeface="+mn-cs"/>
            </a:endParaRPr>
          </a:p>
          <a:p>
            <a:pPr lvl="1" eaLnBrk="1" hangingPunct="1">
              <a:buFont typeface="Wingdings" panose="05000000000000000000" pitchFamily="2" charset="2"/>
              <a:buChar char="ü"/>
            </a:pPr>
            <a:r>
              <a:rPr lang="zh-CN" altLang="en-US" sz="3000" b="1" dirty="0">
                <a:solidFill>
                  <a:srgbClr val="3333FF"/>
                </a:solidFill>
                <a:latin typeface="华文仿宋" panose="02010600040101010101" pitchFamily="2" charset="-122"/>
                <a:ea typeface="华文仿宋" panose="02010600040101010101" pitchFamily="2" charset="-122"/>
                <a:cs typeface="+mn-cs"/>
              </a:rPr>
              <a:t>非参数模型</a:t>
            </a:r>
            <a:r>
              <a:rPr lang="en-US" altLang="zh-CN" sz="3000" b="1" dirty="0">
                <a:solidFill>
                  <a:srgbClr val="3333FF"/>
                </a:solidFill>
                <a:latin typeface="华文仿宋" panose="02010600040101010101" pitchFamily="2" charset="-122"/>
                <a:ea typeface="华文仿宋" panose="02010600040101010101" pitchFamily="2" charset="-122"/>
                <a:cs typeface="+mn-cs"/>
              </a:rPr>
              <a:t> (</a:t>
            </a:r>
            <a:r>
              <a:rPr lang="zh-CN" altLang="en-US" sz="3000" b="1" dirty="0">
                <a:solidFill>
                  <a:srgbClr val="3333FF"/>
                </a:solidFill>
                <a:latin typeface="华文仿宋" panose="02010600040101010101" pitchFamily="2" charset="-122"/>
                <a:ea typeface="华文仿宋" panose="02010600040101010101" pitchFamily="2" charset="-122"/>
                <a:cs typeface="+mn-cs"/>
              </a:rPr>
              <a:t>聚类、采样、直方图</a:t>
            </a:r>
            <a:r>
              <a:rPr lang="en-US" altLang="zh-CN" sz="3000" b="1" dirty="0">
                <a:solidFill>
                  <a:srgbClr val="3333FF"/>
                </a:solidFill>
                <a:latin typeface="华文仿宋" panose="02010600040101010101" pitchFamily="2" charset="-122"/>
                <a:ea typeface="华文仿宋" panose="02010600040101010101" pitchFamily="2" charset="-122"/>
                <a:cs typeface="+mn-cs"/>
              </a:rPr>
              <a:t>)</a:t>
            </a:r>
          </a:p>
          <a:p>
            <a:pPr eaLnBrk="1" hangingPunct="1">
              <a:buFont typeface="Wingdings" panose="05000000000000000000" pitchFamily="2" charset="2"/>
              <a:buChar char="Ø"/>
            </a:pPr>
            <a:r>
              <a:rPr lang="zh-CN" altLang="en-US" b="1" dirty="0">
                <a:solidFill>
                  <a:srgbClr val="3333FF"/>
                </a:solidFill>
                <a:latin typeface="华文仿宋" panose="02010600040101010101" pitchFamily="2" charset="-122"/>
                <a:ea typeface="华文仿宋" panose="02010600040101010101" pitchFamily="2" charset="-122"/>
              </a:rPr>
              <a:t>离散化和概念分层产生</a:t>
            </a:r>
            <a:endParaRPr lang="en-US" altLang="zh-CN" b="1" dirty="0">
              <a:solidFill>
                <a:srgbClr val="3333FF"/>
              </a:solidFill>
              <a:latin typeface="华文仿宋" panose="02010600040101010101" pitchFamily="2" charset="-122"/>
              <a:ea typeface="华文仿宋" panose="02010600040101010101" pitchFamily="2" charset="-122"/>
            </a:endParaRPr>
          </a:p>
          <a:p>
            <a:pPr eaLnBrk="1" hangingPunct="1">
              <a:buFont typeface="Wingdings" panose="05000000000000000000" pitchFamily="2" charset="2"/>
              <a:buChar char="Ø"/>
            </a:pPr>
            <a:endParaRPr lang="en-US" altLang="zh-CN" dirty="0">
              <a:latin typeface="华文仿宋" panose="02010600040101010101" pitchFamily="2" charset="-122"/>
              <a:ea typeface="华文仿宋" panose="0201060004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325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3252">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3252">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3252">
                                            <p:txEl>
                                              <p:pRg st="3" end="3"/>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3252">
                                            <p:txEl>
                                              <p:pRg st="4" end="4"/>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3252">
                                            <p:txEl>
                                              <p:pRg st="5" end="5"/>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325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2" grpId="0" build="p"/>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9" name="Rectangle 2"/>
          <p:cNvSpPr>
            <a:spLocks noGrp="1" noChangeArrowheads="1"/>
          </p:cNvSpPr>
          <p:nvPr>
            <p:ph type="title"/>
          </p:nvPr>
        </p:nvSpPr>
        <p:spPr>
          <a:noFill/>
        </p:spPr>
        <p:txBody>
          <a:bodyPr lIns="90488" tIns="44450" rIns="90488" bIns="44450" anchor="ctr"/>
          <a:lstStyle/>
          <a:p>
            <a:pPr eaLnBrk="1" hangingPunct="1"/>
            <a:r>
              <a:rPr lang="zh-CN" altLang="en-US" sz="4000" dirty="0"/>
              <a:t>数据立方体聚集</a:t>
            </a:r>
            <a:endParaRPr lang="en-US" altLang="zh-CN" sz="4000" dirty="0"/>
          </a:p>
        </p:txBody>
      </p:sp>
      <p:sp>
        <p:nvSpPr>
          <p:cNvPr id="96258" name="灯片编号占位符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43C73AAB-EBD5-4381-8702-1C703E161731}" type="slidenum">
              <a:rPr lang="en-US" altLang="zh-CN"/>
              <a:pPr/>
              <a:t>73</a:t>
            </a:fld>
            <a:endParaRPr lang="en-US" altLang="zh-CN"/>
          </a:p>
        </p:txBody>
      </p:sp>
      <p:sp>
        <p:nvSpPr>
          <p:cNvPr id="96260" name="AutoShape 4"/>
          <p:cNvSpPr>
            <a:spLocks noChangeArrowheads="1"/>
          </p:cNvSpPr>
          <p:nvPr/>
        </p:nvSpPr>
        <p:spPr bwMode="auto">
          <a:xfrm>
            <a:off x="5745163" y="1719263"/>
            <a:ext cx="2403475" cy="657225"/>
          </a:xfrm>
          <a:prstGeom prst="wedgeRoundRectCallout">
            <a:avLst>
              <a:gd name="adj1" fmla="val -41671"/>
              <a:gd name="adj2" fmla="val 66667"/>
              <a:gd name="adj3" fmla="val 16667"/>
            </a:avLst>
          </a:prstGeom>
          <a:solidFill>
            <a:srgbClr val="CCFFCC"/>
          </a:solidFill>
          <a:ln w="12700">
            <a:solidFill>
              <a:schemeClr val="tx1"/>
            </a:solidFill>
            <a:miter lim="800000"/>
            <a:headEnd/>
            <a:tailEnd/>
          </a:ln>
        </p:spPr>
        <p:txBody>
          <a:bodyPr wrap="none" lIns="90488" tIns="44450" rIns="90488" bIns="4445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2000" b="1" dirty="0">
                <a:latin typeface="Times New Roman" panose="02020603050405020304" pitchFamily="18" charset="0"/>
              </a:rPr>
              <a:t>Total annual sales</a:t>
            </a:r>
          </a:p>
          <a:p>
            <a:pPr algn="ctr"/>
            <a:r>
              <a:rPr lang="en-US" altLang="zh-CN" sz="2000" b="1" dirty="0">
                <a:latin typeface="Times New Roman" panose="02020603050405020304" pitchFamily="18" charset="0"/>
              </a:rPr>
              <a:t>of  TV in U.S.A.</a:t>
            </a:r>
            <a:endParaRPr lang="en-US" altLang="zh-CN" sz="2400" b="1" dirty="0">
              <a:latin typeface="Times New Roman" panose="02020603050405020304" pitchFamily="18" charset="0"/>
            </a:endParaRPr>
          </a:p>
        </p:txBody>
      </p:sp>
      <p:grpSp>
        <p:nvGrpSpPr>
          <p:cNvPr id="96261" name="Group 5"/>
          <p:cNvGrpSpPr>
            <a:grpSpLocks/>
          </p:cNvGrpSpPr>
          <p:nvPr/>
        </p:nvGrpSpPr>
        <p:grpSpPr bwMode="auto">
          <a:xfrm>
            <a:off x="128588" y="1833563"/>
            <a:ext cx="7127875" cy="4760912"/>
            <a:chOff x="444" y="1008"/>
            <a:chExt cx="4490" cy="2999"/>
          </a:xfrm>
        </p:grpSpPr>
        <p:sp>
          <p:nvSpPr>
            <p:cNvPr id="96262" name="Rectangle 6"/>
            <p:cNvSpPr>
              <a:spLocks noChangeArrowheads="1"/>
            </p:cNvSpPr>
            <p:nvPr/>
          </p:nvSpPr>
          <p:spPr bwMode="auto">
            <a:xfrm>
              <a:off x="2412" y="1008"/>
              <a:ext cx="498" cy="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400" b="1">
                  <a:latin typeface="Times New Roman" panose="02020603050405020304" pitchFamily="18" charset="0"/>
                </a:rPr>
                <a:t>Date</a:t>
              </a:r>
            </a:p>
          </p:txBody>
        </p:sp>
        <p:sp>
          <p:nvSpPr>
            <p:cNvPr id="96263" name="Rectangle 7"/>
            <p:cNvSpPr>
              <a:spLocks noChangeArrowheads="1"/>
            </p:cNvSpPr>
            <p:nvPr/>
          </p:nvSpPr>
          <p:spPr bwMode="auto">
            <a:xfrm rot="-2984941">
              <a:off x="276" y="1342"/>
              <a:ext cx="775" cy="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400" b="1" dirty="0">
                  <a:latin typeface="Times New Roman" panose="02020603050405020304" pitchFamily="18" charset="0"/>
                </a:rPr>
                <a:t>Product</a:t>
              </a:r>
            </a:p>
          </p:txBody>
        </p:sp>
        <p:sp>
          <p:nvSpPr>
            <p:cNvPr id="96264" name="Rectangle 8"/>
            <p:cNvSpPr>
              <a:spLocks noChangeArrowheads="1"/>
            </p:cNvSpPr>
            <p:nvPr/>
          </p:nvSpPr>
          <p:spPr bwMode="auto">
            <a:xfrm rot="-5400000">
              <a:off x="4378" y="2088"/>
              <a:ext cx="808" cy="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400" b="1">
                  <a:latin typeface="Times New Roman" panose="02020603050405020304" pitchFamily="18" charset="0"/>
                </a:rPr>
                <a:t>Country</a:t>
              </a:r>
            </a:p>
          </p:txBody>
        </p:sp>
        <p:grpSp>
          <p:nvGrpSpPr>
            <p:cNvPr id="96265" name="Group 9"/>
            <p:cNvGrpSpPr>
              <a:grpSpLocks/>
            </p:cNvGrpSpPr>
            <p:nvPr/>
          </p:nvGrpSpPr>
          <p:grpSpPr bwMode="auto">
            <a:xfrm>
              <a:off x="3604" y="3717"/>
              <a:ext cx="1330" cy="290"/>
              <a:chOff x="3508" y="3022"/>
              <a:chExt cx="1330" cy="290"/>
            </a:xfrm>
          </p:grpSpPr>
          <p:sp>
            <p:nvSpPr>
              <p:cNvPr id="96325" name="WordArt 10"/>
              <p:cNvSpPr>
                <a:spLocks noChangeArrowheads="1" noChangeShapeType="1" noTextEdit="1"/>
              </p:cNvSpPr>
              <p:nvPr/>
            </p:nvSpPr>
            <p:spPr bwMode="auto">
              <a:xfrm>
                <a:off x="3854" y="3022"/>
                <a:ext cx="984" cy="29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gradFill rotWithShape="1">
                      <a:gsLst>
                        <a:gs pos="0">
                          <a:srgbClr val="FFFF00"/>
                        </a:gs>
                        <a:gs pos="100000">
                          <a:srgbClr val="FF9933"/>
                        </a:gs>
                      </a:gsLst>
                      <a:path path="rect">
                        <a:fillToRect l="50000" t="50000" r="50000" b="50000"/>
                      </a:path>
                    </a:gradFill>
                    <a:effectLst>
                      <a:outerShdw dist="35921" dir="2700000" algn="ctr" rotWithShape="0">
                        <a:srgbClr val="C0C0C0"/>
                      </a:outerShdw>
                    </a:effectLst>
                    <a:latin typeface="Impact" panose="020B0806030902050204" pitchFamily="34" charset="0"/>
                  </a:rPr>
                  <a:t>All, All, All</a:t>
                </a:r>
                <a:endParaRPr lang="zh-CN" altLang="en-US" sz="3600" kern="10">
                  <a:gradFill rotWithShape="1">
                    <a:gsLst>
                      <a:gs pos="0">
                        <a:srgbClr val="FFFF00"/>
                      </a:gs>
                      <a:gs pos="100000">
                        <a:srgbClr val="FF9933"/>
                      </a:gs>
                    </a:gsLst>
                    <a:path path="rect">
                      <a:fillToRect l="50000" t="50000" r="50000" b="50000"/>
                    </a:path>
                  </a:gradFill>
                  <a:effectLst>
                    <a:outerShdw dist="35921" dir="2700000" algn="ctr" rotWithShape="0">
                      <a:srgbClr val="C0C0C0"/>
                    </a:outerShdw>
                  </a:effectLst>
                  <a:latin typeface="Impact" panose="020B0806030902050204" pitchFamily="34" charset="0"/>
                </a:endParaRPr>
              </a:p>
            </p:txBody>
          </p:sp>
          <p:sp>
            <p:nvSpPr>
              <p:cNvPr id="96326" name="AutoShape 11"/>
              <p:cNvSpPr>
                <a:spLocks noChangeArrowheads="1"/>
              </p:cNvSpPr>
              <p:nvPr/>
            </p:nvSpPr>
            <p:spPr bwMode="auto">
              <a:xfrm flipH="1">
                <a:off x="3508" y="3060"/>
                <a:ext cx="209" cy="187"/>
              </a:xfrm>
              <a:prstGeom prst="rightArrow">
                <a:avLst>
                  <a:gd name="adj1" fmla="val 50000"/>
                  <a:gd name="adj2" fmla="val 55888"/>
                </a:avLst>
              </a:prstGeom>
              <a:solidFill>
                <a:schemeClr val="tx1"/>
              </a:solidFill>
              <a:ln w="12700">
                <a:solidFill>
                  <a:schemeClr val="tx1"/>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2800">
                  <a:latin typeface="Tahoma" panose="020B0604030504040204" pitchFamily="34" charset="0"/>
                </a:endParaRPr>
              </a:p>
            </p:txBody>
          </p:sp>
        </p:grpSp>
        <p:sp>
          <p:nvSpPr>
            <p:cNvPr id="96266" name="AutoShape 12"/>
            <p:cNvSpPr>
              <a:spLocks noChangeArrowheads="1"/>
            </p:cNvSpPr>
            <p:nvPr/>
          </p:nvSpPr>
          <p:spPr bwMode="auto">
            <a:xfrm>
              <a:off x="3473" y="2787"/>
              <a:ext cx="640" cy="563"/>
            </a:xfrm>
            <a:prstGeom prst="cube">
              <a:avLst>
                <a:gd name="adj" fmla="val 24995"/>
              </a:avLst>
            </a:prstGeom>
            <a:solidFill>
              <a:srgbClr val="339966"/>
            </a:solidFill>
            <a:ln w="12700">
              <a:solidFill>
                <a:schemeClr val="tx1"/>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2800">
                <a:latin typeface="Tahoma" panose="020B0604030504040204" pitchFamily="34" charset="0"/>
              </a:endParaRPr>
            </a:p>
          </p:txBody>
        </p:sp>
        <p:sp>
          <p:nvSpPr>
            <p:cNvPr id="96267" name="AutoShape 13"/>
            <p:cNvSpPr>
              <a:spLocks noChangeArrowheads="1"/>
            </p:cNvSpPr>
            <p:nvPr/>
          </p:nvSpPr>
          <p:spPr bwMode="auto">
            <a:xfrm>
              <a:off x="3473" y="2328"/>
              <a:ext cx="640" cy="564"/>
            </a:xfrm>
            <a:prstGeom prst="cube">
              <a:avLst>
                <a:gd name="adj" fmla="val 24995"/>
              </a:avLst>
            </a:prstGeom>
            <a:solidFill>
              <a:srgbClr val="CCFFCC"/>
            </a:solidFill>
            <a:ln w="12700">
              <a:solidFill>
                <a:schemeClr val="tx1"/>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2800">
                <a:latin typeface="Tahoma" panose="020B0604030504040204" pitchFamily="34" charset="0"/>
              </a:endParaRPr>
            </a:p>
          </p:txBody>
        </p:sp>
        <p:sp>
          <p:nvSpPr>
            <p:cNvPr id="96268" name="AutoShape 14"/>
            <p:cNvSpPr>
              <a:spLocks noChangeArrowheads="1"/>
            </p:cNvSpPr>
            <p:nvPr/>
          </p:nvSpPr>
          <p:spPr bwMode="auto">
            <a:xfrm>
              <a:off x="3473" y="1870"/>
              <a:ext cx="640" cy="563"/>
            </a:xfrm>
            <a:prstGeom prst="cube">
              <a:avLst>
                <a:gd name="adj" fmla="val 24995"/>
              </a:avLst>
            </a:prstGeom>
            <a:solidFill>
              <a:srgbClr val="CCFFCC"/>
            </a:solidFill>
            <a:ln w="12700">
              <a:solidFill>
                <a:schemeClr val="tx1"/>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2800">
                <a:latin typeface="Tahoma" panose="020B0604030504040204" pitchFamily="34" charset="0"/>
              </a:endParaRPr>
            </a:p>
          </p:txBody>
        </p:sp>
        <p:sp>
          <p:nvSpPr>
            <p:cNvPr id="96269" name="AutoShape 15"/>
            <p:cNvSpPr>
              <a:spLocks noChangeArrowheads="1"/>
            </p:cNvSpPr>
            <p:nvPr/>
          </p:nvSpPr>
          <p:spPr bwMode="auto">
            <a:xfrm>
              <a:off x="3296" y="2958"/>
              <a:ext cx="640" cy="564"/>
            </a:xfrm>
            <a:prstGeom prst="cube">
              <a:avLst>
                <a:gd name="adj" fmla="val 24995"/>
              </a:avLst>
            </a:prstGeom>
            <a:solidFill>
              <a:srgbClr val="339966"/>
            </a:solidFill>
            <a:ln w="12700">
              <a:solidFill>
                <a:schemeClr val="tx1"/>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2800">
                <a:latin typeface="Tahoma" panose="020B0604030504040204" pitchFamily="34" charset="0"/>
              </a:endParaRPr>
            </a:p>
          </p:txBody>
        </p:sp>
        <p:sp>
          <p:nvSpPr>
            <p:cNvPr id="96270" name="AutoShape 16"/>
            <p:cNvSpPr>
              <a:spLocks noChangeArrowheads="1"/>
            </p:cNvSpPr>
            <p:nvPr/>
          </p:nvSpPr>
          <p:spPr bwMode="auto">
            <a:xfrm>
              <a:off x="3296" y="2500"/>
              <a:ext cx="640" cy="563"/>
            </a:xfrm>
            <a:prstGeom prst="cube">
              <a:avLst>
                <a:gd name="adj" fmla="val 24995"/>
              </a:avLst>
            </a:prstGeom>
            <a:solidFill>
              <a:srgbClr val="CCFFCC"/>
            </a:solidFill>
            <a:ln w="12700">
              <a:solidFill>
                <a:schemeClr val="tx1"/>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2800">
                <a:latin typeface="Tahoma" panose="020B0604030504040204" pitchFamily="34" charset="0"/>
              </a:endParaRPr>
            </a:p>
          </p:txBody>
        </p:sp>
        <p:sp>
          <p:nvSpPr>
            <p:cNvPr id="96271" name="AutoShape 17"/>
            <p:cNvSpPr>
              <a:spLocks noChangeArrowheads="1"/>
            </p:cNvSpPr>
            <p:nvPr/>
          </p:nvSpPr>
          <p:spPr bwMode="auto">
            <a:xfrm>
              <a:off x="3296" y="2043"/>
              <a:ext cx="640" cy="562"/>
            </a:xfrm>
            <a:prstGeom prst="cube">
              <a:avLst>
                <a:gd name="adj" fmla="val 24995"/>
              </a:avLst>
            </a:prstGeom>
            <a:solidFill>
              <a:srgbClr val="CCFFCC"/>
            </a:solidFill>
            <a:ln w="12700">
              <a:solidFill>
                <a:schemeClr val="tx1"/>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2800">
                <a:latin typeface="Tahoma" panose="020B0604030504040204" pitchFamily="34" charset="0"/>
              </a:endParaRPr>
            </a:p>
          </p:txBody>
        </p:sp>
        <p:sp>
          <p:nvSpPr>
            <p:cNvPr id="96272" name="AutoShape 18"/>
            <p:cNvSpPr>
              <a:spLocks noChangeArrowheads="1"/>
            </p:cNvSpPr>
            <p:nvPr/>
          </p:nvSpPr>
          <p:spPr bwMode="auto">
            <a:xfrm>
              <a:off x="3118" y="3130"/>
              <a:ext cx="641" cy="563"/>
            </a:xfrm>
            <a:prstGeom prst="cube">
              <a:avLst>
                <a:gd name="adj" fmla="val 24995"/>
              </a:avLst>
            </a:prstGeom>
            <a:solidFill>
              <a:srgbClr val="339966"/>
            </a:solidFill>
            <a:ln w="12700">
              <a:solidFill>
                <a:schemeClr val="tx1"/>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2800">
                <a:latin typeface="Tahoma" panose="020B0604030504040204" pitchFamily="34" charset="0"/>
              </a:endParaRPr>
            </a:p>
          </p:txBody>
        </p:sp>
        <p:sp>
          <p:nvSpPr>
            <p:cNvPr id="96273" name="AutoShape 19"/>
            <p:cNvSpPr>
              <a:spLocks noChangeArrowheads="1"/>
            </p:cNvSpPr>
            <p:nvPr/>
          </p:nvSpPr>
          <p:spPr bwMode="auto">
            <a:xfrm>
              <a:off x="3118" y="2673"/>
              <a:ext cx="641" cy="562"/>
            </a:xfrm>
            <a:prstGeom prst="cube">
              <a:avLst>
                <a:gd name="adj" fmla="val 24995"/>
              </a:avLst>
            </a:prstGeom>
            <a:solidFill>
              <a:srgbClr val="CCFFCC"/>
            </a:solidFill>
            <a:ln w="12700">
              <a:solidFill>
                <a:schemeClr val="tx1"/>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2800">
                <a:latin typeface="Tahoma" panose="020B0604030504040204" pitchFamily="34" charset="0"/>
              </a:endParaRPr>
            </a:p>
          </p:txBody>
        </p:sp>
        <p:sp>
          <p:nvSpPr>
            <p:cNvPr id="96274" name="AutoShape 20"/>
            <p:cNvSpPr>
              <a:spLocks noChangeArrowheads="1"/>
            </p:cNvSpPr>
            <p:nvPr/>
          </p:nvSpPr>
          <p:spPr bwMode="auto">
            <a:xfrm>
              <a:off x="3118" y="2214"/>
              <a:ext cx="641" cy="564"/>
            </a:xfrm>
            <a:prstGeom prst="cube">
              <a:avLst>
                <a:gd name="adj" fmla="val 24995"/>
              </a:avLst>
            </a:prstGeom>
            <a:solidFill>
              <a:srgbClr val="CCFFCC"/>
            </a:solidFill>
            <a:ln w="12700">
              <a:solidFill>
                <a:schemeClr val="tx1"/>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2800">
                <a:latin typeface="Tahoma" panose="020B0604030504040204" pitchFamily="34" charset="0"/>
              </a:endParaRPr>
            </a:p>
          </p:txBody>
        </p:sp>
        <p:sp>
          <p:nvSpPr>
            <p:cNvPr id="96275" name="Rectangle 21"/>
            <p:cNvSpPr>
              <a:spLocks noChangeArrowheads="1"/>
            </p:cNvSpPr>
            <p:nvPr/>
          </p:nvSpPr>
          <p:spPr bwMode="auto">
            <a:xfrm>
              <a:off x="444" y="1866"/>
              <a:ext cx="416" cy="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i="1"/>
                <a:t>sum</a:t>
              </a:r>
              <a:endParaRPr lang="en-US" altLang="zh-CN" sz="1600" i="1"/>
            </a:p>
          </p:txBody>
        </p:sp>
        <p:sp>
          <p:nvSpPr>
            <p:cNvPr id="96276" name="Rectangle 22"/>
            <p:cNvSpPr>
              <a:spLocks noChangeArrowheads="1"/>
            </p:cNvSpPr>
            <p:nvPr/>
          </p:nvSpPr>
          <p:spPr bwMode="auto">
            <a:xfrm>
              <a:off x="3616" y="1206"/>
              <a:ext cx="416" cy="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i="1"/>
                <a:t>sum</a:t>
              </a:r>
              <a:endParaRPr lang="en-US" altLang="zh-CN" sz="1600" i="1"/>
            </a:p>
          </p:txBody>
        </p:sp>
        <p:sp>
          <p:nvSpPr>
            <p:cNvPr id="96277" name="AutoShape 23"/>
            <p:cNvSpPr>
              <a:spLocks noChangeArrowheads="1"/>
            </p:cNvSpPr>
            <p:nvPr/>
          </p:nvSpPr>
          <p:spPr bwMode="auto">
            <a:xfrm>
              <a:off x="1346" y="1428"/>
              <a:ext cx="641" cy="563"/>
            </a:xfrm>
            <a:prstGeom prst="cube">
              <a:avLst>
                <a:gd name="adj" fmla="val 24995"/>
              </a:avLst>
            </a:prstGeom>
            <a:solidFill>
              <a:schemeClr val="bg1"/>
            </a:solidFill>
            <a:ln w="12700">
              <a:solidFill>
                <a:schemeClr val="tx1"/>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2800">
                <a:latin typeface="Tahoma" panose="020B0604030504040204" pitchFamily="34" charset="0"/>
              </a:endParaRPr>
            </a:p>
          </p:txBody>
        </p:sp>
        <p:sp>
          <p:nvSpPr>
            <p:cNvPr id="96278" name="AutoShape 24"/>
            <p:cNvSpPr>
              <a:spLocks noChangeArrowheads="1"/>
            </p:cNvSpPr>
            <p:nvPr/>
          </p:nvSpPr>
          <p:spPr bwMode="auto">
            <a:xfrm>
              <a:off x="1170" y="1599"/>
              <a:ext cx="639" cy="564"/>
            </a:xfrm>
            <a:prstGeom prst="cube">
              <a:avLst>
                <a:gd name="adj" fmla="val 24995"/>
              </a:avLst>
            </a:prstGeom>
            <a:solidFill>
              <a:schemeClr val="bg1"/>
            </a:solidFill>
            <a:ln w="12700">
              <a:solidFill>
                <a:schemeClr val="tx1"/>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2800">
                <a:latin typeface="Tahoma" panose="020B0604030504040204" pitchFamily="34" charset="0"/>
              </a:endParaRPr>
            </a:p>
          </p:txBody>
        </p:sp>
        <p:sp>
          <p:nvSpPr>
            <p:cNvPr id="96279" name="AutoShape 25"/>
            <p:cNvSpPr>
              <a:spLocks noChangeArrowheads="1"/>
            </p:cNvSpPr>
            <p:nvPr/>
          </p:nvSpPr>
          <p:spPr bwMode="auto">
            <a:xfrm>
              <a:off x="992" y="1771"/>
              <a:ext cx="640" cy="563"/>
            </a:xfrm>
            <a:prstGeom prst="cube">
              <a:avLst>
                <a:gd name="adj" fmla="val 24995"/>
              </a:avLst>
            </a:prstGeom>
            <a:solidFill>
              <a:schemeClr val="bg1"/>
            </a:solidFill>
            <a:ln w="12700">
              <a:solidFill>
                <a:schemeClr val="tx1"/>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2800">
                <a:latin typeface="Tahoma" panose="020B0604030504040204" pitchFamily="34" charset="0"/>
              </a:endParaRPr>
            </a:p>
          </p:txBody>
        </p:sp>
        <p:sp>
          <p:nvSpPr>
            <p:cNvPr id="96280" name="AutoShape 26"/>
            <p:cNvSpPr>
              <a:spLocks noChangeArrowheads="1"/>
            </p:cNvSpPr>
            <p:nvPr/>
          </p:nvSpPr>
          <p:spPr bwMode="auto">
            <a:xfrm>
              <a:off x="1879" y="1428"/>
              <a:ext cx="639" cy="563"/>
            </a:xfrm>
            <a:prstGeom prst="cube">
              <a:avLst>
                <a:gd name="adj" fmla="val 24995"/>
              </a:avLst>
            </a:prstGeom>
            <a:solidFill>
              <a:schemeClr val="bg1"/>
            </a:solidFill>
            <a:ln w="12700">
              <a:solidFill>
                <a:schemeClr val="tx1"/>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2800">
                <a:latin typeface="Tahoma" panose="020B0604030504040204" pitchFamily="34" charset="0"/>
              </a:endParaRPr>
            </a:p>
          </p:txBody>
        </p:sp>
        <p:sp>
          <p:nvSpPr>
            <p:cNvPr id="96281" name="AutoShape 27"/>
            <p:cNvSpPr>
              <a:spLocks noChangeArrowheads="1"/>
            </p:cNvSpPr>
            <p:nvPr/>
          </p:nvSpPr>
          <p:spPr bwMode="auto">
            <a:xfrm>
              <a:off x="1701" y="1599"/>
              <a:ext cx="641" cy="564"/>
            </a:xfrm>
            <a:prstGeom prst="cube">
              <a:avLst>
                <a:gd name="adj" fmla="val 24995"/>
              </a:avLst>
            </a:prstGeom>
            <a:solidFill>
              <a:schemeClr val="bg1"/>
            </a:solidFill>
            <a:ln w="12700">
              <a:solidFill>
                <a:schemeClr val="tx1"/>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2800">
                <a:latin typeface="Tahoma" panose="020B0604030504040204" pitchFamily="34" charset="0"/>
              </a:endParaRPr>
            </a:p>
          </p:txBody>
        </p:sp>
        <p:sp>
          <p:nvSpPr>
            <p:cNvPr id="96282" name="AutoShape 28"/>
            <p:cNvSpPr>
              <a:spLocks noChangeArrowheads="1"/>
            </p:cNvSpPr>
            <p:nvPr/>
          </p:nvSpPr>
          <p:spPr bwMode="auto">
            <a:xfrm>
              <a:off x="1524" y="1771"/>
              <a:ext cx="641" cy="563"/>
            </a:xfrm>
            <a:prstGeom prst="cube">
              <a:avLst>
                <a:gd name="adj" fmla="val 24995"/>
              </a:avLst>
            </a:prstGeom>
            <a:solidFill>
              <a:schemeClr val="bg1"/>
            </a:solidFill>
            <a:ln w="12700">
              <a:solidFill>
                <a:schemeClr val="tx1"/>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2800">
                <a:latin typeface="Tahoma" panose="020B0604030504040204" pitchFamily="34" charset="0"/>
              </a:endParaRPr>
            </a:p>
          </p:txBody>
        </p:sp>
        <p:sp>
          <p:nvSpPr>
            <p:cNvPr id="96283" name="AutoShape 29"/>
            <p:cNvSpPr>
              <a:spLocks noChangeArrowheads="1"/>
            </p:cNvSpPr>
            <p:nvPr/>
          </p:nvSpPr>
          <p:spPr bwMode="auto">
            <a:xfrm>
              <a:off x="2410" y="1428"/>
              <a:ext cx="641" cy="563"/>
            </a:xfrm>
            <a:prstGeom prst="cube">
              <a:avLst>
                <a:gd name="adj" fmla="val 24995"/>
              </a:avLst>
            </a:prstGeom>
            <a:solidFill>
              <a:schemeClr val="bg1"/>
            </a:solidFill>
            <a:ln w="12700">
              <a:solidFill>
                <a:schemeClr val="tx1"/>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2800">
                <a:latin typeface="Tahoma" panose="020B0604030504040204" pitchFamily="34" charset="0"/>
              </a:endParaRPr>
            </a:p>
          </p:txBody>
        </p:sp>
        <p:sp>
          <p:nvSpPr>
            <p:cNvPr id="96284" name="AutoShape 30"/>
            <p:cNvSpPr>
              <a:spLocks noChangeArrowheads="1"/>
            </p:cNvSpPr>
            <p:nvPr/>
          </p:nvSpPr>
          <p:spPr bwMode="auto">
            <a:xfrm>
              <a:off x="2233" y="1599"/>
              <a:ext cx="641" cy="564"/>
            </a:xfrm>
            <a:prstGeom prst="cube">
              <a:avLst>
                <a:gd name="adj" fmla="val 24995"/>
              </a:avLst>
            </a:prstGeom>
            <a:solidFill>
              <a:schemeClr val="bg1"/>
            </a:solidFill>
            <a:ln w="12700">
              <a:solidFill>
                <a:schemeClr val="tx1"/>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2800">
                <a:latin typeface="Tahoma" panose="020B0604030504040204" pitchFamily="34" charset="0"/>
              </a:endParaRPr>
            </a:p>
          </p:txBody>
        </p:sp>
        <p:sp>
          <p:nvSpPr>
            <p:cNvPr id="96285" name="AutoShape 31"/>
            <p:cNvSpPr>
              <a:spLocks noChangeArrowheads="1"/>
            </p:cNvSpPr>
            <p:nvPr/>
          </p:nvSpPr>
          <p:spPr bwMode="auto">
            <a:xfrm>
              <a:off x="2055" y="1771"/>
              <a:ext cx="641" cy="563"/>
            </a:xfrm>
            <a:prstGeom prst="cube">
              <a:avLst>
                <a:gd name="adj" fmla="val 24995"/>
              </a:avLst>
            </a:prstGeom>
            <a:solidFill>
              <a:schemeClr val="bg1"/>
            </a:solidFill>
            <a:ln w="12700">
              <a:solidFill>
                <a:schemeClr val="tx1"/>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2800">
                <a:latin typeface="Tahoma" panose="020B0604030504040204" pitchFamily="34" charset="0"/>
              </a:endParaRPr>
            </a:p>
          </p:txBody>
        </p:sp>
        <p:sp>
          <p:nvSpPr>
            <p:cNvPr id="96286" name="AutoShape 32"/>
            <p:cNvSpPr>
              <a:spLocks noChangeArrowheads="1"/>
            </p:cNvSpPr>
            <p:nvPr/>
          </p:nvSpPr>
          <p:spPr bwMode="auto">
            <a:xfrm>
              <a:off x="2942" y="1428"/>
              <a:ext cx="641" cy="563"/>
            </a:xfrm>
            <a:prstGeom prst="cube">
              <a:avLst>
                <a:gd name="adj" fmla="val 24995"/>
              </a:avLst>
            </a:prstGeom>
            <a:solidFill>
              <a:schemeClr val="bg1"/>
            </a:solidFill>
            <a:ln w="12700">
              <a:solidFill>
                <a:schemeClr val="tx1"/>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2800">
                <a:latin typeface="Tahoma" panose="020B0604030504040204" pitchFamily="34" charset="0"/>
              </a:endParaRPr>
            </a:p>
          </p:txBody>
        </p:sp>
        <p:sp>
          <p:nvSpPr>
            <p:cNvPr id="96287" name="AutoShape 33"/>
            <p:cNvSpPr>
              <a:spLocks noChangeArrowheads="1"/>
            </p:cNvSpPr>
            <p:nvPr/>
          </p:nvSpPr>
          <p:spPr bwMode="auto">
            <a:xfrm>
              <a:off x="2766" y="1599"/>
              <a:ext cx="639" cy="564"/>
            </a:xfrm>
            <a:prstGeom prst="cube">
              <a:avLst>
                <a:gd name="adj" fmla="val 24995"/>
              </a:avLst>
            </a:prstGeom>
            <a:solidFill>
              <a:schemeClr val="bg1"/>
            </a:solidFill>
            <a:ln w="12700">
              <a:solidFill>
                <a:schemeClr val="tx1"/>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2800">
                <a:latin typeface="Tahoma" panose="020B0604030504040204" pitchFamily="34" charset="0"/>
              </a:endParaRPr>
            </a:p>
          </p:txBody>
        </p:sp>
        <p:sp>
          <p:nvSpPr>
            <p:cNvPr id="96288" name="AutoShape 34"/>
            <p:cNvSpPr>
              <a:spLocks noChangeArrowheads="1"/>
            </p:cNvSpPr>
            <p:nvPr/>
          </p:nvSpPr>
          <p:spPr bwMode="auto">
            <a:xfrm>
              <a:off x="2588" y="1771"/>
              <a:ext cx="639" cy="563"/>
            </a:xfrm>
            <a:prstGeom prst="cube">
              <a:avLst>
                <a:gd name="adj" fmla="val 24995"/>
              </a:avLst>
            </a:prstGeom>
            <a:solidFill>
              <a:schemeClr val="bg1"/>
            </a:solidFill>
            <a:ln w="12700">
              <a:solidFill>
                <a:schemeClr val="tx1"/>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2800">
                <a:latin typeface="Tahoma" panose="020B0604030504040204" pitchFamily="34" charset="0"/>
              </a:endParaRPr>
            </a:p>
          </p:txBody>
        </p:sp>
        <p:sp>
          <p:nvSpPr>
            <p:cNvPr id="96289" name="AutoShape 35"/>
            <p:cNvSpPr>
              <a:spLocks noChangeArrowheads="1"/>
            </p:cNvSpPr>
            <p:nvPr/>
          </p:nvSpPr>
          <p:spPr bwMode="auto">
            <a:xfrm>
              <a:off x="3475" y="1428"/>
              <a:ext cx="639" cy="563"/>
            </a:xfrm>
            <a:prstGeom prst="cube">
              <a:avLst>
                <a:gd name="adj" fmla="val 24995"/>
              </a:avLst>
            </a:prstGeom>
            <a:solidFill>
              <a:srgbClr val="CCFFCC"/>
            </a:solidFill>
            <a:ln w="12700">
              <a:solidFill>
                <a:schemeClr val="tx1"/>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2800">
                <a:latin typeface="Tahoma" panose="020B0604030504040204" pitchFamily="34" charset="0"/>
              </a:endParaRPr>
            </a:p>
          </p:txBody>
        </p:sp>
        <p:sp>
          <p:nvSpPr>
            <p:cNvPr id="96290" name="AutoShape 36"/>
            <p:cNvSpPr>
              <a:spLocks noChangeArrowheads="1"/>
            </p:cNvSpPr>
            <p:nvPr/>
          </p:nvSpPr>
          <p:spPr bwMode="auto">
            <a:xfrm>
              <a:off x="3297" y="1599"/>
              <a:ext cx="639" cy="564"/>
            </a:xfrm>
            <a:prstGeom prst="cube">
              <a:avLst>
                <a:gd name="adj" fmla="val 24995"/>
              </a:avLst>
            </a:prstGeom>
            <a:solidFill>
              <a:srgbClr val="CCFFCC"/>
            </a:solidFill>
            <a:ln w="12700">
              <a:solidFill>
                <a:schemeClr val="tx1"/>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2800">
                <a:latin typeface="Tahoma" panose="020B0604030504040204" pitchFamily="34" charset="0"/>
              </a:endParaRPr>
            </a:p>
          </p:txBody>
        </p:sp>
        <p:sp>
          <p:nvSpPr>
            <p:cNvPr id="96291" name="AutoShape 37"/>
            <p:cNvSpPr>
              <a:spLocks noChangeArrowheads="1"/>
            </p:cNvSpPr>
            <p:nvPr/>
          </p:nvSpPr>
          <p:spPr bwMode="auto">
            <a:xfrm>
              <a:off x="3119" y="1771"/>
              <a:ext cx="641" cy="563"/>
            </a:xfrm>
            <a:prstGeom prst="cube">
              <a:avLst>
                <a:gd name="adj" fmla="val 24995"/>
              </a:avLst>
            </a:prstGeom>
            <a:solidFill>
              <a:srgbClr val="CCFFCC"/>
            </a:solidFill>
            <a:ln w="12700">
              <a:solidFill>
                <a:schemeClr val="tx1"/>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2800">
                <a:latin typeface="Tahoma" panose="020B0604030504040204" pitchFamily="34" charset="0"/>
              </a:endParaRPr>
            </a:p>
          </p:txBody>
        </p:sp>
        <p:grpSp>
          <p:nvGrpSpPr>
            <p:cNvPr id="96292" name="Group 38"/>
            <p:cNvGrpSpPr>
              <a:grpSpLocks/>
            </p:cNvGrpSpPr>
            <p:nvPr/>
          </p:nvGrpSpPr>
          <p:grpSpPr bwMode="auto">
            <a:xfrm>
              <a:off x="823" y="1926"/>
              <a:ext cx="2768" cy="1937"/>
              <a:chOff x="1388" y="1937"/>
              <a:chExt cx="2026" cy="1310"/>
            </a:xfrm>
          </p:grpSpPr>
          <p:sp>
            <p:nvSpPr>
              <p:cNvPr id="96305" name="AutoShape 39"/>
              <p:cNvSpPr>
                <a:spLocks noChangeArrowheads="1"/>
              </p:cNvSpPr>
              <p:nvPr/>
            </p:nvSpPr>
            <p:spPr bwMode="auto">
              <a:xfrm>
                <a:off x="1388" y="2867"/>
                <a:ext cx="469" cy="380"/>
              </a:xfrm>
              <a:prstGeom prst="cube">
                <a:avLst>
                  <a:gd name="adj" fmla="val 24995"/>
                </a:avLst>
              </a:prstGeom>
              <a:solidFill>
                <a:srgbClr val="FF9966"/>
              </a:solidFill>
              <a:ln w="12700">
                <a:solidFill>
                  <a:schemeClr val="tx1"/>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2800">
                  <a:latin typeface="Tahoma" panose="020B0604030504040204" pitchFamily="34" charset="0"/>
                </a:endParaRPr>
              </a:p>
            </p:txBody>
          </p:sp>
          <p:sp>
            <p:nvSpPr>
              <p:cNvPr id="96306" name="AutoShape 40"/>
              <p:cNvSpPr>
                <a:spLocks noChangeArrowheads="1"/>
              </p:cNvSpPr>
              <p:nvPr/>
            </p:nvSpPr>
            <p:spPr bwMode="auto">
              <a:xfrm>
                <a:off x="1778" y="2867"/>
                <a:ext cx="468" cy="380"/>
              </a:xfrm>
              <a:prstGeom prst="cube">
                <a:avLst>
                  <a:gd name="adj" fmla="val 24995"/>
                </a:avLst>
              </a:prstGeom>
              <a:solidFill>
                <a:srgbClr val="FF9966"/>
              </a:solidFill>
              <a:ln w="12700">
                <a:solidFill>
                  <a:schemeClr val="tx1"/>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2800">
                  <a:latin typeface="Tahoma" panose="020B0604030504040204" pitchFamily="34" charset="0"/>
                </a:endParaRPr>
              </a:p>
            </p:txBody>
          </p:sp>
          <p:sp>
            <p:nvSpPr>
              <p:cNvPr id="96307" name="AutoShape 41"/>
              <p:cNvSpPr>
                <a:spLocks noChangeArrowheads="1"/>
              </p:cNvSpPr>
              <p:nvPr/>
            </p:nvSpPr>
            <p:spPr bwMode="auto">
              <a:xfrm>
                <a:off x="1388" y="2557"/>
                <a:ext cx="469" cy="381"/>
              </a:xfrm>
              <a:prstGeom prst="cube">
                <a:avLst>
                  <a:gd name="adj" fmla="val 24995"/>
                </a:avLst>
              </a:prstGeom>
              <a:solidFill>
                <a:srgbClr val="FFCC99"/>
              </a:solidFill>
              <a:ln w="12700">
                <a:solidFill>
                  <a:schemeClr val="tx1"/>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2800">
                  <a:latin typeface="Tahoma" panose="020B0604030504040204" pitchFamily="34" charset="0"/>
                </a:endParaRPr>
              </a:p>
            </p:txBody>
          </p:sp>
          <p:sp>
            <p:nvSpPr>
              <p:cNvPr id="96308" name="AutoShape 42"/>
              <p:cNvSpPr>
                <a:spLocks noChangeArrowheads="1"/>
              </p:cNvSpPr>
              <p:nvPr/>
            </p:nvSpPr>
            <p:spPr bwMode="auto">
              <a:xfrm>
                <a:off x="1389" y="2258"/>
                <a:ext cx="469" cy="380"/>
              </a:xfrm>
              <a:prstGeom prst="cube">
                <a:avLst>
                  <a:gd name="adj" fmla="val 24995"/>
                </a:avLst>
              </a:prstGeom>
              <a:solidFill>
                <a:srgbClr val="FFCC99"/>
              </a:solidFill>
              <a:ln w="12700">
                <a:solidFill>
                  <a:schemeClr val="tx1"/>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2800">
                  <a:latin typeface="Tahoma" panose="020B0604030504040204" pitchFamily="34" charset="0"/>
                </a:endParaRPr>
              </a:p>
            </p:txBody>
          </p:sp>
          <p:sp>
            <p:nvSpPr>
              <p:cNvPr id="96309" name="AutoShape 43"/>
              <p:cNvSpPr>
                <a:spLocks noChangeArrowheads="1"/>
              </p:cNvSpPr>
              <p:nvPr/>
            </p:nvSpPr>
            <p:spPr bwMode="auto">
              <a:xfrm>
                <a:off x="1778" y="2557"/>
                <a:ext cx="468" cy="381"/>
              </a:xfrm>
              <a:prstGeom prst="cube">
                <a:avLst>
                  <a:gd name="adj" fmla="val 24995"/>
                </a:avLst>
              </a:prstGeom>
              <a:solidFill>
                <a:srgbClr val="FFCC99"/>
              </a:solidFill>
              <a:ln w="12700">
                <a:solidFill>
                  <a:schemeClr val="tx1"/>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2800">
                  <a:latin typeface="Tahoma" panose="020B0604030504040204" pitchFamily="34" charset="0"/>
                </a:endParaRPr>
              </a:p>
            </p:txBody>
          </p:sp>
          <p:sp>
            <p:nvSpPr>
              <p:cNvPr id="96310" name="AutoShape 44"/>
              <p:cNvSpPr>
                <a:spLocks noChangeArrowheads="1"/>
              </p:cNvSpPr>
              <p:nvPr/>
            </p:nvSpPr>
            <p:spPr bwMode="auto">
              <a:xfrm>
                <a:off x="1778" y="2247"/>
                <a:ext cx="468" cy="381"/>
              </a:xfrm>
              <a:prstGeom prst="cube">
                <a:avLst>
                  <a:gd name="adj" fmla="val 24995"/>
                </a:avLst>
              </a:prstGeom>
              <a:solidFill>
                <a:srgbClr val="FFCC99"/>
              </a:solidFill>
              <a:ln w="12700">
                <a:solidFill>
                  <a:schemeClr val="tx1"/>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2800">
                  <a:latin typeface="Tahoma" panose="020B0604030504040204" pitchFamily="34" charset="0"/>
                </a:endParaRPr>
              </a:p>
            </p:txBody>
          </p:sp>
          <p:sp>
            <p:nvSpPr>
              <p:cNvPr id="96311" name="AutoShape 45"/>
              <p:cNvSpPr>
                <a:spLocks noChangeArrowheads="1"/>
              </p:cNvSpPr>
              <p:nvPr/>
            </p:nvSpPr>
            <p:spPr bwMode="auto">
              <a:xfrm>
                <a:off x="2167" y="2867"/>
                <a:ext cx="469" cy="380"/>
              </a:xfrm>
              <a:prstGeom prst="cube">
                <a:avLst>
                  <a:gd name="adj" fmla="val 24995"/>
                </a:avLst>
              </a:prstGeom>
              <a:solidFill>
                <a:srgbClr val="FF9966"/>
              </a:solidFill>
              <a:ln w="12700">
                <a:solidFill>
                  <a:schemeClr val="tx1"/>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2800">
                  <a:latin typeface="Tahoma" panose="020B0604030504040204" pitchFamily="34" charset="0"/>
                </a:endParaRPr>
              </a:p>
            </p:txBody>
          </p:sp>
          <p:sp>
            <p:nvSpPr>
              <p:cNvPr id="96312" name="AutoShape 46"/>
              <p:cNvSpPr>
                <a:spLocks noChangeArrowheads="1"/>
              </p:cNvSpPr>
              <p:nvPr/>
            </p:nvSpPr>
            <p:spPr bwMode="auto">
              <a:xfrm>
                <a:off x="2167" y="2557"/>
                <a:ext cx="469" cy="381"/>
              </a:xfrm>
              <a:prstGeom prst="cube">
                <a:avLst>
                  <a:gd name="adj" fmla="val 24995"/>
                </a:avLst>
              </a:prstGeom>
              <a:solidFill>
                <a:srgbClr val="FFCC99"/>
              </a:solidFill>
              <a:ln w="12700">
                <a:solidFill>
                  <a:schemeClr val="tx1"/>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2800">
                  <a:latin typeface="Tahoma" panose="020B0604030504040204" pitchFamily="34" charset="0"/>
                </a:endParaRPr>
              </a:p>
            </p:txBody>
          </p:sp>
          <p:sp>
            <p:nvSpPr>
              <p:cNvPr id="96313" name="AutoShape 47"/>
              <p:cNvSpPr>
                <a:spLocks noChangeArrowheads="1"/>
              </p:cNvSpPr>
              <p:nvPr/>
            </p:nvSpPr>
            <p:spPr bwMode="auto">
              <a:xfrm>
                <a:off x="2167" y="2247"/>
                <a:ext cx="469" cy="381"/>
              </a:xfrm>
              <a:prstGeom prst="cube">
                <a:avLst>
                  <a:gd name="adj" fmla="val 24995"/>
                </a:avLst>
              </a:prstGeom>
              <a:solidFill>
                <a:srgbClr val="FFCC99"/>
              </a:solidFill>
              <a:ln w="12700">
                <a:solidFill>
                  <a:schemeClr val="tx1"/>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2800">
                  <a:latin typeface="Tahoma" panose="020B0604030504040204" pitchFamily="34" charset="0"/>
                </a:endParaRPr>
              </a:p>
            </p:txBody>
          </p:sp>
          <p:sp>
            <p:nvSpPr>
              <p:cNvPr id="96314" name="AutoShape 48"/>
              <p:cNvSpPr>
                <a:spLocks noChangeArrowheads="1"/>
              </p:cNvSpPr>
              <p:nvPr/>
            </p:nvSpPr>
            <p:spPr bwMode="auto">
              <a:xfrm>
                <a:off x="2556" y="2867"/>
                <a:ext cx="469" cy="380"/>
              </a:xfrm>
              <a:prstGeom prst="cube">
                <a:avLst>
                  <a:gd name="adj" fmla="val 24995"/>
                </a:avLst>
              </a:prstGeom>
              <a:solidFill>
                <a:srgbClr val="FF9966"/>
              </a:solidFill>
              <a:ln w="12700">
                <a:solidFill>
                  <a:schemeClr val="tx1"/>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2800">
                  <a:latin typeface="Tahoma" panose="020B0604030504040204" pitchFamily="34" charset="0"/>
                </a:endParaRPr>
              </a:p>
            </p:txBody>
          </p:sp>
          <p:sp>
            <p:nvSpPr>
              <p:cNvPr id="96315" name="AutoShape 49"/>
              <p:cNvSpPr>
                <a:spLocks noChangeArrowheads="1"/>
              </p:cNvSpPr>
              <p:nvPr/>
            </p:nvSpPr>
            <p:spPr bwMode="auto">
              <a:xfrm>
                <a:off x="2556" y="2557"/>
                <a:ext cx="469" cy="381"/>
              </a:xfrm>
              <a:prstGeom prst="cube">
                <a:avLst>
                  <a:gd name="adj" fmla="val 24995"/>
                </a:avLst>
              </a:prstGeom>
              <a:solidFill>
                <a:srgbClr val="FFCC99"/>
              </a:solidFill>
              <a:ln w="12700">
                <a:solidFill>
                  <a:schemeClr val="tx1"/>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2800">
                  <a:latin typeface="Tahoma" panose="020B0604030504040204" pitchFamily="34" charset="0"/>
                </a:endParaRPr>
              </a:p>
            </p:txBody>
          </p:sp>
          <p:sp>
            <p:nvSpPr>
              <p:cNvPr id="96316" name="AutoShape 50"/>
              <p:cNvSpPr>
                <a:spLocks noChangeArrowheads="1"/>
              </p:cNvSpPr>
              <p:nvPr/>
            </p:nvSpPr>
            <p:spPr bwMode="auto">
              <a:xfrm>
                <a:off x="2556" y="2247"/>
                <a:ext cx="469" cy="381"/>
              </a:xfrm>
              <a:prstGeom prst="cube">
                <a:avLst>
                  <a:gd name="adj" fmla="val 24995"/>
                </a:avLst>
              </a:prstGeom>
              <a:solidFill>
                <a:srgbClr val="FFCC99"/>
              </a:solidFill>
              <a:ln w="12700">
                <a:solidFill>
                  <a:schemeClr val="tx1"/>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2800">
                  <a:latin typeface="Tahoma" panose="020B0604030504040204" pitchFamily="34" charset="0"/>
                </a:endParaRPr>
              </a:p>
            </p:txBody>
          </p:sp>
          <p:sp>
            <p:nvSpPr>
              <p:cNvPr id="96317" name="AutoShape 51"/>
              <p:cNvSpPr>
                <a:spLocks noChangeArrowheads="1"/>
              </p:cNvSpPr>
              <p:nvPr/>
            </p:nvSpPr>
            <p:spPr bwMode="auto">
              <a:xfrm>
                <a:off x="2946" y="2867"/>
                <a:ext cx="468" cy="380"/>
              </a:xfrm>
              <a:prstGeom prst="cube">
                <a:avLst>
                  <a:gd name="adj" fmla="val 24995"/>
                </a:avLst>
              </a:prstGeom>
              <a:solidFill>
                <a:srgbClr val="003366"/>
              </a:solidFill>
              <a:ln w="12700">
                <a:solidFill>
                  <a:schemeClr val="tx1"/>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2800">
                  <a:latin typeface="Tahoma" panose="020B0604030504040204" pitchFamily="34" charset="0"/>
                </a:endParaRPr>
              </a:p>
            </p:txBody>
          </p:sp>
          <p:sp>
            <p:nvSpPr>
              <p:cNvPr id="96318" name="AutoShape 52"/>
              <p:cNvSpPr>
                <a:spLocks noChangeArrowheads="1"/>
              </p:cNvSpPr>
              <p:nvPr/>
            </p:nvSpPr>
            <p:spPr bwMode="auto">
              <a:xfrm>
                <a:off x="2946" y="2557"/>
                <a:ext cx="468" cy="381"/>
              </a:xfrm>
              <a:prstGeom prst="cube">
                <a:avLst>
                  <a:gd name="adj" fmla="val 24995"/>
                </a:avLst>
              </a:prstGeom>
              <a:solidFill>
                <a:srgbClr val="969696"/>
              </a:solidFill>
              <a:ln w="12700">
                <a:solidFill>
                  <a:schemeClr val="tx1"/>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2800">
                  <a:latin typeface="Tahoma" panose="020B0604030504040204" pitchFamily="34" charset="0"/>
                </a:endParaRPr>
              </a:p>
            </p:txBody>
          </p:sp>
          <p:sp>
            <p:nvSpPr>
              <p:cNvPr id="96319" name="AutoShape 53"/>
              <p:cNvSpPr>
                <a:spLocks noChangeArrowheads="1"/>
              </p:cNvSpPr>
              <p:nvPr/>
            </p:nvSpPr>
            <p:spPr bwMode="auto">
              <a:xfrm>
                <a:off x="2946" y="2247"/>
                <a:ext cx="468" cy="381"/>
              </a:xfrm>
              <a:prstGeom prst="cube">
                <a:avLst>
                  <a:gd name="adj" fmla="val 24995"/>
                </a:avLst>
              </a:prstGeom>
              <a:solidFill>
                <a:srgbClr val="969696"/>
              </a:solidFill>
              <a:ln w="12700">
                <a:solidFill>
                  <a:schemeClr val="tx1"/>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2800">
                  <a:latin typeface="Tahoma" panose="020B0604030504040204" pitchFamily="34" charset="0"/>
                </a:endParaRPr>
              </a:p>
            </p:txBody>
          </p:sp>
          <p:sp>
            <p:nvSpPr>
              <p:cNvPr id="96320" name="AutoShape 54"/>
              <p:cNvSpPr>
                <a:spLocks noChangeArrowheads="1"/>
              </p:cNvSpPr>
              <p:nvPr/>
            </p:nvSpPr>
            <p:spPr bwMode="auto">
              <a:xfrm>
                <a:off x="1389" y="1948"/>
                <a:ext cx="469" cy="381"/>
              </a:xfrm>
              <a:prstGeom prst="cube">
                <a:avLst>
                  <a:gd name="adj" fmla="val 24995"/>
                </a:avLst>
              </a:prstGeom>
              <a:solidFill>
                <a:srgbClr val="FFCC99"/>
              </a:solidFill>
              <a:ln w="12700">
                <a:solidFill>
                  <a:schemeClr val="tx1"/>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2800">
                  <a:latin typeface="Tahoma" panose="020B0604030504040204" pitchFamily="34" charset="0"/>
                </a:endParaRPr>
              </a:p>
            </p:txBody>
          </p:sp>
          <p:sp>
            <p:nvSpPr>
              <p:cNvPr id="96321" name="AutoShape 55"/>
              <p:cNvSpPr>
                <a:spLocks noChangeArrowheads="1"/>
              </p:cNvSpPr>
              <p:nvPr/>
            </p:nvSpPr>
            <p:spPr bwMode="auto">
              <a:xfrm>
                <a:off x="1779" y="1948"/>
                <a:ext cx="468" cy="381"/>
              </a:xfrm>
              <a:prstGeom prst="cube">
                <a:avLst>
                  <a:gd name="adj" fmla="val 24995"/>
                </a:avLst>
              </a:prstGeom>
              <a:solidFill>
                <a:srgbClr val="FFCC99"/>
              </a:solidFill>
              <a:ln w="12700">
                <a:solidFill>
                  <a:schemeClr val="tx1"/>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2800">
                  <a:latin typeface="Tahoma" panose="020B0604030504040204" pitchFamily="34" charset="0"/>
                </a:endParaRPr>
              </a:p>
            </p:txBody>
          </p:sp>
          <p:sp>
            <p:nvSpPr>
              <p:cNvPr id="96322" name="AutoShape 56"/>
              <p:cNvSpPr>
                <a:spLocks noChangeArrowheads="1"/>
              </p:cNvSpPr>
              <p:nvPr/>
            </p:nvSpPr>
            <p:spPr bwMode="auto">
              <a:xfrm>
                <a:off x="2168" y="1948"/>
                <a:ext cx="469" cy="381"/>
              </a:xfrm>
              <a:prstGeom prst="cube">
                <a:avLst>
                  <a:gd name="adj" fmla="val 24995"/>
                </a:avLst>
              </a:prstGeom>
              <a:solidFill>
                <a:srgbClr val="FFCC99"/>
              </a:solidFill>
              <a:ln w="12700">
                <a:solidFill>
                  <a:schemeClr val="tx1"/>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2800">
                  <a:latin typeface="Tahoma" panose="020B0604030504040204" pitchFamily="34" charset="0"/>
                </a:endParaRPr>
              </a:p>
            </p:txBody>
          </p:sp>
          <p:sp>
            <p:nvSpPr>
              <p:cNvPr id="96323" name="AutoShape 57"/>
              <p:cNvSpPr>
                <a:spLocks noChangeArrowheads="1"/>
              </p:cNvSpPr>
              <p:nvPr/>
            </p:nvSpPr>
            <p:spPr bwMode="auto">
              <a:xfrm>
                <a:off x="2557" y="1948"/>
                <a:ext cx="469" cy="381"/>
              </a:xfrm>
              <a:prstGeom prst="cube">
                <a:avLst>
                  <a:gd name="adj" fmla="val 24995"/>
                </a:avLst>
              </a:prstGeom>
              <a:solidFill>
                <a:srgbClr val="FFCC99"/>
              </a:solidFill>
              <a:ln w="12700">
                <a:solidFill>
                  <a:schemeClr val="tx1"/>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2800">
                  <a:latin typeface="Tahoma" panose="020B0604030504040204" pitchFamily="34" charset="0"/>
                </a:endParaRPr>
              </a:p>
            </p:txBody>
          </p:sp>
          <p:sp>
            <p:nvSpPr>
              <p:cNvPr id="96324" name="AutoShape 58"/>
              <p:cNvSpPr>
                <a:spLocks noChangeArrowheads="1"/>
              </p:cNvSpPr>
              <p:nvPr/>
            </p:nvSpPr>
            <p:spPr bwMode="auto">
              <a:xfrm>
                <a:off x="2946" y="1937"/>
                <a:ext cx="468" cy="381"/>
              </a:xfrm>
              <a:prstGeom prst="cube">
                <a:avLst>
                  <a:gd name="adj" fmla="val 24995"/>
                </a:avLst>
              </a:prstGeom>
              <a:solidFill>
                <a:srgbClr val="969696"/>
              </a:solidFill>
              <a:ln w="12700">
                <a:solidFill>
                  <a:schemeClr val="tx1"/>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endParaRPr lang="zh-CN" altLang="zh-CN" sz="2400" b="1">
                  <a:latin typeface="Times New Roman" panose="02020603050405020304" pitchFamily="18" charset="0"/>
                </a:endParaRPr>
              </a:p>
            </p:txBody>
          </p:sp>
        </p:grpSp>
        <p:sp>
          <p:nvSpPr>
            <p:cNvPr id="96293" name="Rectangle 59"/>
            <p:cNvSpPr>
              <a:spLocks noChangeArrowheads="1"/>
            </p:cNvSpPr>
            <p:nvPr/>
          </p:nvSpPr>
          <p:spPr bwMode="auto">
            <a:xfrm>
              <a:off x="2468" y="1182"/>
              <a:ext cx="769" cy="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1600" i="1"/>
                <a:t> </a:t>
              </a:r>
            </a:p>
          </p:txBody>
        </p:sp>
        <p:sp>
          <p:nvSpPr>
            <p:cNvPr id="96294" name="Text Box 60"/>
            <p:cNvSpPr txBox="1">
              <a:spLocks noChangeArrowheads="1"/>
            </p:cNvSpPr>
            <p:nvPr/>
          </p:nvSpPr>
          <p:spPr bwMode="auto">
            <a:xfrm>
              <a:off x="1103" y="1300"/>
              <a:ext cx="330"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2000">
                  <a:latin typeface="Times New Roman" panose="02020603050405020304" pitchFamily="18" charset="0"/>
                </a:rPr>
                <a:t>TV</a:t>
              </a:r>
              <a:endParaRPr lang="en-US" altLang="zh-CN" sz="2400">
                <a:latin typeface="Times New Roman" panose="02020603050405020304" pitchFamily="18" charset="0"/>
              </a:endParaRPr>
            </a:p>
          </p:txBody>
        </p:sp>
        <p:sp>
          <p:nvSpPr>
            <p:cNvPr id="96295" name="Text Box 61"/>
            <p:cNvSpPr txBox="1">
              <a:spLocks noChangeArrowheads="1"/>
            </p:cNvSpPr>
            <p:nvPr/>
          </p:nvSpPr>
          <p:spPr bwMode="auto">
            <a:xfrm>
              <a:off x="679" y="1669"/>
              <a:ext cx="446"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2000">
                  <a:latin typeface="Times New Roman" panose="02020603050405020304" pitchFamily="18" charset="0"/>
                </a:rPr>
                <a:t>VCR</a:t>
              </a:r>
              <a:endParaRPr lang="en-US" altLang="zh-CN" sz="2400">
                <a:latin typeface="Times New Roman" panose="02020603050405020304" pitchFamily="18" charset="0"/>
              </a:endParaRPr>
            </a:p>
          </p:txBody>
        </p:sp>
        <p:sp>
          <p:nvSpPr>
            <p:cNvPr id="96296" name="Text Box 62"/>
            <p:cNvSpPr txBox="1">
              <a:spLocks noChangeArrowheads="1"/>
            </p:cNvSpPr>
            <p:nvPr/>
          </p:nvSpPr>
          <p:spPr bwMode="auto">
            <a:xfrm>
              <a:off x="941" y="1492"/>
              <a:ext cx="312"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2000">
                  <a:latin typeface="Times New Roman" panose="02020603050405020304" pitchFamily="18" charset="0"/>
                </a:rPr>
                <a:t>PC</a:t>
              </a:r>
              <a:endParaRPr lang="en-US" altLang="zh-CN" sz="2400">
                <a:latin typeface="Times New Roman" panose="02020603050405020304" pitchFamily="18" charset="0"/>
              </a:endParaRPr>
            </a:p>
          </p:txBody>
        </p:sp>
        <p:sp>
          <p:nvSpPr>
            <p:cNvPr id="96297" name="Text Box 63"/>
            <p:cNvSpPr txBox="1">
              <a:spLocks noChangeArrowheads="1"/>
            </p:cNvSpPr>
            <p:nvPr/>
          </p:nvSpPr>
          <p:spPr bwMode="auto">
            <a:xfrm>
              <a:off x="1472" y="1197"/>
              <a:ext cx="409"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2000">
                  <a:latin typeface="Times New Roman" panose="02020603050405020304" pitchFamily="18" charset="0"/>
                </a:rPr>
                <a:t>1Qtr</a:t>
              </a:r>
              <a:endParaRPr lang="en-US" altLang="zh-CN" sz="2400">
                <a:latin typeface="Times New Roman" panose="02020603050405020304" pitchFamily="18" charset="0"/>
              </a:endParaRPr>
            </a:p>
          </p:txBody>
        </p:sp>
        <p:sp>
          <p:nvSpPr>
            <p:cNvPr id="96298" name="Text Box 64"/>
            <p:cNvSpPr txBox="1">
              <a:spLocks noChangeArrowheads="1"/>
            </p:cNvSpPr>
            <p:nvPr/>
          </p:nvSpPr>
          <p:spPr bwMode="auto">
            <a:xfrm>
              <a:off x="2036" y="1185"/>
              <a:ext cx="409"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2000">
                  <a:latin typeface="Times New Roman" panose="02020603050405020304" pitchFamily="18" charset="0"/>
                </a:rPr>
                <a:t>2Qtr</a:t>
              </a:r>
              <a:endParaRPr lang="en-US" altLang="zh-CN" sz="2400">
                <a:latin typeface="Times New Roman" panose="02020603050405020304" pitchFamily="18" charset="0"/>
              </a:endParaRPr>
            </a:p>
          </p:txBody>
        </p:sp>
        <p:sp>
          <p:nvSpPr>
            <p:cNvPr id="96299" name="Text Box 65"/>
            <p:cNvSpPr txBox="1">
              <a:spLocks noChangeArrowheads="1"/>
            </p:cNvSpPr>
            <p:nvPr/>
          </p:nvSpPr>
          <p:spPr bwMode="auto">
            <a:xfrm>
              <a:off x="2528" y="1209"/>
              <a:ext cx="409"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2000">
                  <a:latin typeface="Times New Roman" panose="02020603050405020304" pitchFamily="18" charset="0"/>
                </a:rPr>
                <a:t>3Qtr</a:t>
              </a:r>
              <a:endParaRPr lang="en-US" altLang="zh-CN" sz="2400">
                <a:latin typeface="Times New Roman" panose="02020603050405020304" pitchFamily="18" charset="0"/>
              </a:endParaRPr>
            </a:p>
          </p:txBody>
        </p:sp>
        <p:sp>
          <p:nvSpPr>
            <p:cNvPr id="96300" name="Text Box 66"/>
            <p:cNvSpPr txBox="1">
              <a:spLocks noChangeArrowheads="1"/>
            </p:cNvSpPr>
            <p:nvPr/>
          </p:nvSpPr>
          <p:spPr bwMode="auto">
            <a:xfrm>
              <a:off x="3104" y="1221"/>
              <a:ext cx="409"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2000">
                  <a:latin typeface="Times New Roman" panose="02020603050405020304" pitchFamily="18" charset="0"/>
                </a:rPr>
                <a:t>4Qtr</a:t>
              </a:r>
              <a:endParaRPr lang="en-US" altLang="zh-CN" sz="2400">
                <a:latin typeface="Times New Roman" panose="02020603050405020304" pitchFamily="18" charset="0"/>
              </a:endParaRPr>
            </a:p>
          </p:txBody>
        </p:sp>
        <p:sp>
          <p:nvSpPr>
            <p:cNvPr id="96301" name="Text Box 67"/>
            <p:cNvSpPr txBox="1">
              <a:spLocks noChangeArrowheads="1"/>
            </p:cNvSpPr>
            <p:nvPr/>
          </p:nvSpPr>
          <p:spPr bwMode="auto">
            <a:xfrm>
              <a:off x="4085" y="1482"/>
              <a:ext cx="517"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pPr>
              <a:r>
                <a:rPr lang="en-US" altLang="zh-CN" sz="2000">
                  <a:latin typeface="Times New Roman" panose="02020603050405020304" pitchFamily="18" charset="0"/>
                </a:rPr>
                <a:t>U.S.A</a:t>
              </a:r>
              <a:endParaRPr lang="en-US" altLang="zh-CN" sz="2400">
                <a:latin typeface="Times New Roman" panose="02020603050405020304" pitchFamily="18" charset="0"/>
              </a:endParaRPr>
            </a:p>
          </p:txBody>
        </p:sp>
        <p:sp>
          <p:nvSpPr>
            <p:cNvPr id="96302" name="Text Box 68"/>
            <p:cNvSpPr txBox="1">
              <a:spLocks noChangeArrowheads="1"/>
            </p:cNvSpPr>
            <p:nvPr/>
          </p:nvSpPr>
          <p:spPr bwMode="auto">
            <a:xfrm>
              <a:off x="4034" y="1974"/>
              <a:ext cx="596"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pPr>
              <a:r>
                <a:rPr lang="en-US" altLang="zh-CN" sz="2000">
                  <a:latin typeface="Times New Roman" panose="02020603050405020304" pitchFamily="18" charset="0"/>
                </a:rPr>
                <a:t>Canada</a:t>
              </a:r>
              <a:endParaRPr lang="en-US" altLang="zh-CN" sz="2400">
                <a:latin typeface="Times New Roman" panose="02020603050405020304" pitchFamily="18" charset="0"/>
              </a:endParaRPr>
            </a:p>
          </p:txBody>
        </p:sp>
        <p:sp>
          <p:nvSpPr>
            <p:cNvPr id="96303" name="Text Box 69"/>
            <p:cNvSpPr txBox="1">
              <a:spLocks noChangeArrowheads="1"/>
            </p:cNvSpPr>
            <p:nvPr/>
          </p:nvSpPr>
          <p:spPr bwMode="auto">
            <a:xfrm>
              <a:off x="4054" y="2394"/>
              <a:ext cx="60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pPr>
              <a:r>
                <a:rPr lang="en-US" altLang="zh-CN" sz="2000">
                  <a:latin typeface="Times New Roman" panose="02020603050405020304" pitchFamily="18" charset="0"/>
                </a:rPr>
                <a:t>Mexico</a:t>
              </a:r>
              <a:endParaRPr lang="en-US" altLang="zh-CN" sz="2400">
                <a:latin typeface="Times New Roman" panose="02020603050405020304" pitchFamily="18" charset="0"/>
              </a:endParaRPr>
            </a:p>
          </p:txBody>
        </p:sp>
        <p:sp>
          <p:nvSpPr>
            <p:cNvPr id="96304" name="Text Box 70"/>
            <p:cNvSpPr txBox="1">
              <a:spLocks noChangeArrowheads="1"/>
            </p:cNvSpPr>
            <p:nvPr/>
          </p:nvSpPr>
          <p:spPr bwMode="auto">
            <a:xfrm>
              <a:off x="4180" y="2874"/>
              <a:ext cx="37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pPr>
              <a:r>
                <a:rPr lang="en-US" altLang="zh-CN" sz="2000" i="1">
                  <a:latin typeface="Times New Roman" panose="02020603050405020304" pitchFamily="18" charset="0"/>
                </a:rPr>
                <a:t>sum</a:t>
              </a:r>
              <a:endParaRPr lang="en-US" altLang="zh-CN" sz="2400">
                <a:latin typeface="Times New Roman" panose="02020603050405020304" pitchFamily="18" charset="0"/>
              </a:endParaRP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84266C1D-E2B9-4E56-83F9-F65F5B28F5D1}" type="slidenum">
              <a:rPr lang="en-US" altLang="zh-CN"/>
              <a:pPr/>
              <a:t>74</a:t>
            </a:fld>
            <a:endParaRPr lang="en-US" altLang="zh-CN"/>
          </a:p>
        </p:txBody>
      </p:sp>
      <p:sp>
        <p:nvSpPr>
          <p:cNvPr id="97283" name="Rectangle 2"/>
          <p:cNvSpPr>
            <a:spLocks noGrp="1" noChangeArrowheads="1"/>
          </p:cNvSpPr>
          <p:nvPr>
            <p:ph type="title"/>
          </p:nvPr>
        </p:nvSpPr>
        <p:spPr/>
        <p:txBody>
          <a:bodyPr/>
          <a:lstStyle/>
          <a:p>
            <a:pPr eaLnBrk="1" hangingPunct="1"/>
            <a:r>
              <a:rPr lang="zh-CN" altLang="en-US" dirty="0"/>
              <a:t>维归约</a:t>
            </a:r>
            <a:r>
              <a:rPr lang="en-US" altLang="zh-CN" dirty="0"/>
              <a:t/>
            </a:r>
            <a:br>
              <a:rPr lang="en-US" altLang="zh-CN" dirty="0"/>
            </a:br>
            <a:r>
              <a:rPr lang="en-US" altLang="zh-CN" dirty="0"/>
              <a:t>		(Dimensionality Reduction)</a:t>
            </a:r>
            <a:endParaRPr lang="zh-CN" altLang="en-US" dirty="0"/>
          </a:p>
        </p:txBody>
      </p:sp>
      <p:sp>
        <p:nvSpPr>
          <p:cNvPr id="54276" name="Rectangle 3"/>
          <p:cNvSpPr>
            <a:spLocks noGrp="1" noChangeArrowheads="1"/>
          </p:cNvSpPr>
          <p:nvPr>
            <p:ph type="body" idx="1"/>
          </p:nvPr>
        </p:nvSpPr>
        <p:spPr>
          <a:xfrm>
            <a:off x="503238" y="1376363"/>
            <a:ext cx="8229600" cy="3889375"/>
          </a:xfrm>
          <a:solidFill>
            <a:schemeClr val="bg1"/>
          </a:solidFill>
        </p:spPr>
        <p:txBody>
          <a:bodyPr/>
          <a:lstStyle/>
          <a:p>
            <a:pPr eaLnBrk="1" hangingPunct="1">
              <a:lnSpc>
                <a:spcPct val="120000"/>
              </a:lnSpc>
              <a:spcBef>
                <a:spcPct val="0"/>
              </a:spcBef>
            </a:pPr>
            <a:r>
              <a:rPr lang="zh-CN" altLang="en-US" dirty="0"/>
              <a:t>维归约是从原有的维度中删除不重要或不相关</a:t>
            </a:r>
            <a:endParaRPr lang="en-US" altLang="zh-CN" dirty="0"/>
          </a:p>
          <a:p>
            <a:pPr eaLnBrk="1" hangingPunct="1">
              <a:lnSpc>
                <a:spcPct val="120000"/>
              </a:lnSpc>
              <a:spcBef>
                <a:spcPct val="0"/>
              </a:spcBef>
            </a:pPr>
            <a:r>
              <a:rPr lang="zh-CN" altLang="en-US" dirty="0"/>
              <a:t>或者通过对原有维度进行组合来减少特征的个数</a:t>
            </a:r>
            <a:endParaRPr lang="en-US" altLang="zh-CN" dirty="0"/>
          </a:p>
          <a:p>
            <a:pPr eaLnBrk="1" hangingPunct="1">
              <a:lnSpc>
                <a:spcPct val="120000"/>
              </a:lnSpc>
              <a:spcBef>
                <a:spcPct val="0"/>
              </a:spcBef>
            </a:pPr>
            <a:r>
              <a:rPr lang="zh-CN" altLang="en-US" dirty="0"/>
              <a:t>原则是在保留、甚至提高原有判别能力的同时减少特征向量的维度。</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427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427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427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6" grpId="0" build="p"/>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p:txBody>
          <a:bodyPr/>
          <a:lstStyle/>
          <a:p>
            <a:r>
              <a:rPr lang="zh-CN" altLang="en-US" dirty="0">
                <a:solidFill>
                  <a:srgbClr val="3333FF"/>
                </a:solidFill>
              </a:rPr>
              <a:t>数据降维</a:t>
            </a:r>
          </a:p>
        </p:txBody>
      </p:sp>
      <p:sp>
        <p:nvSpPr>
          <p:cNvPr id="5" name="副标题 4"/>
          <p:cNvSpPr>
            <a:spLocks noGrp="1"/>
          </p:cNvSpPr>
          <p:nvPr>
            <p:ph type="subTitle" idx="1"/>
          </p:nvPr>
        </p:nvSpPr>
        <p:spPr>
          <a:xfrm>
            <a:off x="539552" y="3049588"/>
            <a:ext cx="6558161" cy="2362200"/>
          </a:xfrm>
        </p:spPr>
        <p:txBody>
          <a:bodyPr/>
          <a:lstStyle/>
          <a:p>
            <a:pPr algn="r"/>
            <a:r>
              <a:rPr lang="zh-CN" altLang="fr-FR" dirty="0">
                <a:solidFill>
                  <a:srgbClr val="0070C0"/>
                </a:solidFill>
              </a:rPr>
              <a:t>主成分分析</a:t>
            </a:r>
            <a:endParaRPr lang="en-US" altLang="zh-CN" dirty="0">
              <a:solidFill>
                <a:srgbClr val="0070C0"/>
              </a:solidFill>
            </a:endParaRPr>
          </a:p>
          <a:p>
            <a:pPr algn="r"/>
            <a:r>
              <a:rPr lang="zh-CN" altLang="fr-FR" dirty="0">
                <a:solidFill>
                  <a:srgbClr val="0070C0"/>
                </a:solidFill>
              </a:rPr>
              <a:t>（</a:t>
            </a:r>
            <a:r>
              <a:rPr lang="fr-FR" altLang="zh-CN" dirty="0">
                <a:solidFill>
                  <a:srgbClr val="0070C0"/>
                </a:solidFill>
              </a:rPr>
              <a:t>Principal components analysis</a:t>
            </a:r>
            <a:r>
              <a:rPr lang="zh-CN" altLang="fr-FR" dirty="0">
                <a:solidFill>
                  <a:srgbClr val="0070C0"/>
                </a:solidFill>
              </a:rPr>
              <a:t>）</a:t>
            </a:r>
            <a:endParaRPr lang="zh-CN" altLang="en-US" dirty="0">
              <a:solidFill>
                <a:srgbClr val="0070C0"/>
              </a:solidFill>
            </a:endParaRPr>
          </a:p>
        </p:txBody>
      </p:sp>
    </p:spTree>
    <p:extLst>
      <p:ext uri="{BB962C8B-B14F-4D97-AF65-F5344CB8AC3E}">
        <p14:creationId xmlns:p14="http://schemas.microsoft.com/office/powerpoint/2010/main" val="102464425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rgbClr val="3333FF"/>
                </a:solidFill>
              </a:rPr>
              <a:t>主成分分析的基本思想</a:t>
            </a:r>
          </a:p>
        </p:txBody>
      </p:sp>
      <p:sp>
        <p:nvSpPr>
          <p:cNvPr id="3" name="内容占位符 2"/>
          <p:cNvSpPr>
            <a:spLocks noGrp="1"/>
          </p:cNvSpPr>
          <p:nvPr>
            <p:ph idx="1"/>
          </p:nvPr>
        </p:nvSpPr>
        <p:spPr>
          <a:xfrm>
            <a:off x="457200" y="1719263"/>
            <a:ext cx="8435280" cy="4411662"/>
          </a:xfrm>
        </p:spPr>
        <p:txBody>
          <a:bodyPr/>
          <a:lstStyle/>
          <a:p>
            <a:pPr marL="202406" indent="-202406"/>
            <a:r>
              <a:rPr lang="zh-CN" altLang="en-US" sz="2100" dirty="0"/>
              <a:t>主成分分析（</a:t>
            </a:r>
            <a:r>
              <a:rPr lang="en-US" altLang="zh-CN" sz="2100" dirty="0"/>
              <a:t>Principal components analysis</a:t>
            </a:r>
            <a:r>
              <a:rPr lang="zh-CN" altLang="en-US" sz="2100" dirty="0"/>
              <a:t>），也称主分量分析、主轴分析。</a:t>
            </a:r>
            <a:endParaRPr lang="en-US" altLang="zh-CN" sz="2100" dirty="0"/>
          </a:p>
          <a:p>
            <a:pPr marL="202406" indent="-202406"/>
            <a:r>
              <a:rPr lang="zh-CN" altLang="en-US" sz="2100" dirty="0"/>
              <a:t>由于多个变量之间往往存在着一定程度的</a:t>
            </a:r>
            <a:r>
              <a:rPr lang="zh-CN" altLang="en-US" sz="2100" b="1" dirty="0"/>
              <a:t>相关性</a:t>
            </a:r>
            <a:r>
              <a:rPr lang="zh-CN" altLang="en-US" sz="2100" dirty="0"/>
              <a:t>。人们自然希望通过线性组合的方式，从这些指标中尽可能快地提取信息。</a:t>
            </a:r>
            <a:endParaRPr lang="en-US" altLang="zh-CN" sz="2100" dirty="0"/>
          </a:p>
          <a:p>
            <a:pPr marL="202406" indent="-202406"/>
            <a:r>
              <a:rPr lang="zh-CN" altLang="en-US" sz="2100" dirty="0"/>
              <a:t>当这些自变量的第一个线性组合不能提取更多的信息时，再考虑用第二个线性组合继续这个快速提取的过程，</a:t>
            </a:r>
            <a:r>
              <a:rPr lang="en-US" altLang="zh-CN" sz="2100" dirty="0"/>
              <a:t>……</a:t>
            </a:r>
            <a:r>
              <a:rPr lang="zh-CN" altLang="en-US" sz="2100" dirty="0"/>
              <a:t>，直到所提取的信息与原指标相差不多时为止。这就是主成分分析的思想。</a:t>
            </a:r>
            <a:endParaRPr lang="en-US" altLang="zh-CN" sz="2100" dirty="0"/>
          </a:p>
          <a:p>
            <a:pPr marL="202406" indent="-202406"/>
            <a:r>
              <a:rPr lang="zh-CN" altLang="en-US" sz="2100" dirty="0"/>
              <a:t>一般说来，在主成分分析适用的场合，用较少的主成分就可以得到较多的信息量。以各个主成分为分量，就得到一个更低维的随机向量；因此，通过主成分既可以降低数据“维数”又保留了原数据的大部分信息。</a:t>
            </a:r>
          </a:p>
        </p:txBody>
      </p:sp>
    </p:spTree>
    <p:extLst>
      <p:ext uri="{BB962C8B-B14F-4D97-AF65-F5344CB8AC3E}">
        <p14:creationId xmlns:p14="http://schemas.microsoft.com/office/powerpoint/2010/main" val="24180471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数据实例</a:t>
            </a:r>
          </a:p>
        </p:txBody>
      </p:sp>
      <p:sp>
        <p:nvSpPr>
          <p:cNvPr id="4" name="灯片编号占位符 3"/>
          <p:cNvSpPr>
            <a:spLocks noGrp="1"/>
          </p:cNvSpPr>
          <p:nvPr>
            <p:ph type="sldNum" sz="quarter" idx="12"/>
          </p:nvPr>
        </p:nvSpPr>
        <p:spPr/>
        <p:txBody>
          <a:bodyPr/>
          <a:lstStyle/>
          <a:p>
            <a:pPr>
              <a:defRPr/>
            </a:pPr>
            <a:fld id="{F9C6BFAA-09CF-49E4-8EF3-DE9A69C2DDED}" type="slidenum">
              <a:rPr lang="en-US" altLang="zh-CN" smtClean="0"/>
              <a:pPr>
                <a:defRPr/>
              </a:pPr>
              <a:t>77</a:t>
            </a:fld>
            <a:endParaRPr lang="en-US" altLang="zh-CN"/>
          </a:p>
        </p:txBody>
      </p:sp>
      <p:graphicFrame>
        <p:nvGraphicFramePr>
          <p:cNvPr id="7" name="Object 5"/>
          <p:cNvGraphicFramePr>
            <a:graphicFrameLocks noChangeAspect="1"/>
          </p:cNvGraphicFramePr>
          <p:nvPr>
            <p:extLst>
              <p:ext uri="{D42A27DB-BD31-4B8C-83A1-F6EECF244321}">
                <p14:modId xmlns:p14="http://schemas.microsoft.com/office/powerpoint/2010/main" val="4179406412"/>
              </p:ext>
            </p:extLst>
          </p:nvPr>
        </p:nvGraphicFramePr>
        <p:xfrm>
          <a:off x="259021" y="1654776"/>
          <a:ext cx="8656129" cy="4474523"/>
        </p:xfrm>
        <a:graphic>
          <a:graphicData uri="http://schemas.openxmlformats.org/presentationml/2006/ole">
            <mc:AlternateContent xmlns:mc="http://schemas.openxmlformats.org/markup-compatibility/2006">
              <mc:Choice xmlns:v="urn:schemas-microsoft-com:vml" Requires="v">
                <p:oleObj spid="_x0000_s91718" name="BMP 图像" r:id="rId3" imgW="6073200" imgH="3139560" progId="Paint.Picture">
                  <p:embed/>
                </p:oleObj>
              </mc:Choice>
              <mc:Fallback>
                <p:oleObj name="BMP 图像" r:id="rId3" imgW="6073200" imgH="3139560" progId="Paint.Picture">
                  <p:embed/>
                  <p:pic>
                    <p:nvPicPr>
                      <p:cNvPr id="0" name=""/>
                      <p:cNvPicPr>
                        <a:picLocks noChangeAspect="1" noChangeArrowheads="1"/>
                      </p:cNvPicPr>
                      <p:nvPr/>
                    </p:nvPicPr>
                    <p:blipFill>
                      <a:blip r:embed="rId4"/>
                      <a:srcRect/>
                      <a:stretch>
                        <a:fillRect/>
                      </a:stretch>
                    </p:blipFill>
                    <p:spPr bwMode="auto">
                      <a:xfrm>
                        <a:off x="259021" y="1654776"/>
                        <a:ext cx="8656129" cy="4474523"/>
                      </a:xfrm>
                      <a:prstGeom prst="rect">
                        <a:avLst/>
                      </a:prstGeom>
                      <a:noFill/>
                      <a:ln>
                        <a:noFill/>
                      </a:ln>
                      <a:effectLst/>
                    </p:spPr>
                  </p:pic>
                </p:oleObj>
              </mc:Fallback>
            </mc:AlternateContent>
          </a:graphicData>
        </a:graphic>
      </p:graphicFrame>
    </p:spTree>
    <p:extLst>
      <p:ext uri="{BB962C8B-B14F-4D97-AF65-F5344CB8AC3E}">
        <p14:creationId xmlns:p14="http://schemas.microsoft.com/office/powerpoint/2010/main" val="394788228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rgbClr val="3333FF"/>
                </a:solidFill>
              </a:rPr>
              <a:t>目标</a:t>
            </a:r>
          </a:p>
        </p:txBody>
      </p:sp>
      <p:sp>
        <p:nvSpPr>
          <p:cNvPr id="3" name="内容占位符 2"/>
          <p:cNvSpPr>
            <a:spLocks noGrp="1"/>
          </p:cNvSpPr>
          <p:nvPr>
            <p:ph idx="1"/>
          </p:nvPr>
        </p:nvSpPr>
        <p:spPr>
          <a:xfrm>
            <a:off x="457200" y="1719263"/>
            <a:ext cx="8229600" cy="2177789"/>
          </a:xfrm>
        </p:spPr>
        <p:txBody>
          <a:bodyPr/>
          <a:lstStyle/>
          <a:p>
            <a:r>
              <a:rPr lang="zh-CN" altLang="en-US" sz="2400" dirty="0">
                <a:latin typeface="华文仿宋" panose="02010600040101010101" pitchFamily="2" charset="-122"/>
                <a:ea typeface="华文仿宋" panose="02010600040101010101" pitchFamily="2" charset="-122"/>
              </a:rPr>
              <a:t>把数据的</a:t>
            </a:r>
            <a:r>
              <a:rPr lang="en-US" altLang="zh-CN" sz="2400" dirty="0">
                <a:latin typeface="华文仿宋" panose="02010600040101010101" pitchFamily="2" charset="-122"/>
                <a:ea typeface="华文仿宋" panose="02010600040101010101" pitchFamily="2" charset="-122"/>
              </a:rPr>
              <a:t>6</a:t>
            </a:r>
            <a:r>
              <a:rPr lang="zh-CN" altLang="en-US" sz="2400" dirty="0">
                <a:latin typeface="华文仿宋" panose="02010600040101010101" pitchFamily="2" charset="-122"/>
                <a:ea typeface="华文仿宋" panose="02010600040101010101" pitchFamily="2" charset="-122"/>
              </a:rPr>
              <a:t>个变量用一、两个综合</a:t>
            </a:r>
            <a:r>
              <a:rPr lang="zh-CN" altLang="en-US" dirty="0"/>
              <a:t>变量</a:t>
            </a:r>
            <a:r>
              <a:rPr lang="zh-CN" altLang="en-US" sz="2400" dirty="0">
                <a:latin typeface="华文仿宋" panose="02010600040101010101" pitchFamily="2" charset="-122"/>
                <a:ea typeface="华文仿宋" panose="02010600040101010101" pitchFamily="2" charset="-122"/>
              </a:rPr>
              <a:t>来表示；</a:t>
            </a:r>
            <a:endParaRPr lang="en-US" altLang="zh-CN" sz="2400" dirty="0">
              <a:latin typeface="华文仿宋" panose="02010600040101010101" pitchFamily="2" charset="-122"/>
              <a:ea typeface="华文仿宋" panose="02010600040101010101" pitchFamily="2" charset="-122"/>
            </a:endParaRPr>
          </a:p>
          <a:p>
            <a:r>
              <a:rPr lang="zh-CN" altLang="en-US" sz="2400" dirty="0">
                <a:latin typeface="华文仿宋" panose="02010600040101010101" pitchFamily="2" charset="-122"/>
                <a:ea typeface="华文仿宋" panose="02010600040101010101" pitchFamily="2" charset="-122"/>
              </a:rPr>
              <a:t>这一、两个综合</a:t>
            </a:r>
            <a:r>
              <a:rPr lang="zh-CN" altLang="en-US" dirty="0"/>
              <a:t>变量</a:t>
            </a:r>
            <a:r>
              <a:rPr lang="zh-CN" altLang="en-US" sz="2400" dirty="0">
                <a:latin typeface="华文仿宋" panose="02010600040101010101" pitchFamily="2" charset="-122"/>
                <a:ea typeface="华文仿宋" panose="02010600040101010101" pitchFamily="2" charset="-122"/>
              </a:rPr>
              <a:t>尽可能多地包含原来的信息；</a:t>
            </a:r>
            <a:endParaRPr lang="en-US" altLang="zh-CN" sz="2400" dirty="0">
              <a:latin typeface="华文仿宋" panose="02010600040101010101" pitchFamily="2" charset="-122"/>
              <a:ea typeface="华文仿宋" panose="02010600040101010101" pitchFamily="2" charset="-122"/>
            </a:endParaRPr>
          </a:p>
          <a:p>
            <a:r>
              <a:rPr lang="zh-CN" altLang="en-US" sz="2400" dirty="0">
                <a:latin typeface="华文仿宋" panose="02010600040101010101" pitchFamily="2" charset="-122"/>
                <a:ea typeface="华文仿宋" panose="02010600040101010101" pitchFamily="2" charset="-122"/>
              </a:rPr>
              <a:t>利用找到的综合</a:t>
            </a:r>
            <a:r>
              <a:rPr lang="zh-CN" altLang="en-US" dirty="0"/>
              <a:t>变量</a:t>
            </a:r>
            <a:r>
              <a:rPr lang="zh-CN" altLang="en-US" sz="2400" dirty="0">
                <a:latin typeface="华文仿宋" panose="02010600040101010101" pitchFamily="2" charset="-122"/>
                <a:ea typeface="华文仿宋" panose="02010600040101010101" pitchFamily="2" charset="-122"/>
              </a:rPr>
              <a:t>对学生排序；</a:t>
            </a:r>
            <a:endParaRPr lang="en-US" altLang="zh-CN" sz="2400" dirty="0">
              <a:latin typeface="华文仿宋" panose="02010600040101010101" pitchFamily="2" charset="-122"/>
              <a:ea typeface="华文仿宋" panose="02010600040101010101" pitchFamily="2" charset="-122"/>
            </a:endParaRPr>
          </a:p>
          <a:p>
            <a:r>
              <a:rPr lang="zh-CN" altLang="en-US" sz="2400" dirty="0">
                <a:latin typeface="华文仿宋" panose="02010600040101010101" pitchFamily="2" charset="-122"/>
                <a:ea typeface="华文仿宋" panose="02010600040101010101" pitchFamily="2" charset="-122"/>
              </a:rPr>
              <a:t>推广到对企业，对学校进行分析、排序、判别和分类等问题。</a:t>
            </a:r>
          </a:p>
        </p:txBody>
      </p:sp>
      <p:sp>
        <p:nvSpPr>
          <p:cNvPr id="4" name="灯片编号占位符 3"/>
          <p:cNvSpPr>
            <a:spLocks noGrp="1"/>
          </p:cNvSpPr>
          <p:nvPr>
            <p:ph type="sldNum" sz="quarter" idx="12"/>
          </p:nvPr>
        </p:nvSpPr>
        <p:spPr/>
        <p:txBody>
          <a:bodyPr/>
          <a:lstStyle/>
          <a:p>
            <a:pPr>
              <a:defRPr/>
            </a:pPr>
            <a:fld id="{F9C6BFAA-09CF-49E4-8EF3-DE9A69C2DDED}" type="slidenum">
              <a:rPr lang="en-US" altLang="zh-CN" smtClean="0"/>
              <a:pPr>
                <a:defRPr/>
              </a:pPr>
              <a:t>78</a:t>
            </a:fld>
            <a:endParaRPr lang="en-US" altLang="zh-CN"/>
          </a:p>
        </p:txBody>
      </p:sp>
      <p:sp>
        <p:nvSpPr>
          <p:cNvPr id="5" name="标题 1"/>
          <p:cNvSpPr txBox="1">
            <a:spLocks/>
          </p:cNvSpPr>
          <p:nvPr/>
        </p:nvSpPr>
        <p:spPr bwMode="auto">
          <a:xfrm>
            <a:off x="450352" y="3277394"/>
            <a:ext cx="75438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3900" b="1">
                <a:solidFill>
                  <a:srgbClr val="3333FF"/>
                </a:solidFill>
                <a:latin typeface="华文仿宋" panose="02010600040101010101" pitchFamily="2" charset="-122"/>
                <a:ea typeface="华文仿宋" panose="02010600040101010101" pitchFamily="2" charset="-122"/>
                <a:cs typeface="+mj-cs"/>
              </a:defRPr>
            </a:lvl1pPr>
            <a:lvl2pPr algn="l" rtl="0" eaLnBrk="0" fontAlgn="base" hangingPunct="0">
              <a:spcBef>
                <a:spcPct val="0"/>
              </a:spcBef>
              <a:spcAft>
                <a:spcPct val="0"/>
              </a:spcAft>
              <a:defRPr sz="3900" b="1">
                <a:solidFill>
                  <a:schemeClr val="tx2"/>
                </a:solidFill>
                <a:latin typeface="Arial" pitchFamily="34" charset="0"/>
                <a:ea typeface="宋体" panose="02010600030101010101" pitchFamily="2" charset="-122"/>
              </a:defRPr>
            </a:lvl2pPr>
            <a:lvl3pPr algn="l" rtl="0" eaLnBrk="0" fontAlgn="base" hangingPunct="0">
              <a:spcBef>
                <a:spcPct val="0"/>
              </a:spcBef>
              <a:spcAft>
                <a:spcPct val="0"/>
              </a:spcAft>
              <a:defRPr sz="3900" b="1">
                <a:solidFill>
                  <a:schemeClr val="tx2"/>
                </a:solidFill>
                <a:latin typeface="Arial" pitchFamily="34" charset="0"/>
                <a:ea typeface="宋体" panose="02010600030101010101" pitchFamily="2" charset="-122"/>
              </a:defRPr>
            </a:lvl3pPr>
            <a:lvl4pPr algn="l" rtl="0" eaLnBrk="0" fontAlgn="base" hangingPunct="0">
              <a:spcBef>
                <a:spcPct val="0"/>
              </a:spcBef>
              <a:spcAft>
                <a:spcPct val="0"/>
              </a:spcAft>
              <a:defRPr sz="3900" b="1">
                <a:solidFill>
                  <a:schemeClr val="tx2"/>
                </a:solidFill>
                <a:latin typeface="Arial" pitchFamily="34" charset="0"/>
                <a:ea typeface="宋体" panose="02010600030101010101" pitchFamily="2" charset="-122"/>
              </a:defRPr>
            </a:lvl4pPr>
            <a:lvl5pPr algn="l" rtl="0" eaLnBrk="0" fontAlgn="base" hangingPunct="0">
              <a:spcBef>
                <a:spcPct val="0"/>
              </a:spcBef>
              <a:spcAft>
                <a:spcPct val="0"/>
              </a:spcAft>
              <a:defRPr sz="3900" b="1">
                <a:solidFill>
                  <a:schemeClr val="tx2"/>
                </a:solidFill>
                <a:latin typeface="Arial" pitchFamily="34" charset="0"/>
                <a:ea typeface="宋体" panose="02010600030101010101" pitchFamily="2" charset="-122"/>
              </a:defRPr>
            </a:lvl5pPr>
            <a:lvl6pPr marL="457200" algn="l" rtl="0" fontAlgn="base">
              <a:spcBef>
                <a:spcPct val="0"/>
              </a:spcBef>
              <a:spcAft>
                <a:spcPct val="0"/>
              </a:spcAft>
              <a:defRPr sz="3900" b="1">
                <a:solidFill>
                  <a:schemeClr val="tx2"/>
                </a:solidFill>
                <a:latin typeface="Arial" pitchFamily="34" charset="0"/>
                <a:ea typeface="SimSun" pitchFamily="2" charset="-122"/>
              </a:defRPr>
            </a:lvl6pPr>
            <a:lvl7pPr marL="914400" algn="l" rtl="0" fontAlgn="base">
              <a:spcBef>
                <a:spcPct val="0"/>
              </a:spcBef>
              <a:spcAft>
                <a:spcPct val="0"/>
              </a:spcAft>
              <a:defRPr sz="3900" b="1">
                <a:solidFill>
                  <a:schemeClr val="tx2"/>
                </a:solidFill>
                <a:latin typeface="Arial" pitchFamily="34" charset="0"/>
                <a:ea typeface="SimSun" pitchFamily="2" charset="-122"/>
              </a:defRPr>
            </a:lvl7pPr>
            <a:lvl8pPr marL="1371600" algn="l" rtl="0" fontAlgn="base">
              <a:spcBef>
                <a:spcPct val="0"/>
              </a:spcBef>
              <a:spcAft>
                <a:spcPct val="0"/>
              </a:spcAft>
              <a:defRPr sz="3900" b="1">
                <a:solidFill>
                  <a:schemeClr val="tx2"/>
                </a:solidFill>
                <a:latin typeface="Arial" pitchFamily="34" charset="0"/>
                <a:ea typeface="SimSun" pitchFamily="2" charset="-122"/>
              </a:defRPr>
            </a:lvl8pPr>
            <a:lvl9pPr marL="1828800" algn="l" rtl="0" fontAlgn="base">
              <a:spcBef>
                <a:spcPct val="0"/>
              </a:spcBef>
              <a:spcAft>
                <a:spcPct val="0"/>
              </a:spcAft>
              <a:defRPr sz="3900" b="1">
                <a:solidFill>
                  <a:schemeClr val="tx2"/>
                </a:solidFill>
                <a:latin typeface="Arial" pitchFamily="34" charset="0"/>
                <a:ea typeface="SimSun" pitchFamily="2" charset="-122"/>
              </a:defRPr>
            </a:lvl9pPr>
          </a:lstStyle>
          <a:p>
            <a:r>
              <a:rPr lang="zh-CN" altLang="en-US" kern="0" dirty="0"/>
              <a:t>多维空间</a:t>
            </a:r>
          </a:p>
        </p:txBody>
      </p:sp>
      <p:sp>
        <p:nvSpPr>
          <p:cNvPr id="6" name="内容占位符 2"/>
          <p:cNvSpPr txBox="1">
            <a:spLocks/>
          </p:cNvSpPr>
          <p:nvPr/>
        </p:nvSpPr>
        <p:spPr bwMode="auto">
          <a:xfrm>
            <a:off x="457200" y="4686809"/>
            <a:ext cx="8229600" cy="1745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Ø"/>
              <a:defRPr sz="2400">
                <a:solidFill>
                  <a:srgbClr val="3333FF"/>
                </a:solidFill>
                <a:latin typeface="华文仿宋" panose="02010600040101010101" pitchFamily="2" charset="-122"/>
                <a:ea typeface="华文仿宋" panose="02010600040101010101" pitchFamily="2" charset="-122"/>
                <a:cs typeface="+mn-cs"/>
              </a:defRPr>
            </a:lvl1pPr>
            <a:lvl2pPr marL="692150" indent="-347663" algn="l" rtl="0" eaLnBrk="0" fontAlgn="base" hangingPunct="0">
              <a:spcBef>
                <a:spcPct val="20000"/>
              </a:spcBef>
              <a:spcAft>
                <a:spcPct val="0"/>
              </a:spcAft>
              <a:buClr>
                <a:schemeClr val="accent2"/>
              </a:buClr>
              <a:buSzPct val="70000"/>
              <a:buFont typeface="Wingdings" panose="05000000000000000000" pitchFamily="2" charset="2"/>
              <a:buChar char="ü"/>
              <a:defRPr sz="2200">
                <a:solidFill>
                  <a:srgbClr val="3333FF"/>
                </a:solidFill>
                <a:latin typeface="华文仿宋" panose="02010600040101010101" pitchFamily="2" charset="-122"/>
                <a:ea typeface="华文仿宋" panose="02010600040101010101" pitchFamily="2" charset="-122"/>
              </a:defRPr>
            </a:lvl2pPr>
            <a:lvl3pPr marL="987425" indent="-293688" algn="l" rtl="0" eaLnBrk="0" fontAlgn="base" hangingPunct="0">
              <a:spcBef>
                <a:spcPct val="20000"/>
              </a:spcBef>
              <a:spcAft>
                <a:spcPct val="0"/>
              </a:spcAft>
              <a:buClr>
                <a:schemeClr val="accent1"/>
              </a:buClr>
              <a:buSzPct val="70000"/>
              <a:buFont typeface="Wingdings" panose="05000000000000000000" pitchFamily="2" charset="2"/>
              <a:buChar char="Ø"/>
              <a:defRPr sz="2000">
                <a:solidFill>
                  <a:srgbClr val="3333FF"/>
                </a:solidFill>
                <a:latin typeface="华文仿宋" panose="02010600040101010101" pitchFamily="2" charset="-122"/>
                <a:ea typeface="华文仿宋" panose="02010600040101010101" pitchFamily="2" charset="-122"/>
              </a:defRPr>
            </a:lvl3pPr>
            <a:lvl4pPr marL="1281113" indent="-292100" algn="l" rtl="0" eaLnBrk="0" fontAlgn="base" hangingPunct="0">
              <a:spcBef>
                <a:spcPct val="20000"/>
              </a:spcBef>
              <a:spcAft>
                <a:spcPct val="0"/>
              </a:spcAft>
              <a:buClr>
                <a:schemeClr val="tx2"/>
              </a:buClr>
              <a:buSzPct val="75000"/>
              <a:buFont typeface="Wingdings" panose="05000000000000000000" pitchFamily="2" charset="2"/>
              <a:buChar char="Ø"/>
              <a:defRPr sz="2000">
                <a:solidFill>
                  <a:srgbClr val="3333FF"/>
                </a:solidFill>
                <a:latin typeface="华文仿宋" panose="02010600040101010101" pitchFamily="2" charset="-122"/>
                <a:ea typeface="华文仿宋" panose="02010600040101010101" pitchFamily="2" charset="-122"/>
              </a:defRPr>
            </a:lvl4pPr>
            <a:lvl5pPr marL="1598613" indent="-315913" algn="l" rtl="0" eaLnBrk="0" fontAlgn="base" hangingPunct="0">
              <a:spcBef>
                <a:spcPct val="20000"/>
              </a:spcBef>
              <a:spcAft>
                <a:spcPct val="0"/>
              </a:spcAft>
              <a:buClr>
                <a:schemeClr val="folHlink"/>
              </a:buClr>
              <a:buSzPct val="80000"/>
              <a:buFont typeface="Wingdings" panose="05000000000000000000" pitchFamily="2" charset="2"/>
              <a:buChar char="Ø"/>
              <a:defRPr sz="2000">
                <a:solidFill>
                  <a:srgbClr val="3333FF"/>
                </a:solidFill>
                <a:latin typeface="华文仿宋" panose="02010600040101010101" pitchFamily="2" charset="-122"/>
                <a:ea typeface="华文仿宋" panose="02010600040101010101" pitchFamily="2" charset="-122"/>
              </a:defRPr>
            </a:lvl5pPr>
            <a:lvl6pPr marL="20558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ea typeface="+mn-ea"/>
              </a:defRPr>
            </a:lvl6pPr>
            <a:lvl7pPr marL="25130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ea typeface="+mn-ea"/>
              </a:defRPr>
            </a:lvl7pPr>
            <a:lvl8pPr marL="29702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ea typeface="+mn-ea"/>
              </a:defRPr>
            </a:lvl8pPr>
            <a:lvl9pPr marL="34274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ea typeface="+mn-ea"/>
              </a:defRPr>
            </a:lvl9pPr>
          </a:lstStyle>
          <a:p>
            <a:r>
              <a:rPr lang="zh-CN" altLang="en-US" kern="0" dirty="0"/>
              <a:t>例中的的数据点是六维的</a:t>
            </a:r>
            <a:endParaRPr lang="en-US" altLang="zh-CN" kern="0" dirty="0"/>
          </a:p>
          <a:p>
            <a:r>
              <a:rPr lang="zh-CN" altLang="en-US" kern="0" dirty="0"/>
              <a:t>可以把每个观测值看成</a:t>
            </a:r>
            <a:r>
              <a:rPr lang="en-US" altLang="zh-CN" kern="0" dirty="0"/>
              <a:t>6</a:t>
            </a:r>
            <a:r>
              <a:rPr lang="zh-CN" altLang="en-US" kern="0" dirty="0"/>
              <a:t>维空间中的一个点。</a:t>
            </a:r>
            <a:endParaRPr lang="en-US" altLang="zh-CN" kern="0" dirty="0"/>
          </a:p>
          <a:p>
            <a:r>
              <a:rPr lang="zh-CN" altLang="en-US" kern="0" dirty="0"/>
              <a:t>通过</a:t>
            </a:r>
            <a:r>
              <a:rPr lang="en-US" altLang="zh-CN" kern="0" dirty="0"/>
              <a:t>PCA</a:t>
            </a:r>
            <a:r>
              <a:rPr lang="zh-CN" altLang="en-US" kern="0" dirty="0"/>
              <a:t>降维，把</a:t>
            </a:r>
            <a:r>
              <a:rPr lang="en-US" altLang="zh-CN" kern="0" dirty="0"/>
              <a:t>6</a:t>
            </a:r>
            <a:r>
              <a:rPr lang="zh-CN" altLang="en-US" kern="0" dirty="0"/>
              <a:t>维空间用低维空间表示。</a:t>
            </a:r>
          </a:p>
          <a:p>
            <a:endParaRPr lang="zh-CN" altLang="en-US" kern="0" dirty="0"/>
          </a:p>
        </p:txBody>
      </p:sp>
    </p:spTree>
    <p:extLst>
      <p:ext uri="{BB962C8B-B14F-4D97-AF65-F5344CB8AC3E}">
        <p14:creationId xmlns:p14="http://schemas.microsoft.com/office/powerpoint/2010/main" val="111560087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P spid="6" grpId="0" build="p"/>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53690"/>
            <a:ext cx="7543800" cy="703106"/>
          </a:xfrm>
        </p:spPr>
        <p:txBody>
          <a:bodyPr/>
          <a:lstStyle/>
          <a:p>
            <a:r>
              <a:rPr lang="zh-CN" altLang="en-US" dirty="0" smtClean="0"/>
              <a:t>主成分分析</a:t>
            </a:r>
            <a:r>
              <a:rPr lang="zh-CN" altLang="en-US" dirty="0"/>
              <a:t>的形式化描述</a:t>
            </a:r>
          </a:p>
        </p:txBody>
      </p:sp>
      <p:sp>
        <p:nvSpPr>
          <p:cNvPr id="3" name="内容占位符 2"/>
          <p:cNvSpPr>
            <a:spLocks noGrp="1"/>
          </p:cNvSpPr>
          <p:nvPr>
            <p:ph idx="1"/>
          </p:nvPr>
        </p:nvSpPr>
        <p:spPr>
          <a:xfrm>
            <a:off x="457200" y="1719263"/>
            <a:ext cx="4726868" cy="521605"/>
          </a:xfrm>
        </p:spPr>
        <p:txBody>
          <a:bodyPr/>
          <a:lstStyle/>
          <a:p>
            <a:r>
              <a:rPr lang="zh-CN" altLang="en-US" dirty="0" smtClean="0"/>
              <a:t>设数据具有</a:t>
            </a:r>
            <a:r>
              <a:rPr lang="en-US" altLang="zh-CN" i="1" dirty="0" smtClean="0">
                <a:latin typeface="Times New Roman" panose="02020603050405020304" pitchFamily="18" charset="0"/>
                <a:cs typeface="Times New Roman" panose="02020603050405020304" pitchFamily="18" charset="0"/>
              </a:rPr>
              <a:t>p</a:t>
            </a:r>
            <a:r>
              <a:rPr lang="zh-CN" altLang="en-US" dirty="0" smtClean="0"/>
              <a:t> </a:t>
            </a:r>
            <a:r>
              <a:rPr lang="zh-CN" altLang="en-US" dirty="0"/>
              <a:t>个维度（属性）： </a:t>
            </a:r>
          </a:p>
        </p:txBody>
      </p:sp>
      <p:sp>
        <p:nvSpPr>
          <p:cNvPr id="4" name="灯片编号占位符 3"/>
          <p:cNvSpPr>
            <a:spLocks noGrp="1"/>
          </p:cNvSpPr>
          <p:nvPr>
            <p:ph type="sldNum" sz="quarter" idx="12"/>
          </p:nvPr>
        </p:nvSpPr>
        <p:spPr/>
        <p:txBody>
          <a:bodyPr/>
          <a:lstStyle/>
          <a:p>
            <a:pPr>
              <a:defRPr/>
            </a:pPr>
            <a:fld id="{F9C6BFAA-09CF-49E4-8EF3-DE9A69C2DDED}" type="slidenum">
              <a:rPr lang="en-US" altLang="zh-CN" smtClean="0"/>
              <a:pPr>
                <a:defRPr/>
              </a:pPr>
              <a:t>79</a:t>
            </a:fld>
            <a:endParaRPr lang="en-US" altLang="zh-CN"/>
          </a:p>
        </p:txBody>
      </p:sp>
      <p:graphicFrame>
        <p:nvGraphicFramePr>
          <p:cNvPr id="6" name="对象 5"/>
          <p:cNvGraphicFramePr>
            <a:graphicFrameLocks noChangeAspect="1"/>
          </p:cNvGraphicFramePr>
          <p:nvPr>
            <p:extLst>
              <p:ext uri="{D42A27DB-BD31-4B8C-83A1-F6EECF244321}">
                <p14:modId xmlns:p14="http://schemas.microsoft.com/office/powerpoint/2010/main" val="3881284752"/>
              </p:ext>
            </p:extLst>
          </p:nvPr>
        </p:nvGraphicFramePr>
        <p:xfrm>
          <a:off x="5077036" y="1633218"/>
          <a:ext cx="2952327" cy="693693"/>
        </p:xfrm>
        <a:graphic>
          <a:graphicData uri="http://schemas.openxmlformats.org/presentationml/2006/ole">
            <mc:AlternateContent xmlns:mc="http://schemas.openxmlformats.org/markup-compatibility/2006">
              <mc:Choice xmlns:v="urn:schemas-microsoft-com:vml" Requires="v">
                <p:oleObj spid="_x0000_s104516" name="Equation" r:id="rId4" imgW="1129810" imgH="253890" progId="Equation.DSMT4">
                  <p:embed/>
                </p:oleObj>
              </mc:Choice>
              <mc:Fallback>
                <p:oleObj name="Equation" r:id="rId4" imgW="1129810" imgH="253890" progId="Equation.DSMT4">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77036" y="1633218"/>
                        <a:ext cx="2952327" cy="693693"/>
                      </a:xfrm>
                      <a:prstGeom prst="rect">
                        <a:avLst/>
                      </a:prstGeom>
                      <a:noFill/>
                    </p:spPr>
                  </p:pic>
                </p:oleObj>
              </mc:Fallback>
            </mc:AlternateContent>
          </a:graphicData>
        </a:graphic>
      </p:graphicFrame>
      <p:sp>
        <p:nvSpPr>
          <p:cNvPr id="7" name="内容占位符 2"/>
          <p:cNvSpPr txBox="1">
            <a:spLocks/>
          </p:cNvSpPr>
          <p:nvPr/>
        </p:nvSpPr>
        <p:spPr bwMode="auto">
          <a:xfrm>
            <a:off x="467468" y="2399720"/>
            <a:ext cx="8676531" cy="521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Ø"/>
              <a:defRPr sz="2400">
                <a:solidFill>
                  <a:srgbClr val="3333FF"/>
                </a:solidFill>
                <a:latin typeface="华文仿宋" panose="02010600040101010101" pitchFamily="2" charset="-122"/>
                <a:ea typeface="华文仿宋" panose="02010600040101010101" pitchFamily="2" charset="-122"/>
                <a:cs typeface="+mn-cs"/>
              </a:defRPr>
            </a:lvl1pPr>
            <a:lvl2pPr marL="692150" indent="-347663" algn="l" rtl="0" eaLnBrk="0" fontAlgn="base" hangingPunct="0">
              <a:spcBef>
                <a:spcPct val="20000"/>
              </a:spcBef>
              <a:spcAft>
                <a:spcPct val="0"/>
              </a:spcAft>
              <a:buClr>
                <a:schemeClr val="accent2"/>
              </a:buClr>
              <a:buSzPct val="70000"/>
              <a:buFont typeface="Wingdings" panose="05000000000000000000" pitchFamily="2" charset="2"/>
              <a:buChar char="ü"/>
              <a:defRPr sz="2200">
                <a:solidFill>
                  <a:srgbClr val="3333FF"/>
                </a:solidFill>
                <a:latin typeface="华文仿宋" panose="02010600040101010101" pitchFamily="2" charset="-122"/>
                <a:ea typeface="华文仿宋" panose="02010600040101010101" pitchFamily="2" charset="-122"/>
              </a:defRPr>
            </a:lvl2pPr>
            <a:lvl3pPr marL="987425" indent="-293688" algn="l" rtl="0" eaLnBrk="0" fontAlgn="base" hangingPunct="0">
              <a:spcBef>
                <a:spcPct val="20000"/>
              </a:spcBef>
              <a:spcAft>
                <a:spcPct val="0"/>
              </a:spcAft>
              <a:buClr>
                <a:schemeClr val="accent1"/>
              </a:buClr>
              <a:buSzPct val="70000"/>
              <a:buFont typeface="Wingdings" panose="05000000000000000000" pitchFamily="2" charset="2"/>
              <a:buChar char="Ø"/>
              <a:defRPr sz="2000">
                <a:solidFill>
                  <a:srgbClr val="3333FF"/>
                </a:solidFill>
                <a:latin typeface="华文仿宋" panose="02010600040101010101" pitchFamily="2" charset="-122"/>
                <a:ea typeface="华文仿宋" panose="02010600040101010101" pitchFamily="2" charset="-122"/>
              </a:defRPr>
            </a:lvl3pPr>
            <a:lvl4pPr marL="1281113" indent="-292100" algn="l" rtl="0" eaLnBrk="0" fontAlgn="base" hangingPunct="0">
              <a:spcBef>
                <a:spcPct val="20000"/>
              </a:spcBef>
              <a:spcAft>
                <a:spcPct val="0"/>
              </a:spcAft>
              <a:buClr>
                <a:schemeClr val="tx2"/>
              </a:buClr>
              <a:buSzPct val="75000"/>
              <a:buFont typeface="Wingdings" panose="05000000000000000000" pitchFamily="2" charset="2"/>
              <a:buChar char="Ø"/>
              <a:defRPr sz="2000">
                <a:solidFill>
                  <a:srgbClr val="3333FF"/>
                </a:solidFill>
                <a:latin typeface="华文仿宋" panose="02010600040101010101" pitchFamily="2" charset="-122"/>
                <a:ea typeface="华文仿宋" panose="02010600040101010101" pitchFamily="2" charset="-122"/>
              </a:defRPr>
            </a:lvl4pPr>
            <a:lvl5pPr marL="1598613" indent="-315913" algn="l" rtl="0" eaLnBrk="0" fontAlgn="base" hangingPunct="0">
              <a:spcBef>
                <a:spcPct val="20000"/>
              </a:spcBef>
              <a:spcAft>
                <a:spcPct val="0"/>
              </a:spcAft>
              <a:buClr>
                <a:schemeClr val="folHlink"/>
              </a:buClr>
              <a:buSzPct val="80000"/>
              <a:buFont typeface="Wingdings" panose="05000000000000000000" pitchFamily="2" charset="2"/>
              <a:buChar char="Ø"/>
              <a:defRPr sz="2000">
                <a:solidFill>
                  <a:srgbClr val="3333FF"/>
                </a:solidFill>
                <a:latin typeface="华文仿宋" panose="02010600040101010101" pitchFamily="2" charset="-122"/>
                <a:ea typeface="华文仿宋" panose="02010600040101010101" pitchFamily="2" charset="-122"/>
              </a:defRPr>
            </a:lvl5pPr>
            <a:lvl6pPr marL="20558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ea typeface="+mn-ea"/>
              </a:defRPr>
            </a:lvl6pPr>
            <a:lvl7pPr marL="25130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ea typeface="+mn-ea"/>
              </a:defRPr>
            </a:lvl7pPr>
            <a:lvl8pPr marL="29702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ea typeface="+mn-ea"/>
              </a:defRPr>
            </a:lvl8pPr>
            <a:lvl9pPr marL="34274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ea typeface="+mn-ea"/>
              </a:defRPr>
            </a:lvl9pPr>
          </a:lstStyle>
          <a:p>
            <a:r>
              <a:rPr lang="zh-CN" altLang="en-US" kern="0" dirty="0" smtClean="0"/>
              <a:t>在考试成绩数据</a:t>
            </a:r>
            <a:r>
              <a:rPr lang="zh-CN" altLang="en-US" kern="0" dirty="0"/>
              <a:t>中，</a:t>
            </a:r>
            <a:r>
              <a:rPr lang="zh-CN" altLang="en-US" kern="0" dirty="0" smtClean="0"/>
              <a:t>第</a:t>
            </a:r>
            <a:r>
              <a:rPr lang="en-US" altLang="zh-CN" i="1" kern="0" dirty="0" smtClean="0">
                <a:latin typeface="Times New Roman" panose="02020603050405020304" pitchFamily="18" charset="0"/>
                <a:cs typeface="Times New Roman" panose="02020603050405020304" pitchFamily="18" charset="0"/>
              </a:rPr>
              <a:t>i</a:t>
            </a:r>
            <a:r>
              <a:rPr lang="zh-CN" altLang="en-US" kern="0" dirty="0" smtClean="0"/>
              <a:t>个</a:t>
            </a:r>
            <a:r>
              <a:rPr lang="zh-CN" altLang="en-US" kern="0" dirty="0"/>
              <a:t>学生的成绩是一个</a:t>
            </a:r>
            <a:r>
              <a:rPr lang="en-US" altLang="zh-CN" kern="0" dirty="0"/>
              <a:t>6</a:t>
            </a:r>
            <a:r>
              <a:rPr lang="zh-CN" altLang="en-US" kern="0" dirty="0"/>
              <a:t>维向量</a:t>
            </a:r>
            <a:r>
              <a:rPr lang="zh-CN" altLang="en-US" kern="0" dirty="0" smtClean="0"/>
              <a:t>： </a:t>
            </a:r>
            <a:endParaRPr lang="zh-CN" altLang="en-US" kern="0" dirty="0"/>
          </a:p>
        </p:txBody>
      </p:sp>
      <p:graphicFrame>
        <p:nvGraphicFramePr>
          <p:cNvPr id="9" name="对象 8"/>
          <p:cNvGraphicFramePr>
            <a:graphicFrameLocks noChangeAspect="1"/>
          </p:cNvGraphicFramePr>
          <p:nvPr>
            <p:extLst>
              <p:ext uri="{D42A27DB-BD31-4B8C-83A1-F6EECF244321}">
                <p14:modId xmlns:p14="http://schemas.microsoft.com/office/powerpoint/2010/main" val="1576270001"/>
              </p:ext>
            </p:extLst>
          </p:nvPr>
        </p:nvGraphicFramePr>
        <p:xfrm>
          <a:off x="2820634" y="2905376"/>
          <a:ext cx="3471814" cy="540060"/>
        </p:xfrm>
        <a:graphic>
          <a:graphicData uri="http://schemas.openxmlformats.org/presentationml/2006/ole">
            <mc:AlternateContent xmlns:mc="http://schemas.openxmlformats.org/markup-compatibility/2006">
              <mc:Choice xmlns:v="urn:schemas-microsoft-com:vml" Requires="v">
                <p:oleObj spid="_x0000_s104517" name="Equation" r:id="rId6" imgW="1701800" imgH="254000" progId="Equation.DSMT4">
                  <p:embed/>
                </p:oleObj>
              </mc:Choice>
              <mc:Fallback>
                <p:oleObj name="Equation" r:id="rId6" imgW="1701800" imgH="254000" progId="Equation.DSMT4">
                  <p:embed/>
                  <p:pic>
                    <p:nvPicPr>
                      <p:cNvPr id="0" name="Object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820634" y="2905376"/>
                        <a:ext cx="3471814" cy="540060"/>
                      </a:xfrm>
                      <a:prstGeom prst="rect">
                        <a:avLst/>
                      </a:prstGeom>
                      <a:noFill/>
                    </p:spPr>
                  </p:pic>
                </p:oleObj>
              </mc:Fallback>
            </mc:AlternateContent>
          </a:graphicData>
        </a:graphic>
      </p:graphicFrame>
      <p:sp>
        <p:nvSpPr>
          <p:cNvPr id="10" name="内容占位符 2"/>
          <p:cNvSpPr txBox="1">
            <a:spLocks/>
          </p:cNvSpPr>
          <p:nvPr/>
        </p:nvSpPr>
        <p:spPr bwMode="auto">
          <a:xfrm>
            <a:off x="467469" y="3468843"/>
            <a:ext cx="8676531" cy="521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Ø"/>
              <a:defRPr sz="2400">
                <a:solidFill>
                  <a:srgbClr val="3333FF"/>
                </a:solidFill>
                <a:latin typeface="华文仿宋" panose="02010600040101010101" pitchFamily="2" charset="-122"/>
                <a:ea typeface="华文仿宋" panose="02010600040101010101" pitchFamily="2" charset="-122"/>
                <a:cs typeface="+mn-cs"/>
              </a:defRPr>
            </a:lvl1pPr>
            <a:lvl2pPr marL="692150" indent="-347663" algn="l" rtl="0" eaLnBrk="0" fontAlgn="base" hangingPunct="0">
              <a:spcBef>
                <a:spcPct val="20000"/>
              </a:spcBef>
              <a:spcAft>
                <a:spcPct val="0"/>
              </a:spcAft>
              <a:buClr>
                <a:schemeClr val="accent2"/>
              </a:buClr>
              <a:buSzPct val="70000"/>
              <a:buFont typeface="Wingdings" panose="05000000000000000000" pitchFamily="2" charset="2"/>
              <a:buChar char="ü"/>
              <a:defRPr sz="2200">
                <a:solidFill>
                  <a:srgbClr val="3333FF"/>
                </a:solidFill>
                <a:latin typeface="华文仿宋" panose="02010600040101010101" pitchFamily="2" charset="-122"/>
                <a:ea typeface="华文仿宋" panose="02010600040101010101" pitchFamily="2" charset="-122"/>
              </a:defRPr>
            </a:lvl2pPr>
            <a:lvl3pPr marL="987425" indent="-293688" algn="l" rtl="0" eaLnBrk="0" fontAlgn="base" hangingPunct="0">
              <a:spcBef>
                <a:spcPct val="20000"/>
              </a:spcBef>
              <a:spcAft>
                <a:spcPct val="0"/>
              </a:spcAft>
              <a:buClr>
                <a:schemeClr val="accent1"/>
              </a:buClr>
              <a:buSzPct val="70000"/>
              <a:buFont typeface="Wingdings" panose="05000000000000000000" pitchFamily="2" charset="2"/>
              <a:buChar char="Ø"/>
              <a:defRPr sz="2000">
                <a:solidFill>
                  <a:srgbClr val="3333FF"/>
                </a:solidFill>
                <a:latin typeface="华文仿宋" panose="02010600040101010101" pitchFamily="2" charset="-122"/>
                <a:ea typeface="华文仿宋" panose="02010600040101010101" pitchFamily="2" charset="-122"/>
              </a:defRPr>
            </a:lvl3pPr>
            <a:lvl4pPr marL="1281113" indent="-292100" algn="l" rtl="0" eaLnBrk="0" fontAlgn="base" hangingPunct="0">
              <a:spcBef>
                <a:spcPct val="20000"/>
              </a:spcBef>
              <a:spcAft>
                <a:spcPct val="0"/>
              </a:spcAft>
              <a:buClr>
                <a:schemeClr val="tx2"/>
              </a:buClr>
              <a:buSzPct val="75000"/>
              <a:buFont typeface="Wingdings" panose="05000000000000000000" pitchFamily="2" charset="2"/>
              <a:buChar char="Ø"/>
              <a:defRPr sz="2000">
                <a:solidFill>
                  <a:srgbClr val="3333FF"/>
                </a:solidFill>
                <a:latin typeface="华文仿宋" panose="02010600040101010101" pitchFamily="2" charset="-122"/>
                <a:ea typeface="华文仿宋" panose="02010600040101010101" pitchFamily="2" charset="-122"/>
              </a:defRPr>
            </a:lvl4pPr>
            <a:lvl5pPr marL="1598613" indent="-315913" algn="l" rtl="0" eaLnBrk="0" fontAlgn="base" hangingPunct="0">
              <a:spcBef>
                <a:spcPct val="20000"/>
              </a:spcBef>
              <a:spcAft>
                <a:spcPct val="0"/>
              </a:spcAft>
              <a:buClr>
                <a:schemeClr val="folHlink"/>
              </a:buClr>
              <a:buSzPct val="80000"/>
              <a:buFont typeface="Wingdings" panose="05000000000000000000" pitchFamily="2" charset="2"/>
              <a:buChar char="Ø"/>
              <a:defRPr sz="2000">
                <a:solidFill>
                  <a:srgbClr val="3333FF"/>
                </a:solidFill>
                <a:latin typeface="华文仿宋" panose="02010600040101010101" pitchFamily="2" charset="-122"/>
                <a:ea typeface="华文仿宋" panose="02010600040101010101" pitchFamily="2" charset="-122"/>
              </a:defRPr>
            </a:lvl5pPr>
            <a:lvl6pPr marL="20558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ea typeface="+mn-ea"/>
              </a:defRPr>
            </a:lvl6pPr>
            <a:lvl7pPr marL="25130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ea typeface="+mn-ea"/>
              </a:defRPr>
            </a:lvl7pPr>
            <a:lvl8pPr marL="29702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ea typeface="+mn-ea"/>
              </a:defRPr>
            </a:lvl8pPr>
            <a:lvl9pPr marL="34274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ea typeface="+mn-ea"/>
              </a:defRPr>
            </a:lvl9pPr>
          </a:lstStyle>
          <a:p>
            <a:r>
              <a:rPr lang="zh-CN" altLang="en-US" kern="0" dirty="0"/>
              <a:t>由 </a:t>
            </a:r>
            <a:r>
              <a:rPr lang="en-US" altLang="zh-CN" i="1" kern="0" dirty="0">
                <a:latin typeface="Times New Roman" panose="02020603050405020304" pitchFamily="18" charset="0"/>
                <a:cs typeface="Times New Roman" panose="02020603050405020304" pitchFamily="18" charset="0"/>
              </a:rPr>
              <a:t>n</a:t>
            </a:r>
            <a:r>
              <a:rPr lang="zh-CN" altLang="en-US" kern="0" dirty="0" smtClean="0"/>
              <a:t>个 </a:t>
            </a:r>
            <a:r>
              <a:rPr lang="en-US" altLang="zh-CN" i="1" kern="0" dirty="0">
                <a:latin typeface="Times New Roman" panose="02020603050405020304" pitchFamily="18" charset="0"/>
                <a:cs typeface="Times New Roman" panose="02020603050405020304" pitchFamily="18" charset="0"/>
              </a:rPr>
              <a:t>p</a:t>
            </a:r>
            <a:r>
              <a:rPr lang="zh-CN" altLang="en-US" kern="0" dirty="0" smtClean="0"/>
              <a:t>维</a:t>
            </a:r>
            <a:r>
              <a:rPr lang="zh-CN" altLang="en-US" kern="0" dirty="0"/>
              <a:t>样本组成</a:t>
            </a:r>
            <a:r>
              <a:rPr lang="zh-CN" altLang="en-US" kern="0" dirty="0" smtClean="0"/>
              <a:t>的集合</a:t>
            </a:r>
            <a:r>
              <a:rPr lang="zh-CN" altLang="en-US" kern="0" dirty="0"/>
              <a:t>可以表示为一</a:t>
            </a:r>
            <a:r>
              <a:rPr lang="zh-CN" altLang="en-US" kern="0" dirty="0" smtClean="0"/>
              <a:t>个</a:t>
            </a:r>
            <a:r>
              <a:rPr lang="en-US" altLang="zh-CN" i="1" kern="0" dirty="0" err="1" smtClean="0">
                <a:latin typeface="Times New Roman" panose="02020603050405020304" pitchFamily="18" charset="0"/>
                <a:cs typeface="Times New Roman" panose="02020603050405020304" pitchFamily="18" charset="0"/>
              </a:rPr>
              <a:t>n</a:t>
            </a:r>
            <a:r>
              <a:rPr lang="en-US" altLang="zh-CN" kern="0" dirty="0" err="1" smtClean="0"/>
              <a:t>×</a:t>
            </a:r>
            <a:r>
              <a:rPr lang="en-US" altLang="zh-CN" i="1" kern="0" dirty="0" err="1" smtClean="0">
                <a:latin typeface="Times New Roman" panose="02020603050405020304" pitchFamily="18" charset="0"/>
                <a:cs typeface="Times New Roman" panose="02020603050405020304" pitchFamily="18" charset="0"/>
              </a:rPr>
              <a:t>p</a:t>
            </a:r>
            <a:r>
              <a:rPr lang="zh-CN" altLang="en-US" kern="0" dirty="0" smtClean="0"/>
              <a:t>的矩阵： </a:t>
            </a:r>
            <a:endParaRPr lang="zh-CN" altLang="en-US" kern="0" dirty="0"/>
          </a:p>
        </p:txBody>
      </p:sp>
      <p:graphicFrame>
        <p:nvGraphicFramePr>
          <p:cNvPr id="13" name="对象 12"/>
          <p:cNvGraphicFramePr>
            <a:graphicFrameLocks noChangeAspect="1"/>
          </p:cNvGraphicFramePr>
          <p:nvPr>
            <p:extLst>
              <p:ext uri="{D42A27DB-BD31-4B8C-83A1-F6EECF244321}">
                <p14:modId xmlns:p14="http://schemas.microsoft.com/office/powerpoint/2010/main" val="319659632"/>
              </p:ext>
            </p:extLst>
          </p:nvPr>
        </p:nvGraphicFramePr>
        <p:xfrm>
          <a:off x="1636812" y="3911933"/>
          <a:ext cx="5184576" cy="2793667"/>
        </p:xfrm>
        <a:graphic>
          <a:graphicData uri="http://schemas.openxmlformats.org/presentationml/2006/ole">
            <mc:AlternateContent xmlns:mc="http://schemas.openxmlformats.org/markup-compatibility/2006">
              <mc:Choice xmlns:v="urn:schemas-microsoft-com:vml" Requires="v">
                <p:oleObj spid="_x0000_s104518" name="Equation" r:id="rId8" imgW="1942920" imgH="1041120" progId="Equation.DSMT4">
                  <p:embed/>
                </p:oleObj>
              </mc:Choice>
              <mc:Fallback>
                <p:oleObj name="Equation" r:id="rId8" imgW="1942920" imgH="1041120" progId="Equation.DSMT4">
                  <p:embed/>
                  <p:pic>
                    <p:nvPicPr>
                      <p:cNvPr id="0" name="Object 12"/>
                      <p:cNvPicPr>
                        <a:picLocks noChangeAspect="1" noChangeArrowheads="1"/>
                      </p:cNvPicPr>
                      <p:nvPr/>
                    </p:nvPicPr>
                    <p:blipFill>
                      <a:blip r:embed="rId9"/>
                      <a:srcRect/>
                      <a:stretch>
                        <a:fillRect/>
                      </a:stretch>
                    </p:blipFill>
                    <p:spPr bwMode="auto">
                      <a:xfrm>
                        <a:off x="1636812" y="3911933"/>
                        <a:ext cx="5184576" cy="2793667"/>
                      </a:xfrm>
                      <a:prstGeom prst="rect">
                        <a:avLst/>
                      </a:prstGeom>
                      <a:noFill/>
                    </p:spPr>
                  </p:pic>
                </p:oleObj>
              </mc:Fallback>
            </mc:AlternateContent>
          </a:graphicData>
        </a:graphic>
      </p:graphicFrame>
    </p:spTree>
    <p:extLst>
      <p:ext uri="{BB962C8B-B14F-4D97-AF65-F5344CB8AC3E}">
        <p14:creationId xmlns:p14="http://schemas.microsoft.com/office/powerpoint/2010/main" val="265471207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ppt_x"/>
                                          </p:val>
                                        </p:tav>
                                        <p:tav tm="100000">
                                          <p:val>
                                            <p:strVal val="#ppt_x"/>
                                          </p:val>
                                        </p:tav>
                                      </p:tavLst>
                                    </p:anim>
                                    <p:anim calcmode="lin" valueType="num">
                                      <p:cBhvr additive="base">
                                        <p:cTn id="21"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6" presetClass="entr" presetSubtype="16" fill="hold" nodeType="click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circle(in)">
                                      <p:cBhvr>
                                        <p:cTn id="33"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7"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标题 1"/>
          <p:cNvSpPr>
            <a:spLocks noGrp="1"/>
          </p:cNvSpPr>
          <p:nvPr>
            <p:ph type="title"/>
          </p:nvPr>
        </p:nvSpPr>
        <p:spPr>
          <a:xfrm>
            <a:off x="0" y="296863"/>
            <a:ext cx="9001125" cy="2303462"/>
          </a:xfrm>
        </p:spPr>
        <p:txBody>
          <a:bodyPr/>
          <a:lstStyle/>
          <a:p>
            <a:pPr algn="ctr"/>
            <a:r>
              <a:rPr lang="zh-CN" altLang="en-US" dirty="0">
                <a:solidFill>
                  <a:srgbClr val="3333FF"/>
                </a:solidFill>
              </a:rPr>
              <a:t>认识数据</a:t>
            </a:r>
            <a:r>
              <a:rPr lang="en-US" altLang="zh-CN" dirty="0">
                <a:solidFill>
                  <a:srgbClr val="3333FF"/>
                </a:solidFill>
              </a:rPr>
              <a:t/>
            </a:r>
            <a:br>
              <a:rPr lang="en-US" altLang="zh-CN" dirty="0">
                <a:solidFill>
                  <a:srgbClr val="3333FF"/>
                </a:solidFill>
              </a:rPr>
            </a:br>
            <a:r>
              <a:rPr lang="en-US" altLang="zh-CN" dirty="0">
                <a:solidFill>
                  <a:srgbClr val="3333FF"/>
                </a:solidFill>
              </a:rPr>
              <a:t>——Identify the typical </a:t>
            </a:r>
            <a:br>
              <a:rPr lang="en-US" altLang="zh-CN" dirty="0">
                <a:solidFill>
                  <a:srgbClr val="3333FF"/>
                </a:solidFill>
              </a:rPr>
            </a:br>
            <a:r>
              <a:rPr lang="en-US" altLang="zh-CN" dirty="0">
                <a:solidFill>
                  <a:srgbClr val="3333FF"/>
                </a:solidFill>
              </a:rPr>
              <a:t>properties of data</a:t>
            </a:r>
            <a:endParaRPr lang="zh-CN" altLang="en-US" dirty="0">
              <a:solidFill>
                <a:srgbClr val="3333FF"/>
              </a:solidFill>
            </a:endParaRPr>
          </a:p>
        </p:txBody>
      </p:sp>
      <p:sp>
        <p:nvSpPr>
          <p:cNvPr id="13315" name="灯片编号占位符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E462F1DB-322E-45E0-821D-DDAB5B1E9F06}" type="slidenum">
              <a:rPr lang="en-US" altLang="zh-CN"/>
              <a:pPr/>
              <a:t>8</a:t>
            </a:fld>
            <a:endParaRPr lang="en-US" altLang="zh-CN"/>
          </a:p>
        </p:txBody>
      </p:sp>
      <p:pic>
        <p:nvPicPr>
          <p:cNvPr id="13316" name="Picture 5" descr="Statistics How T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3075" y="3284538"/>
            <a:ext cx="8534400"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89933"/>
            <a:ext cx="7543800" cy="736528"/>
          </a:xfrm>
        </p:spPr>
        <p:txBody>
          <a:bodyPr/>
          <a:lstStyle/>
          <a:p>
            <a:r>
              <a:rPr lang="zh-CN" altLang="en-US" dirty="0"/>
              <a:t>主成分分析的形式化描述</a:t>
            </a:r>
          </a:p>
        </p:txBody>
      </p:sp>
      <p:sp>
        <p:nvSpPr>
          <p:cNvPr id="3" name="内容占位符 2"/>
          <p:cNvSpPr>
            <a:spLocks noGrp="1"/>
          </p:cNvSpPr>
          <p:nvPr>
            <p:ph idx="1"/>
          </p:nvPr>
        </p:nvSpPr>
        <p:spPr>
          <a:xfrm>
            <a:off x="457200" y="908720"/>
            <a:ext cx="8229600" cy="809637"/>
          </a:xfrm>
        </p:spPr>
        <p:txBody>
          <a:bodyPr/>
          <a:lstStyle/>
          <a:p>
            <a:r>
              <a:rPr lang="zh-CN" altLang="en-US" dirty="0"/>
              <a:t>根据主成分分析的主要思想，我们要找到 </a:t>
            </a:r>
            <a:r>
              <a:rPr lang="en-US" altLang="zh-CN" dirty="0" smtClean="0"/>
              <a:t>m(m&lt;p)</a:t>
            </a:r>
            <a:r>
              <a:rPr lang="zh-CN" altLang="en-US" dirty="0" smtClean="0"/>
              <a:t>个</a:t>
            </a:r>
            <a:r>
              <a:rPr lang="zh-CN" altLang="en-US" dirty="0"/>
              <a:t>综合向量（主成分）记</a:t>
            </a:r>
            <a:r>
              <a:rPr lang="zh-CN" altLang="en-US" dirty="0" smtClean="0"/>
              <a:t>为</a:t>
            </a:r>
            <a:r>
              <a:rPr lang="en-US" altLang="zh-CN" dirty="0" smtClean="0"/>
              <a:t>:</a:t>
            </a:r>
            <a:r>
              <a:rPr lang="en-US" altLang="zh-CN" i="1" dirty="0" smtClean="0">
                <a:latin typeface="Times New Roman" panose="02020603050405020304" pitchFamily="18" charset="0"/>
                <a:cs typeface="Times New Roman" panose="02020603050405020304" pitchFamily="18" charset="0"/>
              </a:rPr>
              <a:t>F</a:t>
            </a:r>
            <a:r>
              <a:rPr lang="en-US" altLang="zh-CN" i="1" baseline="-25000" dirty="0" smtClean="0">
                <a:latin typeface="Times New Roman" panose="02020603050405020304" pitchFamily="18" charset="0"/>
                <a:cs typeface="Times New Roman" panose="02020603050405020304" pitchFamily="18" charset="0"/>
              </a:rPr>
              <a:t>1</a:t>
            </a:r>
            <a:r>
              <a:rPr lang="en-US" altLang="zh-CN" i="1" dirty="0" smtClean="0">
                <a:latin typeface="Times New Roman" panose="02020603050405020304" pitchFamily="18" charset="0"/>
                <a:cs typeface="Times New Roman" panose="02020603050405020304" pitchFamily="18" charset="0"/>
              </a:rPr>
              <a:t>,F</a:t>
            </a:r>
            <a:r>
              <a:rPr lang="en-US" altLang="zh-CN" i="1" baseline="-25000" dirty="0" smtClean="0">
                <a:latin typeface="Times New Roman" panose="02020603050405020304" pitchFamily="18" charset="0"/>
                <a:cs typeface="Times New Roman" panose="02020603050405020304" pitchFamily="18" charset="0"/>
              </a:rPr>
              <a:t>2</a:t>
            </a:r>
            <a:r>
              <a:rPr lang="en-US" altLang="zh-CN" i="1" dirty="0" smtClean="0">
                <a:latin typeface="Times New Roman" panose="02020603050405020304" pitchFamily="18" charset="0"/>
                <a:cs typeface="Times New Roman" panose="02020603050405020304" pitchFamily="18" charset="0"/>
              </a:rPr>
              <a:t>,…,</a:t>
            </a:r>
            <a:r>
              <a:rPr lang="en-US" altLang="zh-CN" i="1" dirty="0" err="1" smtClean="0">
                <a:latin typeface="Times New Roman" panose="02020603050405020304" pitchFamily="18" charset="0"/>
                <a:cs typeface="Times New Roman" panose="02020603050405020304" pitchFamily="18" charset="0"/>
              </a:rPr>
              <a:t>F</a:t>
            </a:r>
            <a:r>
              <a:rPr lang="en-US" altLang="zh-CN" i="1" baseline="-25000" dirty="0" err="1" smtClean="0">
                <a:latin typeface="Times New Roman" panose="02020603050405020304" pitchFamily="18" charset="0"/>
                <a:cs typeface="Times New Roman" panose="02020603050405020304" pitchFamily="18" charset="0"/>
              </a:rPr>
              <a:t>m</a:t>
            </a:r>
            <a:r>
              <a:rPr lang="zh-CN" altLang="en-US" i="1" dirty="0" smtClean="0">
                <a:latin typeface="Times New Roman" panose="02020603050405020304" pitchFamily="18" charset="0"/>
                <a:cs typeface="Times New Roman" panose="02020603050405020304" pitchFamily="18" charset="0"/>
              </a:rPr>
              <a:t> </a:t>
            </a:r>
            <a:r>
              <a:rPr lang="zh-CN" altLang="en-US" dirty="0"/>
              <a:t>，其中</a:t>
            </a:r>
            <a:r>
              <a:rPr lang="zh-CN" altLang="en-US" dirty="0" smtClean="0"/>
              <a:t>第</a:t>
            </a:r>
            <a:r>
              <a:rPr lang="en-US" altLang="zh-CN" i="1" dirty="0"/>
              <a:t>k</a:t>
            </a:r>
            <a:r>
              <a:rPr lang="zh-CN" altLang="en-US" dirty="0" smtClean="0"/>
              <a:t>个</a:t>
            </a:r>
            <a:r>
              <a:rPr lang="zh-CN" altLang="en-US" dirty="0"/>
              <a:t>主成分为：</a:t>
            </a:r>
          </a:p>
        </p:txBody>
      </p:sp>
      <p:sp>
        <p:nvSpPr>
          <p:cNvPr id="4" name="灯片编号占位符 3"/>
          <p:cNvSpPr>
            <a:spLocks noGrp="1"/>
          </p:cNvSpPr>
          <p:nvPr>
            <p:ph type="sldNum" sz="quarter" idx="12"/>
          </p:nvPr>
        </p:nvSpPr>
        <p:spPr/>
        <p:txBody>
          <a:bodyPr/>
          <a:lstStyle/>
          <a:p>
            <a:pPr>
              <a:defRPr/>
            </a:pPr>
            <a:fld id="{F9C6BFAA-09CF-49E4-8EF3-DE9A69C2DDED}" type="slidenum">
              <a:rPr lang="en-US" altLang="zh-CN" smtClean="0"/>
              <a:pPr>
                <a:defRPr/>
              </a:pPr>
              <a:t>80</a:t>
            </a:fld>
            <a:endParaRPr lang="en-US" altLang="zh-CN"/>
          </a:p>
        </p:txBody>
      </p:sp>
      <p:graphicFrame>
        <p:nvGraphicFramePr>
          <p:cNvPr id="6" name="对象 5"/>
          <p:cNvGraphicFramePr>
            <a:graphicFrameLocks noChangeAspect="1"/>
          </p:cNvGraphicFramePr>
          <p:nvPr>
            <p:extLst>
              <p:ext uri="{D42A27DB-BD31-4B8C-83A1-F6EECF244321}">
                <p14:modId xmlns:p14="http://schemas.microsoft.com/office/powerpoint/2010/main" val="3239506846"/>
              </p:ext>
            </p:extLst>
          </p:nvPr>
        </p:nvGraphicFramePr>
        <p:xfrm>
          <a:off x="1259632" y="1751780"/>
          <a:ext cx="6436848" cy="536404"/>
        </p:xfrm>
        <a:graphic>
          <a:graphicData uri="http://schemas.openxmlformats.org/presentationml/2006/ole">
            <mc:AlternateContent xmlns:mc="http://schemas.openxmlformats.org/markup-compatibility/2006">
              <mc:Choice xmlns:v="urn:schemas-microsoft-com:vml" Requires="v">
                <p:oleObj spid="_x0000_s105517" name="Equation" r:id="rId3" imgW="3175000" imgH="254000" progId="Equation.DSMT4">
                  <p:embed/>
                </p:oleObj>
              </mc:Choice>
              <mc:Fallback>
                <p:oleObj name="Equation" r:id="rId3" imgW="3175000" imgH="25400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59632" y="1751780"/>
                        <a:ext cx="6436848" cy="536404"/>
                      </a:xfrm>
                      <a:prstGeom prst="rect">
                        <a:avLst/>
                      </a:prstGeom>
                      <a:noFill/>
                    </p:spPr>
                  </p:pic>
                </p:oleObj>
              </mc:Fallback>
            </mc:AlternateContent>
          </a:graphicData>
        </a:graphic>
      </p:graphicFrame>
      <p:sp>
        <p:nvSpPr>
          <p:cNvPr id="7" name="内容占位符 2"/>
          <p:cNvSpPr txBox="1">
            <a:spLocks/>
          </p:cNvSpPr>
          <p:nvPr/>
        </p:nvSpPr>
        <p:spPr bwMode="auto">
          <a:xfrm>
            <a:off x="457200" y="2363651"/>
            <a:ext cx="8229600" cy="809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Ø"/>
              <a:defRPr sz="2400">
                <a:solidFill>
                  <a:srgbClr val="3333FF"/>
                </a:solidFill>
                <a:latin typeface="华文仿宋" panose="02010600040101010101" pitchFamily="2" charset="-122"/>
                <a:ea typeface="华文仿宋" panose="02010600040101010101" pitchFamily="2" charset="-122"/>
                <a:cs typeface="+mn-cs"/>
              </a:defRPr>
            </a:lvl1pPr>
            <a:lvl2pPr marL="692150" indent="-347663" algn="l" rtl="0" eaLnBrk="0" fontAlgn="base" hangingPunct="0">
              <a:spcBef>
                <a:spcPct val="20000"/>
              </a:spcBef>
              <a:spcAft>
                <a:spcPct val="0"/>
              </a:spcAft>
              <a:buClr>
                <a:schemeClr val="accent2"/>
              </a:buClr>
              <a:buSzPct val="70000"/>
              <a:buFont typeface="Wingdings" panose="05000000000000000000" pitchFamily="2" charset="2"/>
              <a:buChar char="ü"/>
              <a:defRPr sz="2200">
                <a:solidFill>
                  <a:srgbClr val="3333FF"/>
                </a:solidFill>
                <a:latin typeface="华文仿宋" panose="02010600040101010101" pitchFamily="2" charset="-122"/>
                <a:ea typeface="华文仿宋" panose="02010600040101010101" pitchFamily="2" charset="-122"/>
              </a:defRPr>
            </a:lvl2pPr>
            <a:lvl3pPr marL="987425" indent="-293688" algn="l" rtl="0" eaLnBrk="0" fontAlgn="base" hangingPunct="0">
              <a:spcBef>
                <a:spcPct val="20000"/>
              </a:spcBef>
              <a:spcAft>
                <a:spcPct val="0"/>
              </a:spcAft>
              <a:buClr>
                <a:schemeClr val="accent1"/>
              </a:buClr>
              <a:buSzPct val="70000"/>
              <a:buFont typeface="Wingdings" panose="05000000000000000000" pitchFamily="2" charset="2"/>
              <a:buChar char="Ø"/>
              <a:defRPr sz="2000">
                <a:solidFill>
                  <a:srgbClr val="3333FF"/>
                </a:solidFill>
                <a:latin typeface="华文仿宋" panose="02010600040101010101" pitchFamily="2" charset="-122"/>
                <a:ea typeface="华文仿宋" panose="02010600040101010101" pitchFamily="2" charset="-122"/>
              </a:defRPr>
            </a:lvl3pPr>
            <a:lvl4pPr marL="1281113" indent="-292100" algn="l" rtl="0" eaLnBrk="0" fontAlgn="base" hangingPunct="0">
              <a:spcBef>
                <a:spcPct val="20000"/>
              </a:spcBef>
              <a:spcAft>
                <a:spcPct val="0"/>
              </a:spcAft>
              <a:buClr>
                <a:schemeClr val="tx2"/>
              </a:buClr>
              <a:buSzPct val="75000"/>
              <a:buFont typeface="Wingdings" panose="05000000000000000000" pitchFamily="2" charset="2"/>
              <a:buChar char="Ø"/>
              <a:defRPr sz="2000">
                <a:solidFill>
                  <a:srgbClr val="3333FF"/>
                </a:solidFill>
                <a:latin typeface="华文仿宋" panose="02010600040101010101" pitchFamily="2" charset="-122"/>
                <a:ea typeface="华文仿宋" panose="02010600040101010101" pitchFamily="2" charset="-122"/>
              </a:defRPr>
            </a:lvl4pPr>
            <a:lvl5pPr marL="1598613" indent="-315913" algn="l" rtl="0" eaLnBrk="0" fontAlgn="base" hangingPunct="0">
              <a:spcBef>
                <a:spcPct val="20000"/>
              </a:spcBef>
              <a:spcAft>
                <a:spcPct val="0"/>
              </a:spcAft>
              <a:buClr>
                <a:schemeClr val="folHlink"/>
              </a:buClr>
              <a:buSzPct val="80000"/>
              <a:buFont typeface="Wingdings" panose="05000000000000000000" pitchFamily="2" charset="2"/>
              <a:buChar char="Ø"/>
              <a:defRPr sz="2000">
                <a:solidFill>
                  <a:srgbClr val="3333FF"/>
                </a:solidFill>
                <a:latin typeface="华文仿宋" panose="02010600040101010101" pitchFamily="2" charset="-122"/>
                <a:ea typeface="华文仿宋" panose="02010600040101010101" pitchFamily="2" charset="-122"/>
              </a:defRPr>
            </a:lvl5pPr>
            <a:lvl6pPr marL="20558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ea typeface="+mn-ea"/>
              </a:defRPr>
            </a:lvl6pPr>
            <a:lvl7pPr marL="25130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ea typeface="+mn-ea"/>
              </a:defRPr>
            </a:lvl7pPr>
            <a:lvl8pPr marL="29702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ea typeface="+mn-ea"/>
              </a:defRPr>
            </a:lvl8pPr>
            <a:lvl9pPr marL="34274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ea typeface="+mn-ea"/>
              </a:defRPr>
            </a:lvl9pPr>
          </a:lstStyle>
          <a:p>
            <a:r>
              <a:rPr lang="zh-CN" altLang="en-US" kern="0" dirty="0"/>
              <a:t>将</a:t>
            </a:r>
            <a:r>
              <a:rPr lang="zh-CN" altLang="en-US" kern="0" dirty="0" smtClean="0"/>
              <a:t>第</a:t>
            </a:r>
            <a:r>
              <a:rPr lang="en-US" altLang="zh-CN" i="1" kern="0" dirty="0" smtClean="0"/>
              <a:t>i</a:t>
            </a:r>
            <a:r>
              <a:rPr lang="zh-CN" altLang="en-US" kern="0" dirty="0" smtClean="0"/>
              <a:t>个样本的</a:t>
            </a:r>
            <a:r>
              <a:rPr lang="zh-CN" altLang="en-US" kern="0" dirty="0"/>
              <a:t>值</a:t>
            </a:r>
            <a:r>
              <a:rPr lang="zh-CN" altLang="en-US" kern="0" dirty="0" smtClean="0"/>
              <a:t>带入</a:t>
            </a:r>
            <a:r>
              <a:rPr lang="en-US" altLang="zh-CN" kern="0" dirty="0" err="1" smtClean="0"/>
              <a:t>F</a:t>
            </a:r>
            <a:r>
              <a:rPr lang="en-US" altLang="zh-CN" kern="0" baseline="-25000" dirty="0" err="1" smtClean="0"/>
              <a:t>k</a:t>
            </a:r>
            <a:r>
              <a:rPr lang="zh-CN" altLang="en-US" kern="0" dirty="0" smtClean="0"/>
              <a:t>的</a:t>
            </a:r>
            <a:r>
              <a:rPr lang="zh-CN" altLang="en-US" kern="0" dirty="0"/>
              <a:t>表达式</a:t>
            </a:r>
            <a:r>
              <a:rPr lang="zh-CN" altLang="en-US" kern="0" dirty="0" smtClean="0"/>
              <a:t>，得到</a:t>
            </a:r>
            <a:r>
              <a:rPr lang="zh-CN" altLang="en-US" kern="0" dirty="0"/>
              <a:t>的值称为</a:t>
            </a:r>
            <a:r>
              <a:rPr lang="zh-CN" altLang="en-US" kern="0" dirty="0" smtClean="0"/>
              <a:t>第</a:t>
            </a:r>
            <a:r>
              <a:rPr lang="en-US" altLang="zh-CN" kern="0" dirty="0" smtClean="0"/>
              <a:t>i</a:t>
            </a:r>
            <a:r>
              <a:rPr lang="zh-CN" altLang="en-US" kern="0" dirty="0" smtClean="0"/>
              <a:t>个</a:t>
            </a:r>
            <a:r>
              <a:rPr lang="zh-CN" altLang="en-US" kern="0" dirty="0"/>
              <a:t>样本在</a:t>
            </a:r>
            <a:r>
              <a:rPr lang="zh-CN" altLang="en-US" kern="0" dirty="0" smtClean="0"/>
              <a:t>第</a:t>
            </a:r>
            <a:r>
              <a:rPr lang="en-US" altLang="zh-CN" kern="0" dirty="0" smtClean="0"/>
              <a:t>k</a:t>
            </a:r>
            <a:r>
              <a:rPr lang="zh-CN" altLang="en-US" kern="0" dirty="0" smtClean="0"/>
              <a:t>个</a:t>
            </a:r>
            <a:r>
              <a:rPr lang="zh-CN" altLang="en-US" kern="0" dirty="0"/>
              <a:t>主成分上的得分，记</a:t>
            </a:r>
            <a:r>
              <a:rPr lang="zh-CN" altLang="en-US" kern="0" dirty="0" smtClean="0"/>
              <a:t>为</a:t>
            </a:r>
            <a:r>
              <a:rPr lang="en-US" altLang="zh-CN" kern="0" dirty="0" err="1" smtClean="0"/>
              <a:t>F</a:t>
            </a:r>
            <a:r>
              <a:rPr lang="en-US" altLang="zh-CN" kern="0" baseline="-25000" dirty="0" err="1" smtClean="0"/>
              <a:t>ik</a:t>
            </a:r>
            <a:r>
              <a:rPr lang="zh-CN" altLang="en-US" kern="0" dirty="0" smtClean="0"/>
              <a:t> </a:t>
            </a:r>
            <a:r>
              <a:rPr lang="zh-CN" altLang="en-US" kern="0" dirty="0"/>
              <a:t>，这个值是综合考虑多个属性取值的结果。</a:t>
            </a:r>
          </a:p>
        </p:txBody>
      </p:sp>
      <p:graphicFrame>
        <p:nvGraphicFramePr>
          <p:cNvPr id="9" name="对象 8"/>
          <p:cNvGraphicFramePr>
            <a:graphicFrameLocks noChangeAspect="1"/>
          </p:cNvGraphicFramePr>
          <p:nvPr>
            <p:extLst>
              <p:ext uri="{D42A27DB-BD31-4B8C-83A1-F6EECF244321}">
                <p14:modId xmlns:p14="http://schemas.microsoft.com/office/powerpoint/2010/main" val="4042048366"/>
              </p:ext>
            </p:extLst>
          </p:nvPr>
        </p:nvGraphicFramePr>
        <p:xfrm>
          <a:off x="645525" y="3573016"/>
          <a:ext cx="8041275" cy="517401"/>
        </p:xfrm>
        <a:graphic>
          <a:graphicData uri="http://schemas.openxmlformats.org/presentationml/2006/ole">
            <mc:AlternateContent xmlns:mc="http://schemas.openxmlformats.org/markup-compatibility/2006">
              <mc:Choice xmlns:v="urn:schemas-microsoft-com:vml" Requires="v">
                <p:oleObj spid="_x0000_s105518" name="Equation" r:id="rId5" imgW="4165600" imgH="254000" progId="Equation.DSMT4">
                  <p:embed/>
                </p:oleObj>
              </mc:Choice>
              <mc:Fallback>
                <p:oleObj name="Equation" r:id="rId5" imgW="4165600" imgH="254000" progId="Equation.DSMT4">
                  <p:embed/>
                  <p:pic>
                    <p:nvPicPr>
                      <p:cNvPr id="0" name="Object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5525" y="3573016"/>
                        <a:ext cx="8041275" cy="517401"/>
                      </a:xfrm>
                      <a:prstGeom prst="rect">
                        <a:avLst/>
                      </a:prstGeom>
                      <a:noFill/>
                    </p:spPr>
                  </p:pic>
                </p:oleObj>
              </mc:Fallback>
            </mc:AlternateContent>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val="2772645889"/>
              </p:ext>
            </p:extLst>
          </p:nvPr>
        </p:nvGraphicFramePr>
        <p:xfrm>
          <a:off x="2375756" y="4221088"/>
          <a:ext cx="3963474" cy="2484512"/>
        </p:xfrm>
        <a:graphic>
          <a:graphicData uri="http://schemas.openxmlformats.org/presentationml/2006/ole">
            <mc:AlternateContent xmlns:mc="http://schemas.openxmlformats.org/markup-compatibility/2006">
              <mc:Choice xmlns:v="urn:schemas-microsoft-com:vml" Requires="v">
                <p:oleObj spid="_x0000_s105519" name="Equation" r:id="rId7" imgW="1459866" imgH="939392" progId="Equation.DSMT4">
                  <p:embed/>
                </p:oleObj>
              </mc:Choice>
              <mc:Fallback>
                <p:oleObj name="Equation" r:id="rId7" imgW="1459866" imgH="939392" progId="Equation.DSMT4">
                  <p:embed/>
                  <p:pic>
                    <p:nvPicPr>
                      <p:cNvPr id="0" name="Object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75756" y="4221088"/>
                        <a:ext cx="3963474" cy="2484512"/>
                      </a:xfrm>
                      <a:prstGeom prst="rect">
                        <a:avLst/>
                      </a:prstGeom>
                      <a:noFill/>
                    </p:spPr>
                  </p:pic>
                </p:oleObj>
              </mc:Fallback>
            </mc:AlternateContent>
          </a:graphicData>
        </a:graphic>
      </p:graphicFrame>
    </p:spTree>
    <p:extLst>
      <p:ext uri="{BB962C8B-B14F-4D97-AF65-F5344CB8AC3E}">
        <p14:creationId xmlns:p14="http://schemas.microsoft.com/office/powerpoint/2010/main" val="205023046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ppt_x"/>
                                          </p:val>
                                        </p:tav>
                                        <p:tav tm="100000">
                                          <p:val>
                                            <p:strVal val="#ppt_x"/>
                                          </p:val>
                                        </p:tav>
                                      </p:tavLst>
                                    </p:anim>
                                    <p:anim calcmode="lin" valueType="num">
                                      <p:cBhvr additive="base">
                                        <p:cTn id="17"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down)">
                                      <p:cBhvr>
                                        <p:cTn id="2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7"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3528" y="-315416"/>
            <a:ext cx="7543800" cy="1295400"/>
          </a:xfrm>
        </p:spPr>
        <p:txBody>
          <a:bodyPr/>
          <a:lstStyle/>
          <a:p>
            <a:r>
              <a:rPr lang="zh-CN" altLang="en-US" dirty="0" smtClean="0"/>
              <a:t>主成分分析</a:t>
            </a:r>
            <a:r>
              <a:rPr lang="zh-CN" altLang="en-US" dirty="0"/>
              <a:t>的几何解释</a:t>
            </a:r>
            <a:endParaRPr lang="zh-CN" altLang="en-US" dirty="0"/>
          </a:p>
        </p:txBody>
      </p:sp>
      <p:sp>
        <p:nvSpPr>
          <p:cNvPr id="4" name="灯片编号占位符 3"/>
          <p:cNvSpPr>
            <a:spLocks noGrp="1"/>
          </p:cNvSpPr>
          <p:nvPr>
            <p:ph type="sldNum" sz="quarter" idx="12"/>
          </p:nvPr>
        </p:nvSpPr>
        <p:spPr/>
        <p:txBody>
          <a:bodyPr/>
          <a:lstStyle/>
          <a:p>
            <a:pPr>
              <a:defRPr/>
            </a:pPr>
            <a:fld id="{F9C6BFAA-09CF-49E4-8EF3-DE9A69C2DDED}" type="slidenum">
              <a:rPr lang="en-US" altLang="zh-CN" smtClean="0"/>
              <a:pPr>
                <a:defRPr/>
              </a:pPr>
              <a:t>81</a:t>
            </a:fld>
            <a:endParaRPr lang="en-US" altLang="zh-CN"/>
          </a:p>
        </p:txBody>
      </p:sp>
      <p:sp>
        <p:nvSpPr>
          <p:cNvPr id="5" name="内容占位符 4"/>
          <p:cNvSpPr>
            <a:spLocks noGrp="1"/>
          </p:cNvSpPr>
          <p:nvPr>
            <p:ph idx="1"/>
          </p:nvPr>
        </p:nvSpPr>
        <p:spPr>
          <a:xfrm>
            <a:off x="385192" y="944724"/>
            <a:ext cx="8327268" cy="2033773"/>
          </a:xfrm>
        </p:spPr>
        <p:txBody>
          <a:bodyPr/>
          <a:lstStyle/>
          <a:p>
            <a:r>
              <a:rPr lang="zh-CN" altLang="en-US" sz="2000" dirty="0"/>
              <a:t>由两个维度变量构成的数据，可以看成是二维空间上的点；</a:t>
            </a:r>
            <a:endParaRPr lang="en-US" altLang="zh-CN" sz="2000" dirty="0"/>
          </a:p>
          <a:p>
            <a:r>
              <a:rPr lang="zh-CN" altLang="en-US" sz="2000" dirty="0"/>
              <a:t>如果这些数据在二维平面上形成一个椭圆形状的点阵；</a:t>
            </a:r>
            <a:endParaRPr lang="en-US" altLang="zh-CN" sz="2000" dirty="0"/>
          </a:p>
          <a:p>
            <a:r>
              <a:rPr lang="zh-CN" altLang="en-US" sz="2000" dirty="0"/>
              <a:t>这个椭圆有一个长轴和一个短轴。在短轴方向上，数据变化很少；</a:t>
            </a:r>
            <a:endParaRPr lang="en-US" altLang="zh-CN" sz="2000" dirty="0"/>
          </a:p>
          <a:p>
            <a:r>
              <a:rPr lang="zh-CN" altLang="en-US" sz="2000" dirty="0"/>
              <a:t>在极端的情况，短轴如果退化成一点，那只有在长轴的方向才能够解释这些点的变化了；这样，由二维到一维的降维就自然完成了。</a:t>
            </a:r>
          </a:p>
        </p:txBody>
      </p:sp>
      <p:sp>
        <p:nvSpPr>
          <p:cNvPr id="8" name="内容占位符 4"/>
          <p:cNvSpPr txBox="1">
            <a:spLocks/>
          </p:cNvSpPr>
          <p:nvPr/>
        </p:nvSpPr>
        <p:spPr bwMode="auto">
          <a:xfrm>
            <a:off x="287524" y="3194521"/>
            <a:ext cx="4978896" cy="29707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Ø"/>
              <a:defRPr sz="2400">
                <a:solidFill>
                  <a:srgbClr val="3333FF"/>
                </a:solidFill>
                <a:latin typeface="华文仿宋" panose="02010600040101010101" pitchFamily="2" charset="-122"/>
                <a:ea typeface="华文仿宋" panose="02010600040101010101" pitchFamily="2" charset="-122"/>
                <a:cs typeface="+mn-cs"/>
              </a:defRPr>
            </a:lvl1pPr>
            <a:lvl2pPr marL="692150" indent="-347663" algn="l" rtl="0" eaLnBrk="0" fontAlgn="base" hangingPunct="0">
              <a:spcBef>
                <a:spcPct val="20000"/>
              </a:spcBef>
              <a:spcAft>
                <a:spcPct val="0"/>
              </a:spcAft>
              <a:buClr>
                <a:schemeClr val="accent2"/>
              </a:buClr>
              <a:buSzPct val="70000"/>
              <a:buFont typeface="Wingdings" panose="05000000000000000000" pitchFamily="2" charset="2"/>
              <a:buChar char="ü"/>
              <a:defRPr sz="2200">
                <a:solidFill>
                  <a:srgbClr val="3333FF"/>
                </a:solidFill>
                <a:latin typeface="华文仿宋" panose="02010600040101010101" pitchFamily="2" charset="-122"/>
                <a:ea typeface="华文仿宋" panose="02010600040101010101" pitchFamily="2" charset="-122"/>
              </a:defRPr>
            </a:lvl2pPr>
            <a:lvl3pPr marL="987425" indent="-293688" algn="l" rtl="0" eaLnBrk="0" fontAlgn="base" hangingPunct="0">
              <a:spcBef>
                <a:spcPct val="20000"/>
              </a:spcBef>
              <a:spcAft>
                <a:spcPct val="0"/>
              </a:spcAft>
              <a:buClr>
                <a:schemeClr val="accent1"/>
              </a:buClr>
              <a:buSzPct val="70000"/>
              <a:buFont typeface="Wingdings" panose="05000000000000000000" pitchFamily="2" charset="2"/>
              <a:buChar char="Ø"/>
              <a:defRPr sz="2000">
                <a:solidFill>
                  <a:srgbClr val="3333FF"/>
                </a:solidFill>
                <a:latin typeface="华文仿宋" panose="02010600040101010101" pitchFamily="2" charset="-122"/>
                <a:ea typeface="华文仿宋" panose="02010600040101010101" pitchFamily="2" charset="-122"/>
              </a:defRPr>
            </a:lvl3pPr>
            <a:lvl4pPr marL="1281113" indent="-292100" algn="l" rtl="0" eaLnBrk="0" fontAlgn="base" hangingPunct="0">
              <a:spcBef>
                <a:spcPct val="20000"/>
              </a:spcBef>
              <a:spcAft>
                <a:spcPct val="0"/>
              </a:spcAft>
              <a:buClr>
                <a:schemeClr val="tx2"/>
              </a:buClr>
              <a:buSzPct val="75000"/>
              <a:buFont typeface="Wingdings" panose="05000000000000000000" pitchFamily="2" charset="2"/>
              <a:buChar char="Ø"/>
              <a:defRPr sz="2000">
                <a:solidFill>
                  <a:srgbClr val="3333FF"/>
                </a:solidFill>
                <a:latin typeface="华文仿宋" panose="02010600040101010101" pitchFamily="2" charset="-122"/>
                <a:ea typeface="华文仿宋" panose="02010600040101010101" pitchFamily="2" charset="-122"/>
              </a:defRPr>
            </a:lvl4pPr>
            <a:lvl5pPr marL="1598613" indent="-315913" algn="l" rtl="0" eaLnBrk="0" fontAlgn="base" hangingPunct="0">
              <a:spcBef>
                <a:spcPct val="20000"/>
              </a:spcBef>
              <a:spcAft>
                <a:spcPct val="0"/>
              </a:spcAft>
              <a:buClr>
                <a:schemeClr val="folHlink"/>
              </a:buClr>
              <a:buSzPct val="80000"/>
              <a:buFont typeface="Wingdings" panose="05000000000000000000" pitchFamily="2" charset="2"/>
              <a:buChar char="Ø"/>
              <a:defRPr sz="2000">
                <a:solidFill>
                  <a:srgbClr val="3333FF"/>
                </a:solidFill>
                <a:latin typeface="华文仿宋" panose="02010600040101010101" pitchFamily="2" charset="-122"/>
                <a:ea typeface="华文仿宋" panose="02010600040101010101" pitchFamily="2" charset="-122"/>
              </a:defRPr>
            </a:lvl5pPr>
            <a:lvl6pPr marL="20558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ea typeface="+mn-ea"/>
              </a:defRPr>
            </a:lvl6pPr>
            <a:lvl7pPr marL="25130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ea typeface="+mn-ea"/>
              </a:defRPr>
            </a:lvl7pPr>
            <a:lvl8pPr marL="29702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ea typeface="+mn-ea"/>
              </a:defRPr>
            </a:lvl8pPr>
            <a:lvl9pPr marL="34274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ea typeface="+mn-ea"/>
              </a:defRPr>
            </a:lvl9pPr>
          </a:lstStyle>
          <a:p>
            <a:r>
              <a:rPr lang="zh-CN" altLang="en-US" sz="2000" kern="0" dirty="0"/>
              <a:t>坐标轴通常不和椭圆的长短轴平行。需要寻找椭圆的长短轴，并进行变换，使得新维度方向和椭圆的长短轴平行；</a:t>
            </a:r>
            <a:endParaRPr lang="en-US" altLang="zh-CN" sz="2000" kern="0" dirty="0"/>
          </a:p>
          <a:p>
            <a:r>
              <a:rPr lang="zh-CN" altLang="en-US" sz="2000" kern="0" dirty="0"/>
              <a:t>如果长轴维度</a:t>
            </a:r>
            <a:r>
              <a:rPr lang="zh-CN" altLang="en-US" sz="2000" dirty="0"/>
              <a:t>变量</a:t>
            </a:r>
            <a:r>
              <a:rPr lang="zh-CN" altLang="en-US" sz="2000" kern="0" dirty="0"/>
              <a:t>代表了数据包含的大部分信息，就用该维度代替原先的两个维度</a:t>
            </a:r>
            <a:r>
              <a:rPr lang="zh-CN" altLang="en-US" sz="2000" dirty="0"/>
              <a:t>变量</a:t>
            </a:r>
            <a:r>
              <a:rPr lang="zh-CN" altLang="en-US" sz="2000" kern="0" dirty="0"/>
              <a:t>（舍去次要的一维），降维就完成了。</a:t>
            </a:r>
          </a:p>
          <a:p>
            <a:r>
              <a:rPr lang="zh-CN" altLang="en-US" sz="2000" kern="0" dirty="0"/>
              <a:t>椭圆（球）的长短轴相差得越大，降维也越有道理。</a:t>
            </a:r>
          </a:p>
          <a:p>
            <a:endParaRPr lang="en-US" altLang="zh-CN" sz="2000" kern="0" dirty="0"/>
          </a:p>
        </p:txBody>
      </p:sp>
      <p:pic>
        <p:nvPicPr>
          <p:cNvPr id="9" name="图片 8">
            <a:extLst>
              <a:ext uri="{FF2B5EF4-FFF2-40B4-BE49-F238E27FC236}">
                <a16:creationId xmlns:a16="http://schemas.microsoft.com/office/drawing/2014/main" id="{47CE7516-7629-43E8-8A44-E3853D2724CA}"/>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5274481" y="3119282"/>
            <a:ext cx="3870430" cy="2988332"/>
          </a:xfrm>
          <a:prstGeom prst="rect">
            <a:avLst/>
          </a:prstGeom>
        </p:spPr>
      </p:pic>
    </p:spTree>
    <p:extLst>
      <p:ext uri="{BB962C8B-B14F-4D97-AF65-F5344CB8AC3E}">
        <p14:creationId xmlns:p14="http://schemas.microsoft.com/office/powerpoint/2010/main" val="323322571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8" grpId="0" build="p"/>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推广到高维空间</a:t>
            </a:r>
          </a:p>
        </p:txBody>
      </p:sp>
      <p:sp>
        <p:nvSpPr>
          <p:cNvPr id="3" name="内容占位符 2"/>
          <p:cNvSpPr>
            <a:spLocks noGrp="1"/>
          </p:cNvSpPr>
          <p:nvPr>
            <p:ph idx="1"/>
          </p:nvPr>
        </p:nvSpPr>
        <p:spPr/>
        <p:txBody>
          <a:bodyPr/>
          <a:lstStyle/>
          <a:p>
            <a:r>
              <a:rPr lang="zh-CN" altLang="en-US" b="1" dirty="0"/>
              <a:t>对于多维的情况和二维类似，也有高维的椭球，无法直观地看见；</a:t>
            </a:r>
            <a:endParaRPr lang="en-US" altLang="zh-CN" b="1" dirty="0"/>
          </a:p>
          <a:p>
            <a:r>
              <a:rPr lang="zh-CN" altLang="en-US" b="1" dirty="0">
                <a:solidFill>
                  <a:srgbClr val="0000FF"/>
                </a:solidFill>
              </a:rPr>
              <a:t>首先把高维椭球的主轴找出来，再用代表大多数数据信息的最长的几个轴作为新变量；这样，主成分分析就基本完成了。</a:t>
            </a:r>
          </a:p>
          <a:p>
            <a:r>
              <a:rPr lang="zh-CN" altLang="en-US" b="1" dirty="0"/>
              <a:t>主轴是互相垂直的。这些互相正交的新维度</a:t>
            </a:r>
            <a:r>
              <a:rPr lang="zh-CN" altLang="en-US" dirty="0"/>
              <a:t>变量</a:t>
            </a:r>
            <a:r>
              <a:rPr lang="zh-CN" altLang="en-US" b="1" dirty="0"/>
              <a:t>是原先维度的线性组合，叫做主成分</a:t>
            </a:r>
            <a:r>
              <a:rPr lang="en-US" altLang="zh-CN" b="1" dirty="0"/>
              <a:t>(principal component)</a:t>
            </a:r>
            <a:r>
              <a:rPr lang="zh-CN" altLang="en-US" b="1" dirty="0"/>
              <a:t>。</a:t>
            </a:r>
          </a:p>
          <a:p>
            <a:endParaRPr lang="zh-CN" altLang="en-US" dirty="0"/>
          </a:p>
        </p:txBody>
      </p:sp>
      <p:sp>
        <p:nvSpPr>
          <p:cNvPr id="4" name="灯片编号占位符 3"/>
          <p:cNvSpPr>
            <a:spLocks noGrp="1"/>
          </p:cNvSpPr>
          <p:nvPr>
            <p:ph type="sldNum" sz="quarter" idx="12"/>
          </p:nvPr>
        </p:nvSpPr>
        <p:spPr/>
        <p:txBody>
          <a:bodyPr/>
          <a:lstStyle/>
          <a:p>
            <a:pPr>
              <a:defRPr/>
            </a:pPr>
            <a:fld id="{F9C6BFAA-09CF-49E4-8EF3-DE9A69C2DDED}" type="slidenum">
              <a:rPr lang="en-US" altLang="zh-CN" smtClean="0"/>
              <a:pPr>
                <a:defRPr/>
              </a:pPr>
              <a:t>82</a:t>
            </a:fld>
            <a:endParaRPr lang="en-US" altLang="zh-CN"/>
          </a:p>
        </p:txBody>
      </p:sp>
    </p:spTree>
    <p:extLst>
      <p:ext uri="{BB962C8B-B14F-4D97-AF65-F5344CB8AC3E}">
        <p14:creationId xmlns:p14="http://schemas.microsoft.com/office/powerpoint/2010/main" val="28924095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61E56FD-4282-4D98-9B8D-C1C63137BE54}"/>
              </a:ext>
            </a:extLst>
          </p:cNvPr>
          <p:cNvSpPr>
            <a:spLocks noGrp="1"/>
          </p:cNvSpPr>
          <p:nvPr>
            <p:ph type="title"/>
          </p:nvPr>
        </p:nvSpPr>
        <p:spPr>
          <a:xfrm>
            <a:off x="287524" y="188640"/>
            <a:ext cx="7543800" cy="688938"/>
          </a:xfrm>
        </p:spPr>
        <p:txBody>
          <a:bodyPr/>
          <a:lstStyle/>
          <a:p>
            <a:r>
              <a:rPr lang="en-US" altLang="zh-CN" dirty="0"/>
              <a:t>PCA</a:t>
            </a:r>
            <a:r>
              <a:rPr lang="zh-CN" altLang="en-US" dirty="0"/>
              <a:t>步骤</a:t>
            </a:r>
            <a:r>
              <a:rPr lang="en-US" altLang="zh-CN" dirty="0"/>
              <a:t>1</a:t>
            </a:r>
            <a:endParaRPr lang="zh-CN" altLang="en-US" dirty="0"/>
          </a:p>
        </p:txBody>
      </p:sp>
      <p:sp>
        <p:nvSpPr>
          <p:cNvPr id="3" name="内容占位符 2">
            <a:extLst>
              <a:ext uri="{FF2B5EF4-FFF2-40B4-BE49-F238E27FC236}">
                <a16:creationId xmlns:a16="http://schemas.microsoft.com/office/drawing/2014/main" id="{BFF74D35-B284-4911-96AB-81BD644EC976}"/>
              </a:ext>
            </a:extLst>
          </p:cNvPr>
          <p:cNvSpPr>
            <a:spLocks noGrp="1"/>
          </p:cNvSpPr>
          <p:nvPr>
            <p:ph idx="1"/>
          </p:nvPr>
        </p:nvSpPr>
        <p:spPr>
          <a:xfrm>
            <a:off x="215516" y="872716"/>
            <a:ext cx="8229600" cy="1349697"/>
          </a:xfrm>
        </p:spPr>
        <p:txBody>
          <a:bodyPr/>
          <a:lstStyle/>
          <a:p>
            <a:pPr marL="457200" indent="-457200">
              <a:buFont typeface="+mj-lt"/>
              <a:buAutoNum type="arabicPeriod"/>
            </a:pPr>
            <a:r>
              <a:rPr lang="zh-CN" altLang="en-US" dirty="0"/>
              <a:t>数据的表示：</a:t>
            </a:r>
            <a:endParaRPr lang="en-US" altLang="zh-CN" dirty="0"/>
          </a:p>
          <a:p>
            <a:pPr marL="806450" lvl="1" indent="-457200">
              <a:buFont typeface="Wingdings" panose="05000000000000000000" pitchFamily="2" charset="2"/>
              <a:buChar char="Ø"/>
            </a:pPr>
            <a:r>
              <a:rPr lang="zh-CN" altLang="en-US" b="1" dirty="0">
                <a:sym typeface="Wingdings" panose="05000000000000000000" pitchFamily="2" charset="2"/>
              </a:rPr>
              <a:t>每个变量有</a:t>
            </a:r>
            <a:r>
              <a:rPr lang="en-US" altLang="zh-CN" sz="2800" b="1" dirty="0">
                <a:solidFill>
                  <a:srgbClr val="FF0000"/>
                </a:solidFill>
                <a:latin typeface="Vijaya" panose="02020604020202020204" pitchFamily="18" charset="0"/>
                <a:cs typeface="Vijaya" panose="02020604020202020204" pitchFamily="18" charset="0"/>
                <a:sym typeface="Wingdings" panose="05000000000000000000" pitchFamily="2" charset="2"/>
              </a:rPr>
              <a:t>n</a:t>
            </a:r>
            <a:r>
              <a:rPr lang="zh-CN" altLang="en-US" b="1" dirty="0">
                <a:sym typeface="Wingdings" panose="05000000000000000000" pitchFamily="2" charset="2"/>
              </a:rPr>
              <a:t>个观察值，数据表示成一个</a:t>
            </a:r>
            <a:r>
              <a:rPr lang="en-US" altLang="zh-CN" sz="2800" b="1" dirty="0" err="1">
                <a:solidFill>
                  <a:srgbClr val="FF0000"/>
                </a:solidFill>
                <a:latin typeface="Vijaya" panose="02020604020202020204" pitchFamily="18" charset="0"/>
                <a:cs typeface="Vijaya" panose="02020604020202020204" pitchFamily="18" charset="0"/>
                <a:sym typeface="Wingdings" panose="05000000000000000000" pitchFamily="2" charset="2"/>
              </a:rPr>
              <a:t>n</a:t>
            </a:r>
            <a:r>
              <a:rPr lang="en-US" altLang="zh-CN" b="1" dirty="0" err="1">
                <a:solidFill>
                  <a:srgbClr val="FF0000"/>
                </a:solidFill>
                <a:sym typeface="Wingdings" panose="05000000000000000000" pitchFamily="2" charset="2"/>
              </a:rPr>
              <a:t>×</a:t>
            </a:r>
            <a:r>
              <a:rPr lang="en-US" altLang="zh-CN" sz="2800" b="1" dirty="0" err="1">
                <a:solidFill>
                  <a:srgbClr val="FF0000"/>
                </a:solidFill>
                <a:latin typeface="Vijaya" panose="02020604020202020204" pitchFamily="18" charset="0"/>
                <a:cs typeface="Vijaya" panose="02020604020202020204" pitchFamily="18" charset="0"/>
                <a:sym typeface="Wingdings" panose="05000000000000000000" pitchFamily="2" charset="2"/>
              </a:rPr>
              <a:t>p</a:t>
            </a:r>
            <a:r>
              <a:rPr lang="zh-CN" altLang="en-US" b="1" dirty="0">
                <a:sym typeface="Wingdings" panose="05000000000000000000" pitchFamily="2" charset="2"/>
              </a:rPr>
              <a:t>矩阵；</a:t>
            </a:r>
            <a:endParaRPr lang="en-US" altLang="zh-CN" b="1" dirty="0">
              <a:sym typeface="Wingdings" panose="05000000000000000000" pitchFamily="2" charset="2"/>
            </a:endParaRPr>
          </a:p>
          <a:p>
            <a:pPr marL="806450" lvl="1" indent="-457200">
              <a:buFont typeface="Wingdings" panose="05000000000000000000" pitchFamily="2" charset="2"/>
              <a:buChar char="Ø"/>
            </a:pPr>
            <a:r>
              <a:rPr lang="zh-CN" altLang="en-US" b="1" dirty="0">
                <a:sym typeface="Wingdings" panose="05000000000000000000" pitchFamily="2" charset="2"/>
              </a:rPr>
              <a:t>一个二维数据的例子：</a:t>
            </a:r>
            <a:endParaRPr lang="en-US" altLang="zh-CN" b="1" dirty="0">
              <a:sym typeface="Wingdings" panose="05000000000000000000" pitchFamily="2" charset="2"/>
            </a:endParaRPr>
          </a:p>
        </p:txBody>
      </p:sp>
      <p:sp>
        <p:nvSpPr>
          <p:cNvPr id="4" name="灯片编号占位符 3">
            <a:extLst>
              <a:ext uri="{FF2B5EF4-FFF2-40B4-BE49-F238E27FC236}">
                <a16:creationId xmlns:a16="http://schemas.microsoft.com/office/drawing/2014/main" id="{D61D5D72-4D3F-443D-8FF9-4AE8669DD3B6}"/>
              </a:ext>
            </a:extLst>
          </p:cNvPr>
          <p:cNvSpPr>
            <a:spLocks noGrp="1"/>
          </p:cNvSpPr>
          <p:nvPr>
            <p:ph type="sldNum" sz="quarter" idx="12"/>
          </p:nvPr>
        </p:nvSpPr>
        <p:spPr/>
        <p:txBody>
          <a:bodyPr/>
          <a:lstStyle/>
          <a:p>
            <a:pPr>
              <a:defRPr/>
            </a:pPr>
            <a:fld id="{F9C6BFAA-09CF-49E4-8EF3-DE9A69C2DDED}" type="slidenum">
              <a:rPr lang="en-US" altLang="zh-CN" smtClean="0"/>
              <a:pPr>
                <a:defRPr/>
              </a:pPr>
              <a:t>83</a:t>
            </a:fld>
            <a:endParaRPr lang="en-US" altLang="zh-CN"/>
          </a:p>
        </p:txBody>
      </p:sp>
      <p:graphicFrame>
        <p:nvGraphicFramePr>
          <p:cNvPr id="5" name="表格 4">
            <a:extLst>
              <a:ext uri="{FF2B5EF4-FFF2-40B4-BE49-F238E27FC236}">
                <a16:creationId xmlns:a16="http://schemas.microsoft.com/office/drawing/2014/main" id="{053074AC-98CD-4CD6-AC24-CB95D9180D64}"/>
              </a:ext>
            </a:extLst>
          </p:cNvPr>
          <p:cNvGraphicFramePr>
            <a:graphicFrameLocks noGrp="1"/>
          </p:cNvGraphicFramePr>
          <p:nvPr>
            <p:extLst>
              <p:ext uri="{D42A27DB-BD31-4B8C-83A1-F6EECF244321}">
                <p14:modId xmlns:p14="http://schemas.microsoft.com/office/powerpoint/2010/main" val="3772128915"/>
              </p:ext>
            </p:extLst>
          </p:nvPr>
        </p:nvGraphicFramePr>
        <p:xfrm>
          <a:off x="1079612" y="2348880"/>
          <a:ext cx="1836204" cy="4023360"/>
        </p:xfrm>
        <a:graphic>
          <a:graphicData uri="http://schemas.openxmlformats.org/drawingml/2006/table">
            <a:tbl>
              <a:tblPr firstRow="1" bandRow="1">
                <a:tableStyleId>{5C22544A-7EE6-4342-B048-85BDC9FD1C3A}</a:tableStyleId>
              </a:tblPr>
              <a:tblGrid>
                <a:gridCol w="918102">
                  <a:extLst>
                    <a:ext uri="{9D8B030D-6E8A-4147-A177-3AD203B41FA5}">
                      <a16:colId xmlns:a16="http://schemas.microsoft.com/office/drawing/2014/main" val="2959619543"/>
                    </a:ext>
                  </a:extLst>
                </a:gridCol>
                <a:gridCol w="918102">
                  <a:extLst>
                    <a:ext uri="{9D8B030D-6E8A-4147-A177-3AD203B41FA5}">
                      <a16:colId xmlns:a16="http://schemas.microsoft.com/office/drawing/2014/main" val="3867605047"/>
                    </a:ext>
                  </a:extLst>
                </a:gridCol>
              </a:tblGrid>
              <a:tr h="333029">
                <a:tc>
                  <a:txBody>
                    <a:bodyPr/>
                    <a:lstStyle/>
                    <a:p>
                      <a:pPr algn="ctr">
                        <a:spcAft>
                          <a:spcPts val="0"/>
                        </a:spcAft>
                      </a:pPr>
                      <a:r>
                        <a:rPr lang="en-US" sz="2400" kern="100" dirty="0">
                          <a:effectLst/>
                          <a:latin typeface="等线" panose="02010600030101010101" pitchFamily="2" charset="-122"/>
                          <a:ea typeface="等线" panose="02010600030101010101" pitchFamily="2" charset="-122"/>
                          <a:cs typeface="Times New Roman" panose="02020603050405020304" pitchFamily="18" charset="0"/>
                        </a:rPr>
                        <a:t>x</a:t>
                      </a:r>
                      <a:endParaRPr lang="zh-CN" sz="2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marL="0" algn="ctr" defTabSz="914400" rtl="0" eaLnBrk="1" latinLnBrk="0" hangingPunct="1">
                        <a:spcAft>
                          <a:spcPts val="0"/>
                        </a:spcAft>
                      </a:pPr>
                      <a:r>
                        <a:rPr lang="en-US" sz="2400" b="1" kern="100" dirty="0">
                          <a:solidFill>
                            <a:schemeClr val="lt1"/>
                          </a:solidFill>
                          <a:effectLst/>
                          <a:latin typeface="等线" panose="02010600030101010101" pitchFamily="2" charset="-122"/>
                          <a:ea typeface="等线" panose="02010600030101010101" pitchFamily="2" charset="-122"/>
                          <a:cs typeface="Times New Roman" panose="02020603050405020304" pitchFamily="18" charset="0"/>
                        </a:rPr>
                        <a:t>y</a:t>
                      </a:r>
                      <a:endParaRPr lang="zh-CN" altLang="en-US" sz="2400" b="1" kern="100" dirty="0">
                        <a:solidFill>
                          <a:schemeClr val="lt1"/>
                        </a:solidFill>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30021853"/>
                  </a:ext>
                </a:extLst>
              </a:tr>
              <a:tr h="333029">
                <a:tc>
                  <a:txBody>
                    <a:bodyPr/>
                    <a:lstStyle/>
                    <a:p>
                      <a:pPr algn="ctr">
                        <a:spcAft>
                          <a:spcPts val="0"/>
                        </a:spcAft>
                      </a:pPr>
                      <a:r>
                        <a:rPr lang="en-US" sz="2400" kern="100" dirty="0">
                          <a:effectLst/>
                          <a:latin typeface="等线" panose="02010600030101010101" pitchFamily="2" charset="-122"/>
                          <a:ea typeface="等线" panose="02010600030101010101" pitchFamily="2" charset="-122"/>
                          <a:cs typeface="Times New Roman" panose="02020603050405020304" pitchFamily="18" charset="0"/>
                        </a:rPr>
                        <a:t>2.5</a:t>
                      </a:r>
                      <a:endParaRPr lang="zh-CN" sz="2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2400" kern="100" dirty="0">
                          <a:solidFill>
                            <a:schemeClr val="dk1"/>
                          </a:solidFill>
                          <a:effectLst/>
                          <a:latin typeface="等线" panose="02010600030101010101" pitchFamily="2" charset="-122"/>
                          <a:ea typeface="等线" panose="02010600030101010101" pitchFamily="2" charset="-122"/>
                          <a:cs typeface="Times New Roman" panose="02020603050405020304" pitchFamily="18" charset="0"/>
                        </a:rPr>
                        <a:t>2.4</a:t>
                      </a:r>
                      <a:endParaRPr lang="zh-CN" altLang="en-US" sz="2400" kern="100" dirty="0">
                        <a:solidFill>
                          <a:schemeClr val="dk1"/>
                        </a:solidFill>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4069024763"/>
                  </a:ext>
                </a:extLst>
              </a:tr>
              <a:tr h="333029">
                <a:tc>
                  <a:txBody>
                    <a:bodyPr/>
                    <a:lstStyle/>
                    <a:p>
                      <a:pPr algn="ctr">
                        <a:spcAft>
                          <a:spcPts val="0"/>
                        </a:spcAft>
                      </a:pPr>
                      <a:r>
                        <a:rPr lang="en-US" sz="2400" kern="100">
                          <a:effectLst/>
                          <a:latin typeface="等线" panose="02010600030101010101" pitchFamily="2" charset="-122"/>
                          <a:ea typeface="等线" panose="02010600030101010101" pitchFamily="2" charset="-122"/>
                          <a:cs typeface="Times New Roman" panose="02020603050405020304" pitchFamily="18" charset="0"/>
                        </a:rPr>
                        <a:t>0.5</a:t>
                      </a:r>
                      <a:endParaRPr lang="zh-CN" sz="2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2400" kern="100" dirty="0">
                          <a:solidFill>
                            <a:schemeClr val="dk1"/>
                          </a:solidFill>
                          <a:effectLst/>
                          <a:latin typeface="等线" panose="02010600030101010101" pitchFamily="2" charset="-122"/>
                          <a:ea typeface="等线" panose="02010600030101010101" pitchFamily="2" charset="-122"/>
                          <a:cs typeface="Times New Roman" panose="02020603050405020304" pitchFamily="18" charset="0"/>
                        </a:rPr>
                        <a:t>0.7</a:t>
                      </a:r>
                      <a:endParaRPr lang="zh-CN" altLang="en-US" sz="2400" kern="100" dirty="0">
                        <a:solidFill>
                          <a:schemeClr val="dk1"/>
                        </a:solidFill>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4041067255"/>
                  </a:ext>
                </a:extLst>
              </a:tr>
              <a:tr h="333029">
                <a:tc>
                  <a:txBody>
                    <a:bodyPr/>
                    <a:lstStyle/>
                    <a:p>
                      <a:pPr algn="ctr">
                        <a:spcAft>
                          <a:spcPts val="0"/>
                        </a:spcAft>
                      </a:pPr>
                      <a:r>
                        <a:rPr lang="en-US" sz="2400" kern="100">
                          <a:effectLst/>
                          <a:latin typeface="等线" panose="02010600030101010101" pitchFamily="2" charset="-122"/>
                          <a:ea typeface="等线" panose="02010600030101010101" pitchFamily="2" charset="-122"/>
                          <a:cs typeface="Times New Roman" panose="02020603050405020304" pitchFamily="18" charset="0"/>
                        </a:rPr>
                        <a:t>2.2</a:t>
                      </a:r>
                      <a:endParaRPr lang="zh-CN" sz="2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2400" kern="100" dirty="0">
                          <a:solidFill>
                            <a:schemeClr val="dk1"/>
                          </a:solidFill>
                          <a:effectLst/>
                          <a:latin typeface="等线" panose="02010600030101010101" pitchFamily="2" charset="-122"/>
                          <a:ea typeface="等线" panose="02010600030101010101" pitchFamily="2" charset="-122"/>
                          <a:cs typeface="Times New Roman" panose="02020603050405020304" pitchFamily="18" charset="0"/>
                        </a:rPr>
                        <a:t>2.9</a:t>
                      </a:r>
                      <a:endParaRPr lang="zh-CN" altLang="en-US" sz="2400" kern="100" dirty="0">
                        <a:solidFill>
                          <a:schemeClr val="dk1"/>
                        </a:solidFill>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772549518"/>
                  </a:ext>
                </a:extLst>
              </a:tr>
              <a:tr h="333029">
                <a:tc>
                  <a:txBody>
                    <a:bodyPr/>
                    <a:lstStyle/>
                    <a:p>
                      <a:pPr algn="ctr">
                        <a:spcAft>
                          <a:spcPts val="0"/>
                        </a:spcAft>
                      </a:pPr>
                      <a:r>
                        <a:rPr lang="en-US" sz="2400" kern="100">
                          <a:effectLst/>
                          <a:latin typeface="等线" panose="02010600030101010101" pitchFamily="2" charset="-122"/>
                          <a:ea typeface="等线" panose="02010600030101010101" pitchFamily="2" charset="-122"/>
                          <a:cs typeface="Times New Roman" panose="02020603050405020304" pitchFamily="18" charset="0"/>
                        </a:rPr>
                        <a:t>1.9</a:t>
                      </a:r>
                      <a:endParaRPr lang="zh-CN" sz="2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2400" kern="100" dirty="0">
                          <a:solidFill>
                            <a:schemeClr val="dk1"/>
                          </a:solidFill>
                          <a:effectLst/>
                          <a:latin typeface="等线" panose="02010600030101010101" pitchFamily="2" charset="-122"/>
                          <a:ea typeface="等线" panose="02010600030101010101" pitchFamily="2" charset="-122"/>
                          <a:cs typeface="Times New Roman" panose="02020603050405020304" pitchFamily="18" charset="0"/>
                        </a:rPr>
                        <a:t>2.2</a:t>
                      </a:r>
                      <a:endParaRPr lang="zh-CN" altLang="en-US" sz="2400" kern="100" dirty="0">
                        <a:solidFill>
                          <a:schemeClr val="dk1"/>
                        </a:solidFill>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523820644"/>
                  </a:ext>
                </a:extLst>
              </a:tr>
              <a:tr h="333029">
                <a:tc>
                  <a:txBody>
                    <a:bodyPr/>
                    <a:lstStyle/>
                    <a:p>
                      <a:pPr algn="ctr">
                        <a:spcAft>
                          <a:spcPts val="0"/>
                        </a:spcAft>
                      </a:pPr>
                      <a:r>
                        <a:rPr lang="en-US" sz="2400" kern="100">
                          <a:effectLst/>
                          <a:latin typeface="等线" panose="02010600030101010101" pitchFamily="2" charset="-122"/>
                          <a:ea typeface="等线" panose="02010600030101010101" pitchFamily="2" charset="-122"/>
                          <a:cs typeface="Times New Roman" panose="02020603050405020304" pitchFamily="18" charset="0"/>
                        </a:rPr>
                        <a:t>3.1</a:t>
                      </a:r>
                      <a:endParaRPr lang="zh-CN" sz="2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2400" kern="100" dirty="0">
                          <a:solidFill>
                            <a:schemeClr val="dk1"/>
                          </a:solidFill>
                          <a:effectLst/>
                          <a:latin typeface="等线" panose="02010600030101010101" pitchFamily="2" charset="-122"/>
                          <a:ea typeface="等线" panose="02010600030101010101" pitchFamily="2" charset="-122"/>
                          <a:cs typeface="Times New Roman" panose="02020603050405020304" pitchFamily="18" charset="0"/>
                        </a:rPr>
                        <a:t>3.0</a:t>
                      </a:r>
                      <a:endParaRPr lang="zh-CN" altLang="en-US" sz="2400" kern="100" dirty="0">
                        <a:solidFill>
                          <a:schemeClr val="dk1"/>
                        </a:solidFill>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178411947"/>
                  </a:ext>
                </a:extLst>
              </a:tr>
              <a:tr h="333029">
                <a:tc>
                  <a:txBody>
                    <a:bodyPr/>
                    <a:lstStyle/>
                    <a:p>
                      <a:pPr algn="ctr">
                        <a:spcAft>
                          <a:spcPts val="0"/>
                        </a:spcAft>
                      </a:pPr>
                      <a:r>
                        <a:rPr lang="en-US" sz="2400" kern="100">
                          <a:effectLst/>
                          <a:latin typeface="等线" panose="02010600030101010101" pitchFamily="2" charset="-122"/>
                          <a:ea typeface="等线" panose="02010600030101010101" pitchFamily="2" charset="-122"/>
                          <a:cs typeface="Times New Roman" panose="02020603050405020304" pitchFamily="18" charset="0"/>
                        </a:rPr>
                        <a:t>2.3</a:t>
                      </a:r>
                      <a:endParaRPr lang="zh-CN" sz="2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2400" kern="100" dirty="0">
                          <a:solidFill>
                            <a:schemeClr val="dk1"/>
                          </a:solidFill>
                          <a:effectLst/>
                          <a:latin typeface="等线" panose="02010600030101010101" pitchFamily="2" charset="-122"/>
                          <a:ea typeface="等线" panose="02010600030101010101" pitchFamily="2" charset="-122"/>
                          <a:cs typeface="Times New Roman" panose="02020603050405020304" pitchFamily="18" charset="0"/>
                        </a:rPr>
                        <a:t>2.7</a:t>
                      </a:r>
                      <a:endParaRPr lang="zh-CN" altLang="en-US" sz="2400" kern="100" dirty="0">
                        <a:solidFill>
                          <a:schemeClr val="dk1"/>
                        </a:solidFill>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824824003"/>
                  </a:ext>
                </a:extLst>
              </a:tr>
              <a:tr h="333029">
                <a:tc>
                  <a:txBody>
                    <a:bodyPr/>
                    <a:lstStyle/>
                    <a:p>
                      <a:pPr algn="ctr">
                        <a:spcAft>
                          <a:spcPts val="0"/>
                        </a:spcAft>
                      </a:pPr>
                      <a:r>
                        <a:rPr lang="en-US" sz="2400" kern="100">
                          <a:effectLst/>
                          <a:latin typeface="等线" panose="02010600030101010101" pitchFamily="2" charset="-122"/>
                          <a:ea typeface="等线" panose="02010600030101010101" pitchFamily="2" charset="-122"/>
                          <a:cs typeface="Times New Roman" panose="02020603050405020304" pitchFamily="18" charset="0"/>
                        </a:rPr>
                        <a:t>2</a:t>
                      </a:r>
                      <a:endParaRPr lang="zh-CN" sz="2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2400" kern="100" dirty="0">
                          <a:solidFill>
                            <a:schemeClr val="dk1"/>
                          </a:solidFill>
                          <a:effectLst/>
                          <a:latin typeface="等线" panose="02010600030101010101" pitchFamily="2" charset="-122"/>
                          <a:ea typeface="等线" panose="02010600030101010101" pitchFamily="2" charset="-122"/>
                          <a:cs typeface="Times New Roman" panose="02020603050405020304" pitchFamily="18" charset="0"/>
                        </a:rPr>
                        <a:t>1.6</a:t>
                      </a:r>
                      <a:endParaRPr lang="zh-CN" altLang="en-US" sz="2400" kern="100" dirty="0">
                        <a:solidFill>
                          <a:schemeClr val="dk1"/>
                        </a:solidFill>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495367634"/>
                  </a:ext>
                </a:extLst>
              </a:tr>
              <a:tr h="333029">
                <a:tc>
                  <a:txBody>
                    <a:bodyPr/>
                    <a:lstStyle/>
                    <a:p>
                      <a:pPr algn="ctr">
                        <a:spcAft>
                          <a:spcPts val="0"/>
                        </a:spcAft>
                      </a:pPr>
                      <a:r>
                        <a:rPr lang="en-US" sz="2400" kern="100">
                          <a:effectLst/>
                          <a:latin typeface="等线" panose="02010600030101010101" pitchFamily="2" charset="-122"/>
                          <a:ea typeface="等线" panose="02010600030101010101" pitchFamily="2" charset="-122"/>
                          <a:cs typeface="Times New Roman" panose="02020603050405020304" pitchFamily="18" charset="0"/>
                        </a:rPr>
                        <a:t>1</a:t>
                      </a:r>
                      <a:endParaRPr lang="zh-CN" sz="2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2400" kern="100" dirty="0">
                          <a:solidFill>
                            <a:schemeClr val="dk1"/>
                          </a:solidFill>
                          <a:effectLst/>
                          <a:latin typeface="等线" panose="02010600030101010101" pitchFamily="2" charset="-122"/>
                          <a:ea typeface="等线" panose="02010600030101010101" pitchFamily="2" charset="-122"/>
                          <a:cs typeface="Times New Roman" panose="02020603050405020304" pitchFamily="18" charset="0"/>
                        </a:rPr>
                        <a:t>1.1</a:t>
                      </a:r>
                      <a:endParaRPr lang="zh-CN" altLang="en-US" sz="2400" kern="100" dirty="0">
                        <a:solidFill>
                          <a:schemeClr val="dk1"/>
                        </a:solidFill>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841272095"/>
                  </a:ext>
                </a:extLst>
              </a:tr>
              <a:tr h="333029">
                <a:tc>
                  <a:txBody>
                    <a:bodyPr/>
                    <a:lstStyle/>
                    <a:p>
                      <a:pPr algn="ctr">
                        <a:spcAft>
                          <a:spcPts val="0"/>
                        </a:spcAft>
                      </a:pPr>
                      <a:r>
                        <a:rPr lang="en-US" sz="2400" kern="100">
                          <a:effectLst/>
                          <a:latin typeface="等线" panose="02010600030101010101" pitchFamily="2" charset="-122"/>
                          <a:ea typeface="等线" panose="02010600030101010101" pitchFamily="2" charset="-122"/>
                          <a:cs typeface="Times New Roman" panose="02020603050405020304" pitchFamily="18" charset="0"/>
                        </a:rPr>
                        <a:t>1.5</a:t>
                      </a:r>
                      <a:endParaRPr lang="zh-CN" sz="2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2400" kern="100" dirty="0">
                          <a:solidFill>
                            <a:schemeClr val="dk1"/>
                          </a:solidFill>
                          <a:effectLst/>
                          <a:latin typeface="等线" panose="02010600030101010101" pitchFamily="2" charset="-122"/>
                          <a:ea typeface="等线" panose="02010600030101010101" pitchFamily="2" charset="-122"/>
                          <a:cs typeface="Times New Roman" panose="02020603050405020304" pitchFamily="18" charset="0"/>
                        </a:rPr>
                        <a:t>1.6</a:t>
                      </a:r>
                      <a:endParaRPr lang="zh-CN" altLang="en-US" sz="2400" kern="100" dirty="0">
                        <a:solidFill>
                          <a:schemeClr val="dk1"/>
                        </a:solidFill>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80384454"/>
                  </a:ext>
                </a:extLst>
              </a:tr>
              <a:tr h="333029">
                <a:tc>
                  <a:txBody>
                    <a:bodyPr/>
                    <a:lstStyle/>
                    <a:p>
                      <a:pPr algn="ctr">
                        <a:spcAft>
                          <a:spcPts val="0"/>
                        </a:spcAft>
                      </a:pPr>
                      <a:r>
                        <a:rPr lang="en-US" sz="2400" kern="100" dirty="0">
                          <a:effectLst/>
                          <a:latin typeface="等线" panose="02010600030101010101" pitchFamily="2" charset="-122"/>
                          <a:ea typeface="等线" panose="02010600030101010101" pitchFamily="2" charset="-122"/>
                          <a:cs typeface="Times New Roman" panose="02020603050405020304" pitchFamily="18" charset="0"/>
                        </a:rPr>
                        <a:t>1.1</a:t>
                      </a:r>
                      <a:endParaRPr lang="zh-CN" sz="2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2400" kern="100" dirty="0">
                          <a:solidFill>
                            <a:schemeClr val="dk1"/>
                          </a:solidFill>
                          <a:effectLst/>
                          <a:latin typeface="等线" panose="02010600030101010101" pitchFamily="2" charset="-122"/>
                          <a:ea typeface="等线" panose="02010600030101010101" pitchFamily="2" charset="-122"/>
                          <a:cs typeface="Times New Roman" panose="02020603050405020304" pitchFamily="18" charset="0"/>
                        </a:rPr>
                        <a:t>0.9</a:t>
                      </a:r>
                      <a:endParaRPr lang="zh-CN" altLang="en-US" sz="2400" kern="100" dirty="0">
                        <a:solidFill>
                          <a:schemeClr val="dk1"/>
                        </a:solidFill>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267757737"/>
                  </a:ext>
                </a:extLst>
              </a:tr>
            </a:tbl>
          </a:graphicData>
        </a:graphic>
      </p:graphicFrame>
      <p:pic>
        <p:nvPicPr>
          <p:cNvPr id="6" name="图片 5">
            <a:extLst>
              <a:ext uri="{FF2B5EF4-FFF2-40B4-BE49-F238E27FC236}">
                <a16:creationId xmlns:a16="http://schemas.microsoft.com/office/drawing/2014/main" id="{ED53B1A0-A914-42DA-9DF1-3137707A3779}"/>
              </a:ext>
            </a:extLst>
          </p:cNvPr>
          <p:cNvPicPr>
            <a:picLocks noChangeAspect="1"/>
          </p:cNvPicPr>
          <p:nvPr/>
        </p:nvPicPr>
        <p:blipFill>
          <a:blip r:embed="rId2"/>
          <a:stretch>
            <a:fillRect/>
          </a:stretch>
        </p:blipFill>
        <p:spPr>
          <a:xfrm>
            <a:off x="3815916" y="1900935"/>
            <a:ext cx="4968552" cy="4926206"/>
          </a:xfrm>
          <a:prstGeom prst="rect">
            <a:avLst/>
          </a:prstGeom>
        </p:spPr>
      </p:pic>
    </p:spTree>
    <p:extLst>
      <p:ext uri="{BB962C8B-B14F-4D97-AF65-F5344CB8AC3E}">
        <p14:creationId xmlns:p14="http://schemas.microsoft.com/office/powerpoint/2010/main" val="334200870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21BEF6-A75F-4A5C-B318-5FF7AAC1D536}"/>
              </a:ext>
            </a:extLst>
          </p:cNvPr>
          <p:cNvSpPr>
            <a:spLocks noGrp="1"/>
          </p:cNvSpPr>
          <p:nvPr>
            <p:ph type="title"/>
          </p:nvPr>
        </p:nvSpPr>
        <p:spPr>
          <a:xfrm>
            <a:off x="35496" y="152636"/>
            <a:ext cx="7543800" cy="755340"/>
          </a:xfrm>
        </p:spPr>
        <p:txBody>
          <a:bodyPr/>
          <a:lstStyle/>
          <a:p>
            <a:r>
              <a:rPr lang="en-US" altLang="zh-CN" dirty="0"/>
              <a:t>PCA</a:t>
            </a:r>
            <a:r>
              <a:rPr lang="zh-CN" altLang="en-US" dirty="0"/>
              <a:t>步骤</a:t>
            </a:r>
            <a:r>
              <a:rPr lang="en-US" altLang="zh-CN" dirty="0"/>
              <a:t>2</a:t>
            </a:r>
            <a:endParaRPr lang="zh-CN" altLang="en-US" dirty="0"/>
          </a:p>
        </p:txBody>
      </p:sp>
      <p:sp>
        <p:nvSpPr>
          <p:cNvPr id="3" name="内容占位符 2">
            <a:extLst>
              <a:ext uri="{FF2B5EF4-FFF2-40B4-BE49-F238E27FC236}">
                <a16:creationId xmlns:a16="http://schemas.microsoft.com/office/drawing/2014/main" id="{1B1AE1CF-C76B-4023-8DB0-F63192A04DF3}"/>
              </a:ext>
            </a:extLst>
          </p:cNvPr>
          <p:cNvSpPr>
            <a:spLocks noGrp="1"/>
          </p:cNvSpPr>
          <p:nvPr>
            <p:ph idx="1"/>
          </p:nvPr>
        </p:nvSpPr>
        <p:spPr>
          <a:xfrm>
            <a:off x="35496" y="800708"/>
            <a:ext cx="8229600" cy="1889757"/>
          </a:xfrm>
        </p:spPr>
        <p:txBody>
          <a:bodyPr/>
          <a:lstStyle/>
          <a:p>
            <a:r>
              <a:rPr lang="zh-CN" altLang="en-US" dirty="0"/>
              <a:t>数据变换：零均值化</a:t>
            </a:r>
            <a:endParaRPr lang="en-US" altLang="zh-CN" dirty="0"/>
          </a:p>
          <a:p>
            <a:r>
              <a:rPr lang="zh-CN" altLang="en-US" dirty="0"/>
              <a:t>在数据的每一维上减掉这一维的均值，使得每一维数据零均值化</a:t>
            </a:r>
            <a:endParaRPr lang="en-US" altLang="zh-CN" dirty="0"/>
          </a:p>
          <a:p>
            <a:r>
              <a:rPr lang="zh-CN" altLang="en-US" dirty="0"/>
              <a:t>变换后的例子数据：</a:t>
            </a:r>
            <a:endParaRPr lang="en-US" altLang="zh-CN" dirty="0"/>
          </a:p>
        </p:txBody>
      </p:sp>
      <p:graphicFrame>
        <p:nvGraphicFramePr>
          <p:cNvPr id="5" name="表格 4">
            <a:extLst>
              <a:ext uri="{FF2B5EF4-FFF2-40B4-BE49-F238E27FC236}">
                <a16:creationId xmlns:a16="http://schemas.microsoft.com/office/drawing/2014/main" id="{01DB000F-BD0F-4F56-A2E1-6DD311222BAF}"/>
              </a:ext>
            </a:extLst>
          </p:cNvPr>
          <p:cNvGraphicFramePr>
            <a:graphicFrameLocks noGrp="1"/>
          </p:cNvGraphicFramePr>
          <p:nvPr>
            <p:extLst>
              <p:ext uri="{D42A27DB-BD31-4B8C-83A1-F6EECF244321}">
                <p14:modId xmlns:p14="http://schemas.microsoft.com/office/powerpoint/2010/main" val="2626296211"/>
              </p:ext>
            </p:extLst>
          </p:nvPr>
        </p:nvGraphicFramePr>
        <p:xfrm>
          <a:off x="179512" y="2528900"/>
          <a:ext cx="1836204" cy="3696050"/>
        </p:xfrm>
        <a:graphic>
          <a:graphicData uri="http://schemas.openxmlformats.org/drawingml/2006/table">
            <a:tbl>
              <a:tblPr firstRow="1" bandRow="1">
                <a:tableStyleId>{5C22544A-7EE6-4342-B048-85BDC9FD1C3A}</a:tableStyleId>
              </a:tblPr>
              <a:tblGrid>
                <a:gridCol w="918102">
                  <a:extLst>
                    <a:ext uri="{9D8B030D-6E8A-4147-A177-3AD203B41FA5}">
                      <a16:colId xmlns:a16="http://schemas.microsoft.com/office/drawing/2014/main" val="2959619543"/>
                    </a:ext>
                  </a:extLst>
                </a:gridCol>
                <a:gridCol w="918102">
                  <a:extLst>
                    <a:ext uri="{9D8B030D-6E8A-4147-A177-3AD203B41FA5}">
                      <a16:colId xmlns:a16="http://schemas.microsoft.com/office/drawing/2014/main" val="3867605047"/>
                    </a:ext>
                  </a:extLst>
                </a:gridCol>
              </a:tblGrid>
              <a:tr h="333029">
                <a:tc>
                  <a:txBody>
                    <a:bodyPr/>
                    <a:lstStyle/>
                    <a:p>
                      <a:pPr algn="ctr">
                        <a:spcAft>
                          <a:spcPts val="0"/>
                        </a:spcAft>
                      </a:pPr>
                      <a:r>
                        <a:rPr lang="en-US" sz="2400" kern="100" dirty="0">
                          <a:effectLst/>
                          <a:latin typeface="等线" panose="02010600030101010101" pitchFamily="2" charset="-122"/>
                          <a:ea typeface="等线" panose="02010600030101010101" pitchFamily="2" charset="-122"/>
                          <a:cs typeface="Times New Roman" panose="02020603050405020304" pitchFamily="18" charset="0"/>
                        </a:rPr>
                        <a:t>x</a:t>
                      </a:r>
                      <a:endParaRPr lang="zh-CN" sz="2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marL="0" algn="ctr" defTabSz="914400" rtl="0" eaLnBrk="1" latinLnBrk="0" hangingPunct="1">
                        <a:spcAft>
                          <a:spcPts val="0"/>
                        </a:spcAft>
                      </a:pPr>
                      <a:r>
                        <a:rPr lang="en-US" sz="2400" b="1" kern="100" dirty="0">
                          <a:solidFill>
                            <a:schemeClr val="lt1"/>
                          </a:solidFill>
                          <a:effectLst/>
                          <a:latin typeface="等线" panose="02010600030101010101" pitchFamily="2" charset="-122"/>
                          <a:ea typeface="等线" panose="02010600030101010101" pitchFamily="2" charset="-122"/>
                          <a:cs typeface="Times New Roman" panose="02020603050405020304" pitchFamily="18" charset="0"/>
                        </a:rPr>
                        <a:t>y</a:t>
                      </a:r>
                      <a:endParaRPr lang="zh-CN" altLang="en-US" sz="2400" b="1" kern="100" dirty="0">
                        <a:solidFill>
                          <a:schemeClr val="lt1"/>
                        </a:solidFill>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30021853"/>
                  </a:ext>
                </a:extLst>
              </a:tr>
              <a:tr h="333029">
                <a:tc>
                  <a:txBody>
                    <a:bodyPr/>
                    <a:lstStyle/>
                    <a:p>
                      <a:pPr algn="ctr">
                        <a:spcAft>
                          <a:spcPts val="0"/>
                        </a:spcAft>
                      </a:pPr>
                      <a:r>
                        <a:rPr lang="en-US" sz="2000" kern="0" dirty="0">
                          <a:effectLst/>
                          <a:latin typeface="Times New Roman" panose="02020603050405020304" pitchFamily="18" charset="0"/>
                          <a:ea typeface="等线" panose="02010600030101010101" pitchFamily="2" charset="-122"/>
                          <a:cs typeface="Times New Roman" panose="02020603050405020304" pitchFamily="18" charset="0"/>
                        </a:rPr>
                        <a:t>.69</a:t>
                      </a:r>
                      <a:endParaRPr lang="zh-CN" sz="20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2000" kern="0" dirty="0">
                          <a:effectLst/>
                          <a:latin typeface="Times New Roman" panose="02020603050405020304" pitchFamily="18" charset="0"/>
                          <a:ea typeface="等线" panose="02010600030101010101" pitchFamily="2" charset="-122"/>
                          <a:cs typeface="Times New Roman" panose="02020603050405020304" pitchFamily="18" charset="0"/>
                        </a:rPr>
                        <a:t>.49</a:t>
                      </a:r>
                      <a:endParaRPr lang="zh-CN" sz="20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4069024763"/>
                  </a:ext>
                </a:extLst>
              </a:tr>
              <a:tr h="333029">
                <a:tc>
                  <a:txBody>
                    <a:bodyPr/>
                    <a:lstStyle/>
                    <a:p>
                      <a:pPr algn="ctr">
                        <a:spcAft>
                          <a:spcPts val="0"/>
                        </a:spcAft>
                      </a:pPr>
                      <a:r>
                        <a:rPr lang="en-US" sz="2000" kern="0" dirty="0">
                          <a:effectLst/>
                          <a:latin typeface="Times New Roman" panose="02020603050405020304" pitchFamily="18" charset="0"/>
                          <a:ea typeface="等线" panose="02010600030101010101" pitchFamily="2" charset="-122"/>
                          <a:cs typeface="Times New Roman" panose="02020603050405020304" pitchFamily="18" charset="0"/>
                        </a:rPr>
                        <a:t>-1.31</a:t>
                      </a:r>
                      <a:endParaRPr lang="zh-CN" sz="20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2000" kern="0" dirty="0">
                          <a:effectLst/>
                          <a:latin typeface="Times New Roman" panose="02020603050405020304" pitchFamily="18" charset="0"/>
                          <a:ea typeface="等线" panose="02010600030101010101" pitchFamily="2" charset="-122"/>
                          <a:cs typeface="Times New Roman" panose="02020603050405020304" pitchFamily="18" charset="0"/>
                        </a:rPr>
                        <a:t>-1.21</a:t>
                      </a:r>
                      <a:endParaRPr lang="zh-CN" sz="20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4041067255"/>
                  </a:ext>
                </a:extLst>
              </a:tr>
              <a:tr h="333029">
                <a:tc>
                  <a:txBody>
                    <a:bodyPr/>
                    <a:lstStyle/>
                    <a:p>
                      <a:pPr algn="ctr">
                        <a:spcAft>
                          <a:spcPts val="0"/>
                        </a:spcAft>
                      </a:pPr>
                      <a:r>
                        <a:rPr lang="en-US" sz="2000" kern="0">
                          <a:effectLst/>
                          <a:latin typeface="Times New Roman" panose="02020603050405020304" pitchFamily="18" charset="0"/>
                          <a:ea typeface="等线" panose="02010600030101010101" pitchFamily="2" charset="-122"/>
                          <a:cs typeface="Times New Roman" panose="02020603050405020304" pitchFamily="18" charset="0"/>
                        </a:rPr>
                        <a:t>.39</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2000" kern="0" dirty="0">
                          <a:effectLst/>
                          <a:latin typeface="Times New Roman" panose="02020603050405020304" pitchFamily="18" charset="0"/>
                          <a:ea typeface="等线" panose="02010600030101010101" pitchFamily="2" charset="-122"/>
                          <a:cs typeface="Times New Roman" panose="02020603050405020304" pitchFamily="18" charset="0"/>
                        </a:rPr>
                        <a:t>.99</a:t>
                      </a:r>
                      <a:endParaRPr lang="zh-CN" sz="20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772549518"/>
                  </a:ext>
                </a:extLst>
              </a:tr>
              <a:tr h="333029">
                <a:tc>
                  <a:txBody>
                    <a:bodyPr/>
                    <a:lstStyle/>
                    <a:p>
                      <a:pPr algn="ctr">
                        <a:spcAft>
                          <a:spcPts val="0"/>
                        </a:spcAft>
                      </a:pPr>
                      <a:r>
                        <a:rPr lang="en-US" sz="2000" kern="0">
                          <a:effectLst/>
                          <a:latin typeface="Times New Roman" panose="02020603050405020304" pitchFamily="18" charset="0"/>
                          <a:ea typeface="等线" panose="02010600030101010101" pitchFamily="2" charset="-122"/>
                          <a:cs typeface="Times New Roman" panose="02020603050405020304" pitchFamily="18" charset="0"/>
                        </a:rPr>
                        <a:t>.09</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2000" kern="0" dirty="0">
                          <a:effectLst/>
                          <a:latin typeface="Times New Roman" panose="02020603050405020304" pitchFamily="18" charset="0"/>
                          <a:ea typeface="等线" panose="02010600030101010101" pitchFamily="2" charset="-122"/>
                          <a:cs typeface="Times New Roman" panose="02020603050405020304" pitchFamily="18" charset="0"/>
                        </a:rPr>
                        <a:t>.29</a:t>
                      </a:r>
                      <a:endParaRPr lang="zh-CN" sz="20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523820644"/>
                  </a:ext>
                </a:extLst>
              </a:tr>
              <a:tr h="333029">
                <a:tc>
                  <a:txBody>
                    <a:bodyPr/>
                    <a:lstStyle/>
                    <a:p>
                      <a:pPr algn="ctr">
                        <a:spcAft>
                          <a:spcPts val="0"/>
                        </a:spcAft>
                      </a:pPr>
                      <a:r>
                        <a:rPr lang="en-US" sz="2000" kern="0">
                          <a:effectLst/>
                          <a:latin typeface="Times New Roman" panose="02020603050405020304" pitchFamily="18" charset="0"/>
                          <a:ea typeface="等线" panose="02010600030101010101" pitchFamily="2" charset="-122"/>
                          <a:cs typeface="Times New Roman" panose="02020603050405020304" pitchFamily="18" charset="0"/>
                        </a:rPr>
                        <a:t>1.29</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2000" kern="0" dirty="0">
                          <a:effectLst/>
                          <a:latin typeface="Times New Roman" panose="02020603050405020304" pitchFamily="18" charset="0"/>
                          <a:ea typeface="等线" panose="02010600030101010101" pitchFamily="2" charset="-122"/>
                          <a:cs typeface="Times New Roman" panose="02020603050405020304" pitchFamily="18" charset="0"/>
                        </a:rPr>
                        <a:t>1.09</a:t>
                      </a:r>
                      <a:endParaRPr lang="zh-CN" sz="20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178411947"/>
                  </a:ext>
                </a:extLst>
              </a:tr>
              <a:tr h="333029">
                <a:tc>
                  <a:txBody>
                    <a:bodyPr/>
                    <a:lstStyle/>
                    <a:p>
                      <a:pPr algn="ctr">
                        <a:spcAft>
                          <a:spcPts val="0"/>
                        </a:spcAft>
                      </a:pPr>
                      <a:r>
                        <a:rPr lang="en-US" sz="2000" kern="0">
                          <a:effectLst/>
                          <a:latin typeface="Times New Roman" panose="02020603050405020304" pitchFamily="18" charset="0"/>
                          <a:ea typeface="等线" panose="02010600030101010101" pitchFamily="2" charset="-122"/>
                          <a:cs typeface="Times New Roman" panose="02020603050405020304" pitchFamily="18" charset="0"/>
                        </a:rPr>
                        <a:t>.49</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2000" kern="0" dirty="0">
                          <a:effectLst/>
                          <a:latin typeface="Times New Roman" panose="02020603050405020304" pitchFamily="18" charset="0"/>
                          <a:ea typeface="等线" panose="02010600030101010101" pitchFamily="2" charset="-122"/>
                          <a:cs typeface="Times New Roman" panose="02020603050405020304" pitchFamily="18" charset="0"/>
                        </a:rPr>
                        <a:t>.79</a:t>
                      </a:r>
                      <a:endParaRPr lang="zh-CN" sz="20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824824003"/>
                  </a:ext>
                </a:extLst>
              </a:tr>
              <a:tr h="333029">
                <a:tc>
                  <a:txBody>
                    <a:bodyPr/>
                    <a:lstStyle/>
                    <a:p>
                      <a:pPr algn="ctr">
                        <a:spcAft>
                          <a:spcPts val="0"/>
                        </a:spcAft>
                      </a:pPr>
                      <a:r>
                        <a:rPr lang="en-US" sz="2000" kern="0">
                          <a:effectLst/>
                          <a:latin typeface="Times New Roman" panose="02020603050405020304" pitchFamily="18" charset="0"/>
                          <a:ea typeface="等线" panose="02010600030101010101" pitchFamily="2" charset="-122"/>
                          <a:cs typeface="Times New Roman" panose="02020603050405020304" pitchFamily="18" charset="0"/>
                        </a:rPr>
                        <a:t>.19</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2000" kern="0" dirty="0">
                          <a:effectLst/>
                          <a:latin typeface="Times New Roman" panose="02020603050405020304" pitchFamily="18" charset="0"/>
                          <a:ea typeface="等线" panose="02010600030101010101" pitchFamily="2" charset="-122"/>
                          <a:cs typeface="Times New Roman" panose="02020603050405020304" pitchFamily="18" charset="0"/>
                        </a:rPr>
                        <a:t>-.31</a:t>
                      </a:r>
                      <a:endParaRPr lang="zh-CN" sz="20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495367634"/>
                  </a:ext>
                </a:extLst>
              </a:tr>
              <a:tr h="333029">
                <a:tc>
                  <a:txBody>
                    <a:bodyPr/>
                    <a:lstStyle/>
                    <a:p>
                      <a:pPr algn="ctr">
                        <a:spcAft>
                          <a:spcPts val="0"/>
                        </a:spcAft>
                      </a:pPr>
                      <a:r>
                        <a:rPr lang="en-US" sz="2000" kern="0">
                          <a:effectLst/>
                          <a:latin typeface="Times New Roman" panose="02020603050405020304" pitchFamily="18" charset="0"/>
                          <a:ea typeface="等线" panose="02010600030101010101" pitchFamily="2" charset="-122"/>
                          <a:cs typeface="Times New Roman" panose="02020603050405020304" pitchFamily="18" charset="0"/>
                        </a:rPr>
                        <a:t>-.81</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2000" kern="0" dirty="0">
                          <a:effectLst/>
                          <a:latin typeface="Times New Roman" panose="02020603050405020304" pitchFamily="18" charset="0"/>
                          <a:ea typeface="等线" panose="02010600030101010101" pitchFamily="2" charset="-122"/>
                          <a:cs typeface="Times New Roman" panose="02020603050405020304" pitchFamily="18" charset="0"/>
                        </a:rPr>
                        <a:t>-.81</a:t>
                      </a:r>
                      <a:endParaRPr lang="zh-CN" sz="20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841272095"/>
                  </a:ext>
                </a:extLst>
              </a:tr>
              <a:tr h="333029">
                <a:tc>
                  <a:txBody>
                    <a:bodyPr/>
                    <a:lstStyle/>
                    <a:p>
                      <a:pPr algn="ctr">
                        <a:spcAft>
                          <a:spcPts val="0"/>
                        </a:spcAft>
                      </a:pPr>
                      <a:r>
                        <a:rPr lang="en-US" sz="2000" kern="0">
                          <a:effectLst/>
                          <a:latin typeface="Times New Roman" panose="02020603050405020304" pitchFamily="18" charset="0"/>
                          <a:ea typeface="等线" panose="02010600030101010101" pitchFamily="2" charset="-122"/>
                          <a:cs typeface="Times New Roman" panose="02020603050405020304" pitchFamily="18" charset="0"/>
                        </a:rPr>
                        <a:t>-.31</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2000" kern="0" dirty="0">
                          <a:effectLst/>
                          <a:latin typeface="Times New Roman" panose="02020603050405020304" pitchFamily="18" charset="0"/>
                          <a:ea typeface="等线" panose="02010600030101010101" pitchFamily="2" charset="-122"/>
                          <a:cs typeface="Times New Roman" panose="02020603050405020304" pitchFamily="18" charset="0"/>
                        </a:rPr>
                        <a:t>-.31</a:t>
                      </a:r>
                      <a:endParaRPr lang="zh-CN" sz="20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80384454"/>
                  </a:ext>
                </a:extLst>
              </a:tr>
              <a:tr h="333029">
                <a:tc>
                  <a:txBody>
                    <a:bodyPr/>
                    <a:lstStyle/>
                    <a:p>
                      <a:pPr algn="ctr">
                        <a:spcAft>
                          <a:spcPts val="0"/>
                        </a:spcAft>
                      </a:pPr>
                      <a:r>
                        <a:rPr lang="en-US" sz="2000" kern="0" dirty="0">
                          <a:effectLst/>
                          <a:latin typeface="Times New Roman" panose="02020603050405020304" pitchFamily="18" charset="0"/>
                          <a:ea typeface="等线" panose="02010600030101010101" pitchFamily="2" charset="-122"/>
                          <a:cs typeface="Times New Roman" panose="02020603050405020304" pitchFamily="18" charset="0"/>
                        </a:rPr>
                        <a:t>-.71</a:t>
                      </a:r>
                      <a:endParaRPr lang="zh-CN" sz="20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US" sz="2000" kern="0" dirty="0">
                          <a:effectLst/>
                          <a:latin typeface="Times New Roman" panose="02020603050405020304" pitchFamily="18" charset="0"/>
                          <a:ea typeface="等线" panose="02010600030101010101" pitchFamily="2" charset="-122"/>
                          <a:cs typeface="Times New Roman" panose="02020603050405020304" pitchFamily="18" charset="0"/>
                        </a:rPr>
                        <a:t>-1.01</a:t>
                      </a:r>
                      <a:endParaRPr lang="zh-CN" sz="20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267757737"/>
                  </a:ext>
                </a:extLst>
              </a:tr>
            </a:tbl>
          </a:graphicData>
        </a:graphic>
      </p:graphicFrame>
      <p:graphicFrame>
        <p:nvGraphicFramePr>
          <p:cNvPr id="6" name="图表 5">
            <a:extLst>
              <a:ext uri="{FF2B5EF4-FFF2-40B4-BE49-F238E27FC236}">
                <a16:creationId xmlns:a16="http://schemas.microsoft.com/office/drawing/2014/main" id="{6D2325CB-E0C3-42CA-839C-0C4B901CFC09}"/>
              </a:ext>
            </a:extLst>
          </p:cNvPr>
          <p:cNvGraphicFramePr>
            <a:graphicFrameLocks/>
          </p:cNvGraphicFramePr>
          <p:nvPr>
            <p:extLst>
              <p:ext uri="{D42A27DB-BD31-4B8C-83A1-F6EECF244321}">
                <p14:modId xmlns:p14="http://schemas.microsoft.com/office/powerpoint/2010/main" val="925873819"/>
              </p:ext>
            </p:extLst>
          </p:nvPr>
        </p:nvGraphicFramePr>
        <p:xfrm>
          <a:off x="2303748" y="2096852"/>
          <a:ext cx="6588732" cy="457250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8650448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arn(inVertical)">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circle(in)">
                                      <p:cBhvr>
                                        <p:cTn id="24"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Graphic spid="6" grpId="0">
        <p:bldAsOne/>
      </p:bldGraphic>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DEAF97E-5ADB-4D19-B190-00AF2731DA1C}"/>
              </a:ext>
            </a:extLst>
          </p:cNvPr>
          <p:cNvSpPr>
            <a:spLocks noGrp="1"/>
          </p:cNvSpPr>
          <p:nvPr>
            <p:ph type="title"/>
          </p:nvPr>
        </p:nvSpPr>
        <p:spPr>
          <a:xfrm>
            <a:off x="457200" y="-63388"/>
            <a:ext cx="7543800" cy="1295400"/>
          </a:xfrm>
        </p:spPr>
        <p:txBody>
          <a:bodyPr/>
          <a:lstStyle/>
          <a:p>
            <a:r>
              <a:rPr lang="en-US" altLang="zh-CN" dirty="0"/>
              <a:t>PCA</a:t>
            </a:r>
            <a:r>
              <a:rPr lang="zh-CN" altLang="en-US" dirty="0"/>
              <a:t>步骤</a:t>
            </a:r>
            <a:r>
              <a:rPr lang="en-US" altLang="zh-CN" dirty="0"/>
              <a:t>3</a:t>
            </a:r>
            <a:endParaRPr lang="zh-CN" altLang="en-US" dirty="0"/>
          </a:p>
        </p:txBody>
      </p:sp>
      <p:sp>
        <p:nvSpPr>
          <p:cNvPr id="3" name="内容占位符 2">
            <a:extLst>
              <a:ext uri="{FF2B5EF4-FFF2-40B4-BE49-F238E27FC236}">
                <a16:creationId xmlns:a16="http://schemas.microsoft.com/office/drawing/2014/main" id="{0B179FCB-42FA-48C6-ADFD-6A8848F1DC7F}"/>
              </a:ext>
            </a:extLst>
          </p:cNvPr>
          <p:cNvSpPr>
            <a:spLocks noGrp="1"/>
          </p:cNvSpPr>
          <p:nvPr>
            <p:ph idx="1"/>
          </p:nvPr>
        </p:nvSpPr>
        <p:spPr>
          <a:xfrm>
            <a:off x="457200" y="1412776"/>
            <a:ext cx="8229600" cy="1008112"/>
          </a:xfrm>
        </p:spPr>
        <p:txBody>
          <a:bodyPr/>
          <a:lstStyle/>
          <a:p>
            <a:r>
              <a:rPr lang="zh-CN" altLang="en-US" dirty="0"/>
              <a:t>计算协方差矩阵</a:t>
            </a:r>
            <a:endParaRPr lang="en-US" altLang="zh-CN" dirty="0"/>
          </a:p>
          <a:p>
            <a:r>
              <a:rPr lang="zh-CN" altLang="en-US" dirty="0"/>
              <a:t>协方差矩阵包含了各个变量之间全部的关系信息</a:t>
            </a:r>
            <a:endParaRPr lang="en-US" altLang="zh-CN" dirty="0"/>
          </a:p>
          <a:p>
            <a:endParaRPr lang="zh-CN" altLang="en-US" dirty="0"/>
          </a:p>
        </p:txBody>
      </p:sp>
      <p:sp>
        <p:nvSpPr>
          <p:cNvPr id="4" name="灯片编号占位符 3">
            <a:extLst>
              <a:ext uri="{FF2B5EF4-FFF2-40B4-BE49-F238E27FC236}">
                <a16:creationId xmlns:a16="http://schemas.microsoft.com/office/drawing/2014/main" id="{B8180776-4393-4090-A775-F2F2CD83378B}"/>
              </a:ext>
            </a:extLst>
          </p:cNvPr>
          <p:cNvSpPr>
            <a:spLocks noGrp="1"/>
          </p:cNvSpPr>
          <p:nvPr>
            <p:ph type="sldNum" sz="quarter" idx="12"/>
          </p:nvPr>
        </p:nvSpPr>
        <p:spPr/>
        <p:txBody>
          <a:bodyPr/>
          <a:lstStyle/>
          <a:p>
            <a:pPr>
              <a:defRPr/>
            </a:pPr>
            <a:fld id="{F9C6BFAA-09CF-49E4-8EF3-DE9A69C2DDED}" type="slidenum">
              <a:rPr lang="en-US" altLang="zh-CN" smtClean="0"/>
              <a:pPr>
                <a:defRPr/>
              </a:pPr>
              <a:t>85</a:t>
            </a:fld>
            <a:endParaRPr lang="en-US" altLang="zh-CN"/>
          </a:p>
        </p:txBody>
      </p:sp>
      <p:pic>
        <p:nvPicPr>
          <p:cNvPr id="5" name="图片 4">
            <a:extLst>
              <a:ext uri="{FF2B5EF4-FFF2-40B4-BE49-F238E27FC236}">
                <a16:creationId xmlns:a16="http://schemas.microsoft.com/office/drawing/2014/main" id="{DBC411C7-8965-467F-AF6D-5B0C8F9687BD}"/>
              </a:ext>
            </a:extLst>
          </p:cNvPr>
          <p:cNvPicPr>
            <a:picLocks noChangeAspect="1"/>
          </p:cNvPicPr>
          <p:nvPr/>
        </p:nvPicPr>
        <p:blipFill>
          <a:blip r:embed="rId2"/>
          <a:stretch>
            <a:fillRect/>
          </a:stretch>
        </p:blipFill>
        <p:spPr>
          <a:xfrm>
            <a:off x="1223628" y="2420888"/>
            <a:ext cx="5878797" cy="1052328"/>
          </a:xfrm>
          <a:prstGeom prst="rect">
            <a:avLst/>
          </a:prstGeom>
        </p:spPr>
      </p:pic>
      <p:pic>
        <p:nvPicPr>
          <p:cNvPr id="6" name="图片 5">
            <a:extLst>
              <a:ext uri="{FF2B5EF4-FFF2-40B4-BE49-F238E27FC236}">
                <a16:creationId xmlns:a16="http://schemas.microsoft.com/office/drawing/2014/main" id="{4BEB5D81-5527-4FF9-A3B2-A6EA3C5784A2}"/>
              </a:ext>
            </a:extLst>
          </p:cNvPr>
          <p:cNvPicPr>
            <a:picLocks noChangeAspect="1"/>
          </p:cNvPicPr>
          <p:nvPr/>
        </p:nvPicPr>
        <p:blipFill>
          <a:blip r:embed="rId3"/>
          <a:stretch>
            <a:fillRect/>
          </a:stretch>
        </p:blipFill>
        <p:spPr>
          <a:xfrm>
            <a:off x="973562" y="3489041"/>
            <a:ext cx="7010400" cy="1371600"/>
          </a:xfrm>
          <a:prstGeom prst="rect">
            <a:avLst/>
          </a:prstGeom>
        </p:spPr>
      </p:pic>
      <p:sp>
        <p:nvSpPr>
          <p:cNvPr id="7" name="内容占位符 2">
            <a:extLst>
              <a:ext uri="{FF2B5EF4-FFF2-40B4-BE49-F238E27FC236}">
                <a16:creationId xmlns:a16="http://schemas.microsoft.com/office/drawing/2014/main" id="{06CFB39F-14ED-43E6-BAAD-27E7BD79AD30}"/>
              </a:ext>
            </a:extLst>
          </p:cNvPr>
          <p:cNvSpPr txBox="1">
            <a:spLocks/>
          </p:cNvSpPr>
          <p:nvPr/>
        </p:nvSpPr>
        <p:spPr bwMode="auto">
          <a:xfrm>
            <a:off x="446856" y="4941168"/>
            <a:ext cx="8229600" cy="100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Ø"/>
              <a:defRPr sz="2400">
                <a:solidFill>
                  <a:srgbClr val="3333FF"/>
                </a:solidFill>
                <a:latin typeface="华文仿宋" panose="02010600040101010101" pitchFamily="2" charset="-122"/>
                <a:ea typeface="华文仿宋" panose="02010600040101010101" pitchFamily="2" charset="-122"/>
                <a:cs typeface="+mn-cs"/>
              </a:defRPr>
            </a:lvl1pPr>
            <a:lvl2pPr marL="692150" indent="-347663" algn="l" rtl="0" eaLnBrk="0" fontAlgn="base" hangingPunct="0">
              <a:spcBef>
                <a:spcPct val="20000"/>
              </a:spcBef>
              <a:spcAft>
                <a:spcPct val="0"/>
              </a:spcAft>
              <a:buClr>
                <a:schemeClr val="accent2"/>
              </a:buClr>
              <a:buSzPct val="70000"/>
              <a:buFont typeface="Wingdings" panose="05000000000000000000" pitchFamily="2" charset="2"/>
              <a:buChar char="ü"/>
              <a:defRPr sz="2200">
                <a:solidFill>
                  <a:srgbClr val="3333FF"/>
                </a:solidFill>
                <a:latin typeface="华文仿宋" panose="02010600040101010101" pitchFamily="2" charset="-122"/>
                <a:ea typeface="华文仿宋" panose="02010600040101010101" pitchFamily="2" charset="-122"/>
              </a:defRPr>
            </a:lvl2pPr>
            <a:lvl3pPr marL="987425" indent="-293688" algn="l" rtl="0" eaLnBrk="0" fontAlgn="base" hangingPunct="0">
              <a:spcBef>
                <a:spcPct val="20000"/>
              </a:spcBef>
              <a:spcAft>
                <a:spcPct val="0"/>
              </a:spcAft>
              <a:buClr>
                <a:schemeClr val="accent1"/>
              </a:buClr>
              <a:buSzPct val="70000"/>
              <a:buFont typeface="Wingdings" panose="05000000000000000000" pitchFamily="2" charset="2"/>
              <a:buChar char="Ø"/>
              <a:defRPr sz="2000">
                <a:solidFill>
                  <a:srgbClr val="3333FF"/>
                </a:solidFill>
                <a:latin typeface="华文仿宋" panose="02010600040101010101" pitchFamily="2" charset="-122"/>
                <a:ea typeface="华文仿宋" panose="02010600040101010101" pitchFamily="2" charset="-122"/>
              </a:defRPr>
            </a:lvl3pPr>
            <a:lvl4pPr marL="1281113" indent="-292100" algn="l" rtl="0" eaLnBrk="0" fontAlgn="base" hangingPunct="0">
              <a:spcBef>
                <a:spcPct val="20000"/>
              </a:spcBef>
              <a:spcAft>
                <a:spcPct val="0"/>
              </a:spcAft>
              <a:buClr>
                <a:schemeClr val="tx2"/>
              </a:buClr>
              <a:buSzPct val="75000"/>
              <a:buFont typeface="Wingdings" panose="05000000000000000000" pitchFamily="2" charset="2"/>
              <a:buChar char="Ø"/>
              <a:defRPr sz="2000">
                <a:solidFill>
                  <a:srgbClr val="3333FF"/>
                </a:solidFill>
                <a:latin typeface="华文仿宋" panose="02010600040101010101" pitchFamily="2" charset="-122"/>
                <a:ea typeface="华文仿宋" panose="02010600040101010101" pitchFamily="2" charset="-122"/>
              </a:defRPr>
            </a:lvl4pPr>
            <a:lvl5pPr marL="1598613" indent="-315913" algn="l" rtl="0" eaLnBrk="0" fontAlgn="base" hangingPunct="0">
              <a:spcBef>
                <a:spcPct val="20000"/>
              </a:spcBef>
              <a:spcAft>
                <a:spcPct val="0"/>
              </a:spcAft>
              <a:buClr>
                <a:schemeClr val="folHlink"/>
              </a:buClr>
              <a:buSzPct val="80000"/>
              <a:buFont typeface="Wingdings" panose="05000000000000000000" pitchFamily="2" charset="2"/>
              <a:buChar char="Ø"/>
              <a:defRPr sz="2000">
                <a:solidFill>
                  <a:srgbClr val="3333FF"/>
                </a:solidFill>
                <a:latin typeface="华文仿宋" panose="02010600040101010101" pitchFamily="2" charset="-122"/>
                <a:ea typeface="华文仿宋" panose="02010600040101010101" pitchFamily="2" charset="-122"/>
              </a:defRPr>
            </a:lvl5pPr>
            <a:lvl6pPr marL="20558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ea typeface="+mn-ea"/>
              </a:defRPr>
            </a:lvl6pPr>
            <a:lvl7pPr marL="25130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ea typeface="+mn-ea"/>
              </a:defRPr>
            </a:lvl7pPr>
            <a:lvl8pPr marL="29702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ea typeface="+mn-ea"/>
              </a:defRPr>
            </a:lvl8pPr>
            <a:lvl9pPr marL="34274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ea typeface="+mn-ea"/>
              </a:defRPr>
            </a:lvl9pPr>
          </a:lstStyle>
          <a:p>
            <a:r>
              <a:rPr lang="zh-CN" altLang="en-US" kern="0" dirty="0"/>
              <a:t>从例子数据的协方差矩阵可以看出</a:t>
            </a:r>
            <a:r>
              <a:rPr lang="en-US" altLang="zh-CN" kern="0" dirty="0"/>
              <a:t>X</a:t>
            </a:r>
            <a:r>
              <a:rPr lang="zh-CN" altLang="en-US" kern="0" dirty="0"/>
              <a:t>和</a:t>
            </a:r>
            <a:r>
              <a:rPr lang="en-US" altLang="zh-CN" kern="0" dirty="0"/>
              <a:t>Y</a:t>
            </a:r>
            <a:r>
              <a:rPr lang="zh-CN" altLang="en-US" kern="0" dirty="0"/>
              <a:t>之间的关系吗？</a:t>
            </a:r>
          </a:p>
        </p:txBody>
      </p:sp>
    </p:spTree>
    <p:extLst>
      <p:ext uri="{BB962C8B-B14F-4D97-AF65-F5344CB8AC3E}">
        <p14:creationId xmlns:p14="http://schemas.microsoft.com/office/powerpoint/2010/main" val="184390460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down)">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barn(inVertical)">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7"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9B2591A-3907-42F7-8641-59B050F165C2}"/>
              </a:ext>
            </a:extLst>
          </p:cNvPr>
          <p:cNvSpPr>
            <a:spLocks noGrp="1"/>
          </p:cNvSpPr>
          <p:nvPr>
            <p:ph type="title"/>
          </p:nvPr>
        </p:nvSpPr>
        <p:spPr/>
        <p:txBody>
          <a:bodyPr/>
          <a:lstStyle/>
          <a:p>
            <a:r>
              <a:rPr lang="en-US" altLang="zh-CN" dirty="0"/>
              <a:t>PCA</a:t>
            </a:r>
            <a:r>
              <a:rPr lang="zh-CN" altLang="en-US" dirty="0"/>
              <a:t>步骤</a:t>
            </a:r>
            <a:r>
              <a:rPr lang="en-US" altLang="zh-CN" dirty="0"/>
              <a:t>4</a:t>
            </a:r>
            <a:endParaRPr lang="zh-CN" altLang="en-US" dirty="0"/>
          </a:p>
        </p:txBody>
      </p:sp>
      <p:sp>
        <p:nvSpPr>
          <p:cNvPr id="3" name="内容占位符 2">
            <a:extLst>
              <a:ext uri="{FF2B5EF4-FFF2-40B4-BE49-F238E27FC236}">
                <a16:creationId xmlns:a16="http://schemas.microsoft.com/office/drawing/2014/main" id="{ED940341-5C27-4224-92BE-B319B82E1CD0}"/>
              </a:ext>
            </a:extLst>
          </p:cNvPr>
          <p:cNvSpPr>
            <a:spLocks noGrp="1"/>
          </p:cNvSpPr>
          <p:nvPr>
            <p:ph idx="1"/>
          </p:nvPr>
        </p:nvSpPr>
        <p:spPr>
          <a:xfrm>
            <a:off x="457200" y="1719263"/>
            <a:ext cx="8229600" cy="989657"/>
          </a:xfrm>
        </p:spPr>
        <p:txBody>
          <a:bodyPr/>
          <a:lstStyle/>
          <a:p>
            <a:r>
              <a:rPr lang="zh-CN" altLang="en-US" dirty="0"/>
              <a:t>计算协方差矩阵的特征值和特征向量</a:t>
            </a:r>
          </a:p>
        </p:txBody>
      </p:sp>
      <p:sp>
        <p:nvSpPr>
          <p:cNvPr id="4" name="灯片编号占位符 3">
            <a:extLst>
              <a:ext uri="{FF2B5EF4-FFF2-40B4-BE49-F238E27FC236}">
                <a16:creationId xmlns:a16="http://schemas.microsoft.com/office/drawing/2014/main" id="{8D28A840-D43F-477D-B9F3-B474A6F23EBD}"/>
              </a:ext>
            </a:extLst>
          </p:cNvPr>
          <p:cNvSpPr>
            <a:spLocks noGrp="1"/>
          </p:cNvSpPr>
          <p:nvPr>
            <p:ph type="sldNum" sz="quarter" idx="12"/>
          </p:nvPr>
        </p:nvSpPr>
        <p:spPr/>
        <p:txBody>
          <a:bodyPr/>
          <a:lstStyle/>
          <a:p>
            <a:pPr>
              <a:defRPr/>
            </a:pPr>
            <a:fld id="{F9C6BFAA-09CF-49E4-8EF3-DE9A69C2DDED}" type="slidenum">
              <a:rPr lang="en-US" altLang="zh-CN" smtClean="0"/>
              <a:pPr>
                <a:defRPr/>
              </a:pPr>
              <a:t>86</a:t>
            </a:fld>
            <a:endParaRPr lang="en-US" altLang="zh-CN"/>
          </a:p>
        </p:txBody>
      </p:sp>
      <p:pic>
        <p:nvPicPr>
          <p:cNvPr id="5" name="图片 4">
            <a:extLst>
              <a:ext uri="{FF2B5EF4-FFF2-40B4-BE49-F238E27FC236}">
                <a16:creationId xmlns:a16="http://schemas.microsoft.com/office/drawing/2014/main" id="{6DE3BD17-05FA-4650-B4B4-A80B5741951F}"/>
              </a:ext>
            </a:extLst>
          </p:cNvPr>
          <p:cNvPicPr>
            <a:picLocks noChangeAspect="1"/>
          </p:cNvPicPr>
          <p:nvPr/>
        </p:nvPicPr>
        <p:blipFill>
          <a:blip r:embed="rId2"/>
          <a:stretch>
            <a:fillRect/>
          </a:stretch>
        </p:blipFill>
        <p:spPr>
          <a:xfrm>
            <a:off x="1043608" y="2623406"/>
            <a:ext cx="6172200" cy="1295400"/>
          </a:xfrm>
          <a:prstGeom prst="rect">
            <a:avLst/>
          </a:prstGeom>
        </p:spPr>
      </p:pic>
      <p:pic>
        <p:nvPicPr>
          <p:cNvPr id="6" name="图片 5">
            <a:extLst>
              <a:ext uri="{FF2B5EF4-FFF2-40B4-BE49-F238E27FC236}">
                <a16:creationId xmlns:a16="http://schemas.microsoft.com/office/drawing/2014/main" id="{740B2F23-9D08-4B30-BD43-9FCC7A84B835}"/>
              </a:ext>
            </a:extLst>
          </p:cNvPr>
          <p:cNvPicPr>
            <a:picLocks noChangeAspect="1"/>
          </p:cNvPicPr>
          <p:nvPr/>
        </p:nvPicPr>
        <p:blipFill>
          <a:blip r:embed="rId3"/>
          <a:stretch>
            <a:fillRect/>
          </a:stretch>
        </p:blipFill>
        <p:spPr>
          <a:xfrm>
            <a:off x="359786" y="4164126"/>
            <a:ext cx="8424428" cy="1317645"/>
          </a:xfrm>
          <a:prstGeom prst="rect">
            <a:avLst/>
          </a:prstGeom>
        </p:spPr>
      </p:pic>
    </p:spTree>
    <p:extLst>
      <p:ext uri="{BB962C8B-B14F-4D97-AF65-F5344CB8AC3E}">
        <p14:creationId xmlns:p14="http://schemas.microsoft.com/office/powerpoint/2010/main" val="10973915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39DD54D-AB0B-47B3-A6E2-FC12DE6EFCC4}"/>
              </a:ext>
            </a:extLst>
          </p:cNvPr>
          <p:cNvSpPr>
            <a:spLocks noGrp="1"/>
          </p:cNvSpPr>
          <p:nvPr>
            <p:ph type="title"/>
          </p:nvPr>
        </p:nvSpPr>
        <p:spPr>
          <a:xfrm>
            <a:off x="467544" y="-459432"/>
            <a:ext cx="7543800" cy="1295400"/>
          </a:xfrm>
        </p:spPr>
        <p:txBody>
          <a:bodyPr/>
          <a:lstStyle/>
          <a:p>
            <a:r>
              <a:rPr lang="zh-CN" altLang="en-US" dirty="0"/>
              <a:t>特征向量与数据</a:t>
            </a:r>
          </a:p>
        </p:txBody>
      </p:sp>
      <p:pic>
        <p:nvPicPr>
          <p:cNvPr id="4" name="图片 3"/>
          <p:cNvPicPr/>
          <p:nvPr/>
        </p:nvPicPr>
        <p:blipFill>
          <a:blip r:embed="rId2" cstate="print">
            <a:extLst>
              <a:ext uri="{28A0092B-C50C-407E-A947-70E740481C1C}">
                <a14:useLocalDpi xmlns:a14="http://schemas.microsoft.com/office/drawing/2010/main" val="0"/>
              </a:ext>
            </a:extLst>
          </a:blip>
          <a:stretch>
            <a:fillRect/>
          </a:stretch>
        </p:blipFill>
        <p:spPr>
          <a:xfrm>
            <a:off x="1151620" y="1448780"/>
            <a:ext cx="6571692" cy="4824536"/>
          </a:xfrm>
          <a:prstGeom prst="rect">
            <a:avLst/>
          </a:prstGeom>
        </p:spPr>
      </p:pic>
    </p:spTree>
    <p:extLst>
      <p:ext uri="{BB962C8B-B14F-4D97-AF65-F5344CB8AC3E}">
        <p14:creationId xmlns:p14="http://schemas.microsoft.com/office/powerpoint/2010/main" val="422549798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A8EF88C-DA94-4DD1-9C80-B334D9B529D0}"/>
              </a:ext>
            </a:extLst>
          </p:cNvPr>
          <p:cNvSpPr>
            <a:spLocks noGrp="1"/>
          </p:cNvSpPr>
          <p:nvPr>
            <p:ph type="title"/>
          </p:nvPr>
        </p:nvSpPr>
        <p:spPr/>
        <p:txBody>
          <a:bodyPr/>
          <a:lstStyle/>
          <a:p>
            <a:r>
              <a:rPr lang="en-US" altLang="zh-CN" dirty="0"/>
              <a:t>PCA</a:t>
            </a:r>
            <a:r>
              <a:rPr lang="zh-CN" altLang="en-US" dirty="0"/>
              <a:t>步骤</a:t>
            </a:r>
            <a:r>
              <a:rPr lang="en-US" altLang="zh-CN" dirty="0"/>
              <a:t>5</a:t>
            </a:r>
            <a:endParaRPr lang="zh-CN" altLang="en-US" dirty="0"/>
          </a:p>
        </p:txBody>
      </p:sp>
      <p:sp>
        <p:nvSpPr>
          <p:cNvPr id="3" name="内容占位符 2">
            <a:extLst>
              <a:ext uri="{FF2B5EF4-FFF2-40B4-BE49-F238E27FC236}">
                <a16:creationId xmlns:a16="http://schemas.microsoft.com/office/drawing/2014/main" id="{6F9EF0A7-D011-4AAB-AE85-58316A9EA258}"/>
              </a:ext>
            </a:extLst>
          </p:cNvPr>
          <p:cNvSpPr>
            <a:spLocks noGrp="1"/>
          </p:cNvSpPr>
          <p:nvPr>
            <p:ph idx="1"/>
          </p:nvPr>
        </p:nvSpPr>
        <p:spPr>
          <a:xfrm>
            <a:off x="457200" y="1719263"/>
            <a:ext cx="8229600" cy="2501825"/>
          </a:xfrm>
        </p:spPr>
        <p:txBody>
          <a:bodyPr/>
          <a:lstStyle/>
          <a:p>
            <a:r>
              <a:rPr lang="zh-CN" altLang="en-US" dirty="0"/>
              <a:t>主成分选择</a:t>
            </a:r>
            <a:endParaRPr lang="en-US" altLang="zh-CN" dirty="0"/>
          </a:p>
          <a:p>
            <a:pPr lvl="1"/>
            <a:r>
              <a:rPr lang="zh-CN" altLang="en-US" dirty="0"/>
              <a:t>从上图可以清楚地看出，较大特征值对应的特征向量的方向上，包含了数据集合中主要的信息量；</a:t>
            </a:r>
            <a:endParaRPr lang="en-US" altLang="zh-CN" dirty="0"/>
          </a:p>
          <a:p>
            <a:pPr lvl="1"/>
            <a:r>
              <a:rPr lang="zh-CN" altLang="en-US" dirty="0"/>
              <a:t>将特征值从大到小排列，较小的值可以忽略；</a:t>
            </a:r>
            <a:endParaRPr lang="en-US" altLang="zh-CN" dirty="0"/>
          </a:p>
          <a:p>
            <a:r>
              <a:rPr lang="zh-CN" altLang="en-US" dirty="0"/>
              <a:t>上例中，我们选择的特征向量：</a:t>
            </a:r>
            <a:endParaRPr lang="en-US" altLang="zh-CN" dirty="0"/>
          </a:p>
          <a:p>
            <a:pPr marL="0" indent="0">
              <a:buNone/>
            </a:pPr>
            <a:endParaRPr lang="zh-CN" altLang="en-US" dirty="0"/>
          </a:p>
        </p:txBody>
      </p:sp>
      <p:sp>
        <p:nvSpPr>
          <p:cNvPr id="4" name="灯片编号占位符 3">
            <a:extLst>
              <a:ext uri="{FF2B5EF4-FFF2-40B4-BE49-F238E27FC236}">
                <a16:creationId xmlns:a16="http://schemas.microsoft.com/office/drawing/2014/main" id="{551E7531-7DAB-46A1-93AF-C49D678379B1}"/>
              </a:ext>
            </a:extLst>
          </p:cNvPr>
          <p:cNvSpPr>
            <a:spLocks noGrp="1"/>
          </p:cNvSpPr>
          <p:nvPr>
            <p:ph type="sldNum" sz="quarter" idx="12"/>
          </p:nvPr>
        </p:nvSpPr>
        <p:spPr/>
        <p:txBody>
          <a:bodyPr/>
          <a:lstStyle/>
          <a:p>
            <a:pPr>
              <a:defRPr/>
            </a:pPr>
            <a:fld id="{F9C6BFAA-09CF-49E4-8EF3-DE9A69C2DDED}" type="slidenum">
              <a:rPr lang="en-US" altLang="zh-CN" smtClean="0"/>
              <a:pPr>
                <a:defRPr/>
              </a:pPr>
              <a:t>88</a:t>
            </a:fld>
            <a:endParaRPr lang="en-US" altLang="zh-CN"/>
          </a:p>
        </p:txBody>
      </p:sp>
      <p:pic>
        <p:nvPicPr>
          <p:cNvPr id="5" name="图片 4">
            <a:extLst>
              <a:ext uri="{FF2B5EF4-FFF2-40B4-BE49-F238E27FC236}">
                <a16:creationId xmlns:a16="http://schemas.microsoft.com/office/drawing/2014/main" id="{8FC0CE7E-2CF4-4D4E-8EE4-E5B1FFB87BE6}"/>
              </a:ext>
            </a:extLst>
          </p:cNvPr>
          <p:cNvPicPr>
            <a:picLocks noChangeAspect="1"/>
          </p:cNvPicPr>
          <p:nvPr/>
        </p:nvPicPr>
        <p:blipFill>
          <a:blip r:embed="rId2"/>
          <a:stretch>
            <a:fillRect/>
          </a:stretch>
        </p:blipFill>
        <p:spPr>
          <a:xfrm>
            <a:off x="2699792" y="4219263"/>
            <a:ext cx="2276475" cy="895350"/>
          </a:xfrm>
          <a:prstGeom prst="rect">
            <a:avLst/>
          </a:prstGeom>
        </p:spPr>
      </p:pic>
    </p:spTree>
    <p:extLst>
      <p:ext uri="{BB962C8B-B14F-4D97-AF65-F5344CB8AC3E}">
        <p14:creationId xmlns:p14="http://schemas.microsoft.com/office/powerpoint/2010/main" val="184403518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9B9AA26-F4FF-49F8-9EE0-63D97F2511A1}"/>
              </a:ext>
            </a:extLst>
          </p:cNvPr>
          <p:cNvSpPr>
            <a:spLocks noGrp="1"/>
          </p:cNvSpPr>
          <p:nvPr>
            <p:ph type="title"/>
          </p:nvPr>
        </p:nvSpPr>
        <p:spPr>
          <a:xfrm>
            <a:off x="457200" y="296652"/>
            <a:ext cx="2638636" cy="724942"/>
          </a:xfrm>
        </p:spPr>
        <p:txBody>
          <a:bodyPr/>
          <a:lstStyle/>
          <a:p>
            <a:r>
              <a:rPr lang="en-US" altLang="zh-CN" dirty="0"/>
              <a:t>PCA</a:t>
            </a:r>
            <a:r>
              <a:rPr lang="zh-CN" altLang="en-US" dirty="0"/>
              <a:t>步骤</a:t>
            </a:r>
            <a:r>
              <a:rPr lang="en-US" altLang="zh-CN" dirty="0"/>
              <a:t>6</a:t>
            </a:r>
            <a:endParaRPr lang="zh-CN" altLang="en-US" dirty="0"/>
          </a:p>
        </p:txBody>
      </p:sp>
      <p:sp>
        <p:nvSpPr>
          <p:cNvPr id="3" name="内容占位符 2">
            <a:extLst>
              <a:ext uri="{FF2B5EF4-FFF2-40B4-BE49-F238E27FC236}">
                <a16:creationId xmlns:a16="http://schemas.microsoft.com/office/drawing/2014/main" id="{F5C83E82-D654-412A-B32A-B7DF78229E5A}"/>
              </a:ext>
            </a:extLst>
          </p:cNvPr>
          <p:cNvSpPr>
            <a:spLocks noGrp="1"/>
          </p:cNvSpPr>
          <p:nvPr>
            <p:ph idx="1"/>
          </p:nvPr>
        </p:nvSpPr>
        <p:spPr>
          <a:xfrm>
            <a:off x="457200" y="980728"/>
            <a:ext cx="7499176" cy="2340259"/>
          </a:xfrm>
        </p:spPr>
        <p:txBody>
          <a:bodyPr/>
          <a:lstStyle/>
          <a:p>
            <a:r>
              <a:rPr lang="zh-CN" altLang="en-US" sz="1600" dirty="0"/>
              <a:t>得到新的特征向量</a:t>
            </a:r>
            <a:endParaRPr lang="en-US" altLang="zh-CN" sz="1600" dirty="0"/>
          </a:p>
          <a:p>
            <a:pPr lvl="1"/>
            <a:r>
              <a:rPr lang="en-US" altLang="zh-CN" sz="1600" dirty="0">
                <a:latin typeface="Vijaya" panose="02020604020202020204" pitchFamily="18" charset="0"/>
                <a:cs typeface="Vijaya" panose="02020604020202020204" pitchFamily="18" charset="0"/>
              </a:rPr>
              <a:t>p</a:t>
            </a:r>
            <a:r>
              <a:rPr lang="en-US" altLang="zh-CN" sz="1600" dirty="0"/>
              <a:t>=</a:t>
            </a:r>
            <a:r>
              <a:rPr lang="en-US" altLang="zh-CN" sz="1600" dirty="0">
                <a:latin typeface="Vijaya" panose="02020604020202020204" pitchFamily="18" charset="0"/>
                <a:cs typeface="Vijaya" panose="02020604020202020204" pitchFamily="18" charset="0"/>
              </a:rPr>
              <a:t>Ax</a:t>
            </a:r>
            <a:r>
              <a:rPr lang="en-US" altLang="zh-CN" sz="1600" dirty="0"/>
              <a:t> , </a:t>
            </a:r>
            <a:r>
              <a:rPr lang="zh-CN" altLang="en-US" sz="1600" dirty="0"/>
              <a:t>这里</a:t>
            </a:r>
            <a:r>
              <a:rPr lang="en-US" altLang="zh-CN" sz="1600" dirty="0">
                <a:latin typeface="Vijaya" panose="02020604020202020204" pitchFamily="18" charset="0"/>
                <a:cs typeface="Vijaya" panose="02020604020202020204" pitchFamily="18" charset="0"/>
              </a:rPr>
              <a:t>y</a:t>
            </a:r>
            <a:r>
              <a:rPr lang="zh-CN" altLang="en-US" sz="1600" dirty="0"/>
              <a:t>为主成分向量</a:t>
            </a:r>
            <a:r>
              <a:rPr lang="en-US" altLang="zh-CN" sz="1600" dirty="0"/>
              <a:t>, </a:t>
            </a:r>
            <a:r>
              <a:rPr lang="en-US" altLang="zh-CN" sz="1600" dirty="0">
                <a:latin typeface="Vijaya" panose="02020604020202020204" pitchFamily="18" charset="0"/>
                <a:cs typeface="Vijaya" panose="02020604020202020204" pitchFamily="18" charset="0"/>
              </a:rPr>
              <a:t>A</a:t>
            </a:r>
            <a:r>
              <a:rPr lang="zh-CN" altLang="en-US" sz="1600" dirty="0"/>
              <a:t>为主成分变换矩阵</a:t>
            </a:r>
            <a:r>
              <a:rPr lang="en-US" altLang="zh-CN" sz="1600" dirty="0"/>
              <a:t>, </a:t>
            </a:r>
            <a:r>
              <a:rPr lang="en-US" altLang="zh-CN" sz="1600" dirty="0">
                <a:latin typeface="Vijaya" panose="02020604020202020204" pitchFamily="18" charset="0"/>
                <a:cs typeface="Vijaya" panose="02020604020202020204" pitchFamily="18" charset="0"/>
              </a:rPr>
              <a:t>x</a:t>
            </a:r>
            <a:r>
              <a:rPr lang="zh-CN" altLang="en-US" sz="1600" dirty="0"/>
              <a:t>为原始数据向量（零均值化后）；</a:t>
            </a:r>
            <a:endParaRPr lang="en-US" altLang="zh-CN" sz="1600" dirty="0"/>
          </a:p>
          <a:p>
            <a:pPr lvl="1"/>
            <a:r>
              <a:rPr lang="zh-CN" altLang="en-US" sz="1600" dirty="0"/>
              <a:t>矩阵的乘法是将原始样本点分别往特征向量对应的轴上做投影。</a:t>
            </a:r>
          </a:p>
          <a:p>
            <a:pPr lvl="1"/>
            <a:r>
              <a:rPr lang="zh-CN" altLang="en-US" sz="1600" dirty="0"/>
              <a:t>取前面得到的最大的几个特征值所相应的特征向量作为</a:t>
            </a:r>
            <a:r>
              <a:rPr lang="en-US" altLang="zh-CN" sz="1600" dirty="0"/>
              <a:t>A</a:t>
            </a:r>
            <a:r>
              <a:rPr lang="zh-CN" altLang="en-US" sz="1600" dirty="0"/>
              <a:t>的行即可。</a:t>
            </a:r>
            <a:endParaRPr lang="en-US" altLang="zh-CN" sz="1600" dirty="0"/>
          </a:p>
          <a:p>
            <a:pPr lvl="1"/>
            <a:r>
              <a:rPr lang="zh-CN" altLang="en-US" sz="1600" dirty="0"/>
              <a:t>上述例子中，第一个样本的两维数据变成一个综合变量：</a:t>
            </a:r>
            <a:endParaRPr lang="en-US" altLang="zh-CN" sz="1600" dirty="0"/>
          </a:p>
          <a:p>
            <a:pPr lvl="1"/>
            <a:r>
              <a:rPr lang="en-US" altLang="zh-CN" sz="1600" dirty="0"/>
              <a:t>-0.677873399</a:t>
            </a:r>
            <a:r>
              <a:rPr lang="zh-CN" altLang="en-US" sz="1600" dirty="0"/>
              <a:t> </a:t>
            </a:r>
            <a:r>
              <a:rPr lang="en-US" altLang="zh-CN" sz="1600" dirty="0"/>
              <a:t>×0.69-0.73518 ×0.49=-0.82797</a:t>
            </a:r>
            <a:r>
              <a:rPr lang="zh-CN" altLang="en-US" sz="1600" dirty="0"/>
              <a:t> </a:t>
            </a:r>
            <a:endParaRPr lang="en-US" altLang="zh-CN" sz="1600" dirty="0"/>
          </a:p>
          <a:p>
            <a:pPr lvl="1"/>
            <a:r>
              <a:rPr lang="zh-CN" altLang="en-US" sz="1600" dirty="0"/>
              <a:t>第二个综合变量类似。得到：</a:t>
            </a:r>
            <a:endParaRPr lang="en-US" altLang="zh-CN" sz="1600" dirty="0"/>
          </a:p>
        </p:txBody>
      </p:sp>
      <p:sp>
        <p:nvSpPr>
          <p:cNvPr id="4" name="灯片编号占位符 3">
            <a:extLst>
              <a:ext uri="{FF2B5EF4-FFF2-40B4-BE49-F238E27FC236}">
                <a16:creationId xmlns:a16="http://schemas.microsoft.com/office/drawing/2014/main" id="{B20BA034-0FE2-4795-8FF6-B49384139884}"/>
              </a:ext>
            </a:extLst>
          </p:cNvPr>
          <p:cNvSpPr>
            <a:spLocks noGrp="1"/>
          </p:cNvSpPr>
          <p:nvPr>
            <p:ph type="sldNum" sz="quarter" idx="12"/>
          </p:nvPr>
        </p:nvSpPr>
        <p:spPr/>
        <p:txBody>
          <a:bodyPr/>
          <a:lstStyle/>
          <a:p>
            <a:pPr>
              <a:defRPr/>
            </a:pPr>
            <a:fld id="{F9C6BFAA-09CF-49E4-8EF3-DE9A69C2DDED}" type="slidenum">
              <a:rPr lang="en-US" altLang="zh-CN" smtClean="0"/>
              <a:pPr>
                <a:defRPr/>
              </a:pPr>
              <a:t>89</a:t>
            </a:fld>
            <a:endParaRPr lang="en-US" altLang="zh-CN"/>
          </a:p>
        </p:txBody>
      </p:sp>
      <p:pic>
        <p:nvPicPr>
          <p:cNvPr id="8" name="图片 7">
            <a:extLst>
              <a:ext uri="{FF2B5EF4-FFF2-40B4-BE49-F238E27FC236}">
                <a16:creationId xmlns:a16="http://schemas.microsoft.com/office/drawing/2014/main" id="{86CD49A8-77F2-4C85-A0E4-6B3EDDB7199F}"/>
              </a:ext>
            </a:extLst>
          </p:cNvPr>
          <p:cNvPicPr>
            <a:picLocks noChangeAspect="1"/>
          </p:cNvPicPr>
          <p:nvPr/>
        </p:nvPicPr>
        <p:blipFill>
          <a:blip r:embed="rId2"/>
          <a:stretch>
            <a:fillRect/>
          </a:stretch>
        </p:blipFill>
        <p:spPr>
          <a:xfrm>
            <a:off x="893009" y="3397952"/>
            <a:ext cx="3276600" cy="3019425"/>
          </a:xfrm>
          <a:prstGeom prst="rect">
            <a:avLst/>
          </a:prstGeom>
        </p:spPr>
      </p:pic>
      <p:pic>
        <p:nvPicPr>
          <p:cNvPr id="9" name="图片 8">
            <a:extLst>
              <a:ext uri="{FF2B5EF4-FFF2-40B4-BE49-F238E27FC236}">
                <a16:creationId xmlns:a16="http://schemas.microsoft.com/office/drawing/2014/main" id="{48563676-4845-4899-8304-680F1B0E1933}"/>
              </a:ext>
            </a:extLst>
          </p:cNvPr>
          <p:cNvPicPr>
            <a:picLocks noChangeAspect="1"/>
          </p:cNvPicPr>
          <p:nvPr/>
        </p:nvPicPr>
        <p:blipFill>
          <a:blip r:embed="rId3"/>
          <a:stretch>
            <a:fillRect/>
          </a:stretch>
        </p:blipFill>
        <p:spPr>
          <a:xfrm>
            <a:off x="4989342" y="2838450"/>
            <a:ext cx="3724275" cy="3638550"/>
          </a:xfrm>
          <a:prstGeom prst="rect">
            <a:avLst/>
          </a:prstGeom>
        </p:spPr>
      </p:pic>
    </p:spTree>
    <p:extLst>
      <p:ext uri="{BB962C8B-B14F-4D97-AF65-F5344CB8AC3E}">
        <p14:creationId xmlns:p14="http://schemas.microsoft.com/office/powerpoint/2010/main" val="235626512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21" presetClass="entr" presetSubtype="1" fill="hold"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heel(1)">
                                      <p:cBhvr>
                                        <p:cTn id="35" dur="2000"/>
                                        <p:tgtEl>
                                          <p:spTgt spid="8"/>
                                        </p:tgtEl>
                                      </p:cBhvr>
                                    </p:animEffec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2"/>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27B77CB6-394D-47F9-BBCB-EE92355D93E3}" type="slidenum">
              <a:rPr lang="en-US" altLang="zh-CN"/>
              <a:pPr/>
              <a:t>9</a:t>
            </a:fld>
            <a:endParaRPr lang="en-US" altLang="zh-CN"/>
          </a:p>
        </p:txBody>
      </p:sp>
      <p:sp>
        <p:nvSpPr>
          <p:cNvPr id="14339" name="Rectangle 2"/>
          <p:cNvSpPr>
            <a:spLocks noGrp="1" noChangeArrowheads="1"/>
          </p:cNvSpPr>
          <p:nvPr>
            <p:ph type="title"/>
          </p:nvPr>
        </p:nvSpPr>
        <p:spPr/>
        <p:txBody>
          <a:bodyPr/>
          <a:lstStyle/>
          <a:p>
            <a:pPr eaLnBrk="1" hangingPunct="1"/>
            <a:r>
              <a:rPr lang="zh-CN" altLang="en-US" b="0" dirty="0">
                <a:solidFill>
                  <a:srgbClr val="3333FF"/>
                </a:solidFill>
              </a:rPr>
              <a:t>数据的汇总统计</a:t>
            </a:r>
            <a:r>
              <a:rPr lang="en-US" altLang="zh-CN" b="0" dirty="0">
                <a:solidFill>
                  <a:srgbClr val="3333FF"/>
                </a:solidFill>
              </a:rPr>
              <a:t/>
            </a:r>
            <a:br>
              <a:rPr lang="en-US" altLang="zh-CN" b="0" dirty="0">
                <a:solidFill>
                  <a:srgbClr val="3333FF"/>
                </a:solidFill>
              </a:rPr>
            </a:br>
            <a:r>
              <a:rPr lang="en-US" altLang="zh-CN" b="0" dirty="0">
                <a:solidFill>
                  <a:srgbClr val="3333FF"/>
                </a:solidFill>
              </a:rPr>
              <a:t>---Data Summarization</a:t>
            </a:r>
            <a:endParaRPr lang="zh-CN" altLang="en-US" b="0" dirty="0">
              <a:solidFill>
                <a:srgbClr val="3333FF"/>
              </a:solidFill>
            </a:endParaRPr>
          </a:p>
        </p:txBody>
      </p:sp>
      <p:sp>
        <p:nvSpPr>
          <p:cNvPr id="14340" name="Rectangle 3"/>
          <p:cNvSpPr>
            <a:spLocks noGrp="1" noChangeArrowheads="1"/>
          </p:cNvSpPr>
          <p:nvPr>
            <p:ph type="body" idx="1"/>
          </p:nvPr>
        </p:nvSpPr>
        <p:spPr/>
        <p:txBody>
          <a:bodyPr/>
          <a:lstStyle/>
          <a:p>
            <a:pPr eaLnBrk="1" hangingPunct="1">
              <a:buFont typeface="Wingdings" panose="05000000000000000000" pitchFamily="2" charset="2"/>
              <a:buChar char="Ø"/>
            </a:pPr>
            <a:r>
              <a:rPr lang="zh-CN" altLang="en-US" dirty="0">
                <a:solidFill>
                  <a:srgbClr val="3333FF"/>
                </a:solidFill>
              </a:rPr>
              <a:t>量化的，用单个数或小集合捕获可能很大的值集的各种特征。</a:t>
            </a:r>
            <a:endParaRPr lang="en-US" altLang="zh-CN" dirty="0">
              <a:solidFill>
                <a:srgbClr val="3333FF"/>
              </a:solidFill>
            </a:endParaRPr>
          </a:p>
          <a:p>
            <a:pPr eaLnBrk="1" hangingPunct="1">
              <a:buFont typeface="Wingdings" panose="05000000000000000000" pitchFamily="2" charset="2"/>
              <a:buChar char="Ø"/>
            </a:pPr>
            <a:r>
              <a:rPr lang="zh-CN" altLang="en-US" dirty="0">
                <a:solidFill>
                  <a:srgbClr val="3333FF"/>
                </a:solidFill>
              </a:rPr>
              <a:t>描述数据集中趋势</a:t>
            </a:r>
            <a:r>
              <a:rPr lang="en-US" altLang="zh-CN" dirty="0">
                <a:solidFill>
                  <a:srgbClr val="3333FF"/>
                </a:solidFill>
              </a:rPr>
              <a:t>(central tendency)</a:t>
            </a:r>
            <a:r>
              <a:rPr lang="zh-CN" altLang="en-US" dirty="0">
                <a:solidFill>
                  <a:srgbClr val="3333FF"/>
                </a:solidFill>
              </a:rPr>
              <a:t>的度量</a:t>
            </a:r>
            <a:r>
              <a:rPr lang="en-US" altLang="zh-CN" dirty="0">
                <a:solidFill>
                  <a:srgbClr val="3333FF"/>
                </a:solidFill>
              </a:rPr>
              <a:t>:</a:t>
            </a:r>
          </a:p>
          <a:p>
            <a:pPr lvl="1" eaLnBrk="1" hangingPunct="1">
              <a:buFont typeface="Wingdings" panose="05000000000000000000" pitchFamily="2" charset="2"/>
              <a:buChar char="ü"/>
            </a:pPr>
            <a:r>
              <a:rPr lang="en-US" altLang="zh-CN" i="1" dirty="0">
                <a:solidFill>
                  <a:srgbClr val="3333FF"/>
                </a:solidFill>
              </a:rPr>
              <a:t>Mean</a:t>
            </a:r>
            <a:r>
              <a:rPr lang="en-US" altLang="zh-CN" dirty="0">
                <a:solidFill>
                  <a:srgbClr val="3333FF"/>
                </a:solidFill>
              </a:rPr>
              <a:t>(</a:t>
            </a:r>
            <a:r>
              <a:rPr lang="zh-CN" altLang="en-US" dirty="0">
                <a:solidFill>
                  <a:srgbClr val="3333FF"/>
                </a:solidFill>
              </a:rPr>
              <a:t>均值</a:t>
            </a:r>
            <a:r>
              <a:rPr lang="en-US" altLang="zh-CN" dirty="0">
                <a:solidFill>
                  <a:srgbClr val="3333FF"/>
                </a:solidFill>
              </a:rPr>
              <a:t>)</a:t>
            </a:r>
            <a:r>
              <a:rPr lang="en-US" altLang="zh-CN" i="1" dirty="0">
                <a:solidFill>
                  <a:srgbClr val="3333FF"/>
                </a:solidFill>
              </a:rPr>
              <a:t>, median</a:t>
            </a:r>
            <a:r>
              <a:rPr lang="en-US" altLang="zh-CN" dirty="0">
                <a:solidFill>
                  <a:srgbClr val="3333FF"/>
                </a:solidFill>
              </a:rPr>
              <a:t>(</a:t>
            </a:r>
            <a:r>
              <a:rPr lang="zh-CN" altLang="en-US" dirty="0">
                <a:solidFill>
                  <a:srgbClr val="3333FF"/>
                </a:solidFill>
              </a:rPr>
              <a:t>中位数</a:t>
            </a:r>
            <a:r>
              <a:rPr lang="en-US" altLang="zh-CN" dirty="0">
                <a:solidFill>
                  <a:srgbClr val="3333FF"/>
                </a:solidFill>
              </a:rPr>
              <a:t>)</a:t>
            </a:r>
            <a:r>
              <a:rPr lang="en-US" altLang="zh-CN" i="1" dirty="0">
                <a:solidFill>
                  <a:srgbClr val="3333FF"/>
                </a:solidFill>
              </a:rPr>
              <a:t>, mode</a:t>
            </a:r>
            <a:r>
              <a:rPr lang="en-US" altLang="zh-CN" dirty="0">
                <a:solidFill>
                  <a:srgbClr val="3333FF"/>
                </a:solidFill>
              </a:rPr>
              <a:t>(</a:t>
            </a:r>
            <a:r>
              <a:rPr lang="zh-CN" altLang="en-US" dirty="0">
                <a:solidFill>
                  <a:srgbClr val="3333FF"/>
                </a:solidFill>
              </a:rPr>
              <a:t>众数</a:t>
            </a:r>
            <a:r>
              <a:rPr lang="en-US" altLang="zh-CN" dirty="0">
                <a:solidFill>
                  <a:srgbClr val="3333FF"/>
                </a:solidFill>
              </a:rPr>
              <a:t>)</a:t>
            </a:r>
            <a:r>
              <a:rPr lang="en-US" altLang="zh-CN" i="1" dirty="0">
                <a:solidFill>
                  <a:srgbClr val="3333FF"/>
                </a:solidFill>
              </a:rPr>
              <a:t>, midrange</a:t>
            </a:r>
            <a:r>
              <a:rPr lang="en-US" altLang="zh-CN" dirty="0">
                <a:solidFill>
                  <a:srgbClr val="3333FF"/>
                </a:solidFill>
              </a:rPr>
              <a:t>(</a:t>
            </a:r>
            <a:r>
              <a:rPr lang="zh-CN" altLang="en-US" dirty="0">
                <a:solidFill>
                  <a:srgbClr val="3333FF"/>
                </a:solidFill>
              </a:rPr>
              <a:t>中列数</a:t>
            </a:r>
            <a:r>
              <a:rPr lang="en-US" altLang="zh-CN" dirty="0">
                <a:solidFill>
                  <a:srgbClr val="3333FF"/>
                </a:solidFill>
              </a:rPr>
              <a:t>)</a:t>
            </a:r>
            <a:r>
              <a:rPr lang="zh-CN" altLang="en-US" dirty="0">
                <a:solidFill>
                  <a:srgbClr val="3333FF"/>
                </a:solidFill>
              </a:rPr>
              <a:t>：最大和最小值的均值</a:t>
            </a:r>
            <a:endParaRPr lang="en-US" altLang="zh-CN" dirty="0">
              <a:solidFill>
                <a:srgbClr val="3333FF"/>
              </a:solidFill>
            </a:endParaRPr>
          </a:p>
          <a:p>
            <a:pPr eaLnBrk="1" hangingPunct="1">
              <a:buFont typeface="Wingdings" panose="05000000000000000000" pitchFamily="2" charset="2"/>
              <a:buChar char="Ø"/>
            </a:pPr>
            <a:r>
              <a:rPr lang="zh-CN" altLang="en-US" dirty="0">
                <a:solidFill>
                  <a:srgbClr val="3333FF"/>
                </a:solidFill>
              </a:rPr>
              <a:t>描述数据离散程度</a:t>
            </a:r>
            <a:r>
              <a:rPr lang="en-US" altLang="zh-CN" dirty="0">
                <a:solidFill>
                  <a:srgbClr val="3333FF"/>
                </a:solidFill>
              </a:rPr>
              <a:t>(dispersion)</a:t>
            </a:r>
            <a:r>
              <a:rPr lang="zh-CN" altLang="en-US" dirty="0">
                <a:solidFill>
                  <a:srgbClr val="3333FF"/>
                </a:solidFill>
              </a:rPr>
              <a:t>的度量</a:t>
            </a:r>
            <a:r>
              <a:rPr lang="en-US" altLang="zh-CN" dirty="0">
                <a:solidFill>
                  <a:srgbClr val="3333FF"/>
                </a:solidFill>
              </a:rPr>
              <a:t>:</a:t>
            </a:r>
          </a:p>
          <a:p>
            <a:pPr lvl="1" eaLnBrk="1" hangingPunct="1">
              <a:buFont typeface="Wingdings" panose="05000000000000000000" pitchFamily="2" charset="2"/>
              <a:buChar char="ü"/>
            </a:pPr>
            <a:r>
              <a:rPr lang="en-US" altLang="zh-CN" i="1" dirty="0">
                <a:solidFill>
                  <a:srgbClr val="3333FF"/>
                </a:solidFill>
              </a:rPr>
              <a:t>Quartiles</a:t>
            </a:r>
            <a:r>
              <a:rPr lang="en-US" altLang="zh-CN" dirty="0">
                <a:solidFill>
                  <a:srgbClr val="3333FF"/>
                </a:solidFill>
              </a:rPr>
              <a:t>(</a:t>
            </a:r>
            <a:r>
              <a:rPr lang="zh-CN" altLang="en-US" dirty="0">
                <a:solidFill>
                  <a:srgbClr val="3333FF"/>
                </a:solidFill>
              </a:rPr>
              <a:t>四分位数</a:t>
            </a:r>
            <a:r>
              <a:rPr lang="en-US" altLang="zh-CN" dirty="0">
                <a:solidFill>
                  <a:srgbClr val="3333FF"/>
                </a:solidFill>
              </a:rPr>
              <a:t>)</a:t>
            </a:r>
            <a:r>
              <a:rPr lang="en-US" altLang="zh-CN" i="1" dirty="0">
                <a:solidFill>
                  <a:srgbClr val="3333FF"/>
                </a:solidFill>
              </a:rPr>
              <a:t>, interquartile range (IQR)</a:t>
            </a:r>
            <a:r>
              <a:rPr lang="zh-CN" altLang="en-US" dirty="0">
                <a:solidFill>
                  <a:srgbClr val="3333FF"/>
                </a:solidFill>
              </a:rPr>
              <a:t>：四分位数极差</a:t>
            </a:r>
            <a:r>
              <a:rPr lang="en-US" altLang="zh-CN" i="1" dirty="0">
                <a:solidFill>
                  <a:srgbClr val="3333FF"/>
                </a:solidFill>
              </a:rPr>
              <a:t>, and variance</a:t>
            </a:r>
            <a:r>
              <a:rPr lang="en-US" altLang="zh-CN" dirty="0">
                <a:solidFill>
                  <a:srgbClr val="3333FF"/>
                </a:solidFill>
              </a:rPr>
              <a:t>(</a:t>
            </a:r>
            <a:r>
              <a:rPr lang="zh-CN" altLang="en-US" dirty="0">
                <a:solidFill>
                  <a:srgbClr val="3333FF"/>
                </a:solidFill>
              </a:rPr>
              <a:t>方差</a:t>
            </a:r>
            <a:r>
              <a:rPr lang="en-US" altLang="zh-CN" dirty="0">
                <a:solidFill>
                  <a:srgbClr val="3333FF"/>
                </a:solidFill>
              </a:rPr>
              <a:t>)</a:t>
            </a:r>
          </a:p>
          <a:p>
            <a:pPr lvl="1" eaLnBrk="1" hangingPunct="1"/>
            <a:endParaRPr lang="zh-CN" altLang="en-US" dirty="0">
              <a:solidFill>
                <a:srgbClr val="3333FF"/>
              </a:solidFill>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34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340">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4340">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4340">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434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0" grpId="0" build="p"/>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C154A04-3AEB-4EF2-8428-15E39DEB25E2}"/>
              </a:ext>
            </a:extLst>
          </p:cNvPr>
          <p:cNvSpPr>
            <a:spLocks noGrp="1"/>
          </p:cNvSpPr>
          <p:nvPr>
            <p:ph type="title"/>
          </p:nvPr>
        </p:nvSpPr>
        <p:spPr>
          <a:xfrm>
            <a:off x="76200" y="-9411"/>
            <a:ext cx="7543800" cy="760946"/>
          </a:xfrm>
        </p:spPr>
        <p:txBody>
          <a:bodyPr/>
          <a:lstStyle/>
          <a:p>
            <a:r>
              <a:rPr lang="zh-CN" altLang="en-US" dirty="0"/>
              <a:t>主成分分析的主要步骤</a:t>
            </a:r>
          </a:p>
        </p:txBody>
      </p:sp>
      <p:sp>
        <p:nvSpPr>
          <p:cNvPr id="4" name="灯片编号占位符 3">
            <a:extLst>
              <a:ext uri="{FF2B5EF4-FFF2-40B4-BE49-F238E27FC236}">
                <a16:creationId xmlns:a16="http://schemas.microsoft.com/office/drawing/2014/main" id="{707A4024-4ADF-4861-9A30-DB85B8BCBDC9}"/>
              </a:ext>
            </a:extLst>
          </p:cNvPr>
          <p:cNvSpPr>
            <a:spLocks noGrp="1"/>
          </p:cNvSpPr>
          <p:nvPr>
            <p:ph type="sldNum" sz="quarter" idx="12"/>
          </p:nvPr>
        </p:nvSpPr>
        <p:spPr/>
        <p:txBody>
          <a:bodyPr/>
          <a:lstStyle/>
          <a:p>
            <a:pPr>
              <a:defRPr/>
            </a:pPr>
            <a:fld id="{F9C6BFAA-09CF-49E4-8EF3-DE9A69C2DDED}" type="slidenum">
              <a:rPr lang="en-US" altLang="zh-CN" smtClean="0"/>
              <a:pPr>
                <a:defRPr/>
              </a:pPr>
              <a:t>90</a:t>
            </a:fld>
            <a:endParaRPr lang="en-US" altLang="zh-CN"/>
          </a:p>
        </p:txBody>
      </p:sp>
      <p:pic>
        <p:nvPicPr>
          <p:cNvPr id="5" name="图片 4">
            <a:extLst>
              <a:ext uri="{FF2B5EF4-FFF2-40B4-BE49-F238E27FC236}">
                <a16:creationId xmlns:a16="http://schemas.microsoft.com/office/drawing/2014/main" id="{FFF1A2E7-E080-4EC9-BBF3-E4847CEC109F}"/>
              </a:ext>
            </a:extLst>
          </p:cNvPr>
          <p:cNvPicPr>
            <a:picLocks noChangeAspect="1"/>
          </p:cNvPicPr>
          <p:nvPr/>
        </p:nvPicPr>
        <p:blipFill>
          <a:blip r:embed="rId2"/>
          <a:stretch>
            <a:fillRect/>
          </a:stretch>
        </p:blipFill>
        <p:spPr>
          <a:xfrm>
            <a:off x="0" y="806648"/>
            <a:ext cx="8892480" cy="5898952"/>
          </a:xfrm>
          <a:prstGeom prst="rect">
            <a:avLst/>
          </a:prstGeom>
        </p:spPr>
      </p:pic>
    </p:spTree>
    <p:extLst>
      <p:ext uri="{BB962C8B-B14F-4D97-AF65-F5344CB8AC3E}">
        <p14:creationId xmlns:p14="http://schemas.microsoft.com/office/powerpoint/2010/main" val="515629580"/>
      </p:ext>
    </p:extLst>
  </p:cSld>
  <p:clrMapOvr>
    <a:masterClrMapping/>
  </p:clrMapOvr>
  <p:transition>
    <p:fade/>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59532" y="144463"/>
            <a:ext cx="7543800" cy="1295400"/>
          </a:xfrm>
        </p:spPr>
        <p:txBody>
          <a:bodyPr/>
          <a:lstStyle/>
          <a:p>
            <a:pPr eaLnBrk="1" hangingPunct="1"/>
            <a:r>
              <a:rPr lang="zh-CN" altLang="en-US" sz="4000" dirty="0"/>
              <a:t>维度规约</a:t>
            </a:r>
            <a:r>
              <a:rPr lang="en-US" altLang="zh-CN" sz="4000" dirty="0"/>
              <a:t/>
            </a:r>
            <a:br>
              <a:rPr lang="en-US" altLang="zh-CN" sz="4000" dirty="0"/>
            </a:br>
            <a:r>
              <a:rPr lang="en-US" altLang="zh-CN" sz="4000" dirty="0"/>
              <a:t>---</a:t>
            </a:r>
            <a:r>
              <a:rPr lang="zh-CN" altLang="en-US" sz="4000" dirty="0"/>
              <a:t>属性选择</a:t>
            </a:r>
            <a:endParaRPr lang="zh-CN" altLang="en-US" dirty="0"/>
          </a:p>
        </p:txBody>
      </p:sp>
      <p:sp>
        <p:nvSpPr>
          <p:cNvPr id="4" name="内容占位符 3"/>
          <p:cNvSpPr>
            <a:spLocks noGrp="1"/>
          </p:cNvSpPr>
          <p:nvPr>
            <p:ph idx="1"/>
          </p:nvPr>
        </p:nvSpPr>
        <p:spPr>
          <a:xfrm>
            <a:off x="359532" y="1439863"/>
            <a:ext cx="8229600" cy="5121485"/>
          </a:xfrm>
        </p:spPr>
        <p:txBody>
          <a:bodyPr/>
          <a:lstStyle/>
          <a:p>
            <a:pPr marL="565150" indent="-457200" algn="just">
              <a:defRPr/>
            </a:pPr>
            <a:r>
              <a:rPr lang="zh-CN" altLang="en-US" sz="3200" dirty="0"/>
              <a:t>很多属性与挖掘任务不相关</a:t>
            </a:r>
            <a:r>
              <a:rPr lang="en-US" altLang="zh-CN" sz="3200" dirty="0"/>
              <a:t>. </a:t>
            </a:r>
          </a:p>
          <a:p>
            <a:pPr marL="565150" indent="-457200" algn="just">
              <a:defRPr/>
            </a:pPr>
            <a:r>
              <a:rPr lang="zh-CN" altLang="en-US" sz="3400" dirty="0"/>
              <a:t>例：</a:t>
            </a:r>
            <a:r>
              <a:rPr lang="en-US" altLang="zh-CN" sz="3400" dirty="0"/>
              <a:t> </a:t>
            </a:r>
          </a:p>
          <a:p>
            <a:pPr marL="1076325" lvl="1" indent="-457200" algn="just">
              <a:buFont typeface="Wingdings" panose="05000000000000000000" pitchFamily="2" charset="2"/>
              <a:buChar char="Ø"/>
              <a:defRPr/>
            </a:pPr>
            <a:r>
              <a:rPr lang="zh-CN" altLang="en-US" sz="2600" dirty="0"/>
              <a:t>在分类一个顾客是否会购买</a:t>
            </a:r>
            <a:r>
              <a:rPr lang="en-US" altLang="zh-CN" sz="2600" dirty="0"/>
              <a:t>CD</a:t>
            </a:r>
            <a:r>
              <a:rPr lang="zh-CN" altLang="en-US" sz="2600" dirty="0"/>
              <a:t>的应用中，顾客的电话号码这个属性就与任务关系不大</a:t>
            </a:r>
            <a:endParaRPr lang="en-US" altLang="zh-CN" sz="2600" dirty="0"/>
          </a:p>
          <a:p>
            <a:pPr marL="1076325" lvl="1" indent="-457200" algn="just">
              <a:buFont typeface="Wingdings" panose="05000000000000000000" pitchFamily="2" charset="2"/>
              <a:buChar char="Ø"/>
              <a:defRPr/>
            </a:pPr>
            <a:r>
              <a:rPr lang="zh-CN" altLang="en-US" sz="2600" dirty="0"/>
              <a:t>而年龄和音乐品味等属性就比较重要</a:t>
            </a:r>
            <a:endParaRPr lang="en-US" altLang="zh-CN" sz="2600" dirty="0"/>
          </a:p>
        </p:txBody>
      </p:sp>
      <p:sp>
        <p:nvSpPr>
          <p:cNvPr id="99330" name="灯片编号占位符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1A4C3011-327F-4A60-89E7-FCB835C1FAC2}" type="slidenum">
              <a:rPr lang="en-US" altLang="zh-CN"/>
              <a:pPr/>
              <a:t>91</a:t>
            </a:fld>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5"/>
          <p:cNvSpPr>
            <a:spLocks noChangeArrowheads="1"/>
          </p:cNvSpPr>
          <p:nvPr/>
        </p:nvSpPr>
        <p:spPr bwMode="auto">
          <a:xfrm>
            <a:off x="447700" y="1988840"/>
            <a:ext cx="5724636" cy="57606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lr>
                <a:schemeClr val="tx2"/>
              </a:buClr>
              <a:buSzPct val="70000"/>
              <a:buFont typeface="Wingdings" panose="05000000000000000000" pitchFamily="2" charset="2"/>
              <a:buChar char="l"/>
              <a:defRPr sz="30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buChar char="l"/>
              <a:defRPr sz="2600">
                <a:solidFill>
                  <a:schemeClr val="tx1"/>
                </a:solidFill>
                <a:latin typeface="Arial" panose="020B0604020202020204" pitchFamily="34" charset="0"/>
                <a:ea typeface="宋体" panose="02010600030101010101" pitchFamily="2" charset="-122"/>
              </a:defRPr>
            </a:lvl2pPr>
            <a:lvl3pPr marL="987425" indent="-293688">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9pPr>
          </a:lstStyle>
          <a:p>
            <a:pPr eaLnBrk="1" hangingPunct="1">
              <a:buFont typeface="Wingdings" panose="05000000000000000000" pitchFamily="2" charset="2"/>
              <a:buChar char="Ø"/>
            </a:pPr>
            <a:r>
              <a:rPr lang="zh-CN" altLang="en-US" sz="3500" dirty="0">
                <a:solidFill>
                  <a:srgbClr val="3333FF"/>
                </a:solidFill>
                <a:latin typeface="华文仿宋" panose="02010600040101010101" pitchFamily="2" charset="-122"/>
                <a:ea typeface="华文仿宋" panose="02010600040101010101" pitchFamily="2" charset="-122"/>
              </a:rPr>
              <a:t>决策树算法中的属性选择</a:t>
            </a:r>
            <a:endParaRPr lang="en-US" altLang="zh-CN" sz="3500" dirty="0">
              <a:solidFill>
                <a:srgbClr val="3333FF"/>
              </a:solidFill>
              <a:latin typeface="华文仿宋" panose="02010600040101010101" pitchFamily="2" charset="-122"/>
              <a:ea typeface="华文仿宋" panose="02010600040101010101" pitchFamily="2" charset="-122"/>
            </a:endParaRPr>
          </a:p>
        </p:txBody>
      </p:sp>
      <p:pic>
        <p:nvPicPr>
          <p:cNvPr id="359431"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41326" y="2870745"/>
            <a:ext cx="5067300" cy="325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title"/>
          </p:nvPr>
        </p:nvSpPr>
        <p:spPr>
          <a:xfrm>
            <a:off x="447700" y="224644"/>
            <a:ext cx="7543800" cy="1368152"/>
          </a:xfrm>
        </p:spPr>
        <p:txBody>
          <a:bodyPr/>
          <a:lstStyle/>
          <a:p>
            <a:r>
              <a:rPr lang="zh-CN" altLang="en-US" sz="4000" dirty="0"/>
              <a:t>维度规约</a:t>
            </a:r>
            <a:r>
              <a:rPr lang="en-US" altLang="zh-CN" sz="4000" dirty="0"/>
              <a:t/>
            </a:r>
            <a:br>
              <a:rPr lang="en-US" altLang="zh-CN" sz="4000" dirty="0"/>
            </a:br>
            <a:r>
              <a:rPr lang="en-US" altLang="zh-CN" sz="4000" dirty="0"/>
              <a:t>---</a:t>
            </a:r>
            <a:r>
              <a:rPr lang="zh-CN" altLang="en-US" sz="4000" dirty="0"/>
              <a:t>属性选择</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359431"/>
                                        </p:tgtEl>
                                        <p:attrNameLst>
                                          <p:attrName>style.visibility</p:attrName>
                                        </p:attrNameLst>
                                      </p:cBhvr>
                                      <p:to>
                                        <p:strVal val="visible"/>
                                      </p:to>
                                    </p:set>
                                    <p:anim calcmode="lin" valueType="num">
                                      <p:cBhvr additive="base">
                                        <p:cTn id="7" dur="500" fill="hold"/>
                                        <p:tgtEl>
                                          <p:spTgt spid="359431"/>
                                        </p:tgtEl>
                                        <p:attrNameLst>
                                          <p:attrName>ppt_x</p:attrName>
                                        </p:attrNameLst>
                                      </p:cBhvr>
                                      <p:tavLst>
                                        <p:tav tm="0">
                                          <p:val>
                                            <p:strVal val="#ppt_x"/>
                                          </p:val>
                                        </p:tav>
                                        <p:tav tm="100000">
                                          <p:val>
                                            <p:strVal val="#ppt_x"/>
                                          </p:val>
                                        </p:tav>
                                      </p:tavLst>
                                    </p:anim>
                                    <p:anim calcmode="lin" valueType="num">
                                      <p:cBhvr additive="base">
                                        <p:cTn id="8" dur="500" fill="hold"/>
                                        <p:tgtEl>
                                          <p:spTgt spid="3594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AEDD6129-71B5-4DFA-AA8E-D670CBF150D7}" type="slidenum">
              <a:rPr lang="en-US" altLang="zh-CN"/>
              <a:pPr/>
              <a:t>93</a:t>
            </a:fld>
            <a:endParaRPr lang="en-US" altLang="zh-CN"/>
          </a:p>
        </p:txBody>
      </p:sp>
      <p:sp>
        <p:nvSpPr>
          <p:cNvPr id="105475" name="Rectangle 2"/>
          <p:cNvSpPr>
            <a:spLocks noGrp="1" noChangeArrowheads="1"/>
          </p:cNvSpPr>
          <p:nvPr>
            <p:ph type="title"/>
          </p:nvPr>
        </p:nvSpPr>
        <p:spPr/>
        <p:txBody>
          <a:bodyPr/>
          <a:lstStyle/>
          <a:p>
            <a:pPr eaLnBrk="1" hangingPunct="1"/>
            <a:r>
              <a:rPr lang="zh-CN" altLang="en-US" dirty="0"/>
              <a:t> 数量归约</a:t>
            </a:r>
            <a:r>
              <a:rPr lang="en-US" altLang="zh-CN" dirty="0"/>
              <a:t>(</a:t>
            </a:r>
            <a:r>
              <a:rPr lang="en-US" altLang="zh-CN" dirty="0" err="1"/>
              <a:t>Numerosity</a:t>
            </a:r>
            <a:r>
              <a:rPr lang="en-US" altLang="zh-CN" dirty="0"/>
              <a:t> reduction)</a:t>
            </a:r>
            <a:endParaRPr lang="zh-CN" altLang="en-US" b="0" dirty="0"/>
          </a:p>
        </p:txBody>
      </p:sp>
      <p:sp>
        <p:nvSpPr>
          <p:cNvPr id="105476" name="Rectangle 3"/>
          <p:cNvSpPr>
            <a:spLocks noGrp="1" noChangeArrowheads="1"/>
          </p:cNvSpPr>
          <p:nvPr>
            <p:ph type="body" idx="1"/>
          </p:nvPr>
        </p:nvSpPr>
        <p:spPr>
          <a:xfrm>
            <a:off x="431800" y="1520825"/>
            <a:ext cx="8229600" cy="4140200"/>
          </a:xfrm>
        </p:spPr>
        <p:txBody>
          <a:bodyPr/>
          <a:lstStyle/>
          <a:p>
            <a:pPr eaLnBrk="1" hangingPunct="1"/>
            <a:r>
              <a:rPr lang="zh-CN" altLang="en-US" sz="2600" dirty="0"/>
              <a:t>通过改变数据的表示形式，减小数据的规模；</a:t>
            </a:r>
            <a:endParaRPr lang="en-US" altLang="zh-CN" sz="2600" dirty="0"/>
          </a:p>
          <a:p>
            <a:pPr lvl="1">
              <a:lnSpc>
                <a:spcPct val="150000"/>
              </a:lnSpc>
            </a:pPr>
            <a:r>
              <a:rPr lang="zh-CN" altLang="en-US" sz="3000" dirty="0">
                <a:latin typeface="Times New Roman" panose="02020603050405020304" pitchFamily="18" charset="0"/>
                <a:cs typeface="Times New Roman" panose="02020603050405020304" pitchFamily="18" charset="0"/>
              </a:rPr>
              <a:t>有参数模型；</a:t>
            </a:r>
            <a:endParaRPr lang="en-US" altLang="zh-CN" sz="3000" dirty="0">
              <a:latin typeface="Times New Roman" panose="02020603050405020304" pitchFamily="18" charset="0"/>
              <a:cs typeface="Times New Roman" panose="02020603050405020304" pitchFamily="18" charset="0"/>
            </a:endParaRPr>
          </a:p>
          <a:p>
            <a:pPr lvl="1">
              <a:lnSpc>
                <a:spcPct val="150000"/>
              </a:lnSpc>
            </a:pPr>
            <a:r>
              <a:rPr lang="zh-CN" altLang="en-US" sz="3000" dirty="0">
                <a:latin typeface="Times New Roman" panose="02020603050405020304" pitchFamily="18" charset="0"/>
                <a:cs typeface="Times New Roman" panose="02020603050405020304" pitchFamily="18" charset="0"/>
              </a:rPr>
              <a:t>无参数模型</a:t>
            </a:r>
            <a:endParaRPr lang="en-US" altLang="zh-CN" sz="3000" dirty="0">
              <a:latin typeface="Times New Roman" panose="02020603050405020304" pitchFamily="18" charset="0"/>
              <a:cs typeface="Times New Roman" panose="02020603050405020304" pitchFamily="18" charset="0"/>
            </a:endParaRPr>
          </a:p>
          <a:p>
            <a:pPr lvl="2" eaLnBrk="1" hangingPunct="1"/>
            <a:r>
              <a:rPr lang="zh-CN" altLang="en-US" sz="2000" dirty="0">
                <a:latin typeface="Times New Roman" panose="02020603050405020304" pitchFamily="18" charset="0"/>
                <a:cs typeface="Times New Roman" panose="02020603050405020304" pitchFamily="18" charset="0"/>
              </a:rPr>
              <a:t>聚类、</a:t>
            </a:r>
            <a:r>
              <a:rPr lang="en-US" altLang="zh-CN" sz="2000" dirty="0">
                <a:latin typeface="Times New Roman" panose="02020603050405020304" pitchFamily="18" charset="0"/>
                <a:cs typeface="Times New Roman" panose="02020603050405020304" pitchFamily="18" charset="0"/>
              </a:rPr>
              <a:t> </a:t>
            </a:r>
            <a:r>
              <a:rPr lang="zh-CN" altLang="en-US" sz="2000" dirty="0">
                <a:latin typeface="Times New Roman" panose="02020603050405020304" pitchFamily="18" charset="0"/>
                <a:cs typeface="Times New Roman" panose="02020603050405020304" pitchFamily="18" charset="0"/>
              </a:rPr>
              <a:t>抽样、</a:t>
            </a:r>
            <a:r>
              <a:rPr lang="en-US" altLang="zh-CN" sz="2000" dirty="0">
                <a:latin typeface="Times New Roman" panose="02020603050405020304" pitchFamily="18" charset="0"/>
                <a:cs typeface="Times New Roman" panose="02020603050405020304" pitchFamily="18" charset="0"/>
              </a:rPr>
              <a:t> </a:t>
            </a:r>
            <a:r>
              <a:rPr lang="zh-CN" altLang="en-US" sz="2000" dirty="0">
                <a:latin typeface="Times New Roman" panose="02020603050405020304" pitchFamily="18" charset="0"/>
                <a:cs typeface="Times New Roman" panose="02020603050405020304" pitchFamily="18" charset="0"/>
              </a:rPr>
              <a:t>直方图</a:t>
            </a:r>
            <a:endParaRPr lang="zh-CN" altLang="en-US" sz="2600" dirty="0"/>
          </a:p>
        </p:txBody>
      </p:sp>
      <p:pic>
        <p:nvPicPr>
          <p:cNvPr id="105477" name="Picture 3" descr="image_thumb69.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400675" y="4059238"/>
            <a:ext cx="3581400" cy="265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60647"/>
            <a:ext cx="7543800" cy="1260177"/>
          </a:xfrm>
        </p:spPr>
        <p:txBody>
          <a:bodyPr/>
          <a:lstStyle/>
          <a:p>
            <a:r>
              <a:rPr lang="zh-CN" altLang="en-US" sz="4800" dirty="0"/>
              <a:t>数量归约</a:t>
            </a:r>
            <a:r>
              <a:rPr lang="en-US" altLang="zh-CN" sz="4800" b="1" dirty="0"/>
              <a:t>	</a:t>
            </a:r>
            <a:br>
              <a:rPr lang="en-US" altLang="zh-CN" sz="4800" b="1" dirty="0"/>
            </a:br>
            <a:r>
              <a:rPr lang="en-US" altLang="zh-CN" sz="4800" b="1" dirty="0"/>
              <a:t>				</a:t>
            </a:r>
            <a:r>
              <a:rPr lang="zh-CN" altLang="en-US" sz="4800" dirty="0"/>
              <a:t>有参数模型</a:t>
            </a:r>
            <a:endParaRPr lang="zh-CN" altLang="en-US" dirty="0"/>
          </a:p>
        </p:txBody>
      </p:sp>
      <p:sp>
        <p:nvSpPr>
          <p:cNvPr id="3" name="内容占位符 2"/>
          <p:cNvSpPr>
            <a:spLocks noGrp="1"/>
          </p:cNvSpPr>
          <p:nvPr>
            <p:ph idx="1"/>
          </p:nvPr>
        </p:nvSpPr>
        <p:spPr/>
        <p:txBody>
          <a:bodyPr/>
          <a:lstStyle/>
          <a:p>
            <a:pPr eaLnBrk="1" hangingPunct="1"/>
            <a:r>
              <a:rPr lang="zh-CN" altLang="en-US" dirty="0"/>
              <a:t>回归</a:t>
            </a:r>
            <a:endParaRPr lang="en-US" altLang="zh-CN" dirty="0"/>
          </a:p>
          <a:p>
            <a:pPr lvl="1" eaLnBrk="1" hangingPunct="1"/>
            <a:r>
              <a:rPr lang="en-US" altLang="zh-CN" dirty="0"/>
              <a:t> </a:t>
            </a:r>
            <a:r>
              <a:rPr lang="zh-CN" altLang="en-US" dirty="0"/>
              <a:t>线性回归</a:t>
            </a:r>
            <a:endParaRPr lang="en-US" altLang="zh-CN" dirty="0"/>
          </a:p>
          <a:p>
            <a:pPr lvl="2" eaLnBrk="1" hangingPunct="1"/>
            <a:r>
              <a:rPr lang="en-US" altLang="zh-CN" b="1" i="1" dirty="0"/>
              <a:t>Y</a:t>
            </a:r>
            <a:r>
              <a:rPr lang="zh-CN" altLang="en-US" b="1" i="1" dirty="0"/>
              <a:t>＝</a:t>
            </a:r>
            <a:r>
              <a:rPr lang="zh-CN" altLang="en-US" b="1" i="1" dirty="0">
                <a:sym typeface="Symbol" panose="05050102010706020507" pitchFamily="18" charset="2"/>
              </a:rPr>
              <a:t></a:t>
            </a:r>
            <a:r>
              <a:rPr lang="zh-CN" altLang="en-US" b="1" dirty="0">
                <a:sym typeface="Symbol" panose="05050102010706020507" pitchFamily="18" charset="2"/>
              </a:rPr>
              <a:t>＋</a:t>
            </a:r>
            <a:r>
              <a:rPr lang="en-US" altLang="zh-CN" b="1" dirty="0">
                <a:sym typeface="Symbol" panose="05050102010706020507" pitchFamily="18" charset="2"/>
              </a:rPr>
              <a:t>X	</a:t>
            </a:r>
          </a:p>
          <a:p>
            <a:pPr lvl="2" eaLnBrk="1" hangingPunct="1"/>
            <a:r>
              <a:rPr lang="zh-CN" altLang="en-US" b="1" dirty="0"/>
              <a:t>多元回归</a:t>
            </a:r>
            <a:endParaRPr lang="en-US" altLang="zh-CN" b="1" dirty="0"/>
          </a:p>
          <a:p>
            <a:pPr lvl="3" eaLnBrk="1" hangingPunct="1"/>
            <a:r>
              <a:rPr lang="en-US" altLang="zh-CN" b="1" i="1" dirty="0"/>
              <a:t>Y</a:t>
            </a:r>
            <a:r>
              <a:rPr lang="zh-CN" altLang="en-US" b="1" i="1" dirty="0"/>
              <a:t>＝</a:t>
            </a:r>
            <a:r>
              <a:rPr lang="zh-CN" altLang="en-US" b="1" i="1" dirty="0">
                <a:sym typeface="Symbol" panose="05050102010706020507" pitchFamily="18" charset="2"/>
              </a:rPr>
              <a:t> </a:t>
            </a:r>
            <a:r>
              <a:rPr lang="en-US" altLang="zh-CN" b="1" dirty="0">
                <a:sym typeface="Symbol" panose="05050102010706020507" pitchFamily="18" charset="2"/>
              </a:rPr>
              <a:t>+X</a:t>
            </a:r>
            <a:r>
              <a:rPr lang="en-US" altLang="zh-CN" b="1" baseline="-25000" dirty="0">
                <a:sym typeface="Symbol" panose="05050102010706020507" pitchFamily="18" charset="2"/>
              </a:rPr>
              <a:t>1</a:t>
            </a:r>
            <a:r>
              <a:rPr lang="en-US" altLang="zh-CN" b="1" dirty="0">
                <a:sym typeface="Symbol" panose="05050102010706020507" pitchFamily="18" charset="2"/>
              </a:rPr>
              <a:t>+X</a:t>
            </a:r>
            <a:r>
              <a:rPr lang="en-US" altLang="zh-CN" b="1" baseline="-25000" dirty="0">
                <a:sym typeface="Symbol" panose="05050102010706020507" pitchFamily="18" charset="2"/>
              </a:rPr>
              <a:t>2</a:t>
            </a:r>
            <a:r>
              <a:rPr lang="en-US" altLang="zh-CN" b="1" dirty="0">
                <a:sym typeface="Symbol" panose="05050102010706020507" pitchFamily="18" charset="2"/>
              </a:rPr>
              <a:t>+X</a:t>
            </a:r>
            <a:r>
              <a:rPr lang="en-US" altLang="zh-CN" b="1" baseline="-25000" dirty="0">
                <a:sym typeface="Symbol" panose="05050102010706020507" pitchFamily="18" charset="2"/>
              </a:rPr>
              <a:t>3</a:t>
            </a:r>
            <a:r>
              <a:rPr lang="en-US" altLang="zh-CN" b="1" dirty="0">
                <a:sym typeface="Symbol" panose="05050102010706020507" pitchFamily="18" charset="2"/>
              </a:rPr>
              <a:t>+……</a:t>
            </a:r>
            <a:endParaRPr lang="en-US" altLang="en-US" sz="2100" dirty="0">
              <a:sym typeface="Symbol" panose="05050102010706020507" pitchFamily="18" charset="2"/>
            </a:endParaRPr>
          </a:p>
          <a:p>
            <a:pPr lvl="1" eaLnBrk="1" hangingPunct="1"/>
            <a:r>
              <a:rPr lang="zh-CN" altLang="en-US" dirty="0"/>
              <a:t>非线性回归</a:t>
            </a:r>
            <a:r>
              <a:rPr lang="en-US" altLang="zh-CN" dirty="0"/>
              <a:t>…</a:t>
            </a:r>
            <a:endParaRPr lang="zh-CN" altLang="en-US" dirty="0"/>
          </a:p>
        </p:txBody>
      </p:sp>
      <p:sp>
        <p:nvSpPr>
          <p:cNvPr id="107522" name="灯片编号占位符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7EE77F89-87E4-48FD-A780-EFD18AF5C07F}" type="slidenum">
              <a:rPr lang="en-US" altLang="zh-CN"/>
              <a:pPr/>
              <a:t>94</a:t>
            </a:fld>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r"/>
            <a:r>
              <a:rPr lang="zh-CN" altLang="en-US" sz="4000" dirty="0"/>
              <a:t>数量归约方法</a:t>
            </a:r>
            <a:r>
              <a:rPr lang="en-US" altLang="zh-CN" sz="4000" dirty="0"/>
              <a:t/>
            </a:r>
            <a:br>
              <a:rPr lang="en-US" altLang="zh-CN" sz="4000" dirty="0"/>
            </a:br>
            <a:r>
              <a:rPr lang="en-US" altLang="zh-CN" sz="4000" dirty="0"/>
              <a:t>           </a:t>
            </a:r>
            <a:r>
              <a:rPr lang="zh-CN" altLang="en-US" sz="4000" dirty="0"/>
              <a:t>通过</a:t>
            </a:r>
            <a:r>
              <a:rPr lang="zh-CN" altLang="en-US" dirty="0"/>
              <a:t>聚类</a:t>
            </a:r>
          </a:p>
        </p:txBody>
      </p:sp>
      <p:pic>
        <p:nvPicPr>
          <p:cNvPr id="363524" name="Picture 4"/>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a:xfrm>
            <a:off x="4838367" y="2619392"/>
            <a:ext cx="3848433" cy="2811429"/>
          </a:xfrm>
          <a:noFill/>
        </p:spPr>
      </p:pic>
      <p:sp>
        <p:nvSpPr>
          <p:cNvPr id="109570" name="灯片编号占位符 6"/>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78F6A288-B7F7-471C-BE25-E72569DDB399}" type="slidenum">
              <a:rPr lang="en-US" altLang="zh-CN"/>
              <a:pPr/>
              <a:t>95</a:t>
            </a:fld>
            <a:endParaRPr lang="en-US" altLang="zh-CN"/>
          </a:p>
        </p:txBody>
      </p:sp>
      <p:sp>
        <p:nvSpPr>
          <p:cNvPr id="109572" name="Rectangle 3"/>
          <p:cNvSpPr>
            <a:spLocks noGrp="1" noChangeArrowheads="1"/>
          </p:cNvSpPr>
          <p:nvPr>
            <p:ph type="body" sz="half" idx="4294967295"/>
          </p:nvPr>
        </p:nvSpPr>
        <p:spPr>
          <a:xfrm>
            <a:off x="539552" y="1988840"/>
            <a:ext cx="4038600" cy="4681834"/>
          </a:xfrm>
        </p:spPr>
        <p:txBody>
          <a:bodyPr/>
          <a:lstStyle/>
          <a:p>
            <a:pPr eaLnBrk="1" hangingPunct="1">
              <a:buFont typeface="Wingdings" panose="05000000000000000000" pitchFamily="2" charset="2"/>
              <a:buChar char="Ø"/>
            </a:pPr>
            <a:r>
              <a:rPr lang="zh-CN" altLang="en-US" sz="2200" dirty="0">
                <a:solidFill>
                  <a:srgbClr val="3333FF"/>
                </a:solidFill>
                <a:latin typeface="华文仿宋" panose="02010600040101010101" pitchFamily="2" charset="-122"/>
                <a:ea typeface="华文仿宋" panose="02010600040101010101" pitchFamily="2" charset="-122"/>
              </a:rPr>
              <a:t>将聚类中大量数据用各种聚类的特征表示</a:t>
            </a:r>
            <a:endParaRPr lang="en-US" altLang="zh-CN" sz="2200" dirty="0">
              <a:solidFill>
                <a:srgbClr val="3333FF"/>
              </a:solidFill>
              <a:latin typeface="华文仿宋" panose="02010600040101010101" pitchFamily="2" charset="-122"/>
              <a:ea typeface="华文仿宋" panose="02010600040101010101" pitchFamily="2" charset="-122"/>
            </a:endParaRPr>
          </a:p>
          <a:p>
            <a:pPr eaLnBrk="1" hangingPunct="1">
              <a:buFont typeface="Wingdings" panose="05000000000000000000" pitchFamily="2" charset="2"/>
              <a:buChar char="Ø"/>
            </a:pPr>
            <a:r>
              <a:rPr lang="zh-CN" altLang="en-US" sz="2200" dirty="0">
                <a:solidFill>
                  <a:srgbClr val="3333FF"/>
                </a:solidFill>
                <a:latin typeface="华文仿宋" panose="02010600040101010101" pitchFamily="2" charset="-122"/>
                <a:ea typeface="华文仿宋" panose="02010600040101010101" pitchFamily="2" charset="-122"/>
              </a:rPr>
              <a:t>减少数据规模</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nodeType="clickEffect">
                                  <p:stCondLst>
                                    <p:cond delay="0"/>
                                  </p:stCondLst>
                                  <p:childTnLst>
                                    <p:set>
                                      <p:cBhvr>
                                        <p:cTn id="6" dur="1" fill="hold">
                                          <p:stCondLst>
                                            <p:cond delay="0"/>
                                          </p:stCondLst>
                                        </p:cTn>
                                        <p:tgtEl>
                                          <p:spTgt spid="363524"/>
                                        </p:tgtEl>
                                        <p:attrNameLst>
                                          <p:attrName>style.visibility</p:attrName>
                                        </p:attrNameLst>
                                      </p:cBhvr>
                                      <p:to>
                                        <p:strVal val="visible"/>
                                      </p:to>
                                    </p:set>
                                    <p:anim calcmode="lin" valueType="num">
                                      <p:cBhvr additive="base">
                                        <p:cTn id="7" dur="500" fill="hold"/>
                                        <p:tgtEl>
                                          <p:spTgt spid="363524"/>
                                        </p:tgtEl>
                                        <p:attrNameLst>
                                          <p:attrName>ppt_x</p:attrName>
                                        </p:attrNameLst>
                                      </p:cBhvr>
                                      <p:tavLst>
                                        <p:tav tm="0">
                                          <p:val>
                                            <p:strVal val="1+#ppt_w/2"/>
                                          </p:val>
                                        </p:tav>
                                        <p:tav tm="100000">
                                          <p:val>
                                            <p:strVal val="#ppt_x"/>
                                          </p:val>
                                        </p:tav>
                                      </p:tavLst>
                                    </p:anim>
                                    <p:anim calcmode="lin" valueType="num">
                                      <p:cBhvr additive="base">
                                        <p:cTn id="8" dur="500" fill="hold"/>
                                        <p:tgtEl>
                                          <p:spTgt spid="3635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r"/>
            <a:r>
              <a:rPr lang="zh-CN" altLang="en-US" dirty="0"/>
              <a:t>数量归约</a:t>
            </a:r>
            <a:r>
              <a:rPr lang="en-US" altLang="zh-CN" dirty="0"/>
              <a:t/>
            </a:r>
            <a:br>
              <a:rPr lang="en-US" altLang="zh-CN" dirty="0"/>
            </a:br>
            <a:r>
              <a:rPr lang="en-US" altLang="zh-CN" dirty="0"/>
              <a:t>---</a:t>
            </a:r>
            <a:r>
              <a:rPr lang="zh-CN" altLang="en-US" dirty="0"/>
              <a:t>抽样</a:t>
            </a:r>
            <a:r>
              <a:rPr lang="en-US" altLang="zh-CN" dirty="0"/>
              <a:t>(Sampling)</a:t>
            </a:r>
            <a:endParaRPr lang="zh-CN" altLang="en-US" dirty="0"/>
          </a:p>
        </p:txBody>
      </p:sp>
      <p:sp>
        <p:nvSpPr>
          <p:cNvPr id="111618" name="灯片编号占位符 6"/>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27A21DF9-DA8A-4407-8EA7-0199B337858C}" type="slidenum">
              <a:rPr lang="en-US" altLang="zh-CN"/>
              <a:pPr/>
              <a:t>96</a:t>
            </a:fld>
            <a:endParaRPr lang="en-US" altLang="zh-CN"/>
          </a:p>
        </p:txBody>
      </p:sp>
      <p:pic>
        <p:nvPicPr>
          <p:cNvPr id="66571" name="Picture 11" descr="http://spss-tutorials.com/img/simple-random-sampling-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417638"/>
            <a:ext cx="6440488" cy="366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573" name="Picture 13" descr="http://spss-tutorials.com/img/simple-random-sampling-without-replacement.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16125" y="2205038"/>
            <a:ext cx="7291388" cy="415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66571"/>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6657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标题 1"/>
          <p:cNvSpPr>
            <a:spLocks noGrp="1"/>
          </p:cNvSpPr>
          <p:nvPr>
            <p:ph type="title"/>
          </p:nvPr>
        </p:nvSpPr>
        <p:spPr/>
        <p:txBody>
          <a:bodyPr/>
          <a:lstStyle/>
          <a:p>
            <a:pPr algn="r"/>
            <a:r>
              <a:rPr lang="zh-CN" altLang="en-US" b="0" dirty="0">
                <a:solidFill>
                  <a:srgbClr val="3333FF"/>
                </a:solidFill>
                <a:latin typeface="方正姚体" panose="02010601030101010101" pitchFamily="2" charset="-122"/>
                <a:ea typeface="方正姚体" panose="02010601030101010101" pitchFamily="2" charset="-122"/>
              </a:rPr>
              <a:t>水库抽样</a:t>
            </a:r>
            <a:r>
              <a:rPr lang="en-US" altLang="zh-CN" b="0" dirty="0">
                <a:solidFill>
                  <a:srgbClr val="3333FF"/>
                </a:solidFill>
                <a:latin typeface="方正姚体" panose="02010601030101010101" pitchFamily="2" charset="-122"/>
                <a:ea typeface="方正姚体" panose="02010601030101010101" pitchFamily="2" charset="-122"/>
              </a:rPr>
              <a:t/>
            </a:r>
            <a:br>
              <a:rPr lang="en-US" altLang="zh-CN" b="0" dirty="0">
                <a:solidFill>
                  <a:srgbClr val="3333FF"/>
                </a:solidFill>
                <a:latin typeface="方正姚体" panose="02010601030101010101" pitchFamily="2" charset="-122"/>
                <a:ea typeface="方正姚体" panose="02010601030101010101" pitchFamily="2" charset="-122"/>
              </a:rPr>
            </a:br>
            <a:r>
              <a:rPr lang="zh-CN" altLang="en-US" b="0" dirty="0">
                <a:solidFill>
                  <a:srgbClr val="3333FF"/>
                </a:solidFill>
                <a:latin typeface="方正姚体" panose="02010601030101010101" pitchFamily="2" charset="-122"/>
                <a:ea typeface="方正姚体" panose="02010601030101010101" pitchFamily="2" charset="-122"/>
              </a:rPr>
              <a:t>大数据集上的抽样算法</a:t>
            </a:r>
          </a:p>
        </p:txBody>
      </p:sp>
      <p:sp>
        <p:nvSpPr>
          <p:cNvPr id="113667" name="文本占位符 2"/>
          <p:cNvSpPr>
            <a:spLocks noGrp="1"/>
          </p:cNvSpPr>
          <p:nvPr>
            <p:ph type="body" sz="half" idx="1"/>
          </p:nvPr>
        </p:nvSpPr>
        <p:spPr>
          <a:xfrm>
            <a:off x="142874" y="1988840"/>
            <a:ext cx="8767662" cy="4259560"/>
          </a:xfrm>
        </p:spPr>
        <p:txBody>
          <a:bodyPr/>
          <a:lstStyle/>
          <a:p>
            <a:pPr>
              <a:buFont typeface="Wingdings" panose="05000000000000000000" pitchFamily="2" charset="2"/>
              <a:buChar char="Ø"/>
            </a:pPr>
            <a:r>
              <a:rPr lang="zh-CN" altLang="en-US" sz="2800" dirty="0">
                <a:solidFill>
                  <a:srgbClr val="3333FF"/>
                </a:solidFill>
                <a:latin typeface="华文仿宋" panose="02010600040101010101" pitchFamily="2" charset="-122"/>
                <a:ea typeface="华文仿宋" panose="02010600040101010101" pitchFamily="2" charset="-122"/>
              </a:rPr>
              <a:t>从一个包含</a:t>
            </a:r>
            <a:r>
              <a:rPr lang="en-US" altLang="zh-CN" sz="2800" dirty="0">
                <a:solidFill>
                  <a:srgbClr val="3333FF"/>
                </a:solidFill>
                <a:latin typeface="华文仿宋" panose="02010600040101010101" pitchFamily="2" charset="-122"/>
                <a:ea typeface="华文仿宋" panose="02010600040101010101" pitchFamily="2" charset="-122"/>
              </a:rPr>
              <a:t>n</a:t>
            </a:r>
            <a:r>
              <a:rPr lang="zh-CN" altLang="en-US" sz="2800" dirty="0">
                <a:solidFill>
                  <a:srgbClr val="3333FF"/>
                </a:solidFill>
                <a:latin typeface="华文仿宋" panose="02010600040101010101" pitchFamily="2" charset="-122"/>
                <a:ea typeface="华文仿宋" panose="02010600040101010101" pitchFamily="2" charset="-122"/>
              </a:rPr>
              <a:t>个数据的集合中，随机抽取</a:t>
            </a:r>
            <a:r>
              <a:rPr lang="en-US" altLang="zh-CN" sz="2800" dirty="0">
                <a:solidFill>
                  <a:srgbClr val="3333FF"/>
                </a:solidFill>
                <a:latin typeface="华文仿宋" panose="02010600040101010101" pitchFamily="2" charset="-122"/>
                <a:ea typeface="华文仿宋" panose="02010600040101010101" pitchFamily="2" charset="-122"/>
              </a:rPr>
              <a:t>k</a:t>
            </a:r>
            <a:r>
              <a:rPr lang="zh-CN" altLang="en-US" sz="2800" dirty="0">
                <a:solidFill>
                  <a:srgbClr val="3333FF"/>
                </a:solidFill>
                <a:latin typeface="华文仿宋" panose="02010600040101010101" pitchFamily="2" charset="-122"/>
                <a:ea typeface="华文仿宋" panose="02010600040101010101" pitchFamily="2" charset="-122"/>
              </a:rPr>
              <a:t>个样本；</a:t>
            </a:r>
            <a:endParaRPr lang="en-US" altLang="zh-CN" sz="2800" dirty="0">
              <a:solidFill>
                <a:srgbClr val="3333FF"/>
              </a:solidFill>
              <a:latin typeface="华文仿宋" panose="02010600040101010101" pitchFamily="2" charset="-122"/>
              <a:ea typeface="华文仿宋" panose="02010600040101010101" pitchFamily="2" charset="-122"/>
            </a:endParaRPr>
          </a:p>
          <a:p>
            <a:pPr>
              <a:buFont typeface="Wingdings" panose="05000000000000000000" pitchFamily="2" charset="2"/>
              <a:buChar char="Ø"/>
            </a:pPr>
            <a:r>
              <a:rPr lang="en-US" altLang="zh-CN" sz="2800" dirty="0">
                <a:solidFill>
                  <a:srgbClr val="3333FF"/>
                </a:solidFill>
                <a:latin typeface="华文仿宋" panose="02010600040101010101" pitchFamily="2" charset="-122"/>
                <a:ea typeface="华文仿宋" panose="02010600040101010101" pitchFamily="2" charset="-122"/>
              </a:rPr>
              <a:t>n</a:t>
            </a:r>
            <a:r>
              <a:rPr lang="zh-CN" altLang="en-US" sz="2800" dirty="0">
                <a:solidFill>
                  <a:srgbClr val="3333FF"/>
                </a:solidFill>
                <a:latin typeface="华文仿宋" panose="02010600040101010101" pitchFamily="2" charset="-122"/>
                <a:ea typeface="华文仿宋" panose="02010600040101010101" pitchFamily="2" charset="-122"/>
              </a:rPr>
              <a:t>是一个非常大的数或者未知的（在数据流上采样）</a:t>
            </a:r>
            <a:endParaRPr lang="en-US" altLang="zh-CN" sz="2800" dirty="0">
              <a:solidFill>
                <a:srgbClr val="3333FF"/>
              </a:solidFill>
              <a:latin typeface="华文仿宋" panose="02010600040101010101" pitchFamily="2" charset="-122"/>
              <a:ea typeface="华文仿宋" panose="02010600040101010101" pitchFamily="2" charset="-122"/>
            </a:endParaRPr>
          </a:p>
          <a:p>
            <a:pPr>
              <a:buFont typeface="Wingdings" panose="05000000000000000000" pitchFamily="2" charset="2"/>
              <a:buChar char="Ø"/>
            </a:pPr>
            <a:r>
              <a:rPr lang="zh-CN" altLang="en-US" sz="2800" dirty="0">
                <a:solidFill>
                  <a:srgbClr val="3333FF"/>
                </a:solidFill>
                <a:latin typeface="华文仿宋" panose="02010600040101010101" pitchFamily="2" charset="-122"/>
                <a:ea typeface="华文仿宋" panose="02010600040101010101" pitchFamily="2" charset="-122"/>
              </a:rPr>
              <a:t>通常</a:t>
            </a:r>
            <a:r>
              <a:rPr lang="en-US" altLang="zh-CN" sz="2800" dirty="0">
                <a:solidFill>
                  <a:srgbClr val="3333FF"/>
                </a:solidFill>
                <a:latin typeface="华文仿宋" panose="02010600040101010101" pitchFamily="2" charset="-122"/>
                <a:ea typeface="华文仿宋" panose="02010600040101010101" pitchFamily="2" charset="-122"/>
              </a:rPr>
              <a:t>n</a:t>
            </a:r>
            <a:r>
              <a:rPr lang="zh-CN" altLang="en-US" sz="2800" dirty="0">
                <a:solidFill>
                  <a:srgbClr val="3333FF"/>
                </a:solidFill>
                <a:latin typeface="华文仿宋" panose="02010600040101010101" pitchFamily="2" charset="-122"/>
                <a:ea typeface="华文仿宋" panose="02010600040101010101" pitchFamily="2" charset="-122"/>
              </a:rPr>
              <a:t>大到内存中不能容纳所有</a:t>
            </a:r>
            <a:r>
              <a:rPr lang="en-US" altLang="zh-CN" sz="2800" dirty="0">
                <a:solidFill>
                  <a:srgbClr val="3333FF"/>
                </a:solidFill>
                <a:latin typeface="华文仿宋" panose="02010600040101010101" pitchFamily="2" charset="-122"/>
                <a:ea typeface="华文仿宋" panose="02010600040101010101" pitchFamily="2" charset="-122"/>
              </a:rPr>
              <a:t>n</a:t>
            </a:r>
            <a:r>
              <a:rPr lang="zh-CN" altLang="en-US" sz="2800" dirty="0">
                <a:solidFill>
                  <a:srgbClr val="3333FF"/>
                </a:solidFill>
                <a:latin typeface="华文仿宋" panose="02010600040101010101" pitchFamily="2" charset="-122"/>
                <a:ea typeface="华文仿宋" panose="02010600040101010101" pitchFamily="2" charset="-122"/>
              </a:rPr>
              <a:t>个数据</a:t>
            </a:r>
            <a:endParaRPr lang="en-US" altLang="zh-CN" sz="2800" dirty="0">
              <a:solidFill>
                <a:srgbClr val="3333FF"/>
              </a:solidFill>
              <a:latin typeface="华文仿宋" panose="02010600040101010101" pitchFamily="2" charset="-122"/>
              <a:ea typeface="华文仿宋" panose="02010600040101010101" pitchFamily="2" charset="-122"/>
            </a:endParaRPr>
          </a:p>
          <a:p>
            <a:pPr>
              <a:buFont typeface="Wingdings" panose="05000000000000000000" pitchFamily="2" charset="2"/>
              <a:buChar char="Ø"/>
            </a:pPr>
            <a:r>
              <a:rPr lang="zh-CN" altLang="en-US" sz="2800" dirty="0">
                <a:solidFill>
                  <a:srgbClr val="3333FF"/>
                </a:solidFill>
                <a:latin typeface="华文仿宋" panose="02010600040101010101" pitchFamily="2" charset="-122"/>
                <a:ea typeface="华文仿宋" panose="02010600040101010101" pitchFamily="2" charset="-122"/>
              </a:rPr>
              <a:t>要求：</a:t>
            </a:r>
            <a:endParaRPr lang="en-US" altLang="zh-CN" sz="2800" dirty="0">
              <a:solidFill>
                <a:srgbClr val="3333FF"/>
              </a:solidFill>
              <a:latin typeface="华文仿宋" panose="02010600040101010101" pitchFamily="2" charset="-122"/>
              <a:ea typeface="华文仿宋" panose="02010600040101010101" pitchFamily="2" charset="-122"/>
            </a:endParaRPr>
          </a:p>
          <a:p>
            <a:pPr lvl="1">
              <a:buFont typeface="Wingdings" panose="05000000000000000000" pitchFamily="2" charset="2"/>
              <a:buChar char="Ø"/>
            </a:pPr>
            <a:r>
              <a:rPr lang="zh-CN" altLang="en-US" sz="2400" dirty="0">
                <a:solidFill>
                  <a:srgbClr val="3333FF"/>
                </a:solidFill>
                <a:latin typeface="华文仿宋" panose="02010600040101010101" pitchFamily="2" charset="-122"/>
                <a:ea typeface="华文仿宋" panose="02010600040101010101" pitchFamily="2" charset="-122"/>
              </a:rPr>
              <a:t>仅扫描数据一次</a:t>
            </a:r>
            <a:endParaRPr lang="en-US" altLang="zh-CN" sz="2400" dirty="0">
              <a:solidFill>
                <a:srgbClr val="3333FF"/>
              </a:solidFill>
              <a:latin typeface="华文仿宋" panose="02010600040101010101" pitchFamily="2" charset="-122"/>
              <a:ea typeface="华文仿宋" panose="02010600040101010101" pitchFamily="2" charset="-122"/>
            </a:endParaRPr>
          </a:p>
          <a:p>
            <a:pPr lvl="1">
              <a:buFont typeface="Wingdings" panose="05000000000000000000" pitchFamily="2" charset="2"/>
              <a:buChar char="Ø"/>
            </a:pPr>
            <a:r>
              <a:rPr lang="zh-CN" altLang="en-US" sz="2400" dirty="0">
                <a:solidFill>
                  <a:srgbClr val="3333FF"/>
                </a:solidFill>
                <a:latin typeface="华文仿宋" panose="02010600040101010101" pitchFamily="2" charset="-122"/>
                <a:ea typeface="华文仿宋" panose="02010600040101010101" pitchFamily="2" charset="-122"/>
              </a:rPr>
              <a:t>扫描到前</a:t>
            </a:r>
            <a:r>
              <a:rPr lang="en-US" altLang="zh-CN" sz="2400" dirty="0">
                <a:solidFill>
                  <a:srgbClr val="3333FF"/>
                </a:solidFill>
                <a:latin typeface="华文仿宋" panose="02010600040101010101" pitchFamily="2" charset="-122"/>
                <a:ea typeface="华文仿宋" panose="02010600040101010101" pitchFamily="2" charset="-122"/>
              </a:rPr>
              <a:t>n</a:t>
            </a:r>
            <a:r>
              <a:rPr lang="zh-CN" altLang="en-US" sz="2400" dirty="0">
                <a:solidFill>
                  <a:srgbClr val="3333FF"/>
                </a:solidFill>
                <a:latin typeface="华文仿宋" panose="02010600040101010101" pitchFamily="2" charset="-122"/>
                <a:ea typeface="华文仿宋" panose="02010600040101010101" pitchFamily="2" charset="-122"/>
              </a:rPr>
              <a:t>个数据时</a:t>
            </a:r>
            <a:r>
              <a:rPr lang="en-US" altLang="zh-CN" sz="2400" dirty="0">
                <a:solidFill>
                  <a:srgbClr val="3333FF"/>
                </a:solidFill>
                <a:latin typeface="华文仿宋" panose="02010600040101010101" pitchFamily="2" charset="-122"/>
                <a:ea typeface="华文仿宋" panose="02010600040101010101" pitchFamily="2" charset="-122"/>
              </a:rPr>
              <a:t>(n&gt;k)</a:t>
            </a:r>
            <a:r>
              <a:rPr lang="zh-CN" altLang="en-US" sz="2400" dirty="0">
                <a:solidFill>
                  <a:srgbClr val="3333FF"/>
                </a:solidFill>
                <a:latin typeface="华文仿宋" panose="02010600040101010101" pitchFamily="2" charset="-122"/>
                <a:ea typeface="华文仿宋" panose="02010600040101010101" pitchFamily="2" charset="-122"/>
              </a:rPr>
              <a:t>，保存当前已扫描数据的</a:t>
            </a:r>
            <a:r>
              <a:rPr lang="en-US" altLang="zh-CN" sz="2400" dirty="0">
                <a:solidFill>
                  <a:srgbClr val="3333FF"/>
                </a:solidFill>
                <a:latin typeface="华文仿宋" panose="02010600040101010101" pitchFamily="2" charset="-122"/>
                <a:ea typeface="华文仿宋" panose="02010600040101010101" pitchFamily="2" charset="-122"/>
              </a:rPr>
              <a:t>k</a:t>
            </a:r>
            <a:r>
              <a:rPr lang="zh-CN" altLang="en-US" sz="2400" dirty="0">
                <a:solidFill>
                  <a:srgbClr val="3333FF"/>
                </a:solidFill>
                <a:latin typeface="华文仿宋" panose="02010600040101010101" pitchFamily="2" charset="-122"/>
                <a:ea typeface="华文仿宋" panose="02010600040101010101" pitchFamily="2" charset="-122"/>
              </a:rPr>
              <a:t>个</a:t>
            </a:r>
            <a:r>
              <a:rPr lang="zh-CN" altLang="en-US" sz="2400" b="1" dirty="0">
                <a:solidFill>
                  <a:srgbClr val="3333FF"/>
                </a:solidFill>
                <a:latin typeface="华文仿宋" panose="02010600040101010101" pitchFamily="2" charset="-122"/>
                <a:ea typeface="华文仿宋" panose="02010600040101010101" pitchFamily="2" charset="-122"/>
              </a:rPr>
              <a:t>均匀抽样</a:t>
            </a:r>
          </a:p>
        </p:txBody>
      </p:sp>
      <p:sp>
        <p:nvSpPr>
          <p:cNvPr id="113668" name="灯片编号占位符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B2589A24-00F7-40B8-940F-A1757664AD4F}" type="slidenum">
              <a:rPr lang="en-US" altLang="zh-CN"/>
              <a:pPr/>
              <a:t>97</a:t>
            </a:fld>
            <a:endParaRPr lang="en-US" altLang="zh-CN"/>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366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366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366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3667">
                                            <p:txEl>
                                              <p:pRg st="3" end="3"/>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13667">
                                            <p:txEl>
                                              <p:pRg st="4" end="4"/>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1366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667" grpId="0" build="p"/>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灯片编号占位符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178265E8-7019-4EA6-BB53-6D10B9E190B6}" type="slidenum">
              <a:rPr lang="en-US" altLang="zh-CN"/>
              <a:pPr/>
              <a:t>98</a:t>
            </a:fld>
            <a:endParaRPr lang="en-US" altLang="zh-CN"/>
          </a:p>
        </p:txBody>
      </p:sp>
      <p:sp>
        <p:nvSpPr>
          <p:cNvPr id="114691" name="标题 1"/>
          <p:cNvSpPr>
            <a:spLocks noGrp="1"/>
          </p:cNvSpPr>
          <p:nvPr>
            <p:ph type="title"/>
          </p:nvPr>
        </p:nvSpPr>
        <p:spPr/>
        <p:txBody>
          <a:bodyPr/>
          <a:lstStyle/>
          <a:p>
            <a:pPr algn="r"/>
            <a:r>
              <a:rPr lang="zh-CN" altLang="en-US" sz="3600" b="0" dirty="0">
                <a:solidFill>
                  <a:srgbClr val="3333FF"/>
                </a:solidFill>
                <a:latin typeface="方正姚体" panose="02010601030101010101" pitchFamily="2" charset="-122"/>
                <a:ea typeface="方正姚体" panose="02010601030101010101" pitchFamily="2" charset="-122"/>
              </a:rPr>
              <a:t>水库抽样</a:t>
            </a:r>
            <a:r>
              <a:rPr lang="en-US" altLang="zh-CN" sz="3600" b="0" dirty="0">
                <a:solidFill>
                  <a:srgbClr val="3333FF"/>
                </a:solidFill>
                <a:latin typeface="方正姚体" panose="02010601030101010101" pitchFamily="2" charset="-122"/>
                <a:ea typeface="方正姚体" panose="02010601030101010101" pitchFamily="2" charset="-122"/>
              </a:rPr>
              <a:t/>
            </a:r>
            <a:br>
              <a:rPr lang="en-US" altLang="zh-CN" sz="3600" b="0" dirty="0">
                <a:solidFill>
                  <a:srgbClr val="3333FF"/>
                </a:solidFill>
                <a:latin typeface="方正姚体" panose="02010601030101010101" pitchFamily="2" charset="-122"/>
                <a:ea typeface="方正姚体" panose="02010601030101010101" pitchFamily="2" charset="-122"/>
              </a:rPr>
            </a:br>
            <a:r>
              <a:rPr lang="zh-CN" altLang="en-US" sz="3600" b="0" dirty="0">
                <a:solidFill>
                  <a:srgbClr val="3333FF"/>
                </a:solidFill>
                <a:latin typeface="方正姚体" panose="02010601030101010101" pitchFamily="2" charset="-122"/>
                <a:ea typeface="方正姚体" panose="02010601030101010101" pitchFamily="2" charset="-122"/>
              </a:rPr>
              <a:t>大数据集上的抽样算法</a:t>
            </a:r>
            <a:endParaRPr lang="zh-CN" altLang="en-US" sz="3600" dirty="0"/>
          </a:p>
        </p:txBody>
      </p:sp>
      <p:sp>
        <p:nvSpPr>
          <p:cNvPr id="8" name="矩形 7"/>
          <p:cNvSpPr/>
          <p:nvPr/>
        </p:nvSpPr>
        <p:spPr>
          <a:xfrm>
            <a:off x="323850" y="5300663"/>
            <a:ext cx="8712200" cy="1569660"/>
          </a:xfrm>
          <a:prstGeom prst="rect">
            <a:avLst/>
          </a:prstGeom>
        </p:spPr>
        <p:txBody>
          <a:bodyPr>
            <a:spAutoFit/>
          </a:bodyPr>
          <a:lstStyle/>
          <a:p>
            <a:pPr marL="342900" indent="-342900">
              <a:buFont typeface="+mj-lt"/>
              <a:buAutoNum type="arabicPeriod"/>
              <a:defRPr/>
            </a:pPr>
            <a:r>
              <a:rPr lang="en-US" altLang="zh-CN" sz="2400" dirty="0">
                <a:solidFill>
                  <a:srgbClr val="3333FF"/>
                </a:solidFill>
                <a:latin typeface="华文仿宋" panose="02010600040101010101" pitchFamily="2" charset="-122"/>
                <a:ea typeface="华文仿宋" panose="02010600040101010101" pitchFamily="2" charset="-122"/>
              </a:rPr>
              <a:t>Save the first k items in an </a:t>
            </a:r>
            <a:r>
              <a:rPr lang="en-US" altLang="zh-CN" sz="2400" i="1" dirty="0">
                <a:solidFill>
                  <a:srgbClr val="3333FF"/>
                </a:solidFill>
                <a:latin typeface="华文仿宋" panose="02010600040101010101" pitchFamily="2" charset="-122"/>
                <a:ea typeface="华文仿宋" panose="02010600040101010101" pitchFamily="2" charset="-122"/>
              </a:rPr>
              <a:t>array</a:t>
            </a:r>
            <a:r>
              <a:rPr lang="en-US" altLang="zh-CN" sz="2400" dirty="0">
                <a:solidFill>
                  <a:srgbClr val="3333FF"/>
                </a:solidFill>
                <a:latin typeface="华文仿宋" panose="02010600040101010101" pitchFamily="2" charset="-122"/>
                <a:ea typeface="华文仿宋" panose="02010600040101010101" pitchFamily="2" charset="-122"/>
              </a:rPr>
              <a:t> of size k. </a:t>
            </a:r>
          </a:p>
          <a:p>
            <a:pPr marL="342900" indent="-342900">
              <a:buFont typeface="+mj-lt"/>
              <a:buAutoNum type="arabicPeriod"/>
              <a:defRPr/>
            </a:pPr>
            <a:r>
              <a:rPr lang="en-US" altLang="zh-CN" sz="2400" dirty="0">
                <a:solidFill>
                  <a:srgbClr val="3333FF"/>
                </a:solidFill>
                <a:latin typeface="华文仿宋" panose="02010600040101010101" pitchFamily="2" charset="-122"/>
                <a:ea typeface="华文仿宋" panose="02010600040101010101" pitchFamily="2" charset="-122"/>
              </a:rPr>
              <a:t>For each item n, n &gt; k, choose a random integer M from 1 to n (inclusive).</a:t>
            </a:r>
          </a:p>
          <a:p>
            <a:pPr marL="342900" indent="-342900">
              <a:buFont typeface="+mj-lt"/>
              <a:buAutoNum type="arabicPeriod"/>
              <a:defRPr/>
            </a:pPr>
            <a:r>
              <a:rPr lang="en-US" altLang="zh-CN" sz="2400" dirty="0">
                <a:solidFill>
                  <a:srgbClr val="3333FF"/>
                </a:solidFill>
                <a:latin typeface="华文仿宋" panose="02010600040101010101" pitchFamily="2" charset="-122"/>
                <a:ea typeface="华文仿宋" panose="02010600040101010101" pitchFamily="2" charset="-122"/>
              </a:rPr>
              <a:t>If M ≤ k, replace item M of the array with item n.</a:t>
            </a:r>
            <a:endParaRPr lang="zh-CN" altLang="en-US" sz="2400" dirty="0">
              <a:solidFill>
                <a:srgbClr val="3333FF"/>
              </a:solidFill>
              <a:latin typeface="华文仿宋" panose="02010600040101010101" pitchFamily="2" charset="-122"/>
              <a:ea typeface="华文仿宋" panose="02010600040101010101" pitchFamily="2" charset="-122"/>
            </a:endParaRPr>
          </a:p>
        </p:txBody>
      </p:sp>
      <p:pic>
        <p:nvPicPr>
          <p:cNvPr id="2" name="图片 1">
            <a:extLst>
              <a:ext uri="{FF2B5EF4-FFF2-40B4-BE49-F238E27FC236}">
                <a16:creationId xmlns:a16="http://schemas.microsoft.com/office/drawing/2014/main" id="{2AB41D82-F1E1-483C-B2E2-611884AA4A62}"/>
              </a:ext>
            </a:extLst>
          </p:cNvPr>
          <p:cNvPicPr>
            <a:picLocks noChangeAspect="1"/>
          </p:cNvPicPr>
          <p:nvPr/>
        </p:nvPicPr>
        <p:blipFill>
          <a:blip r:embed="rId2"/>
          <a:stretch>
            <a:fillRect/>
          </a:stretch>
        </p:blipFill>
        <p:spPr>
          <a:xfrm>
            <a:off x="600075" y="1593870"/>
            <a:ext cx="7019925" cy="353377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灯片编号占位符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DCE8409E-1D37-4333-B789-4CD3C2B781AC}" type="slidenum">
              <a:rPr lang="en-US" altLang="zh-CN"/>
              <a:pPr/>
              <a:t>99</a:t>
            </a:fld>
            <a:endParaRPr lang="en-US" altLang="zh-CN"/>
          </a:p>
        </p:txBody>
      </p:sp>
      <p:sp>
        <p:nvSpPr>
          <p:cNvPr id="115715" name="标题 1"/>
          <p:cNvSpPr>
            <a:spLocks noGrp="1"/>
          </p:cNvSpPr>
          <p:nvPr>
            <p:ph type="title"/>
          </p:nvPr>
        </p:nvSpPr>
        <p:spPr/>
        <p:txBody>
          <a:bodyPr/>
          <a:lstStyle/>
          <a:p>
            <a:pPr algn="r"/>
            <a:r>
              <a:rPr lang="zh-CN" altLang="en-US" sz="3600" b="0" dirty="0">
                <a:solidFill>
                  <a:srgbClr val="3333FF"/>
                </a:solidFill>
                <a:latin typeface="方正姚体" panose="02010601030101010101" pitchFamily="2" charset="-122"/>
                <a:ea typeface="方正姚体" panose="02010601030101010101" pitchFamily="2" charset="-122"/>
              </a:rPr>
              <a:t>水库抽样</a:t>
            </a:r>
            <a:r>
              <a:rPr lang="en-US" altLang="zh-CN" sz="3600" b="0" dirty="0">
                <a:solidFill>
                  <a:srgbClr val="3333FF"/>
                </a:solidFill>
                <a:latin typeface="方正姚体" panose="02010601030101010101" pitchFamily="2" charset="-122"/>
                <a:ea typeface="方正姚体" panose="02010601030101010101" pitchFamily="2" charset="-122"/>
              </a:rPr>
              <a:t/>
            </a:r>
            <a:br>
              <a:rPr lang="en-US" altLang="zh-CN" sz="3600" b="0" dirty="0">
                <a:solidFill>
                  <a:srgbClr val="3333FF"/>
                </a:solidFill>
                <a:latin typeface="方正姚体" panose="02010601030101010101" pitchFamily="2" charset="-122"/>
                <a:ea typeface="方正姚体" panose="02010601030101010101" pitchFamily="2" charset="-122"/>
              </a:rPr>
            </a:br>
            <a:r>
              <a:rPr lang="en-US" altLang="zh-CN" sz="3600" b="0" dirty="0">
                <a:solidFill>
                  <a:srgbClr val="3333FF"/>
                </a:solidFill>
                <a:latin typeface="方正姚体" panose="02010601030101010101" pitchFamily="2" charset="-122"/>
                <a:ea typeface="方正姚体" panose="02010601030101010101" pitchFamily="2" charset="-122"/>
              </a:rPr>
              <a:t>  </a:t>
            </a:r>
            <a:r>
              <a:rPr lang="zh-CN" altLang="en-US" sz="3600" b="0">
                <a:solidFill>
                  <a:srgbClr val="3333FF"/>
                </a:solidFill>
                <a:latin typeface="方正姚体" panose="02010601030101010101" pitchFamily="2" charset="-122"/>
                <a:ea typeface="方正姚体" panose="02010601030101010101" pitchFamily="2" charset="-122"/>
              </a:rPr>
              <a:t>归纳法证明</a:t>
            </a:r>
            <a:endParaRPr lang="zh-CN" altLang="en-US" sz="3600" dirty="0"/>
          </a:p>
        </p:txBody>
      </p:sp>
      <mc:AlternateContent xmlns:mc="http://schemas.openxmlformats.org/markup-compatibility/2006" xmlns:a14="http://schemas.microsoft.com/office/drawing/2010/main">
        <mc:Choice Requires="a14">
          <p:sp>
            <p:nvSpPr>
              <p:cNvPr id="7" name="矩形 6"/>
              <p:cNvSpPr/>
              <p:nvPr/>
            </p:nvSpPr>
            <p:spPr>
              <a:xfrm>
                <a:off x="287524" y="1520825"/>
                <a:ext cx="8713788" cy="3561103"/>
              </a:xfrm>
              <a:prstGeom prst="rect">
                <a:avLst/>
              </a:prstGeom>
            </p:spPr>
            <p:txBody>
              <a:bodyPr>
                <a:spAutoFit/>
              </a:bodyPr>
              <a:lstStyle/>
              <a:p>
                <a:pPr marL="342900" indent="-342900">
                  <a:buFont typeface="+mj-lt"/>
                  <a:buAutoNum type="arabicPeriod"/>
                  <a:defRPr/>
                </a:pPr>
                <a:r>
                  <a:rPr lang="zh-CN" altLang="en-US" sz="2300" dirty="0">
                    <a:solidFill>
                      <a:srgbClr val="3333FF"/>
                    </a:solidFill>
                    <a:latin typeface="华文仿宋" panose="02010600040101010101" pitchFamily="2" charset="-122"/>
                    <a:ea typeface="华文仿宋" panose="02010600040101010101" pitchFamily="2" charset="-122"/>
                  </a:rPr>
                  <a:t>假设</a:t>
                </a:r>
                <a:r>
                  <a:rPr lang="en-US" altLang="zh-CN" sz="2300" dirty="0">
                    <a:solidFill>
                      <a:srgbClr val="3333FF"/>
                    </a:solidFill>
                    <a:latin typeface="华文仿宋" panose="02010600040101010101" pitchFamily="2" charset="-122"/>
                    <a:ea typeface="华文仿宋" panose="02010600040101010101" pitchFamily="2" charset="-122"/>
                    <a:cs typeface="Vijaya" panose="020B0604020202020204" pitchFamily="34" charset="0"/>
                  </a:rPr>
                  <a:t>(n-1)</a:t>
                </a:r>
                <a:r>
                  <a:rPr lang="zh-CN" altLang="en-US" sz="2300" dirty="0">
                    <a:solidFill>
                      <a:srgbClr val="3333FF"/>
                    </a:solidFill>
                    <a:latin typeface="华文仿宋" panose="02010600040101010101" pitchFamily="2" charset="-122"/>
                    <a:ea typeface="华文仿宋" panose="02010600040101010101" pitchFamily="2" charset="-122"/>
                    <a:cs typeface="Vijaya" panose="020B0604020202020204" pitchFamily="34" charset="0"/>
                  </a:rPr>
                  <a:t>次采样后</a:t>
                </a:r>
                <a:r>
                  <a:rPr lang="en-US" altLang="zh-CN" sz="2300" dirty="0">
                    <a:solidFill>
                      <a:srgbClr val="3333FF"/>
                    </a:solidFill>
                    <a:latin typeface="华文仿宋" panose="02010600040101010101" pitchFamily="2" charset="-122"/>
                    <a:ea typeface="华文仿宋" panose="02010600040101010101" pitchFamily="2" charset="-122"/>
                  </a:rPr>
                  <a:t>, </a:t>
                </a:r>
                <a:r>
                  <a:rPr lang="zh-CN" altLang="en-US" sz="2300" dirty="0">
                    <a:solidFill>
                      <a:srgbClr val="3333FF"/>
                    </a:solidFill>
                    <a:latin typeface="华文仿宋" panose="02010600040101010101" pitchFamily="2" charset="-122"/>
                    <a:ea typeface="华文仿宋" panose="02010600040101010101" pitchFamily="2" charset="-122"/>
                  </a:rPr>
                  <a:t>缓冲区中</a:t>
                </a:r>
                <a:r>
                  <a:rPr lang="en-US" altLang="zh-CN" sz="2300" dirty="0">
                    <a:solidFill>
                      <a:srgbClr val="3333FF"/>
                    </a:solidFill>
                    <a:latin typeface="华文仿宋" panose="02010600040101010101" pitchFamily="2" charset="-122"/>
                    <a:ea typeface="华文仿宋" panose="02010600040101010101" pitchFamily="2" charset="-122"/>
                  </a:rPr>
                  <a:t>k</a:t>
                </a:r>
                <a:r>
                  <a:rPr lang="zh-CN" altLang="en-US" sz="2300" dirty="0">
                    <a:solidFill>
                      <a:srgbClr val="3333FF"/>
                    </a:solidFill>
                    <a:latin typeface="华文仿宋" panose="02010600040101010101" pitchFamily="2" charset="-122"/>
                    <a:ea typeface="华文仿宋" panose="02010600040101010101" pitchFamily="2" charset="-122"/>
                  </a:rPr>
                  <a:t>个样本的采样概率为</a:t>
                </a:r>
                <a14:m>
                  <m:oMath xmlns:m="http://schemas.openxmlformats.org/officeDocument/2006/math">
                    <m:f>
                      <m:fPr>
                        <m:ctrlPr>
                          <a:rPr lang="en-US" altLang="zh-CN" sz="2300" i="1" smtClean="0">
                            <a:solidFill>
                              <a:srgbClr val="3333FF"/>
                            </a:solidFill>
                            <a:latin typeface="Cambria Math" panose="02040503050406030204" pitchFamily="18" charset="0"/>
                            <a:ea typeface="华文仿宋" panose="02010600040101010101" pitchFamily="2" charset="-122"/>
                          </a:rPr>
                        </m:ctrlPr>
                      </m:fPr>
                      <m:num>
                        <m:r>
                          <a:rPr lang="en-US" altLang="zh-CN" sz="2300" b="0" i="1" smtClean="0">
                            <a:solidFill>
                              <a:srgbClr val="3333FF"/>
                            </a:solidFill>
                            <a:latin typeface="Cambria Math" panose="02040503050406030204" pitchFamily="18" charset="0"/>
                            <a:ea typeface="华文仿宋" panose="02010600040101010101" pitchFamily="2" charset="-122"/>
                          </a:rPr>
                          <m:t>𝑘</m:t>
                        </m:r>
                      </m:num>
                      <m:den>
                        <m:r>
                          <a:rPr lang="en-US" altLang="zh-CN" sz="2300" b="0" i="1" smtClean="0">
                            <a:solidFill>
                              <a:srgbClr val="3333FF"/>
                            </a:solidFill>
                            <a:latin typeface="Cambria Math" panose="02040503050406030204" pitchFamily="18" charset="0"/>
                            <a:ea typeface="华文仿宋" panose="02010600040101010101" pitchFamily="2" charset="-122"/>
                          </a:rPr>
                          <m:t>𝑛</m:t>
                        </m:r>
                        <m:r>
                          <a:rPr lang="en-US" altLang="zh-CN" sz="2300" b="0" i="1" smtClean="0">
                            <a:solidFill>
                              <a:srgbClr val="3333FF"/>
                            </a:solidFill>
                            <a:latin typeface="Cambria Math" panose="02040503050406030204" pitchFamily="18" charset="0"/>
                            <a:ea typeface="华文仿宋" panose="02010600040101010101" pitchFamily="2" charset="-122"/>
                          </a:rPr>
                          <m:t>−1</m:t>
                        </m:r>
                      </m:den>
                    </m:f>
                  </m:oMath>
                </a14:m>
                <a:r>
                  <a:rPr lang="en-US" altLang="zh-CN" sz="2300" dirty="0">
                    <a:solidFill>
                      <a:srgbClr val="3333FF"/>
                    </a:solidFill>
                    <a:latin typeface="华文仿宋" panose="02010600040101010101" pitchFamily="2" charset="-122"/>
                    <a:ea typeface="华文仿宋" panose="02010600040101010101" pitchFamily="2" charset="-122"/>
                  </a:rPr>
                  <a:t>; </a:t>
                </a:r>
              </a:p>
              <a:p>
                <a:pPr marL="342900" indent="-342900">
                  <a:buFont typeface="+mj-lt"/>
                  <a:buAutoNum type="arabicPeriod"/>
                  <a:defRPr/>
                </a:pPr>
                <a:r>
                  <a:rPr lang="zh-CN" altLang="en-US" sz="2300" dirty="0">
                    <a:solidFill>
                      <a:srgbClr val="3333FF"/>
                    </a:solidFill>
                    <a:latin typeface="华文仿宋" panose="02010600040101010101" pitchFamily="2" charset="-122"/>
                    <a:ea typeface="华文仿宋" panose="02010600040101010101" pitchFamily="2" charset="-122"/>
                  </a:rPr>
                  <a:t>在第</a:t>
                </a:r>
                <a:r>
                  <a:rPr lang="en-US" altLang="zh-CN" sz="2300" dirty="0">
                    <a:solidFill>
                      <a:srgbClr val="3333FF"/>
                    </a:solidFill>
                    <a:latin typeface="华文仿宋" panose="02010600040101010101" pitchFamily="2" charset="-122"/>
                    <a:ea typeface="华文仿宋" panose="02010600040101010101" pitchFamily="2" charset="-122"/>
                  </a:rPr>
                  <a:t>n</a:t>
                </a:r>
                <a:r>
                  <a:rPr lang="zh-CN" altLang="en-US" sz="2300" dirty="0">
                    <a:solidFill>
                      <a:srgbClr val="3333FF"/>
                    </a:solidFill>
                    <a:latin typeface="华文仿宋" panose="02010600040101010101" pitchFamily="2" charset="-122"/>
                    <a:ea typeface="华文仿宋" panose="02010600040101010101" pitchFamily="2" charset="-122"/>
                  </a:rPr>
                  <a:t>次采样中</a:t>
                </a:r>
                <a:r>
                  <a:rPr lang="en-US" altLang="zh-CN" sz="2300" dirty="0">
                    <a:solidFill>
                      <a:srgbClr val="3333FF"/>
                    </a:solidFill>
                    <a:latin typeface="华文仿宋" panose="02010600040101010101" pitchFamily="2" charset="-122"/>
                    <a:ea typeface="华文仿宋" panose="02010600040101010101" pitchFamily="2" charset="-122"/>
                  </a:rPr>
                  <a:t>,</a:t>
                </a:r>
                <a:r>
                  <a:rPr lang="zh-CN" altLang="en-US" sz="2300" dirty="0">
                    <a:solidFill>
                      <a:srgbClr val="3333FF"/>
                    </a:solidFill>
                    <a:latin typeface="华文仿宋" panose="02010600040101010101" pitchFamily="2" charset="-122"/>
                    <a:ea typeface="华文仿宋" panose="02010600040101010101" pitchFamily="2" charset="-122"/>
                  </a:rPr>
                  <a:t>缓冲区的样本被替换的概率为：</a:t>
                </a:r>
                <a14:m>
                  <m:oMath xmlns:m="http://schemas.openxmlformats.org/officeDocument/2006/math">
                    <m:f>
                      <m:fPr>
                        <m:ctrlPr>
                          <a:rPr lang="en-US" altLang="zh-CN" sz="2300" i="1" smtClean="0">
                            <a:solidFill>
                              <a:srgbClr val="3333FF"/>
                            </a:solidFill>
                            <a:latin typeface="Cambria Math" panose="02040503050406030204" pitchFamily="18" charset="0"/>
                            <a:ea typeface="华文仿宋" panose="02010600040101010101" pitchFamily="2" charset="-122"/>
                          </a:rPr>
                        </m:ctrlPr>
                      </m:fPr>
                      <m:num>
                        <m:r>
                          <a:rPr lang="en-US" altLang="zh-CN" sz="2300" b="0" i="1" smtClean="0">
                            <a:solidFill>
                              <a:srgbClr val="3333FF"/>
                            </a:solidFill>
                            <a:latin typeface="Cambria Math" panose="02040503050406030204" pitchFamily="18" charset="0"/>
                            <a:ea typeface="华文仿宋" panose="02010600040101010101" pitchFamily="2" charset="-122"/>
                          </a:rPr>
                          <m:t>𝑘</m:t>
                        </m:r>
                      </m:num>
                      <m:den>
                        <m:r>
                          <a:rPr lang="en-US" altLang="zh-CN" sz="2300" b="0" i="1" smtClean="0">
                            <a:solidFill>
                              <a:srgbClr val="3333FF"/>
                            </a:solidFill>
                            <a:latin typeface="Cambria Math" panose="02040503050406030204" pitchFamily="18" charset="0"/>
                            <a:ea typeface="华文仿宋" panose="02010600040101010101" pitchFamily="2" charset="-122"/>
                          </a:rPr>
                          <m:t>𝑛</m:t>
                        </m:r>
                      </m:den>
                    </m:f>
                    <m:r>
                      <a:rPr lang="en-US" altLang="zh-CN" sz="2300" i="1" smtClean="0">
                        <a:solidFill>
                          <a:srgbClr val="3333FF"/>
                        </a:solidFill>
                        <a:latin typeface="Cambria Math" panose="02040503050406030204" pitchFamily="18" charset="0"/>
                        <a:ea typeface="Cambria Math" panose="02040503050406030204" pitchFamily="18" charset="0"/>
                      </a:rPr>
                      <m:t>×</m:t>
                    </m:r>
                    <m:f>
                      <m:fPr>
                        <m:ctrlPr>
                          <a:rPr lang="en-US" altLang="zh-CN" sz="2300" i="1" smtClean="0">
                            <a:solidFill>
                              <a:srgbClr val="3333FF"/>
                            </a:solidFill>
                            <a:latin typeface="Cambria Math" panose="02040503050406030204" pitchFamily="18" charset="0"/>
                            <a:ea typeface="Cambria Math" panose="02040503050406030204" pitchFamily="18" charset="0"/>
                          </a:rPr>
                        </m:ctrlPr>
                      </m:fPr>
                      <m:num>
                        <m:r>
                          <a:rPr lang="en-US" altLang="zh-CN" sz="2300" b="0" i="1" smtClean="0">
                            <a:solidFill>
                              <a:srgbClr val="3333FF"/>
                            </a:solidFill>
                            <a:latin typeface="Cambria Math" panose="02040503050406030204" pitchFamily="18" charset="0"/>
                            <a:ea typeface="Cambria Math" panose="02040503050406030204" pitchFamily="18" charset="0"/>
                          </a:rPr>
                          <m:t>1</m:t>
                        </m:r>
                      </m:num>
                      <m:den>
                        <m:r>
                          <a:rPr lang="en-US" altLang="zh-CN" sz="2300" b="0" i="1" smtClean="0">
                            <a:solidFill>
                              <a:srgbClr val="3333FF"/>
                            </a:solidFill>
                            <a:latin typeface="Cambria Math" panose="02040503050406030204" pitchFamily="18" charset="0"/>
                            <a:ea typeface="Cambria Math" panose="02040503050406030204" pitchFamily="18" charset="0"/>
                          </a:rPr>
                          <m:t>𝑘</m:t>
                        </m:r>
                      </m:den>
                    </m:f>
                    <m:r>
                      <a:rPr lang="en-US" altLang="zh-CN" sz="2300" b="0" i="1" smtClean="0">
                        <a:solidFill>
                          <a:srgbClr val="3333FF"/>
                        </a:solidFill>
                        <a:latin typeface="Cambria Math" panose="02040503050406030204" pitchFamily="18" charset="0"/>
                        <a:ea typeface="Cambria Math" panose="02040503050406030204" pitchFamily="18" charset="0"/>
                      </a:rPr>
                      <m:t>=</m:t>
                    </m:r>
                    <m:f>
                      <m:fPr>
                        <m:ctrlPr>
                          <a:rPr lang="en-US" altLang="zh-CN" sz="2300" b="0" i="1" smtClean="0">
                            <a:solidFill>
                              <a:srgbClr val="3333FF"/>
                            </a:solidFill>
                            <a:latin typeface="Cambria Math" panose="02040503050406030204" pitchFamily="18" charset="0"/>
                            <a:ea typeface="Cambria Math" panose="02040503050406030204" pitchFamily="18" charset="0"/>
                          </a:rPr>
                        </m:ctrlPr>
                      </m:fPr>
                      <m:num>
                        <m:r>
                          <a:rPr lang="en-US" altLang="zh-CN" sz="2300" b="0" i="1" smtClean="0">
                            <a:solidFill>
                              <a:srgbClr val="3333FF"/>
                            </a:solidFill>
                            <a:latin typeface="Cambria Math" panose="02040503050406030204" pitchFamily="18" charset="0"/>
                            <a:ea typeface="Cambria Math" panose="02040503050406030204" pitchFamily="18" charset="0"/>
                          </a:rPr>
                          <m:t>1</m:t>
                        </m:r>
                      </m:num>
                      <m:den>
                        <m:r>
                          <a:rPr lang="en-US" altLang="zh-CN" sz="2300" b="0" i="1" smtClean="0">
                            <a:solidFill>
                              <a:srgbClr val="3333FF"/>
                            </a:solidFill>
                            <a:latin typeface="Cambria Math" panose="02040503050406030204" pitchFamily="18" charset="0"/>
                            <a:ea typeface="Cambria Math" panose="02040503050406030204" pitchFamily="18" charset="0"/>
                          </a:rPr>
                          <m:t>𝑛</m:t>
                        </m:r>
                      </m:den>
                    </m:f>
                    <m:r>
                      <a:rPr lang="en-US" altLang="zh-CN" sz="2300" b="0" i="1" smtClean="0">
                        <a:solidFill>
                          <a:srgbClr val="3333FF"/>
                        </a:solidFill>
                        <a:latin typeface="Cambria Math" panose="02040503050406030204" pitchFamily="18" charset="0"/>
                        <a:ea typeface="Cambria Math" panose="02040503050406030204" pitchFamily="18" charset="0"/>
                      </a:rPr>
                      <m:t>;</m:t>
                    </m:r>
                  </m:oMath>
                </a14:m>
                <a:endParaRPr lang="en-US" altLang="zh-CN" sz="2300" i="1" dirty="0">
                  <a:solidFill>
                    <a:srgbClr val="3333FF"/>
                  </a:solidFill>
                  <a:latin typeface="华文仿宋" panose="02010600040101010101" pitchFamily="2" charset="-122"/>
                  <a:ea typeface="华文仿宋" panose="02010600040101010101" pitchFamily="2" charset="-122"/>
                  <a:cs typeface="Vijaya" panose="020B0604020202020204" pitchFamily="34" charset="0"/>
                </a:endParaRPr>
              </a:p>
              <a:p>
                <a:pPr marL="342900" indent="-342900">
                  <a:buFont typeface="+mj-lt"/>
                  <a:buAutoNum type="arabicPeriod"/>
                  <a:defRPr/>
                </a:pPr>
                <a:r>
                  <a:rPr lang="zh-CN" altLang="en-US" sz="2300" dirty="0">
                    <a:solidFill>
                      <a:srgbClr val="3333FF"/>
                    </a:solidFill>
                    <a:latin typeface="华文仿宋" panose="02010600040101010101" pitchFamily="2" charset="-122"/>
                    <a:ea typeface="华文仿宋" panose="02010600040101010101" pitchFamily="2" charset="-122"/>
                  </a:rPr>
                  <a:t>则第</a:t>
                </a:r>
                <a:r>
                  <a:rPr lang="en-US" altLang="zh-CN" sz="2300" dirty="0">
                    <a:solidFill>
                      <a:srgbClr val="3333FF"/>
                    </a:solidFill>
                    <a:latin typeface="华文仿宋" panose="02010600040101010101" pitchFamily="2" charset="-122"/>
                    <a:ea typeface="华文仿宋" panose="02010600040101010101" pitchFamily="2" charset="-122"/>
                  </a:rPr>
                  <a:t>n</a:t>
                </a:r>
                <a:r>
                  <a:rPr lang="zh-CN" altLang="en-US" sz="2300" dirty="0">
                    <a:solidFill>
                      <a:srgbClr val="3333FF"/>
                    </a:solidFill>
                    <a:latin typeface="华文仿宋" panose="02010600040101010101" pitchFamily="2" charset="-122"/>
                    <a:ea typeface="华文仿宋" panose="02010600040101010101" pitchFamily="2" charset="-122"/>
                  </a:rPr>
                  <a:t>次采样中</a:t>
                </a:r>
                <a:r>
                  <a:rPr lang="en-US" altLang="zh-CN" sz="2300" dirty="0">
                    <a:solidFill>
                      <a:srgbClr val="3333FF"/>
                    </a:solidFill>
                    <a:latin typeface="华文仿宋" panose="02010600040101010101" pitchFamily="2" charset="-122"/>
                    <a:ea typeface="华文仿宋" panose="02010600040101010101" pitchFamily="2" charset="-122"/>
                  </a:rPr>
                  <a:t>,</a:t>
                </a:r>
                <a:r>
                  <a:rPr lang="zh-CN" altLang="en-US" sz="2300" dirty="0">
                    <a:solidFill>
                      <a:srgbClr val="3333FF"/>
                    </a:solidFill>
                    <a:latin typeface="华文仿宋" panose="02010600040101010101" pitchFamily="2" charset="-122"/>
                    <a:ea typeface="华文仿宋" panose="02010600040101010101" pitchFamily="2" charset="-122"/>
                  </a:rPr>
                  <a:t>缓冲区的样本不会被替换的概率为</a:t>
                </a:r>
                <a:r>
                  <a:rPr lang="en-US" altLang="zh-CN" sz="2300" dirty="0">
                    <a:solidFill>
                      <a:srgbClr val="3333FF"/>
                    </a:solidFill>
                    <a:latin typeface="华文仿宋" panose="02010600040101010101" pitchFamily="2" charset="-122"/>
                    <a:ea typeface="华文仿宋" panose="02010600040101010101" pitchFamily="2" charset="-122"/>
                  </a:rPr>
                  <a:t>: </a:t>
                </a:r>
                <a14:m>
                  <m:oMath xmlns:m="http://schemas.openxmlformats.org/officeDocument/2006/math">
                    <m:r>
                      <a:rPr lang="en-US" altLang="zh-CN" sz="2300" i="1">
                        <a:solidFill>
                          <a:srgbClr val="3333FF"/>
                        </a:solidFill>
                        <a:latin typeface="Cambria Math" panose="02040503050406030204" pitchFamily="18" charset="0"/>
                        <a:ea typeface="华文仿宋" panose="02010600040101010101" pitchFamily="2" charset="-122"/>
                      </a:rPr>
                      <m:t>1</m:t>
                    </m:r>
                    <m:r>
                      <a:rPr lang="en-US" altLang="zh-CN" sz="2300" b="0" i="1" smtClean="0">
                        <a:solidFill>
                          <a:srgbClr val="3333FF"/>
                        </a:solidFill>
                        <a:latin typeface="Cambria Math" panose="02040503050406030204" pitchFamily="18" charset="0"/>
                        <a:ea typeface="华文仿宋" panose="02010600040101010101" pitchFamily="2" charset="-122"/>
                      </a:rPr>
                      <m:t>−</m:t>
                    </m:r>
                    <m:f>
                      <m:fPr>
                        <m:ctrlPr>
                          <a:rPr lang="en-US" altLang="zh-CN" sz="2300" b="0" i="1" smtClean="0">
                            <a:solidFill>
                              <a:srgbClr val="3333FF"/>
                            </a:solidFill>
                            <a:latin typeface="Cambria Math" panose="02040503050406030204" pitchFamily="18" charset="0"/>
                            <a:ea typeface="华文仿宋" panose="02010600040101010101" pitchFamily="2" charset="-122"/>
                          </a:rPr>
                        </m:ctrlPr>
                      </m:fPr>
                      <m:num>
                        <m:r>
                          <a:rPr lang="en-US" altLang="zh-CN" sz="2300" b="0" i="1" smtClean="0">
                            <a:solidFill>
                              <a:srgbClr val="3333FF"/>
                            </a:solidFill>
                            <a:latin typeface="Cambria Math" panose="02040503050406030204" pitchFamily="18" charset="0"/>
                            <a:ea typeface="华文仿宋" panose="02010600040101010101" pitchFamily="2" charset="-122"/>
                          </a:rPr>
                          <m:t>1</m:t>
                        </m:r>
                      </m:num>
                      <m:den>
                        <m:r>
                          <a:rPr lang="en-US" altLang="zh-CN" sz="2300" b="0" i="1" smtClean="0">
                            <a:solidFill>
                              <a:srgbClr val="3333FF"/>
                            </a:solidFill>
                            <a:latin typeface="Cambria Math" panose="02040503050406030204" pitchFamily="18" charset="0"/>
                            <a:ea typeface="华文仿宋" panose="02010600040101010101" pitchFamily="2" charset="-122"/>
                          </a:rPr>
                          <m:t>𝑛</m:t>
                        </m:r>
                      </m:den>
                    </m:f>
                    <m:r>
                      <a:rPr lang="en-US" altLang="zh-CN" sz="2300" b="0" i="1" smtClean="0">
                        <a:solidFill>
                          <a:srgbClr val="3333FF"/>
                        </a:solidFill>
                        <a:latin typeface="Cambria Math" panose="02040503050406030204" pitchFamily="18" charset="0"/>
                        <a:ea typeface="华文仿宋" panose="02010600040101010101" pitchFamily="2" charset="-122"/>
                      </a:rPr>
                      <m:t>=</m:t>
                    </m:r>
                    <m:f>
                      <m:fPr>
                        <m:ctrlPr>
                          <a:rPr lang="en-US" altLang="zh-CN" sz="2300" b="0" i="1" smtClean="0">
                            <a:solidFill>
                              <a:srgbClr val="3333FF"/>
                            </a:solidFill>
                            <a:latin typeface="Cambria Math" panose="02040503050406030204" pitchFamily="18" charset="0"/>
                            <a:ea typeface="华文仿宋" panose="02010600040101010101" pitchFamily="2" charset="-122"/>
                          </a:rPr>
                        </m:ctrlPr>
                      </m:fPr>
                      <m:num>
                        <m:r>
                          <a:rPr lang="en-US" altLang="zh-CN" sz="2300" b="0" i="1" smtClean="0">
                            <a:solidFill>
                              <a:srgbClr val="3333FF"/>
                            </a:solidFill>
                            <a:latin typeface="Cambria Math" panose="02040503050406030204" pitchFamily="18" charset="0"/>
                            <a:ea typeface="华文仿宋" panose="02010600040101010101" pitchFamily="2" charset="-122"/>
                          </a:rPr>
                          <m:t>𝑛</m:t>
                        </m:r>
                        <m:r>
                          <a:rPr lang="en-US" altLang="zh-CN" sz="2300" b="0" i="1" smtClean="0">
                            <a:solidFill>
                              <a:srgbClr val="3333FF"/>
                            </a:solidFill>
                            <a:latin typeface="Cambria Math" panose="02040503050406030204" pitchFamily="18" charset="0"/>
                            <a:ea typeface="华文仿宋" panose="02010600040101010101" pitchFamily="2" charset="-122"/>
                          </a:rPr>
                          <m:t>−1</m:t>
                        </m:r>
                      </m:num>
                      <m:den>
                        <m:r>
                          <a:rPr lang="en-US" altLang="zh-CN" sz="2300" b="0" i="1" smtClean="0">
                            <a:solidFill>
                              <a:srgbClr val="3333FF"/>
                            </a:solidFill>
                            <a:latin typeface="Cambria Math" panose="02040503050406030204" pitchFamily="18" charset="0"/>
                            <a:ea typeface="华文仿宋" panose="02010600040101010101" pitchFamily="2" charset="-122"/>
                          </a:rPr>
                          <m:t>𝑛</m:t>
                        </m:r>
                      </m:den>
                    </m:f>
                  </m:oMath>
                </a14:m>
                <a:endParaRPr lang="en-US" altLang="zh-CN" sz="2300" dirty="0">
                  <a:solidFill>
                    <a:srgbClr val="3333FF"/>
                  </a:solidFill>
                  <a:latin typeface="华文仿宋" panose="02010600040101010101" pitchFamily="2" charset="-122"/>
                  <a:ea typeface="华文仿宋" panose="02010600040101010101" pitchFamily="2" charset="-122"/>
                </a:endParaRPr>
              </a:p>
              <a:p>
                <a:pPr marL="342900" indent="-342900">
                  <a:buFont typeface="+mj-lt"/>
                  <a:buAutoNum type="arabicPeriod"/>
                  <a:defRPr/>
                </a:pPr>
                <a:r>
                  <a:rPr lang="zh-CN" altLang="en-US" sz="2300" dirty="0">
                    <a:solidFill>
                      <a:srgbClr val="3333FF"/>
                    </a:solidFill>
                    <a:latin typeface="华文仿宋" panose="02010600040101010101" pitchFamily="2" charset="-122"/>
                    <a:ea typeface="华文仿宋" panose="02010600040101010101" pitchFamily="2" charset="-122"/>
                  </a:rPr>
                  <a:t>经过</a:t>
                </a:r>
                <a:r>
                  <a:rPr lang="en-US" altLang="zh-CN" sz="2300" dirty="0">
                    <a:solidFill>
                      <a:srgbClr val="3333FF"/>
                    </a:solidFill>
                    <a:latin typeface="华文仿宋" panose="02010600040101010101" pitchFamily="2" charset="-122"/>
                    <a:ea typeface="华文仿宋" panose="02010600040101010101" pitchFamily="2" charset="-122"/>
                  </a:rPr>
                  <a:t>n</a:t>
                </a:r>
                <a:r>
                  <a:rPr lang="zh-CN" altLang="en-US" sz="2300" dirty="0">
                    <a:solidFill>
                      <a:srgbClr val="3333FF"/>
                    </a:solidFill>
                    <a:latin typeface="华文仿宋" panose="02010600040101010101" pitchFamily="2" charset="-122"/>
                    <a:ea typeface="华文仿宋" panose="02010600040101010101" pitchFamily="2" charset="-122"/>
                  </a:rPr>
                  <a:t>次采样后，数据留在缓冲区的概率是下面两个概率乘积：</a:t>
                </a:r>
                <a:endParaRPr lang="en-US" altLang="zh-CN" sz="2300" dirty="0">
                  <a:solidFill>
                    <a:srgbClr val="3333FF"/>
                  </a:solidFill>
                  <a:latin typeface="华文仿宋" panose="02010600040101010101" pitchFamily="2" charset="-122"/>
                  <a:ea typeface="华文仿宋" panose="02010600040101010101" pitchFamily="2" charset="-122"/>
                </a:endParaRPr>
              </a:p>
              <a:p>
                <a:pPr marL="800100" lvl="1" indent="-342900">
                  <a:buFont typeface="+mj-lt"/>
                  <a:buAutoNum type="arabicPeriod"/>
                  <a:defRPr/>
                </a:pPr>
                <a:r>
                  <a:rPr lang="zh-CN" altLang="en-US" sz="2300" dirty="0">
                    <a:solidFill>
                      <a:srgbClr val="3333FF"/>
                    </a:solidFill>
                    <a:latin typeface="华文仿宋" panose="02010600040101010101" pitchFamily="2" charset="-122"/>
                    <a:ea typeface="华文仿宋" panose="02010600040101010101" pitchFamily="2" charset="-122"/>
                  </a:rPr>
                  <a:t>前</a:t>
                </a:r>
                <a:r>
                  <a:rPr lang="en-US" altLang="zh-CN" sz="2300" dirty="0">
                    <a:solidFill>
                      <a:srgbClr val="3333FF"/>
                    </a:solidFill>
                    <a:latin typeface="华文仿宋" panose="02010600040101010101" pitchFamily="2" charset="-122"/>
                    <a:ea typeface="华文仿宋" panose="02010600040101010101" pitchFamily="2" charset="-122"/>
                  </a:rPr>
                  <a:t>(n-1)</a:t>
                </a:r>
                <a:r>
                  <a:rPr lang="zh-CN" altLang="en-US" sz="2300" dirty="0">
                    <a:solidFill>
                      <a:srgbClr val="3333FF"/>
                    </a:solidFill>
                    <a:latin typeface="华文仿宋" panose="02010600040101010101" pitchFamily="2" charset="-122"/>
                    <a:ea typeface="华文仿宋" panose="02010600040101010101" pitchFamily="2" charset="-122"/>
                  </a:rPr>
                  <a:t>轮以后，数据在缓冲区中；</a:t>
                </a:r>
                <a:r>
                  <a:rPr lang="en-US" altLang="zh-CN" sz="2300" dirty="0">
                    <a:solidFill>
                      <a:srgbClr val="3333FF"/>
                    </a:solidFill>
                    <a:latin typeface="华文仿宋" panose="02010600040101010101" pitchFamily="2" charset="-122"/>
                    <a:ea typeface="华文仿宋" panose="02010600040101010101" pitchFamily="2" charset="-122"/>
                  </a:rPr>
                  <a:t> </a:t>
                </a:r>
              </a:p>
              <a:p>
                <a:pPr marL="800100" lvl="1" indent="-342900">
                  <a:buFont typeface="+mj-lt"/>
                  <a:buAutoNum type="arabicPeriod"/>
                  <a:defRPr/>
                </a:pPr>
                <a:r>
                  <a:rPr lang="zh-CN" altLang="en-US" sz="2300" dirty="0">
                    <a:solidFill>
                      <a:srgbClr val="3333FF"/>
                    </a:solidFill>
                    <a:latin typeface="华文仿宋" panose="02010600040101010101" pitchFamily="2" charset="-122"/>
                    <a:ea typeface="华文仿宋" panose="02010600040101010101" pitchFamily="2" charset="-122"/>
                  </a:rPr>
                  <a:t>第</a:t>
                </a:r>
                <a:r>
                  <a:rPr lang="en-US" altLang="zh-CN" sz="2300" dirty="0">
                    <a:solidFill>
                      <a:srgbClr val="3333FF"/>
                    </a:solidFill>
                    <a:latin typeface="华文仿宋" panose="02010600040101010101" pitchFamily="2" charset="-122"/>
                    <a:ea typeface="华文仿宋" panose="02010600040101010101" pitchFamily="2" charset="-122"/>
                  </a:rPr>
                  <a:t>n</a:t>
                </a:r>
                <a:r>
                  <a:rPr lang="zh-CN" altLang="en-US" sz="2300" dirty="0">
                    <a:solidFill>
                      <a:srgbClr val="3333FF"/>
                    </a:solidFill>
                    <a:latin typeface="华文仿宋" panose="02010600040101010101" pitchFamily="2" charset="-122"/>
                    <a:ea typeface="华文仿宋" panose="02010600040101010101" pitchFamily="2" charset="-122"/>
                  </a:rPr>
                  <a:t>轮，没有被替换出去；</a:t>
                </a:r>
                <a:r>
                  <a:rPr lang="en-US" altLang="zh-CN" sz="2300" dirty="0">
                    <a:solidFill>
                      <a:srgbClr val="3333FF"/>
                    </a:solidFill>
                    <a:latin typeface="华文仿宋" panose="02010600040101010101" pitchFamily="2" charset="-122"/>
                    <a:ea typeface="华文仿宋" panose="02010600040101010101" pitchFamily="2" charset="-122"/>
                  </a:rPr>
                  <a:t> </a:t>
                </a:r>
              </a:p>
              <a:p>
                <a:pPr marL="342900" indent="-342900">
                  <a:buFont typeface="+mj-lt"/>
                  <a:buAutoNum type="arabicPeriod"/>
                  <a:defRPr/>
                </a:pPr>
                <a:r>
                  <a:rPr lang="zh-CN" altLang="en-US" sz="2300" dirty="0">
                    <a:solidFill>
                      <a:srgbClr val="3333FF"/>
                    </a:solidFill>
                    <a:latin typeface="华文仿宋" panose="02010600040101010101" pitchFamily="2" charset="-122"/>
                    <a:ea typeface="华文仿宋" panose="02010600040101010101" pitchFamily="2" charset="-122"/>
                  </a:rPr>
                  <a:t>概率是：</a:t>
                </a:r>
                <a14:m>
                  <m:oMath xmlns:m="http://schemas.openxmlformats.org/officeDocument/2006/math">
                    <m:f>
                      <m:fPr>
                        <m:ctrlPr>
                          <a:rPr lang="en-US" altLang="zh-CN" sz="2300" i="1" smtClean="0">
                            <a:solidFill>
                              <a:srgbClr val="3333FF"/>
                            </a:solidFill>
                            <a:latin typeface="Cambria Math" panose="02040503050406030204" pitchFamily="18" charset="0"/>
                            <a:ea typeface="华文仿宋" panose="02010600040101010101" pitchFamily="2" charset="-122"/>
                          </a:rPr>
                        </m:ctrlPr>
                      </m:fPr>
                      <m:num>
                        <m:r>
                          <a:rPr lang="en-US" altLang="zh-CN" sz="2300" b="0" i="1" smtClean="0">
                            <a:solidFill>
                              <a:srgbClr val="3333FF"/>
                            </a:solidFill>
                            <a:latin typeface="Cambria Math" panose="02040503050406030204" pitchFamily="18" charset="0"/>
                            <a:ea typeface="华文仿宋" panose="02010600040101010101" pitchFamily="2" charset="-122"/>
                          </a:rPr>
                          <m:t>𝑘</m:t>
                        </m:r>
                      </m:num>
                      <m:den>
                        <m:r>
                          <a:rPr lang="en-US" altLang="zh-CN" sz="2300" b="0" i="1" smtClean="0">
                            <a:solidFill>
                              <a:srgbClr val="3333FF"/>
                            </a:solidFill>
                            <a:latin typeface="Cambria Math" panose="02040503050406030204" pitchFamily="18" charset="0"/>
                            <a:ea typeface="华文仿宋" panose="02010600040101010101" pitchFamily="2" charset="-122"/>
                          </a:rPr>
                          <m:t>𝑛</m:t>
                        </m:r>
                        <m:r>
                          <a:rPr lang="en-US" altLang="zh-CN" sz="2300" b="0" i="1" smtClean="0">
                            <a:solidFill>
                              <a:srgbClr val="3333FF"/>
                            </a:solidFill>
                            <a:latin typeface="Cambria Math" panose="02040503050406030204" pitchFamily="18" charset="0"/>
                            <a:ea typeface="华文仿宋" panose="02010600040101010101" pitchFamily="2" charset="-122"/>
                          </a:rPr>
                          <m:t>−1</m:t>
                        </m:r>
                      </m:den>
                    </m:f>
                    <m:r>
                      <a:rPr lang="en-US" altLang="zh-CN" sz="2300" i="1" smtClean="0">
                        <a:solidFill>
                          <a:srgbClr val="3333FF"/>
                        </a:solidFill>
                        <a:latin typeface="Cambria Math" panose="02040503050406030204" pitchFamily="18" charset="0"/>
                        <a:ea typeface="Cambria Math" panose="02040503050406030204" pitchFamily="18" charset="0"/>
                      </a:rPr>
                      <m:t>×</m:t>
                    </m:r>
                    <m:f>
                      <m:fPr>
                        <m:ctrlPr>
                          <a:rPr lang="en-US" altLang="zh-CN" sz="2300" i="1" smtClean="0">
                            <a:solidFill>
                              <a:srgbClr val="3333FF"/>
                            </a:solidFill>
                            <a:latin typeface="Cambria Math" panose="02040503050406030204" pitchFamily="18" charset="0"/>
                            <a:ea typeface="Cambria Math" panose="02040503050406030204" pitchFamily="18" charset="0"/>
                          </a:rPr>
                        </m:ctrlPr>
                      </m:fPr>
                      <m:num>
                        <m:r>
                          <a:rPr lang="en-US" altLang="zh-CN" sz="2300" b="0" i="1" smtClean="0">
                            <a:solidFill>
                              <a:srgbClr val="3333FF"/>
                            </a:solidFill>
                            <a:latin typeface="Cambria Math" panose="02040503050406030204" pitchFamily="18" charset="0"/>
                            <a:ea typeface="Cambria Math" panose="02040503050406030204" pitchFamily="18" charset="0"/>
                          </a:rPr>
                          <m:t>𝑛</m:t>
                        </m:r>
                        <m:r>
                          <a:rPr lang="en-US" altLang="zh-CN" sz="2300" b="0" i="1" smtClean="0">
                            <a:solidFill>
                              <a:srgbClr val="3333FF"/>
                            </a:solidFill>
                            <a:latin typeface="Cambria Math" panose="02040503050406030204" pitchFamily="18" charset="0"/>
                            <a:ea typeface="Cambria Math" panose="02040503050406030204" pitchFamily="18" charset="0"/>
                          </a:rPr>
                          <m:t>−1</m:t>
                        </m:r>
                      </m:num>
                      <m:den>
                        <m:r>
                          <a:rPr lang="en-US" altLang="zh-CN" sz="2300" b="0" i="1" smtClean="0">
                            <a:solidFill>
                              <a:srgbClr val="3333FF"/>
                            </a:solidFill>
                            <a:latin typeface="Cambria Math" panose="02040503050406030204" pitchFamily="18" charset="0"/>
                            <a:ea typeface="Cambria Math" panose="02040503050406030204" pitchFamily="18" charset="0"/>
                          </a:rPr>
                          <m:t>𝑛</m:t>
                        </m:r>
                      </m:den>
                    </m:f>
                    <m:r>
                      <a:rPr lang="en-US" altLang="zh-CN" sz="2300" b="0" i="1" smtClean="0">
                        <a:solidFill>
                          <a:srgbClr val="3333FF"/>
                        </a:solidFill>
                        <a:latin typeface="Cambria Math" panose="02040503050406030204" pitchFamily="18" charset="0"/>
                        <a:ea typeface="Cambria Math" panose="02040503050406030204" pitchFamily="18" charset="0"/>
                      </a:rPr>
                      <m:t>=</m:t>
                    </m:r>
                    <m:f>
                      <m:fPr>
                        <m:ctrlPr>
                          <a:rPr lang="en-US" altLang="zh-CN" sz="2300" b="0" i="1" smtClean="0">
                            <a:solidFill>
                              <a:srgbClr val="3333FF"/>
                            </a:solidFill>
                            <a:latin typeface="Cambria Math" panose="02040503050406030204" pitchFamily="18" charset="0"/>
                            <a:ea typeface="Cambria Math" panose="02040503050406030204" pitchFamily="18" charset="0"/>
                          </a:rPr>
                        </m:ctrlPr>
                      </m:fPr>
                      <m:num>
                        <m:r>
                          <a:rPr lang="en-US" altLang="zh-CN" sz="2300" b="0" i="1" smtClean="0">
                            <a:solidFill>
                              <a:srgbClr val="3333FF"/>
                            </a:solidFill>
                            <a:latin typeface="Cambria Math" panose="02040503050406030204" pitchFamily="18" charset="0"/>
                            <a:ea typeface="Cambria Math" panose="02040503050406030204" pitchFamily="18" charset="0"/>
                          </a:rPr>
                          <m:t>𝑘</m:t>
                        </m:r>
                      </m:num>
                      <m:den>
                        <m:r>
                          <a:rPr lang="en-US" altLang="zh-CN" sz="2300" b="0" i="1" smtClean="0">
                            <a:solidFill>
                              <a:srgbClr val="3333FF"/>
                            </a:solidFill>
                            <a:latin typeface="Cambria Math" panose="02040503050406030204" pitchFamily="18" charset="0"/>
                            <a:ea typeface="Cambria Math" panose="02040503050406030204" pitchFamily="18" charset="0"/>
                          </a:rPr>
                          <m:t>𝑛</m:t>
                        </m:r>
                      </m:den>
                    </m:f>
                  </m:oMath>
                </a14:m>
                <a:r>
                  <a:rPr lang="en-US" altLang="zh-CN" sz="2300" dirty="0">
                    <a:solidFill>
                      <a:srgbClr val="3333FF"/>
                    </a:solidFill>
                    <a:latin typeface="华文仿宋" panose="02010600040101010101" pitchFamily="2" charset="-122"/>
                    <a:ea typeface="华文仿宋" panose="02010600040101010101" pitchFamily="2" charset="-122"/>
                  </a:rPr>
                  <a:t> </a:t>
                </a:r>
              </a:p>
              <a:p>
                <a:pPr marL="342900" indent="-342900">
                  <a:buFont typeface="+mj-lt"/>
                  <a:buAutoNum type="arabicPeriod"/>
                  <a:defRPr/>
                </a:pPr>
                <a:r>
                  <a:rPr lang="zh-CN" altLang="en-US" sz="2300" dirty="0">
                    <a:solidFill>
                      <a:srgbClr val="3333FF"/>
                    </a:solidFill>
                    <a:latin typeface="华文仿宋" panose="02010600040101010101" pitchFamily="2" charset="-122"/>
                    <a:ea typeface="华文仿宋" panose="02010600040101010101" pitchFamily="2" charset="-122"/>
                  </a:rPr>
                  <a:t>归纳完毕。</a:t>
                </a:r>
                <a:endParaRPr lang="en-US" altLang="zh-CN" sz="2300" dirty="0">
                  <a:solidFill>
                    <a:srgbClr val="3333FF"/>
                  </a:solidFill>
                  <a:latin typeface="华文仿宋" panose="02010600040101010101" pitchFamily="2" charset="-122"/>
                  <a:ea typeface="华文仿宋" panose="02010600040101010101" pitchFamily="2" charset="-122"/>
                </a:endParaRPr>
              </a:p>
            </p:txBody>
          </p:sp>
        </mc:Choice>
        <mc:Fallback xmlns="">
          <p:sp>
            <p:nvSpPr>
              <p:cNvPr id="7" name="矩形 6"/>
              <p:cNvSpPr>
                <a:spLocks noRot="1" noChangeAspect="1" noMove="1" noResize="1" noEditPoints="1" noAdjustHandles="1" noChangeArrowheads="1" noChangeShapeType="1" noTextEdit="1"/>
              </p:cNvSpPr>
              <p:nvPr/>
            </p:nvSpPr>
            <p:spPr>
              <a:xfrm>
                <a:off x="287524" y="1520825"/>
                <a:ext cx="8713788" cy="3561103"/>
              </a:xfrm>
              <a:prstGeom prst="rect">
                <a:avLst/>
              </a:prstGeom>
              <a:blipFill rotWithShape="0">
                <a:blip r:embed="rId2"/>
                <a:stretch>
                  <a:fillRect l="-839" b="-2051"/>
                </a:stretch>
              </a:blipFill>
            </p:spPr>
            <p:txBody>
              <a:bodyPr/>
              <a:lstStyle/>
              <a:p>
                <a:r>
                  <a:rPr lang="zh-CN" altLang="en-US">
                    <a:noFill/>
                  </a:rPr>
                  <a:t> </a:t>
                </a:r>
              </a:p>
            </p:txBody>
          </p:sp>
        </mc:Fallback>
      </mc:AlternateContent>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xEl>
                                              <p:pRg st="3" end="3"/>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
                                            <p:txEl>
                                              <p:pRg st="4" end="4"/>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theme/theme1.xml><?xml version="1.0" encoding="utf-8"?>
<a:theme xmlns:a="http://schemas.openxmlformats.org/drawingml/2006/main" name="Network">
  <a:themeElements>
    <a:clrScheme name="Network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fontScheme name="Network">
      <a:majorFont>
        <a:latin typeface="Arial"/>
        <a:ea typeface="SimSun"/>
        <a:cs typeface=""/>
      </a:majorFont>
      <a:minorFont>
        <a:latin typeface="Arial"/>
        <a:ea typeface="SimSun"/>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28575" cap="flat" cmpd="sng" algn="ctr">
          <a:noFill/>
          <a:prstDash val="solid"/>
          <a:round/>
          <a:headEnd type="none" w="med" len="med"/>
          <a:tailEnd type="none" w="med" len="med"/>
        </a:ln>
        <a:effectLst>
          <a:outerShdw dist="107763" dir="2700000" algn="ctr" rotWithShape="0">
            <a:schemeClr val="bg2">
              <a:alpha val="50000"/>
            </a:schemeClr>
          </a:outerShdw>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ea typeface="SimSun" pitchFamily="2" charset="-122"/>
          </a:defRPr>
        </a:defPPr>
      </a:lstStyle>
    </a:spDef>
    <a:lnDef>
      <a:spPr bwMode="auto">
        <a:xfrm>
          <a:off x="0" y="0"/>
          <a:ext cx="1" cy="1"/>
        </a:xfrm>
        <a:custGeom>
          <a:avLst/>
          <a:gdLst/>
          <a:ahLst/>
          <a:cxnLst/>
          <a:rect l="0" t="0" r="0" b="0"/>
          <a:pathLst/>
        </a:custGeom>
        <a:noFill/>
        <a:ln w="28575" cap="flat" cmpd="sng" algn="ctr">
          <a:noFill/>
          <a:prstDash val="solid"/>
          <a:round/>
          <a:headEnd type="none" w="med" len="med"/>
          <a:tailEnd type="none" w="med" len="med"/>
        </a:ln>
        <a:effectLst>
          <a:outerShdw dist="107763" dir="2700000" algn="ctr" rotWithShape="0">
            <a:schemeClr val="bg2">
              <a:alpha val="50000"/>
            </a:schemeClr>
          </a:outerShdw>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ea typeface="SimSun" pitchFamily="2" charset="-122"/>
          </a:defRPr>
        </a:defPPr>
      </a:lstStyle>
    </a:lnDef>
  </a:objectDefaults>
  <a:extraClrSchemeLst>
    <a:extraClrScheme>
      <a:clrScheme name="Network 1">
        <a:dk1>
          <a:srgbClr val="4F747B"/>
        </a:dk1>
        <a:lt1>
          <a:srgbClr val="FFFFFF"/>
        </a:lt1>
        <a:dk2>
          <a:srgbClr val="000000"/>
        </a:dk2>
        <a:lt2>
          <a:srgbClr val="C0C0C0"/>
        </a:lt2>
        <a:accent1>
          <a:srgbClr val="859868"/>
        </a:accent1>
        <a:accent2>
          <a:srgbClr val="5F5F5F"/>
        </a:accent2>
        <a:accent3>
          <a:srgbClr val="AAAAAA"/>
        </a:accent3>
        <a:accent4>
          <a:srgbClr val="DADADA"/>
        </a:accent4>
        <a:accent5>
          <a:srgbClr val="C2CAB9"/>
        </a:accent5>
        <a:accent6>
          <a:srgbClr val="555555"/>
        </a:accent6>
        <a:hlink>
          <a:srgbClr val="5F5F5F"/>
        </a:hlink>
        <a:folHlink>
          <a:srgbClr val="BA1212"/>
        </a:folHlink>
      </a:clrScheme>
      <a:clrMap bg1="dk2" tx1="lt1" bg2="dk1" tx2="lt2" accent1="accent1" accent2="accent2" accent3="accent3" accent4="accent4" accent5="accent5" accent6="accent6" hlink="hlink" folHlink="folHlink"/>
    </a:extraClrScheme>
    <a:extraClrScheme>
      <a:clrScheme name="Network 2">
        <a:dk1>
          <a:srgbClr val="3C0000"/>
        </a:dk1>
        <a:lt1>
          <a:srgbClr val="FFFFFF"/>
        </a:lt1>
        <a:dk2>
          <a:srgbClr val="4D0B0B"/>
        </a:dk2>
        <a:lt2>
          <a:srgbClr val="FFFFFF"/>
        </a:lt2>
        <a:accent1>
          <a:srgbClr val="666633"/>
        </a:accent1>
        <a:accent2>
          <a:srgbClr val="CC3300"/>
        </a:accent2>
        <a:accent3>
          <a:srgbClr val="B2AAAA"/>
        </a:accent3>
        <a:accent4>
          <a:srgbClr val="DADADA"/>
        </a:accent4>
        <a:accent5>
          <a:srgbClr val="B8B8AD"/>
        </a:accent5>
        <a:accent6>
          <a:srgbClr val="B92D00"/>
        </a:accent6>
        <a:hlink>
          <a:srgbClr val="CC9900"/>
        </a:hlink>
        <a:folHlink>
          <a:srgbClr val="CCCC33"/>
        </a:folHlink>
      </a:clrScheme>
      <a:clrMap bg1="dk2" tx1="lt1" bg2="dk1" tx2="lt2" accent1="accent1" accent2="accent2" accent3="accent3" accent4="accent4" accent5="accent5" accent6="accent6" hlink="hlink" folHlink="folHlink"/>
    </a:extraClrScheme>
    <a:extraClrScheme>
      <a:clrScheme name="Network 3">
        <a:dk1>
          <a:srgbClr val="666699"/>
        </a:dk1>
        <a:lt1>
          <a:srgbClr val="FFFFFF"/>
        </a:lt1>
        <a:dk2>
          <a:srgbClr val="15192B"/>
        </a:dk2>
        <a:lt2>
          <a:srgbClr val="CCCCFF"/>
        </a:lt2>
        <a:accent1>
          <a:srgbClr val="4F893D"/>
        </a:accent1>
        <a:accent2>
          <a:srgbClr val="666699"/>
        </a:accent2>
        <a:accent3>
          <a:srgbClr val="AAABAC"/>
        </a:accent3>
        <a:accent4>
          <a:srgbClr val="DADADA"/>
        </a:accent4>
        <a:accent5>
          <a:srgbClr val="B2C4AF"/>
        </a:accent5>
        <a:accent6>
          <a:srgbClr val="5C5C8A"/>
        </a:accent6>
        <a:hlink>
          <a:srgbClr val="CC9900"/>
        </a:hlink>
        <a:folHlink>
          <a:srgbClr val="4837C7"/>
        </a:folHlink>
      </a:clrScheme>
      <a:clrMap bg1="dk2" tx1="lt1" bg2="dk1" tx2="lt2" accent1="accent1" accent2="accent2" accent3="accent3" accent4="accent4" accent5="accent5" accent6="accent6" hlink="hlink" folHlink="folHlink"/>
    </a:extraClrScheme>
    <a:extraClrScheme>
      <a:clrScheme name="Network 4">
        <a:dk1>
          <a:srgbClr val="666699"/>
        </a:dk1>
        <a:lt1>
          <a:srgbClr val="FFFFFF"/>
        </a:lt1>
        <a:dk2>
          <a:srgbClr val="86001A"/>
        </a:dk2>
        <a:lt2>
          <a:srgbClr val="CCCC66"/>
        </a:lt2>
        <a:accent1>
          <a:srgbClr val="FF3300"/>
        </a:accent1>
        <a:accent2>
          <a:srgbClr val="FF6600"/>
        </a:accent2>
        <a:accent3>
          <a:srgbClr val="C3AAAB"/>
        </a:accent3>
        <a:accent4>
          <a:srgbClr val="DADADA"/>
        </a:accent4>
        <a:accent5>
          <a:srgbClr val="FFADAA"/>
        </a:accent5>
        <a:accent6>
          <a:srgbClr val="E75C00"/>
        </a:accent6>
        <a:hlink>
          <a:srgbClr val="CC9900"/>
        </a:hlink>
        <a:folHlink>
          <a:srgbClr val="FF0000"/>
        </a:folHlink>
      </a:clrScheme>
      <a:clrMap bg1="dk2" tx1="lt1" bg2="dk1" tx2="lt2" accent1="accent1" accent2="accent2" accent3="accent3" accent4="accent4" accent5="accent5" accent6="accent6" hlink="hlink" folHlink="folHlink"/>
    </a:extraClrScheme>
    <a:extraClrScheme>
      <a:clrScheme name="Network 5">
        <a:dk1>
          <a:srgbClr val="666699"/>
        </a:dk1>
        <a:lt1>
          <a:srgbClr val="FFFFFF"/>
        </a:lt1>
        <a:dk2>
          <a:srgbClr val="000054"/>
        </a:dk2>
        <a:lt2>
          <a:srgbClr val="FFFFFF"/>
        </a:lt2>
        <a:accent1>
          <a:srgbClr val="3333FF"/>
        </a:accent1>
        <a:accent2>
          <a:srgbClr val="006699"/>
        </a:accent2>
        <a:accent3>
          <a:srgbClr val="AAAAB3"/>
        </a:accent3>
        <a:accent4>
          <a:srgbClr val="DADADA"/>
        </a:accent4>
        <a:accent5>
          <a:srgbClr val="ADADFF"/>
        </a:accent5>
        <a:accent6>
          <a:srgbClr val="005C8A"/>
        </a:accent6>
        <a:hlink>
          <a:srgbClr val="669900"/>
        </a:hlink>
        <a:folHlink>
          <a:srgbClr val="0000FF"/>
        </a:folHlink>
      </a:clrScheme>
      <a:clrMap bg1="dk2" tx1="lt1" bg2="dk1" tx2="lt2" accent1="accent1" accent2="accent2" accent3="accent3" accent4="accent4" accent5="accent5" accent6="accent6" hlink="hlink" folHlink="folHlink"/>
    </a:extraClrScheme>
    <a:extraClrScheme>
      <a:clrScheme name="Network 6">
        <a:dk1>
          <a:srgbClr val="808080"/>
        </a:dk1>
        <a:lt1>
          <a:srgbClr val="FFFFFF"/>
        </a:lt1>
        <a:dk2>
          <a:srgbClr val="30054B"/>
        </a:dk2>
        <a:lt2>
          <a:srgbClr val="FFFFFF"/>
        </a:lt2>
        <a:accent1>
          <a:srgbClr val="797B9B"/>
        </a:accent1>
        <a:accent2>
          <a:srgbClr val="6B4FB1"/>
        </a:accent2>
        <a:accent3>
          <a:srgbClr val="ADAAB1"/>
        </a:accent3>
        <a:accent4>
          <a:srgbClr val="DADADA"/>
        </a:accent4>
        <a:accent5>
          <a:srgbClr val="BEBFCB"/>
        </a:accent5>
        <a:accent6>
          <a:srgbClr val="6047A0"/>
        </a:accent6>
        <a:hlink>
          <a:srgbClr val="7AACCE"/>
        </a:hlink>
        <a:folHlink>
          <a:srgbClr val="D8D8EC"/>
        </a:folHlink>
      </a:clrScheme>
      <a:clrMap bg1="dk2" tx1="lt1" bg2="dk1" tx2="lt2" accent1="accent1" accent2="accent2" accent3="accent3" accent4="accent4" accent5="accent5" accent6="accent6" hlink="hlink" folHlink="folHlink"/>
    </a:extraClrScheme>
    <a:extraClrScheme>
      <a:clrScheme name="Network 7">
        <a:dk1>
          <a:srgbClr val="808080"/>
        </a:dk1>
        <a:lt1>
          <a:srgbClr val="FFFFCC"/>
        </a:lt1>
        <a:dk2>
          <a:srgbClr val="29527B"/>
        </a:dk2>
        <a:lt2>
          <a:srgbClr val="FFFFFF"/>
        </a:lt2>
        <a:accent1>
          <a:srgbClr val="CCCC00"/>
        </a:accent1>
        <a:accent2>
          <a:srgbClr val="669999"/>
        </a:accent2>
        <a:accent3>
          <a:srgbClr val="ACB3BF"/>
        </a:accent3>
        <a:accent4>
          <a:srgbClr val="DADAAE"/>
        </a:accent4>
        <a:accent5>
          <a:srgbClr val="E2E2AA"/>
        </a:accent5>
        <a:accent6>
          <a:srgbClr val="5C8A8A"/>
        </a:accent6>
        <a:hlink>
          <a:srgbClr val="D8D8EC"/>
        </a:hlink>
        <a:folHlink>
          <a:srgbClr val="B2B2B2"/>
        </a:folHlink>
      </a:clrScheme>
      <a:clrMap bg1="dk2" tx1="lt1" bg2="dk1" tx2="lt2" accent1="accent1" accent2="accent2" accent3="accent3" accent4="accent4" accent5="accent5" accent6="accent6" hlink="hlink" folHlink="folHlink"/>
    </a:extraClrScheme>
    <a:extraClrScheme>
      <a:clrScheme name="Network 8">
        <a:dk1>
          <a:srgbClr val="666699"/>
        </a:dk1>
        <a:lt1>
          <a:srgbClr val="FFFFFF"/>
        </a:lt1>
        <a:dk2>
          <a:srgbClr val="476949"/>
        </a:dk2>
        <a:lt2>
          <a:srgbClr val="FFFFFF"/>
        </a:lt2>
        <a:accent1>
          <a:srgbClr val="CC6600"/>
        </a:accent1>
        <a:accent2>
          <a:srgbClr val="CC9900"/>
        </a:accent2>
        <a:accent3>
          <a:srgbClr val="B1B9B1"/>
        </a:accent3>
        <a:accent4>
          <a:srgbClr val="DADADA"/>
        </a:accent4>
        <a:accent5>
          <a:srgbClr val="E2B8AA"/>
        </a:accent5>
        <a:accent6>
          <a:srgbClr val="B98A00"/>
        </a:accent6>
        <a:hlink>
          <a:srgbClr val="669900"/>
        </a:hlink>
        <a:folHlink>
          <a:srgbClr val="A45200"/>
        </a:folHlink>
      </a:clrScheme>
      <a:clrMap bg1="dk2" tx1="lt1" bg2="dk1" tx2="lt2" accent1="accent1" accent2="accent2" accent3="accent3" accent4="accent4" accent5="accent5" accent6="accent6" hlink="hlink" folHlink="folHlink"/>
    </a:extraClrScheme>
    <a:extraClrScheme>
      <a:clrScheme name="Network 9">
        <a:dk1>
          <a:srgbClr val="000000"/>
        </a:dk1>
        <a:lt1>
          <a:srgbClr val="FFFFFF"/>
        </a:lt1>
        <a:dk2>
          <a:srgbClr val="7C1302"/>
        </a:dk2>
        <a:lt2>
          <a:srgbClr val="CC9900"/>
        </a:lt2>
        <a:accent1>
          <a:srgbClr val="CC9900"/>
        </a:accent1>
        <a:accent2>
          <a:srgbClr val="CC3300"/>
        </a:accent2>
        <a:accent3>
          <a:srgbClr val="FFFFFF"/>
        </a:accent3>
        <a:accent4>
          <a:srgbClr val="000000"/>
        </a:accent4>
        <a:accent5>
          <a:srgbClr val="E2CAAA"/>
        </a:accent5>
        <a:accent6>
          <a:srgbClr val="B92D00"/>
        </a:accent6>
        <a:hlink>
          <a:srgbClr val="808080"/>
        </a:hlink>
        <a:folHlink>
          <a:srgbClr val="CCCC66"/>
        </a:folHlink>
      </a:clrScheme>
      <a:clrMap bg1="lt1" tx1="dk1" bg2="lt2" tx2="dk2" accent1="accent1" accent2="accent2" accent3="accent3" accent4="accent4" accent5="accent5" accent6="accent6" hlink="hlink" folHlink="folHlink"/>
    </a:extraClrScheme>
    <a:extraClrScheme>
      <a:clrScheme name="Network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Network</Template>
  <TotalTime>13040</TotalTime>
  <Words>7336</Words>
  <Application>Microsoft Office PowerPoint</Application>
  <PresentationFormat>全屏显示(4:3)</PresentationFormat>
  <Paragraphs>901</Paragraphs>
  <Slides>99</Slides>
  <Notes>57</Notes>
  <HiddenSlides>0</HiddenSlides>
  <MMClips>0</MMClips>
  <ScaleCrop>false</ScaleCrop>
  <HeadingPairs>
    <vt:vector size="8" baseType="variant">
      <vt:variant>
        <vt:lpstr>已用的字体</vt:lpstr>
      </vt:variant>
      <vt:variant>
        <vt:i4>21</vt:i4>
      </vt:variant>
      <vt:variant>
        <vt:lpstr>主题</vt:lpstr>
      </vt:variant>
      <vt:variant>
        <vt:i4>1</vt:i4>
      </vt:variant>
      <vt:variant>
        <vt:lpstr>嵌入 OLE 服务器</vt:lpstr>
      </vt:variant>
      <vt:variant>
        <vt:i4>5</vt:i4>
      </vt:variant>
      <vt:variant>
        <vt:lpstr>幻灯片标题</vt:lpstr>
      </vt:variant>
      <vt:variant>
        <vt:i4>99</vt:i4>
      </vt:variant>
    </vt:vector>
  </HeadingPairs>
  <TitlesOfParts>
    <vt:vector size="126" baseType="lpstr">
      <vt:lpstr>Gulim</vt:lpstr>
      <vt:lpstr>inherit</vt:lpstr>
      <vt:lpstr>Philosopher</vt:lpstr>
      <vt:lpstr>PT Sans</vt:lpstr>
      <vt:lpstr>Vijaya</vt:lpstr>
      <vt:lpstr>等线</vt:lpstr>
      <vt:lpstr>方正姚体</vt:lpstr>
      <vt:lpstr>华文仿宋</vt:lpstr>
      <vt:lpstr>楷体_GB2312</vt:lpstr>
      <vt:lpstr>宋体</vt:lpstr>
      <vt:lpstr>宋体</vt:lpstr>
      <vt:lpstr>Arial</vt:lpstr>
      <vt:lpstr>Calibri</vt:lpstr>
      <vt:lpstr>Californian FB</vt:lpstr>
      <vt:lpstr>Cambria Math</vt:lpstr>
      <vt:lpstr>Impact</vt:lpstr>
      <vt:lpstr>Symbol</vt:lpstr>
      <vt:lpstr>Tahoma</vt:lpstr>
      <vt:lpstr>Times New Roman</vt:lpstr>
      <vt:lpstr>Verdana</vt:lpstr>
      <vt:lpstr>Wingdings</vt:lpstr>
      <vt:lpstr>Network</vt:lpstr>
      <vt:lpstr>Equation</vt:lpstr>
      <vt:lpstr>位图图像</vt:lpstr>
      <vt:lpstr>公式</vt:lpstr>
      <vt:lpstr>BMP 图像</vt:lpstr>
      <vt:lpstr>MathType 6.0 Equation</vt:lpstr>
      <vt:lpstr>PowerPoint 演示文稿</vt:lpstr>
      <vt:lpstr>为什么要进行数据预处理?</vt:lpstr>
      <vt:lpstr>为什么要进行数据预处理?</vt:lpstr>
      <vt:lpstr>PowerPoint 演示文稿</vt:lpstr>
      <vt:lpstr>预处理为什么是重要的?</vt:lpstr>
      <vt:lpstr>评价数据质量的指标-1</vt:lpstr>
      <vt:lpstr>评价数据质量的指标-2</vt:lpstr>
      <vt:lpstr>认识数据 ——Identify the typical  properties of data</vt:lpstr>
      <vt:lpstr>数据的汇总统计 ---Data Summarization</vt:lpstr>
      <vt:lpstr>数据集中趋势（1）:平均数</vt:lpstr>
      <vt:lpstr>数据集中趋势（2）:中位数</vt:lpstr>
      <vt:lpstr>数据集中趋势（3）:众数</vt:lpstr>
      <vt:lpstr>集中趋势到分布形态度量---偏度</vt:lpstr>
      <vt:lpstr>皮尔逊偏态系数(Pearson’s Coefficient of Skewness)</vt:lpstr>
      <vt:lpstr>数据离散程度（dispersion）</vt:lpstr>
      <vt:lpstr>数据离散程度(2)：极差</vt:lpstr>
      <vt:lpstr>数据离散程度(3):百分位数</vt:lpstr>
      <vt:lpstr>k百分位数（Percentile）计算</vt:lpstr>
      <vt:lpstr>数据离散程度(4):四分位数 </vt:lpstr>
      <vt:lpstr>数据离散程度(4):五数概括法</vt:lpstr>
      <vt:lpstr>数据离散程度(4):五数概括法</vt:lpstr>
      <vt:lpstr>数据离散程度(5):方差和标准差</vt:lpstr>
      <vt:lpstr>数据离散程度(5):方差和标准差</vt:lpstr>
      <vt:lpstr>数据离散程度(6):离散系数（Coefficient of Variation）</vt:lpstr>
      <vt:lpstr>度量的分类</vt:lpstr>
      <vt:lpstr>PowerPoint 演示文稿</vt:lpstr>
      <vt:lpstr>通过直方图估计平均数</vt:lpstr>
      <vt:lpstr>多元汇总：相关性分析(Correlation Analysis)</vt:lpstr>
      <vt:lpstr>多元汇总：相关性分析(Correlation Analysis)</vt:lpstr>
      <vt:lpstr>多元汇总：相关性分析 (Correlation Analysis)</vt:lpstr>
      <vt:lpstr>PowerPoint 演示文稿</vt:lpstr>
      <vt:lpstr>PowerPoint 演示文稿</vt:lpstr>
      <vt:lpstr>PowerPoint 演示文稿</vt:lpstr>
      <vt:lpstr>标称数据卡方相关检验 Correlation Analysis (Categorical Data)</vt:lpstr>
      <vt:lpstr>数据预处理主要任务:数据清洗</vt:lpstr>
      <vt:lpstr>PowerPoint 演示文稿</vt:lpstr>
      <vt:lpstr>PowerPoint 演示文稿</vt:lpstr>
      <vt:lpstr>PowerPoint 演示文稿</vt:lpstr>
      <vt:lpstr>PowerPoint 演示文稿</vt:lpstr>
      <vt:lpstr>数据缺失的形式</vt:lpstr>
      <vt:lpstr>缺失值填充</vt:lpstr>
      <vt:lpstr>缺失值填充：均值填充法</vt:lpstr>
      <vt:lpstr>缺失值填充：回归添补法</vt:lpstr>
      <vt:lpstr>缺失值填充：热卡填充（Hot deck 填补法、就近补齐法）</vt:lpstr>
      <vt:lpstr>缺失值填充：其它方法</vt:lpstr>
      <vt:lpstr>PowerPoint 演示文稿</vt:lpstr>
      <vt:lpstr>数据平滑：分箱</vt:lpstr>
      <vt:lpstr>PowerPoint 演示文稿</vt:lpstr>
      <vt:lpstr>数据平滑：分箱</vt:lpstr>
      <vt:lpstr>分箱法进行数据平滑实例</vt:lpstr>
      <vt:lpstr>分箱法进行数据平滑实例</vt:lpstr>
      <vt:lpstr>平滑数据：移动平均     (Moving Averages)</vt:lpstr>
      <vt:lpstr>数据清洗: 聚类去除噪声数据</vt:lpstr>
      <vt:lpstr>PowerPoint 演示文稿</vt:lpstr>
      <vt:lpstr>数据集成与变换 </vt:lpstr>
      <vt:lpstr>数据集成(Data Integration)</vt:lpstr>
      <vt:lpstr>数据集成：冗余(Redundancy)</vt:lpstr>
      <vt:lpstr>数据变换：Data Transformation</vt:lpstr>
      <vt:lpstr>零均值化（Mean Removal）</vt:lpstr>
      <vt:lpstr>最小-最大规范化 (Min-Max Normalization)</vt:lpstr>
      <vt:lpstr>最小-最大规范化 (Min-Max Normalization)</vt:lpstr>
      <vt:lpstr>z –score规范化</vt:lpstr>
      <vt:lpstr>z –score规范化</vt:lpstr>
      <vt:lpstr>z –score规范化</vt:lpstr>
      <vt:lpstr>PowerPoint 演示文稿</vt:lpstr>
      <vt:lpstr>PowerPoint 演示文稿</vt:lpstr>
      <vt:lpstr>独热编码（One Hot Encoding）</vt:lpstr>
      <vt:lpstr>独热编码（One Hot Encoding）</vt:lpstr>
      <vt:lpstr>独热编码实例</vt:lpstr>
      <vt:lpstr>数据归约(Data Reduction)</vt:lpstr>
      <vt:lpstr>数据归约</vt:lpstr>
      <vt:lpstr>数据归约常用方法</vt:lpstr>
      <vt:lpstr>数据立方体聚集</vt:lpstr>
      <vt:lpstr>维归约   (Dimensionality Reduction)</vt:lpstr>
      <vt:lpstr>数据降维</vt:lpstr>
      <vt:lpstr>主成分分析的基本思想</vt:lpstr>
      <vt:lpstr>数据实例</vt:lpstr>
      <vt:lpstr>目标</vt:lpstr>
      <vt:lpstr>主成分分析的形式化描述</vt:lpstr>
      <vt:lpstr>主成分分析的形式化描述</vt:lpstr>
      <vt:lpstr>主成分分析的几何解释</vt:lpstr>
      <vt:lpstr>推广到高维空间</vt:lpstr>
      <vt:lpstr>PCA步骤1</vt:lpstr>
      <vt:lpstr>PCA步骤2</vt:lpstr>
      <vt:lpstr>PCA步骤3</vt:lpstr>
      <vt:lpstr>PCA步骤4</vt:lpstr>
      <vt:lpstr>特征向量与数据</vt:lpstr>
      <vt:lpstr>PCA步骤5</vt:lpstr>
      <vt:lpstr>PCA步骤6</vt:lpstr>
      <vt:lpstr>主成分分析的主要步骤</vt:lpstr>
      <vt:lpstr>维度规约 ---属性选择</vt:lpstr>
      <vt:lpstr>维度规约 ---属性选择</vt:lpstr>
      <vt:lpstr> 数量归约(Numerosity reduction)</vt:lpstr>
      <vt:lpstr>数量归约      有参数模型</vt:lpstr>
      <vt:lpstr>数量归约方法            通过聚类</vt:lpstr>
      <vt:lpstr>数量归约 ---抽样(Sampling)</vt:lpstr>
      <vt:lpstr>水库抽样 大数据集上的抽样算法</vt:lpstr>
      <vt:lpstr>水库抽样 大数据集上的抽样算法</vt:lpstr>
      <vt:lpstr>水库抽样   归纳法证明</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nova</dc:creator>
  <cp:lastModifiedBy>Shengfei</cp:lastModifiedBy>
  <cp:revision>2129</cp:revision>
  <dcterms:created xsi:type="dcterms:W3CDTF">1601-01-01T00:00:00Z</dcterms:created>
  <dcterms:modified xsi:type="dcterms:W3CDTF">2018-09-12T09:26:17Z</dcterms:modified>
</cp:coreProperties>
</file>