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7"/>
  </p:notesMasterIdLst>
  <p:sldIdLst>
    <p:sldId id="256" r:id="rId2"/>
    <p:sldId id="257" r:id="rId3"/>
    <p:sldId id="258" r:id="rId4"/>
    <p:sldId id="260" r:id="rId5"/>
    <p:sldId id="262" r:id="rId6"/>
    <p:sldId id="263" r:id="rId7"/>
    <p:sldId id="266" r:id="rId8"/>
    <p:sldId id="267" r:id="rId9"/>
    <p:sldId id="268" r:id="rId10"/>
    <p:sldId id="269" r:id="rId11"/>
    <p:sldId id="270" r:id="rId12"/>
    <p:sldId id="265"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31DD96-32B4-4A8F-A1F5-2FCD81A85ECA}" type="datetimeFigureOut">
              <a:rPr lang="zh-CN" altLang="en-US" smtClean="0"/>
              <a:t>2016/3/9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021425-5F16-4A6A-B4DE-0E2BAF0A969A}" type="slidenum">
              <a:rPr lang="zh-CN" altLang="en-US" smtClean="0"/>
              <a:t>‹#›</a:t>
            </a:fld>
            <a:endParaRPr lang="zh-CN" altLang="en-US"/>
          </a:p>
        </p:txBody>
      </p:sp>
    </p:spTree>
    <p:extLst>
      <p:ext uri="{BB962C8B-B14F-4D97-AF65-F5344CB8AC3E}">
        <p14:creationId xmlns:p14="http://schemas.microsoft.com/office/powerpoint/2010/main" val="41420349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1021425-5F16-4A6A-B4DE-0E2BAF0A969A}" type="slidenum">
              <a:rPr lang="zh-CN" altLang="en-US" smtClean="0"/>
              <a:t>8</a:t>
            </a:fld>
            <a:endParaRPr lang="zh-CN" altLang="en-US"/>
          </a:p>
        </p:txBody>
      </p:sp>
    </p:spTree>
    <p:extLst>
      <p:ext uri="{BB962C8B-B14F-4D97-AF65-F5344CB8AC3E}">
        <p14:creationId xmlns:p14="http://schemas.microsoft.com/office/powerpoint/2010/main" val="10170559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6146" name="Group 2"/>
          <p:cNvGrpSpPr>
            <a:grpSpLocks/>
          </p:cNvGrpSpPr>
          <p:nvPr/>
        </p:nvGrpSpPr>
        <p:grpSpPr bwMode="auto">
          <a:xfrm>
            <a:off x="0" y="2438400"/>
            <a:ext cx="9009063" cy="1052513"/>
            <a:chOff x="0" y="1536"/>
            <a:chExt cx="5675" cy="663"/>
          </a:xfrm>
        </p:grpSpPr>
        <p:grpSp>
          <p:nvGrpSpPr>
            <p:cNvPr id="6147" name="Group 3"/>
            <p:cNvGrpSpPr>
              <a:grpSpLocks/>
            </p:cNvGrpSpPr>
            <p:nvPr/>
          </p:nvGrpSpPr>
          <p:grpSpPr bwMode="auto">
            <a:xfrm>
              <a:off x="183" y="1604"/>
              <a:ext cx="448" cy="299"/>
              <a:chOff x="720" y="336"/>
              <a:chExt cx="624" cy="432"/>
            </a:xfrm>
          </p:grpSpPr>
          <p:sp>
            <p:nvSpPr>
              <p:cNvPr id="6148"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zh-CN" altLang="en-US"/>
              </a:p>
            </p:txBody>
          </p:sp>
          <p:sp>
            <p:nvSpPr>
              <p:cNvPr id="6149"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zh-CN" altLang="en-US"/>
              </a:p>
            </p:txBody>
          </p:sp>
        </p:grpSp>
        <p:grpSp>
          <p:nvGrpSpPr>
            <p:cNvPr id="6150" name="Group 6"/>
            <p:cNvGrpSpPr>
              <a:grpSpLocks/>
            </p:cNvGrpSpPr>
            <p:nvPr/>
          </p:nvGrpSpPr>
          <p:grpSpPr bwMode="auto">
            <a:xfrm>
              <a:off x="261" y="1870"/>
              <a:ext cx="465" cy="299"/>
              <a:chOff x="912" y="2640"/>
              <a:chExt cx="672" cy="432"/>
            </a:xfrm>
          </p:grpSpPr>
          <p:sp>
            <p:nvSpPr>
              <p:cNvPr id="6151"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zh-CN" altLang="en-US"/>
              </a:p>
            </p:txBody>
          </p:sp>
          <p:sp>
            <p:nvSpPr>
              <p:cNvPr id="6152"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zh-CN" altLang="en-US"/>
              </a:p>
            </p:txBody>
          </p:sp>
        </p:grpSp>
        <p:sp>
          <p:nvSpPr>
            <p:cNvPr id="6153"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zh-CN" altLang="en-US"/>
            </a:p>
          </p:txBody>
        </p:sp>
        <p:sp>
          <p:nvSpPr>
            <p:cNvPr id="6154"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zh-CN" altLang="en-US"/>
            </a:p>
          </p:txBody>
        </p:sp>
        <p:sp>
          <p:nvSpPr>
            <p:cNvPr id="6155"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zh-CN" altLang="en-US"/>
            </a:p>
          </p:txBody>
        </p:sp>
      </p:grpSp>
      <p:sp>
        <p:nvSpPr>
          <p:cNvPr id="6156" name="Rectangle 12"/>
          <p:cNvSpPr>
            <a:spLocks noGrp="1" noChangeArrowheads="1"/>
          </p:cNvSpPr>
          <p:nvPr>
            <p:ph type="ctrTitle"/>
          </p:nvPr>
        </p:nvSpPr>
        <p:spPr>
          <a:xfrm>
            <a:off x="990600" y="1828800"/>
            <a:ext cx="7772400" cy="1143000"/>
          </a:xfrm>
        </p:spPr>
        <p:txBody>
          <a:bodyPr/>
          <a:lstStyle>
            <a:lvl1pPr>
              <a:defRPr/>
            </a:lvl1pPr>
          </a:lstStyle>
          <a:p>
            <a:r>
              <a:rPr lang="zh-CN" altLang="en-US" smtClean="0"/>
              <a:t>单击此处编辑母版标题样式</a:t>
            </a:r>
            <a:endParaRPr lang="zh-CN" altLang="en-US"/>
          </a:p>
        </p:txBody>
      </p:sp>
      <p:sp>
        <p:nvSpPr>
          <p:cNvPr id="6157" name="Rectangle 13"/>
          <p:cNvSpPr>
            <a:spLocks noGrp="1" noChangeArrowheads="1"/>
          </p:cNvSpPr>
          <p:nvPr>
            <p:ph type="subTitle" idx="1"/>
          </p:nvPr>
        </p:nvSpPr>
        <p:spPr>
          <a:xfrm>
            <a:off x="1371600" y="3886200"/>
            <a:ext cx="6400800" cy="1752600"/>
          </a:xfrm>
        </p:spPr>
        <p:txBody>
          <a:bodyPr/>
          <a:lstStyle>
            <a:lvl1pPr marL="0" indent="0" algn="ctr">
              <a:defRPr/>
            </a:lvl1pPr>
          </a:lstStyle>
          <a:p>
            <a:r>
              <a:rPr lang="zh-CN" altLang="en-US" smtClean="0"/>
              <a:t>单击此处编辑母版副标题样式</a:t>
            </a:r>
            <a:endParaRPr lang="zh-CN" altLang="en-US"/>
          </a:p>
        </p:txBody>
      </p:sp>
      <p:sp>
        <p:nvSpPr>
          <p:cNvPr id="6158"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fld id="{530820CF-B880-4189-942D-D702A7CBA730}" type="datetimeFigureOut">
              <a:rPr lang="zh-CN" altLang="en-US" smtClean="0"/>
              <a:t>2016/3/9</a:t>
            </a:fld>
            <a:endParaRPr lang="zh-CN" altLang="en-US"/>
          </a:p>
        </p:txBody>
      </p:sp>
      <p:sp>
        <p:nvSpPr>
          <p:cNvPr id="6159"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zh-CN" altLang="en-US"/>
          </a:p>
        </p:txBody>
      </p:sp>
      <p:sp>
        <p:nvSpPr>
          <p:cNvPr id="6160"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530820CF-B880-4189-942D-D702A7CBA730}" type="datetimeFigureOut">
              <a:rPr lang="zh-CN" altLang="en-US" smtClean="0"/>
              <a:t>2016/3/9</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54863" y="533400"/>
            <a:ext cx="1989137" cy="5599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182688" y="533400"/>
            <a:ext cx="5819775" cy="5599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530820CF-B880-4189-942D-D702A7CBA730}" type="datetimeFigureOut">
              <a:rPr lang="zh-CN" altLang="en-US" smtClean="0"/>
              <a:t>2016/3/9</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350963" y="533400"/>
            <a:ext cx="7793037"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1182688" y="2017713"/>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45088" y="2017713"/>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914400" y="6324600"/>
            <a:ext cx="1905000" cy="457200"/>
          </a:xfrm>
        </p:spPr>
        <p:txBody>
          <a:bodyPr/>
          <a:lstStyle>
            <a:lvl1pPr>
              <a:defRPr/>
            </a:lvl1pPr>
          </a:lstStyle>
          <a:p>
            <a:fld id="{530820CF-B880-4189-942D-D702A7CBA730}" type="datetimeFigureOut">
              <a:rPr lang="zh-CN" altLang="en-US" smtClean="0"/>
              <a:t>2016/3/9</a:t>
            </a:fld>
            <a:endParaRPr lang="zh-CN" altLang="en-US"/>
          </a:p>
        </p:txBody>
      </p:sp>
      <p:sp>
        <p:nvSpPr>
          <p:cNvPr id="6" name="页脚占位符 5"/>
          <p:cNvSpPr>
            <a:spLocks noGrp="1"/>
          </p:cNvSpPr>
          <p:nvPr>
            <p:ph type="ftr" sz="quarter" idx="11"/>
          </p:nvPr>
        </p:nvSpPr>
        <p:spPr>
          <a:xfrm>
            <a:off x="3352800" y="6324600"/>
            <a:ext cx="2895600" cy="457200"/>
          </a:xfrm>
        </p:spPr>
        <p:txBody>
          <a:bodyPr/>
          <a:lstStyle>
            <a:lvl1pPr>
              <a:defRPr/>
            </a:lvl1pPr>
          </a:lstStyle>
          <a:p>
            <a:endParaRPr lang="zh-CN" altLang="en-US"/>
          </a:p>
        </p:txBody>
      </p:sp>
      <p:sp>
        <p:nvSpPr>
          <p:cNvPr id="7" name="灯片编号占位符 6"/>
          <p:cNvSpPr>
            <a:spLocks noGrp="1"/>
          </p:cNvSpPr>
          <p:nvPr>
            <p:ph type="sldNum" sz="quarter" idx="12"/>
          </p:nvPr>
        </p:nvSpPr>
        <p:spPr>
          <a:xfrm>
            <a:off x="6781800" y="6324600"/>
            <a:ext cx="1905000" cy="457200"/>
          </a:xfrm>
        </p:spPr>
        <p:txBody>
          <a:bodyPr/>
          <a:lstStyle>
            <a:lvl1pPr>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530820CF-B880-4189-942D-D702A7CBA730}" type="datetimeFigureOut">
              <a:rPr lang="zh-CN" altLang="en-US" smtClean="0"/>
              <a:t>2016/3/9</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530820CF-B880-4189-942D-D702A7CBA730}" type="datetimeFigureOut">
              <a:rPr lang="zh-CN" altLang="en-US" smtClean="0"/>
              <a:t>2016/3/9</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530820CF-B880-4189-942D-D702A7CBA730}" type="datetimeFigureOut">
              <a:rPr lang="zh-CN" altLang="en-US" smtClean="0"/>
              <a:t>2016/3/9</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530820CF-B880-4189-942D-D702A7CBA730}" type="datetimeFigureOut">
              <a:rPr lang="zh-CN" altLang="en-US" smtClean="0"/>
              <a:t>2016/3/9</a:t>
            </a:fld>
            <a:endParaRPr lang="zh-CN" altLang="en-US"/>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530820CF-B880-4189-942D-D702A7CBA730}" type="datetimeFigureOut">
              <a:rPr lang="zh-CN" altLang="en-US" smtClean="0"/>
              <a:t>2016/3/9</a:t>
            </a:fld>
            <a:endParaRPr lang="zh-CN" altLang="en-US"/>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p:txBody>
          <a:bodyPr/>
          <a:lstStyle>
            <a:lvl1pPr>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530820CF-B880-4189-942D-D702A7CBA730}" type="datetimeFigureOut">
              <a:rPr lang="zh-CN" altLang="en-US" smtClean="0"/>
              <a:t>2016/3/9</a:t>
            </a:fld>
            <a:endParaRPr lang="zh-CN" altLang="en-US"/>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530820CF-B880-4189-942D-D702A7CBA730}" type="datetimeFigureOut">
              <a:rPr lang="zh-CN" altLang="en-US" smtClean="0"/>
              <a:t>2016/3/9</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530820CF-B880-4189-942D-D702A7CBA730}" type="datetimeFigureOut">
              <a:rPr lang="zh-CN" altLang="en-US" smtClean="0"/>
              <a:t>2016/3/9</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endParaRPr lang="zh-CN" altLang="zh-CN"/>
          </a:p>
        </p:txBody>
      </p:sp>
      <p:sp>
        <p:nvSpPr>
          <p:cNvPr id="5123"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endParaRPr lang="zh-CN" altLang="zh-CN"/>
          </a:p>
        </p:txBody>
      </p:sp>
      <p:sp>
        <p:nvSpPr>
          <p:cNvPr id="5124"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endParaRPr lang="zh-CN" altLang="zh-CN"/>
          </a:p>
        </p:txBody>
      </p:sp>
      <p:sp>
        <p:nvSpPr>
          <p:cNvPr id="5125"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zh-CN" altLang="zh-CN"/>
          </a:p>
        </p:txBody>
      </p:sp>
      <p:sp>
        <p:nvSpPr>
          <p:cNvPr id="5126"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endParaRPr lang="zh-CN" altLang="zh-CN"/>
          </a:p>
        </p:txBody>
      </p:sp>
      <p:sp>
        <p:nvSpPr>
          <p:cNvPr id="5127"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endParaRPr lang="zh-CN" altLang="zh-CN"/>
          </a:p>
        </p:txBody>
      </p:sp>
      <p:sp>
        <p:nvSpPr>
          <p:cNvPr id="5128"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lang="zh-CN" altLang="zh-CN"/>
          </a:p>
        </p:txBody>
      </p:sp>
      <p:sp>
        <p:nvSpPr>
          <p:cNvPr id="5129" name="Rectangle 9"/>
          <p:cNvSpPr>
            <a:spLocks noGrp="1" noChangeArrowheads="1"/>
          </p:cNvSpPr>
          <p:nvPr>
            <p:ph type="title"/>
          </p:nvPr>
        </p:nvSpPr>
        <p:spPr bwMode="auto">
          <a:xfrm>
            <a:off x="1350963" y="533400"/>
            <a:ext cx="7793037"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altLang="zh-CN" smtClean="0"/>
              <a:t>           </a:t>
            </a:r>
            <a:r>
              <a:rPr lang="zh-CN" altLang="en-US" smtClean="0"/>
              <a:t>第一节 概述</a:t>
            </a:r>
          </a:p>
        </p:txBody>
      </p:sp>
      <p:sp>
        <p:nvSpPr>
          <p:cNvPr id="5130"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p:txBody>
      </p:sp>
      <p:sp>
        <p:nvSpPr>
          <p:cNvPr id="5131" name="Rectangle 11"/>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lvl1pPr>
          </a:lstStyle>
          <a:p>
            <a:fld id="{530820CF-B880-4189-942D-D702A7CBA730}" type="datetimeFigureOut">
              <a:rPr lang="zh-CN" altLang="en-US" smtClean="0"/>
              <a:t>2016/3/9</a:t>
            </a:fld>
            <a:endParaRPr lang="zh-CN" altLang="en-US"/>
          </a:p>
        </p:txBody>
      </p:sp>
      <p:sp>
        <p:nvSpPr>
          <p:cNvPr id="5132" name="Rectangle 12"/>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lvl1pPr>
          </a:lstStyle>
          <a:p>
            <a:endParaRPr lang="zh-CN" altLang="en-US"/>
          </a:p>
        </p:txBody>
      </p:sp>
      <p:sp>
        <p:nvSpPr>
          <p:cNvPr id="5133" name="Rectangle 13"/>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kumimoji="1" sz="4400">
          <a:solidFill>
            <a:schemeClr val="tx1"/>
          </a:solidFill>
          <a:latin typeface="+mj-lt"/>
          <a:ea typeface="+mj-ea"/>
          <a:cs typeface="+mj-cs"/>
        </a:defRPr>
      </a:lvl1pPr>
      <a:lvl2pPr algn="l" rtl="0" eaLnBrk="1" fontAlgn="base" hangingPunct="1">
        <a:spcBef>
          <a:spcPct val="0"/>
        </a:spcBef>
        <a:spcAft>
          <a:spcPct val="0"/>
        </a:spcAft>
        <a:defRPr kumimoji="1" sz="4400">
          <a:solidFill>
            <a:schemeClr val="tx1"/>
          </a:solidFill>
          <a:latin typeface="Tahoma" pitchFamily="34" charset="0"/>
          <a:ea typeface="宋体" pitchFamily="2" charset="-122"/>
        </a:defRPr>
      </a:lvl2pPr>
      <a:lvl3pPr algn="l" rtl="0" eaLnBrk="1" fontAlgn="base" hangingPunct="1">
        <a:spcBef>
          <a:spcPct val="0"/>
        </a:spcBef>
        <a:spcAft>
          <a:spcPct val="0"/>
        </a:spcAft>
        <a:defRPr kumimoji="1" sz="4400">
          <a:solidFill>
            <a:schemeClr val="tx1"/>
          </a:solidFill>
          <a:latin typeface="Tahoma" pitchFamily="34" charset="0"/>
          <a:ea typeface="宋体" pitchFamily="2" charset="-122"/>
        </a:defRPr>
      </a:lvl3pPr>
      <a:lvl4pPr algn="l" rtl="0" eaLnBrk="1" fontAlgn="base" hangingPunct="1">
        <a:spcBef>
          <a:spcPct val="0"/>
        </a:spcBef>
        <a:spcAft>
          <a:spcPct val="0"/>
        </a:spcAft>
        <a:defRPr kumimoji="1" sz="4400">
          <a:solidFill>
            <a:schemeClr val="tx1"/>
          </a:solidFill>
          <a:latin typeface="Tahoma" pitchFamily="34" charset="0"/>
          <a:ea typeface="宋体" pitchFamily="2" charset="-122"/>
        </a:defRPr>
      </a:lvl4pPr>
      <a:lvl5pPr algn="l" rtl="0" eaLnBrk="1" fontAlgn="base" hangingPunct="1">
        <a:spcBef>
          <a:spcPct val="0"/>
        </a:spcBef>
        <a:spcAft>
          <a:spcPct val="0"/>
        </a:spcAft>
        <a:defRPr kumimoji="1" sz="4400">
          <a:solidFill>
            <a:schemeClr val="tx1"/>
          </a:solidFill>
          <a:latin typeface="Tahoma" pitchFamily="34" charset="0"/>
          <a:ea typeface="宋体" pitchFamily="2" charset="-122"/>
        </a:defRPr>
      </a:lvl5pPr>
      <a:lvl6pPr marL="457200" algn="l" rtl="0" eaLnBrk="1" fontAlgn="base" hangingPunct="1">
        <a:spcBef>
          <a:spcPct val="0"/>
        </a:spcBef>
        <a:spcAft>
          <a:spcPct val="0"/>
        </a:spcAft>
        <a:defRPr kumimoji="1" sz="4400">
          <a:solidFill>
            <a:schemeClr val="tx1"/>
          </a:solidFill>
          <a:latin typeface="Tahoma" pitchFamily="34" charset="0"/>
          <a:ea typeface="宋体" pitchFamily="2" charset="-122"/>
        </a:defRPr>
      </a:lvl6pPr>
      <a:lvl7pPr marL="914400" algn="l" rtl="0" eaLnBrk="1" fontAlgn="base" hangingPunct="1">
        <a:spcBef>
          <a:spcPct val="0"/>
        </a:spcBef>
        <a:spcAft>
          <a:spcPct val="0"/>
        </a:spcAft>
        <a:defRPr kumimoji="1" sz="4400">
          <a:solidFill>
            <a:schemeClr val="tx1"/>
          </a:solidFill>
          <a:latin typeface="Tahoma" pitchFamily="34" charset="0"/>
          <a:ea typeface="宋体" pitchFamily="2" charset="-122"/>
        </a:defRPr>
      </a:lvl7pPr>
      <a:lvl8pPr marL="1371600" algn="l" rtl="0" eaLnBrk="1" fontAlgn="base" hangingPunct="1">
        <a:spcBef>
          <a:spcPct val="0"/>
        </a:spcBef>
        <a:spcAft>
          <a:spcPct val="0"/>
        </a:spcAft>
        <a:defRPr kumimoji="1" sz="4400">
          <a:solidFill>
            <a:schemeClr val="tx1"/>
          </a:solidFill>
          <a:latin typeface="Tahoma" pitchFamily="34" charset="0"/>
          <a:ea typeface="宋体" pitchFamily="2" charset="-122"/>
        </a:defRPr>
      </a:lvl8pPr>
      <a:lvl9pPr marL="1828800" algn="l" rtl="0" eaLnBrk="1" fontAlgn="base" hangingPunct="1">
        <a:spcBef>
          <a:spcPct val="0"/>
        </a:spcBef>
        <a:spcAft>
          <a:spcPct val="0"/>
        </a:spcAft>
        <a:defRPr kumimoji="1" sz="4400">
          <a:solidFill>
            <a:schemeClr val="tx1"/>
          </a:solidFill>
          <a:latin typeface="Tahoma" pitchFamily="34" charset="0"/>
          <a:ea typeface="宋体" pitchFamily="2" charset="-122"/>
        </a:defRPr>
      </a:lvl9pPr>
    </p:titleStyle>
    <p:bodyStyle>
      <a:lvl1pPr marL="609600" indent="-609600" algn="l" rtl="0" eaLnBrk="1" fontAlgn="base" hangingPunct="1">
        <a:spcBef>
          <a:spcPct val="20000"/>
        </a:spcBef>
        <a:spcAft>
          <a:spcPct val="0"/>
        </a:spcAft>
        <a:buClr>
          <a:schemeClr val="folHlink"/>
        </a:buClr>
        <a:buSzPct val="90000"/>
        <a:defRPr kumimoji="1" sz="3200">
          <a:solidFill>
            <a:schemeClr val="tx1"/>
          </a:solidFill>
          <a:latin typeface="+mn-lt"/>
          <a:ea typeface="+mn-ea"/>
          <a:cs typeface="+mn-cs"/>
        </a:defRPr>
      </a:lvl1pPr>
      <a:lvl2pPr marL="990600" indent="-533400" algn="l" rtl="0" eaLnBrk="1" fontAlgn="base" hangingPunct="1">
        <a:spcBef>
          <a:spcPct val="20000"/>
        </a:spcBef>
        <a:spcAft>
          <a:spcPct val="0"/>
        </a:spcAft>
        <a:buClr>
          <a:schemeClr val="tx1"/>
        </a:buClr>
        <a:buSzPct val="80000"/>
        <a:buChar char="1"/>
        <a:defRPr kumimoji="1" sz="2800">
          <a:solidFill>
            <a:schemeClr val="tx1"/>
          </a:solidFill>
          <a:latin typeface="+mn-lt"/>
          <a:ea typeface="+mn-ea"/>
        </a:defRPr>
      </a:lvl2pPr>
      <a:lvl3pPr marL="1371600" indent="-457200" algn="l" rtl="0" eaLnBrk="1" fontAlgn="base" hangingPunct="1">
        <a:spcBef>
          <a:spcPct val="20000"/>
        </a:spcBef>
        <a:spcAft>
          <a:spcPct val="0"/>
        </a:spcAft>
        <a:buClr>
          <a:schemeClr val="tx1"/>
        </a:buClr>
        <a:buSzPct val="70000"/>
        <a:buAutoNum type="arabicParenR"/>
        <a:defRPr kumimoji="1" sz="2400">
          <a:solidFill>
            <a:schemeClr val="tx1"/>
          </a:solidFill>
          <a:latin typeface="+mn-lt"/>
          <a:ea typeface="+mn-ea"/>
        </a:defRPr>
      </a:lvl3pPr>
      <a:lvl4pPr marL="1752600" indent="-381000" algn="l" rtl="0" eaLnBrk="1" fontAlgn="base" hangingPunct="1">
        <a:spcBef>
          <a:spcPct val="20000"/>
        </a:spcBef>
        <a:spcAft>
          <a:spcPct val="0"/>
        </a:spcAft>
        <a:buClr>
          <a:schemeClr val="accent2"/>
        </a:buClr>
        <a:buSzPct val="55000"/>
        <a:buFont typeface="Wingdings" pitchFamily="2" charset="2"/>
        <a:buChar char="n"/>
        <a:defRPr kumimoji="1" sz="2000">
          <a:solidFill>
            <a:schemeClr val="tx1"/>
          </a:solidFill>
          <a:latin typeface="+mn-lt"/>
          <a:ea typeface="+mn-ea"/>
        </a:defRPr>
      </a:lvl4pPr>
      <a:lvl5pPr marL="2209800" indent="-3810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5pPr>
      <a:lvl6pPr marL="2667000" indent="-3810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6pPr>
      <a:lvl7pPr marL="3124200" indent="-3810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7pPr>
      <a:lvl8pPr marL="3581400" indent="-3810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8pPr>
      <a:lvl9pPr marL="4038600" indent="-3810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4.wmf"/><Relationship Id="rId5" Type="http://schemas.openxmlformats.org/officeDocument/2006/relationships/oleObject" Target="../embeddings/oleObject4.bin"/><Relationship Id="rId4" Type="http://schemas.openxmlformats.org/officeDocument/2006/relationships/image" Target="../media/image3.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5.w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6.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7.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8.w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9.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10.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755576" y="1828800"/>
            <a:ext cx="8388424" cy="1143000"/>
          </a:xfrm>
        </p:spPr>
        <p:txBody>
          <a:bodyPr/>
          <a:lstStyle/>
          <a:p>
            <a:r>
              <a:rPr lang="zh-CN" altLang="en-US" dirty="0" smtClean="0"/>
              <a:t>第</a:t>
            </a:r>
            <a:r>
              <a:rPr lang="en-US" altLang="zh-CN" dirty="0" smtClean="0"/>
              <a:t>11</a:t>
            </a:r>
            <a:r>
              <a:rPr lang="zh-CN" altLang="en-US" dirty="0" smtClean="0"/>
              <a:t>章 设计与方法</a:t>
            </a:r>
            <a:r>
              <a:rPr lang="en-US" altLang="zh-CN" dirty="0" smtClean="0"/>
              <a:t>-</a:t>
            </a:r>
            <a:r>
              <a:rPr lang="zh-CN" altLang="en-US" dirty="0" smtClean="0"/>
              <a:t>美国</a:t>
            </a:r>
            <a:r>
              <a:rPr lang="en-US" altLang="zh-CN" dirty="0" smtClean="0"/>
              <a:t>CPS</a:t>
            </a:r>
            <a:r>
              <a:rPr lang="zh-CN" altLang="en-US" dirty="0" smtClean="0"/>
              <a:t>案例</a:t>
            </a:r>
            <a:endParaRPr lang="zh-CN" altLang="en-US" dirty="0"/>
          </a:p>
        </p:txBody>
      </p:sp>
    </p:spTree>
    <p:extLst>
      <p:ext uri="{BB962C8B-B14F-4D97-AF65-F5344CB8AC3E}">
        <p14:creationId xmlns:p14="http://schemas.microsoft.com/office/powerpoint/2010/main" val="30554080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buFont typeface="Wingdings" pitchFamily="2" charset="2"/>
              <a:buChar char="n"/>
            </a:pPr>
            <a:endParaRPr lang="en-US" altLang="zh-CN" dirty="0" smtClean="0"/>
          </a:p>
          <a:p>
            <a:pPr>
              <a:buFont typeface="Wingdings" pitchFamily="2" charset="2"/>
              <a:buChar char="n"/>
            </a:pPr>
            <a:r>
              <a:rPr lang="en-US" altLang="zh-CN" dirty="0" smtClean="0"/>
              <a:t>11.2.2.1</a:t>
            </a:r>
            <a:r>
              <a:rPr lang="en-US" altLang="zh-CN" b="1" dirty="0" smtClean="0"/>
              <a:t>   PSU</a:t>
            </a:r>
            <a:r>
              <a:rPr lang="zh-CN" altLang="zh-CN" b="1" dirty="0"/>
              <a:t>的</a:t>
            </a:r>
            <a:r>
              <a:rPr lang="zh-CN" altLang="zh-CN" b="1" dirty="0" smtClean="0"/>
              <a:t>界定</a:t>
            </a:r>
            <a:endParaRPr lang="zh-CN" altLang="zh-CN" dirty="0"/>
          </a:p>
          <a:p>
            <a:pPr>
              <a:buFont typeface="Wingdings" pitchFamily="2" charset="2"/>
              <a:buChar char="n"/>
            </a:pPr>
            <a:r>
              <a:rPr lang="en-US" altLang="zh-CN" dirty="0" smtClean="0"/>
              <a:t>11.2.2.2  </a:t>
            </a:r>
            <a:r>
              <a:rPr lang="zh-CN" altLang="zh-CN" b="1" dirty="0" smtClean="0"/>
              <a:t>对</a:t>
            </a:r>
            <a:r>
              <a:rPr lang="en-US" altLang="zh-CN" b="1" dirty="0"/>
              <a:t>PSU</a:t>
            </a:r>
            <a:r>
              <a:rPr lang="zh-CN" altLang="zh-CN" b="1" dirty="0"/>
              <a:t>的分层</a:t>
            </a:r>
            <a:endParaRPr lang="zh-CN" altLang="zh-CN" dirty="0"/>
          </a:p>
          <a:p>
            <a:pPr>
              <a:buFont typeface="Wingdings" pitchFamily="2" charset="2"/>
              <a:buChar char="n"/>
            </a:pPr>
            <a:r>
              <a:rPr lang="en-US" altLang="zh-CN" dirty="0" smtClean="0"/>
              <a:t>11.2.2</a:t>
            </a:r>
            <a:r>
              <a:rPr lang="en-US" altLang="zh-CN" dirty="0"/>
              <a:t>.</a:t>
            </a:r>
            <a:r>
              <a:rPr lang="en-US" altLang="zh-CN" dirty="0" smtClean="0"/>
              <a:t>3</a:t>
            </a:r>
            <a:r>
              <a:rPr lang="en-US" altLang="zh-CN" b="1" dirty="0" smtClean="0"/>
              <a:t>  PSU</a:t>
            </a:r>
            <a:r>
              <a:rPr lang="zh-CN" altLang="zh-CN" b="1" dirty="0"/>
              <a:t>的抽选</a:t>
            </a:r>
            <a:endParaRPr lang="zh-CN" altLang="zh-CN" dirty="0"/>
          </a:p>
          <a:p>
            <a:endParaRPr lang="zh-CN" altLang="en-US" dirty="0"/>
          </a:p>
        </p:txBody>
      </p:sp>
    </p:spTree>
    <p:extLst>
      <p:ext uri="{BB962C8B-B14F-4D97-AF65-F5344CB8AC3E}">
        <p14:creationId xmlns:p14="http://schemas.microsoft.com/office/powerpoint/2010/main" val="37166009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a:t>11</a:t>
            </a:r>
            <a:r>
              <a:rPr lang="zh-CN" altLang="zh-CN" sz="3600" b="1" dirty="0"/>
              <a:t>．</a:t>
            </a:r>
            <a:r>
              <a:rPr lang="en-US" altLang="zh-CN" sz="3600" b="1" dirty="0"/>
              <a:t>2</a:t>
            </a:r>
            <a:r>
              <a:rPr lang="zh-CN" altLang="zh-CN" sz="3600" b="1" dirty="0"/>
              <a:t>．</a:t>
            </a:r>
            <a:r>
              <a:rPr lang="en-US" altLang="zh-CN" sz="3600" b="1" dirty="0"/>
              <a:t>3 </a:t>
            </a:r>
            <a:r>
              <a:rPr lang="zh-CN" altLang="zh-CN" sz="3600" b="1" dirty="0"/>
              <a:t>第二阶段的</a:t>
            </a:r>
            <a:r>
              <a:rPr lang="zh-CN" altLang="zh-CN" sz="3600" b="1" dirty="0" smtClean="0"/>
              <a:t>抽样</a:t>
            </a:r>
            <a:endParaRPr lang="zh-CN" altLang="en-US" sz="3600" dirty="0"/>
          </a:p>
        </p:txBody>
      </p:sp>
      <p:sp>
        <p:nvSpPr>
          <p:cNvPr id="3" name="内容占位符 2"/>
          <p:cNvSpPr>
            <a:spLocks noGrp="1"/>
          </p:cNvSpPr>
          <p:nvPr>
            <p:ph idx="1"/>
          </p:nvPr>
        </p:nvSpPr>
        <p:spPr/>
        <p:txBody>
          <a:bodyPr/>
          <a:lstStyle/>
          <a:p>
            <a:pPr marL="0"/>
            <a:r>
              <a:rPr lang="en-US" altLang="zh-CN" sz="2800" dirty="0" smtClean="0"/>
              <a:t>    CPS</a:t>
            </a:r>
            <a:r>
              <a:rPr lang="zh-CN" altLang="zh-CN" sz="2800" dirty="0"/>
              <a:t>基本上是采用二阶段的抽样，故第二阶段抽样实际上是抽取最终抽样单元（</a:t>
            </a:r>
            <a:r>
              <a:rPr lang="en-US" altLang="zh-CN" sz="2800" dirty="0"/>
              <a:t>USU</a:t>
            </a:r>
            <a:r>
              <a:rPr lang="zh-CN" altLang="zh-CN" sz="2800" dirty="0"/>
              <a:t>）</a:t>
            </a:r>
            <a:r>
              <a:rPr lang="zh-CN" altLang="zh-CN" sz="2800" dirty="0" smtClean="0"/>
              <a:t>。</a:t>
            </a:r>
            <a:endParaRPr lang="en-US" altLang="zh-CN" sz="2800" dirty="0" smtClean="0"/>
          </a:p>
          <a:p>
            <a:r>
              <a:rPr lang="en-US" altLang="zh-CN" sz="2800" dirty="0" smtClean="0"/>
              <a:t>    </a:t>
            </a:r>
            <a:r>
              <a:rPr lang="zh-CN" altLang="zh-CN" sz="2800" dirty="0" smtClean="0"/>
              <a:t>二</a:t>
            </a:r>
            <a:r>
              <a:rPr lang="zh-CN" altLang="zh-CN" sz="2800" dirty="0"/>
              <a:t>阶段抽样时，使用的抽样框主要有三个</a:t>
            </a:r>
            <a:r>
              <a:rPr lang="zh-CN" altLang="zh-CN" sz="2800" b="1" dirty="0"/>
              <a:t>：</a:t>
            </a:r>
            <a:endParaRPr lang="zh-CN" altLang="zh-CN" sz="2800" dirty="0"/>
          </a:p>
          <a:p>
            <a:r>
              <a:rPr lang="en-US" altLang="zh-CN" sz="2800" dirty="0"/>
              <a:t>    1</a:t>
            </a:r>
            <a:r>
              <a:rPr lang="zh-CN" altLang="zh-CN" sz="2800" dirty="0"/>
              <a:t>．集体户抽样框</a:t>
            </a:r>
          </a:p>
          <a:p>
            <a:r>
              <a:rPr lang="en-US" altLang="zh-CN" sz="2800" dirty="0"/>
              <a:t>    2</a:t>
            </a:r>
            <a:r>
              <a:rPr lang="zh-CN" altLang="zh-CN" sz="2800" dirty="0"/>
              <a:t>．住户抽样框</a:t>
            </a:r>
          </a:p>
          <a:p>
            <a:r>
              <a:rPr lang="en-US" altLang="zh-CN" sz="2800" dirty="0"/>
              <a:t>    3</a:t>
            </a:r>
            <a:r>
              <a:rPr lang="zh-CN" altLang="zh-CN" sz="2800" dirty="0"/>
              <a:t>．区域抽样框</a:t>
            </a:r>
          </a:p>
          <a:p>
            <a:pPr marL="0"/>
            <a:endParaRPr lang="zh-CN" altLang="en-US" sz="2800" dirty="0"/>
          </a:p>
        </p:txBody>
      </p:sp>
    </p:spTree>
    <p:extLst>
      <p:ext uri="{BB962C8B-B14F-4D97-AF65-F5344CB8AC3E}">
        <p14:creationId xmlns:p14="http://schemas.microsoft.com/office/powerpoint/2010/main" val="9238645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a:t>11</a:t>
            </a:r>
            <a:r>
              <a:rPr lang="zh-CN" altLang="zh-CN" sz="3600" b="1" dirty="0"/>
              <a:t>．</a:t>
            </a:r>
            <a:r>
              <a:rPr lang="en-US" altLang="zh-CN" sz="3600" b="1" dirty="0"/>
              <a:t>2</a:t>
            </a:r>
            <a:r>
              <a:rPr lang="zh-CN" altLang="zh-CN" sz="3600" b="1" dirty="0"/>
              <a:t>．</a:t>
            </a:r>
            <a:r>
              <a:rPr lang="en-US" altLang="zh-CN" sz="3600" b="1" dirty="0"/>
              <a:t>4 </a:t>
            </a:r>
            <a:r>
              <a:rPr lang="zh-CN" altLang="zh-CN" sz="3600" b="1" dirty="0"/>
              <a:t>样本</a:t>
            </a:r>
            <a:r>
              <a:rPr lang="zh-CN" altLang="zh-CN" sz="3600" b="1" dirty="0" smtClean="0"/>
              <a:t>轮换</a:t>
            </a:r>
            <a:endParaRPr lang="zh-CN" altLang="en-US" sz="3600" dirty="0"/>
          </a:p>
        </p:txBody>
      </p:sp>
      <p:sp>
        <p:nvSpPr>
          <p:cNvPr id="3" name="内容占位符 2"/>
          <p:cNvSpPr>
            <a:spLocks noGrp="1"/>
          </p:cNvSpPr>
          <p:nvPr>
            <p:ph idx="1"/>
          </p:nvPr>
        </p:nvSpPr>
        <p:spPr/>
        <p:txBody>
          <a:bodyPr/>
          <a:lstStyle/>
          <a:p>
            <a:pPr marL="0"/>
            <a:r>
              <a:rPr lang="en-US" altLang="zh-CN" sz="2800" dirty="0" smtClean="0"/>
              <a:t>   </a:t>
            </a:r>
          </a:p>
          <a:p>
            <a:pPr marL="0"/>
            <a:r>
              <a:rPr lang="en-US" altLang="zh-CN" sz="2800" dirty="0"/>
              <a:t> </a:t>
            </a:r>
            <a:r>
              <a:rPr lang="en-US" altLang="zh-CN" sz="2800" dirty="0" smtClean="0"/>
              <a:t>  CPS</a:t>
            </a:r>
            <a:r>
              <a:rPr lang="zh-CN" altLang="zh-CN" sz="2800" dirty="0"/>
              <a:t>的样本轮换采用的是</a:t>
            </a:r>
            <a:r>
              <a:rPr lang="en-US" altLang="zh-CN" sz="2800" dirty="0"/>
              <a:t>4</a:t>
            </a:r>
            <a:r>
              <a:rPr lang="zh-CN" altLang="zh-CN" sz="2800" dirty="0"/>
              <a:t>—</a:t>
            </a:r>
            <a:r>
              <a:rPr lang="en-US" altLang="zh-CN" sz="2800" dirty="0"/>
              <a:t>8</a:t>
            </a:r>
            <a:r>
              <a:rPr lang="zh-CN" altLang="zh-CN" sz="2800" dirty="0"/>
              <a:t>—</a:t>
            </a:r>
            <a:r>
              <a:rPr lang="en-US" altLang="zh-CN" sz="2800" dirty="0"/>
              <a:t>4</a:t>
            </a:r>
            <a:r>
              <a:rPr lang="zh-CN" altLang="zh-CN" sz="2800" dirty="0"/>
              <a:t>模式，即一个住户单位在连续的</a:t>
            </a:r>
            <a:r>
              <a:rPr lang="en-US" altLang="zh-CN" sz="2800" dirty="0"/>
              <a:t>4</a:t>
            </a:r>
            <a:r>
              <a:rPr lang="zh-CN" altLang="zh-CN" sz="2800" dirty="0"/>
              <a:t>个月内接受调查，在接下来的</a:t>
            </a:r>
            <a:r>
              <a:rPr lang="en-US" altLang="zh-CN" sz="2800" dirty="0"/>
              <a:t>8</a:t>
            </a:r>
            <a:r>
              <a:rPr lang="zh-CN" altLang="zh-CN" sz="2800" dirty="0"/>
              <a:t>个月中退出样本，然后再接受连续</a:t>
            </a:r>
            <a:r>
              <a:rPr lang="en-US" altLang="zh-CN" sz="2800" dirty="0"/>
              <a:t>4</a:t>
            </a:r>
            <a:r>
              <a:rPr lang="zh-CN" altLang="zh-CN" sz="2800" dirty="0"/>
              <a:t>个月的调查，最终退出样本。轮换方案的设计使得具有相同特征的住户单位替换退出的住户单位。</a:t>
            </a:r>
            <a:endParaRPr lang="zh-CN" altLang="en-US" sz="2800" dirty="0"/>
          </a:p>
        </p:txBody>
      </p:sp>
    </p:spTree>
    <p:extLst>
      <p:ext uri="{BB962C8B-B14F-4D97-AF65-F5344CB8AC3E}">
        <p14:creationId xmlns:p14="http://schemas.microsoft.com/office/powerpoint/2010/main" val="19157896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dirty="0"/>
              <a:t>CPS</a:t>
            </a:r>
            <a:r>
              <a:rPr lang="zh-CN" altLang="zh-CN" sz="3600" dirty="0"/>
              <a:t>的样本轮换具有如下主要特征</a:t>
            </a:r>
            <a:endParaRPr lang="zh-CN" altLang="en-US" sz="3600" dirty="0"/>
          </a:p>
        </p:txBody>
      </p:sp>
      <p:sp>
        <p:nvSpPr>
          <p:cNvPr id="3" name="内容占位符 2"/>
          <p:cNvSpPr>
            <a:spLocks noGrp="1"/>
          </p:cNvSpPr>
          <p:nvPr>
            <p:ph idx="1"/>
          </p:nvPr>
        </p:nvSpPr>
        <p:spPr>
          <a:xfrm>
            <a:off x="1182688" y="1916832"/>
            <a:ext cx="7772400" cy="4941167"/>
          </a:xfrm>
        </p:spPr>
        <p:txBody>
          <a:bodyPr/>
          <a:lstStyle/>
          <a:p>
            <a:pPr marL="0"/>
            <a:r>
              <a:rPr lang="en-US" altLang="zh-CN" sz="2400" dirty="0" smtClean="0"/>
              <a:t>1.</a:t>
            </a:r>
            <a:r>
              <a:rPr lang="zh-CN" altLang="zh-CN" sz="2400" dirty="0" smtClean="0"/>
              <a:t>在</a:t>
            </a:r>
            <a:r>
              <a:rPr lang="zh-CN" altLang="zh-CN" sz="2400" dirty="0"/>
              <a:t>任何一个月内，都有八分之一的住户单位第一次接受调查，八分之一的住户单位第二次接受调查，如此</a:t>
            </a:r>
            <a:r>
              <a:rPr lang="zh-CN" altLang="zh-CN" sz="2400" dirty="0" smtClean="0"/>
              <a:t>下去</a:t>
            </a:r>
            <a:endParaRPr lang="en-US" altLang="zh-CN" sz="2400" dirty="0" smtClean="0"/>
          </a:p>
          <a:p>
            <a:pPr marL="0"/>
            <a:r>
              <a:rPr lang="en-US" altLang="zh-CN" sz="2400" dirty="0" smtClean="0"/>
              <a:t>2.</a:t>
            </a:r>
            <a:r>
              <a:rPr lang="zh-CN" altLang="zh-CN" sz="2400" dirty="0" smtClean="0"/>
              <a:t>每个月</a:t>
            </a:r>
            <a:r>
              <a:rPr lang="zh-CN" altLang="zh-CN" sz="2400" dirty="0"/>
              <a:t>都有新的样本组代替从样本中永久退出的老样本</a:t>
            </a:r>
            <a:r>
              <a:rPr lang="zh-CN" altLang="zh-CN" sz="2400" dirty="0" smtClean="0"/>
              <a:t>组</a:t>
            </a:r>
            <a:endParaRPr lang="en-US" altLang="zh-CN" sz="2400" dirty="0" smtClean="0"/>
          </a:p>
          <a:p>
            <a:pPr marL="0"/>
            <a:r>
              <a:rPr lang="en-US" altLang="zh-CN" sz="2400" dirty="0" smtClean="0"/>
              <a:t>3.</a:t>
            </a:r>
            <a:r>
              <a:rPr lang="zh-CN" altLang="zh-CN" sz="2400" dirty="0" smtClean="0"/>
              <a:t>每个月</a:t>
            </a:r>
            <a:r>
              <a:rPr lang="zh-CN" altLang="zh-CN" sz="2400" dirty="0"/>
              <a:t>都有一个样本组在</a:t>
            </a:r>
            <a:r>
              <a:rPr lang="en-US" altLang="zh-CN" sz="2400" dirty="0"/>
              <a:t>8</a:t>
            </a:r>
            <a:r>
              <a:rPr lang="zh-CN" altLang="zh-CN" sz="2400" dirty="0"/>
              <a:t>个月的闲置后重新接受</a:t>
            </a:r>
            <a:r>
              <a:rPr lang="zh-CN" altLang="zh-CN" sz="2400" dirty="0" smtClean="0"/>
              <a:t>调查。重新</a:t>
            </a:r>
            <a:r>
              <a:rPr lang="zh-CN" altLang="zh-CN" sz="2400" dirty="0"/>
              <a:t>接受调查的样本组</a:t>
            </a:r>
            <a:r>
              <a:rPr lang="zh-CN" altLang="zh-CN" sz="2400" dirty="0" smtClean="0"/>
              <a:t>代替</a:t>
            </a:r>
            <a:r>
              <a:rPr lang="zh-CN" altLang="zh-CN" sz="2400" dirty="0"/>
              <a:t>了刚刚退出，进入闲置期的样本</a:t>
            </a:r>
            <a:r>
              <a:rPr lang="zh-CN" altLang="zh-CN" sz="2400" dirty="0" smtClean="0"/>
              <a:t>组</a:t>
            </a:r>
            <a:endParaRPr lang="en-US" altLang="zh-CN" sz="2400" dirty="0" smtClean="0"/>
          </a:p>
          <a:p>
            <a:pPr marL="0"/>
            <a:r>
              <a:rPr lang="en-US" altLang="zh-CN" sz="2400" dirty="0" smtClean="0"/>
              <a:t>4.</a:t>
            </a:r>
            <a:r>
              <a:rPr lang="zh-CN" altLang="zh-CN" sz="2400" dirty="0" smtClean="0"/>
              <a:t>设计</a:t>
            </a:r>
            <a:r>
              <a:rPr lang="zh-CN" altLang="zh-CN" sz="2400" dirty="0"/>
              <a:t>保证了每个样本单元在两个年份的</a:t>
            </a:r>
            <a:r>
              <a:rPr lang="en-US" altLang="zh-CN" sz="2400" dirty="0"/>
              <a:t>4</a:t>
            </a:r>
            <a:r>
              <a:rPr lang="zh-CN" altLang="zh-CN" sz="2400" dirty="0"/>
              <a:t>个相同月份中接受</a:t>
            </a:r>
            <a:r>
              <a:rPr lang="zh-CN" altLang="zh-CN" sz="2400" dirty="0" smtClean="0"/>
              <a:t>调查</a:t>
            </a:r>
            <a:endParaRPr lang="en-US" altLang="zh-CN" sz="2400" dirty="0" smtClean="0"/>
          </a:p>
          <a:p>
            <a:pPr marL="0" lvl="0"/>
            <a:r>
              <a:rPr lang="en-US" altLang="zh-CN" sz="2400" dirty="0" smtClean="0"/>
              <a:t>5.</a:t>
            </a:r>
            <a:r>
              <a:rPr lang="zh-CN" altLang="zh-CN" sz="2400" dirty="0" smtClean="0"/>
              <a:t>在</a:t>
            </a:r>
            <a:r>
              <a:rPr lang="zh-CN" altLang="zh-CN" sz="2400" dirty="0"/>
              <a:t>连续的两个月内，有四分之三的样本是相同的；在连续的两年中，有</a:t>
            </a:r>
            <a:r>
              <a:rPr lang="zh-CN" altLang="zh-CN" sz="2400" dirty="0" smtClean="0"/>
              <a:t>二分之一的</a:t>
            </a:r>
            <a:r>
              <a:rPr lang="zh-CN" altLang="zh-CN" sz="2400" dirty="0"/>
              <a:t>样本是相同的。</a:t>
            </a:r>
          </a:p>
          <a:p>
            <a:pPr marL="0"/>
            <a:endParaRPr lang="en-US" altLang="zh-CN" sz="2400" dirty="0" smtClean="0"/>
          </a:p>
          <a:p>
            <a:pPr marL="0"/>
            <a:endParaRPr lang="zh-CN" altLang="en-US" sz="2400" dirty="0"/>
          </a:p>
        </p:txBody>
      </p:sp>
    </p:spTree>
    <p:extLst>
      <p:ext uri="{BB962C8B-B14F-4D97-AF65-F5344CB8AC3E}">
        <p14:creationId xmlns:p14="http://schemas.microsoft.com/office/powerpoint/2010/main" val="31600542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a:t>11</a:t>
            </a:r>
            <a:r>
              <a:rPr lang="zh-CN" altLang="zh-CN" sz="3600" b="1" dirty="0"/>
              <a:t>．</a:t>
            </a:r>
            <a:r>
              <a:rPr lang="en-US" altLang="zh-CN" sz="3600" b="1" dirty="0"/>
              <a:t>3 CPS</a:t>
            </a:r>
            <a:r>
              <a:rPr lang="zh-CN" altLang="zh-CN" sz="3600" b="1" dirty="0"/>
              <a:t>目标量</a:t>
            </a:r>
            <a:r>
              <a:rPr lang="zh-CN" altLang="zh-CN" sz="3600" b="1" dirty="0" smtClean="0"/>
              <a:t>估计</a:t>
            </a:r>
            <a:endParaRPr lang="zh-CN" altLang="en-US" sz="3600" dirty="0"/>
          </a:p>
        </p:txBody>
      </p:sp>
      <p:sp>
        <p:nvSpPr>
          <p:cNvPr id="3" name="内容占位符 2"/>
          <p:cNvSpPr>
            <a:spLocks noGrp="1"/>
          </p:cNvSpPr>
          <p:nvPr>
            <p:ph idx="1"/>
          </p:nvPr>
        </p:nvSpPr>
        <p:spPr/>
        <p:txBody>
          <a:bodyPr/>
          <a:lstStyle/>
          <a:p>
            <a:r>
              <a:rPr lang="en-US" altLang="zh-CN" b="1" dirty="0"/>
              <a:t>11</a:t>
            </a:r>
            <a:r>
              <a:rPr lang="zh-CN" altLang="zh-CN" b="1" dirty="0"/>
              <a:t>．</a:t>
            </a:r>
            <a:r>
              <a:rPr lang="en-US" altLang="zh-CN" b="1" dirty="0"/>
              <a:t>3</a:t>
            </a:r>
            <a:r>
              <a:rPr lang="zh-CN" altLang="zh-CN" b="1" dirty="0"/>
              <a:t>．</a:t>
            </a:r>
            <a:r>
              <a:rPr lang="en-US" altLang="zh-CN" b="1" dirty="0"/>
              <a:t>1</a:t>
            </a:r>
            <a:r>
              <a:rPr lang="zh-CN" altLang="zh-CN" b="1" dirty="0"/>
              <a:t>概述</a:t>
            </a:r>
            <a:endParaRPr lang="zh-CN" altLang="zh-CN" dirty="0"/>
          </a:p>
          <a:p>
            <a:pPr marL="0"/>
            <a:r>
              <a:rPr lang="en-US" altLang="zh-CN" sz="2400" dirty="0" smtClean="0"/>
              <a:t>     CPS</a:t>
            </a:r>
            <a:r>
              <a:rPr lang="zh-CN" altLang="zh-CN" sz="2400" dirty="0" smtClean="0"/>
              <a:t>是</a:t>
            </a:r>
            <a:r>
              <a:rPr lang="zh-CN" altLang="zh-CN" sz="2400" dirty="0"/>
              <a:t>以住户为单位，对美国全国进行的二阶段抽样调查。它所估计的主要目标量是以劳动力资源为特征的一系列统计指标，包括人口总数、性别、年龄、种族的分布等。为了从调查数据中得到各州和全国的估计数据，就需要对样本中的每个被调查单位进行加权。从技术角度看，如何确定权数是目标量估计中的核心问题。</a:t>
            </a:r>
          </a:p>
          <a:p>
            <a:r>
              <a:rPr lang="en-US" altLang="zh-CN" dirty="0" smtClean="0"/>
              <a:t> </a:t>
            </a:r>
            <a:endParaRPr lang="zh-CN" altLang="en-US" dirty="0"/>
          </a:p>
        </p:txBody>
      </p:sp>
    </p:spTree>
    <p:extLst>
      <p:ext uri="{BB962C8B-B14F-4D97-AF65-F5344CB8AC3E}">
        <p14:creationId xmlns:p14="http://schemas.microsoft.com/office/powerpoint/2010/main" val="18867421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27584" y="2132856"/>
            <a:ext cx="7772400" cy="4114800"/>
          </a:xfrm>
        </p:spPr>
        <p:txBody>
          <a:bodyPr/>
          <a:lstStyle/>
          <a:p>
            <a:pPr marL="0" indent="0"/>
            <a:r>
              <a:rPr lang="en-US" altLang="zh-CN" sz="2800"/>
              <a:t>CPS</a:t>
            </a:r>
            <a:r>
              <a:rPr lang="zh-CN" altLang="zh-CN" sz="2800"/>
              <a:t>目标量估计程序中的权数确定，大体需要经过</a:t>
            </a:r>
            <a:r>
              <a:rPr lang="zh-CN" altLang="zh-CN" sz="2800"/>
              <a:t>如下</a:t>
            </a:r>
            <a:r>
              <a:rPr lang="zh-CN" altLang="zh-CN" sz="2800" smtClean="0"/>
              <a:t>步骤</a:t>
            </a:r>
            <a:r>
              <a:rPr lang="zh-CN" altLang="en-US" sz="2800" smtClean="0"/>
              <a:t>：</a:t>
            </a:r>
            <a:endParaRPr lang="en-US" altLang="zh-CN" sz="2800" smtClean="0"/>
          </a:p>
          <a:p>
            <a:pPr marL="0">
              <a:buFont typeface="+mj-lt"/>
              <a:buAutoNum type="arabicPeriod"/>
            </a:pPr>
            <a:r>
              <a:rPr lang="zh-CN" altLang="zh-CN" sz="2400" smtClean="0"/>
              <a:t>确定</a:t>
            </a:r>
            <a:r>
              <a:rPr lang="en-US" altLang="zh-CN" sz="2400" dirty="0"/>
              <a:t>CPS</a:t>
            </a:r>
            <a:r>
              <a:rPr lang="zh-CN" altLang="zh-CN" sz="2400" dirty="0"/>
              <a:t>样本的基础权数和特殊</a:t>
            </a:r>
            <a:r>
              <a:rPr lang="zh-CN" altLang="zh-CN" sz="2400" dirty="0" smtClean="0"/>
              <a:t>权数</a:t>
            </a:r>
            <a:endParaRPr lang="en-US" altLang="zh-CN" sz="2400" dirty="0" smtClean="0"/>
          </a:p>
          <a:p>
            <a:pPr marL="0">
              <a:buFont typeface="+mj-lt"/>
              <a:buAutoNum type="arabicPeriod"/>
            </a:pPr>
            <a:r>
              <a:rPr lang="zh-CN" altLang="zh-CN" sz="2400" dirty="0" smtClean="0"/>
              <a:t>根据无回答情况对样本权数进行调整；</a:t>
            </a:r>
            <a:endParaRPr lang="en-US" altLang="zh-CN" sz="2400" dirty="0" smtClean="0"/>
          </a:p>
          <a:p>
            <a:pPr marL="0">
              <a:buFont typeface="+mj-lt"/>
              <a:buAutoNum type="arabicPeriod"/>
            </a:pPr>
            <a:r>
              <a:rPr lang="zh-CN" altLang="zh-CN" sz="2400" dirty="0" smtClean="0"/>
              <a:t>为</a:t>
            </a:r>
            <a:r>
              <a:rPr lang="zh-CN" altLang="zh-CN" sz="2400" dirty="0"/>
              <a:t>减少</a:t>
            </a:r>
            <a:r>
              <a:rPr lang="en-US" altLang="zh-CN" sz="2400" dirty="0"/>
              <a:t>PSU</a:t>
            </a:r>
            <a:r>
              <a:rPr lang="zh-CN" altLang="zh-CN" sz="2400" dirty="0"/>
              <a:t>样本方差进行第一阶段</a:t>
            </a:r>
            <a:r>
              <a:rPr lang="zh-CN" altLang="zh-CN" sz="2400" dirty="0" smtClean="0"/>
              <a:t>比例调整</a:t>
            </a:r>
            <a:endParaRPr lang="en-US" altLang="zh-CN" sz="2400" dirty="0" smtClean="0"/>
          </a:p>
          <a:p>
            <a:pPr marL="0">
              <a:buFont typeface="+mj-lt"/>
              <a:buAutoNum type="arabicPeriod"/>
            </a:pPr>
            <a:r>
              <a:rPr lang="zh-CN" altLang="zh-CN" sz="2400" dirty="0"/>
              <a:t>为进一步提高估计效率进行第二阶段比例</a:t>
            </a:r>
            <a:r>
              <a:rPr lang="zh-CN" altLang="zh-CN" sz="2400" dirty="0" smtClean="0"/>
              <a:t>调整</a:t>
            </a:r>
            <a:endParaRPr lang="en-US" altLang="zh-CN" sz="2400" dirty="0" smtClean="0"/>
          </a:p>
          <a:p>
            <a:pPr marL="0">
              <a:buFont typeface="+mj-lt"/>
              <a:buAutoNum type="arabicPeriod"/>
            </a:pPr>
            <a:r>
              <a:rPr lang="zh-CN" altLang="zh-CN" sz="2400" dirty="0"/>
              <a:t>结合以前月份的调查数据进行复合估计，以</a:t>
            </a:r>
            <a:r>
              <a:rPr lang="zh-CN" altLang="zh-CN" sz="2400" dirty="0" smtClean="0"/>
              <a:t>进一步</a:t>
            </a:r>
            <a:r>
              <a:rPr lang="zh-CN" altLang="en-US" sz="2400" dirty="0"/>
              <a:t>减小</a:t>
            </a:r>
            <a:r>
              <a:rPr lang="zh-CN" altLang="zh-CN" sz="2400" dirty="0" smtClean="0"/>
              <a:t>方差</a:t>
            </a:r>
            <a:endParaRPr lang="zh-CN" altLang="en-US" sz="2400" dirty="0"/>
          </a:p>
        </p:txBody>
      </p:sp>
    </p:spTree>
    <p:extLst>
      <p:ext uri="{BB962C8B-B14F-4D97-AF65-F5344CB8AC3E}">
        <p14:creationId xmlns:p14="http://schemas.microsoft.com/office/powerpoint/2010/main" val="34955520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a:t>11</a:t>
            </a:r>
            <a:r>
              <a:rPr lang="zh-CN" altLang="zh-CN" sz="3600" b="1" dirty="0"/>
              <a:t>．</a:t>
            </a:r>
            <a:r>
              <a:rPr lang="en-US" altLang="zh-CN" sz="3600" b="1" dirty="0"/>
              <a:t>3</a:t>
            </a:r>
            <a:r>
              <a:rPr lang="zh-CN" altLang="zh-CN" sz="3600" b="1" dirty="0"/>
              <a:t>．</a:t>
            </a:r>
            <a:r>
              <a:rPr lang="en-US" altLang="zh-CN" sz="3600" b="1" dirty="0"/>
              <a:t>2</a:t>
            </a:r>
            <a:r>
              <a:rPr lang="zh-CN" altLang="zh-CN" sz="3600" b="1" dirty="0"/>
              <a:t>基础权数和特殊</a:t>
            </a:r>
            <a:r>
              <a:rPr lang="zh-CN" altLang="zh-CN" sz="3600" b="1" dirty="0" smtClean="0"/>
              <a:t>权数</a:t>
            </a:r>
            <a:endParaRPr lang="zh-CN" altLang="en-US" sz="3600" dirty="0"/>
          </a:p>
        </p:txBody>
      </p:sp>
      <p:sp>
        <p:nvSpPr>
          <p:cNvPr id="3" name="内容占位符 2"/>
          <p:cNvSpPr>
            <a:spLocks noGrp="1"/>
          </p:cNvSpPr>
          <p:nvPr>
            <p:ph idx="1"/>
          </p:nvPr>
        </p:nvSpPr>
        <p:spPr/>
        <p:txBody>
          <a:bodyPr/>
          <a:lstStyle/>
          <a:p>
            <a:pPr marL="0">
              <a:buFont typeface="Wingdings" pitchFamily="2" charset="2"/>
              <a:buChar char="l"/>
            </a:pPr>
            <a:r>
              <a:rPr lang="en-US" altLang="zh-CN" dirty="0"/>
              <a:t>CPS</a:t>
            </a:r>
            <a:r>
              <a:rPr lang="zh-CN" altLang="zh-CN" dirty="0"/>
              <a:t>采用的是概率抽样，概率抽样可以得到</a:t>
            </a:r>
            <a:r>
              <a:rPr lang="zh-CN" altLang="zh-CN" dirty="0" smtClean="0"/>
              <a:t>目标量</a:t>
            </a:r>
            <a:r>
              <a:rPr lang="zh-CN" altLang="zh-CN" dirty="0"/>
              <a:t>的</a:t>
            </a:r>
            <a:r>
              <a:rPr lang="zh-CN" altLang="zh-CN" dirty="0" smtClean="0"/>
              <a:t>无偏估计</a:t>
            </a:r>
            <a:endParaRPr lang="en-US" altLang="zh-CN" dirty="0" smtClean="0"/>
          </a:p>
          <a:p>
            <a:pPr marL="0">
              <a:buFont typeface="Wingdings" pitchFamily="2" charset="2"/>
              <a:buChar char="l"/>
            </a:pPr>
            <a:r>
              <a:rPr lang="zh-CN" altLang="zh-CN" dirty="0"/>
              <a:t>基础权数即各单元入选样本概率的</a:t>
            </a:r>
            <a:r>
              <a:rPr lang="zh-CN" altLang="zh-CN" dirty="0" smtClean="0"/>
              <a:t>倒数</a:t>
            </a:r>
            <a:endParaRPr lang="en-US" altLang="zh-CN" dirty="0" smtClean="0"/>
          </a:p>
          <a:p>
            <a:pPr marL="0">
              <a:buFont typeface="Wingdings" pitchFamily="2" charset="2"/>
              <a:buChar char="l"/>
            </a:pPr>
            <a:r>
              <a:rPr lang="zh-CN" altLang="zh-CN" dirty="0"/>
              <a:t>特殊权数是对发生在抽样最终单元</a:t>
            </a:r>
            <a:r>
              <a:rPr lang="en-US" altLang="zh-CN" dirty="0"/>
              <a:t>USU</a:t>
            </a:r>
            <a:r>
              <a:rPr lang="zh-CN" altLang="zh-CN" dirty="0"/>
              <a:t>时出现特殊情况而对权数进行的调整</a:t>
            </a:r>
            <a:endParaRPr lang="zh-CN" altLang="en-US" dirty="0"/>
          </a:p>
        </p:txBody>
      </p:sp>
    </p:spTree>
    <p:extLst>
      <p:ext uri="{BB962C8B-B14F-4D97-AF65-F5344CB8AC3E}">
        <p14:creationId xmlns:p14="http://schemas.microsoft.com/office/powerpoint/2010/main" val="36998006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a:t>11</a:t>
            </a:r>
            <a:r>
              <a:rPr lang="zh-CN" altLang="zh-CN" sz="3600" b="1" dirty="0"/>
              <a:t>．</a:t>
            </a:r>
            <a:r>
              <a:rPr lang="en-US" altLang="zh-CN" sz="3600" b="1" dirty="0"/>
              <a:t>3</a:t>
            </a:r>
            <a:r>
              <a:rPr lang="zh-CN" altLang="zh-CN" sz="3600" b="1" dirty="0"/>
              <a:t>．</a:t>
            </a:r>
            <a:r>
              <a:rPr lang="en-US" altLang="zh-CN" sz="3600" b="1" dirty="0"/>
              <a:t>3</a:t>
            </a:r>
            <a:r>
              <a:rPr lang="zh-CN" altLang="zh-CN" sz="3600" b="1" dirty="0"/>
              <a:t>无回答</a:t>
            </a:r>
            <a:r>
              <a:rPr lang="zh-CN" altLang="zh-CN" sz="3600" b="1" dirty="0" smtClean="0"/>
              <a:t>调整</a:t>
            </a:r>
            <a:endParaRPr lang="zh-CN" altLang="en-US" sz="3600" dirty="0"/>
          </a:p>
        </p:txBody>
      </p:sp>
      <p:sp>
        <p:nvSpPr>
          <p:cNvPr id="3" name="内容占位符 2"/>
          <p:cNvSpPr>
            <a:spLocks noGrp="1"/>
          </p:cNvSpPr>
          <p:nvPr>
            <p:ph idx="1"/>
          </p:nvPr>
        </p:nvSpPr>
        <p:spPr/>
        <p:txBody>
          <a:bodyPr/>
          <a:lstStyle/>
          <a:p>
            <a:pPr marL="0">
              <a:buFont typeface="Wingdings" pitchFamily="2" charset="2"/>
              <a:buChar char="l"/>
            </a:pPr>
            <a:r>
              <a:rPr lang="zh-CN" altLang="zh-CN" sz="2800" dirty="0" smtClean="0"/>
              <a:t>无回答</a:t>
            </a:r>
            <a:r>
              <a:rPr lang="zh-CN" altLang="zh-CN" sz="2800" dirty="0"/>
              <a:t>有二</a:t>
            </a:r>
            <a:r>
              <a:rPr lang="zh-CN" altLang="zh-CN" sz="2800" dirty="0" smtClean="0"/>
              <a:t>种类型</a:t>
            </a:r>
            <a:r>
              <a:rPr lang="zh-CN" altLang="zh-CN" sz="2800" dirty="0"/>
              <a:t>：单元无回答和项目无</a:t>
            </a:r>
            <a:r>
              <a:rPr lang="zh-CN" altLang="zh-CN" sz="2800" dirty="0" smtClean="0"/>
              <a:t>回答</a:t>
            </a:r>
            <a:endParaRPr lang="en-US" altLang="zh-CN" sz="2800" dirty="0" smtClean="0"/>
          </a:p>
          <a:p>
            <a:pPr marL="0">
              <a:buFont typeface="Wingdings" pitchFamily="2" charset="2"/>
              <a:buChar char="l"/>
            </a:pPr>
            <a:r>
              <a:rPr lang="zh-CN" altLang="zh-CN" sz="2800" dirty="0"/>
              <a:t>为了进行权数调整，需要构造调整层，使得在同一层内的回答单元和无回答单元的背景尽量相似</a:t>
            </a:r>
            <a:r>
              <a:rPr lang="zh-CN" altLang="zh-CN" sz="2800" dirty="0" smtClean="0"/>
              <a:t>。。</a:t>
            </a:r>
            <a:endParaRPr lang="zh-CN" altLang="zh-CN" sz="2800" dirty="0"/>
          </a:p>
          <a:p>
            <a:pPr marL="0"/>
            <a:endParaRPr lang="zh-CN" altLang="en-US" sz="2800" dirty="0"/>
          </a:p>
        </p:txBody>
      </p:sp>
    </p:spTree>
    <p:extLst>
      <p:ext uri="{BB962C8B-B14F-4D97-AF65-F5344CB8AC3E}">
        <p14:creationId xmlns:p14="http://schemas.microsoft.com/office/powerpoint/2010/main" val="1724241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a:r>
              <a:rPr lang="zh-CN" altLang="zh-CN" sz="2400" dirty="0"/>
              <a:t>对于每个调整层，分别用表格列出受访户与无回答户的权数，这个权数是基础权数乘以特殊权数。然后计算无回答调整系数。调整系数的计算公式为</a:t>
            </a:r>
            <a:r>
              <a:rPr lang="zh-CN" altLang="zh-CN" sz="2400" dirty="0" smtClean="0"/>
              <a:t>：</a:t>
            </a:r>
            <a:endParaRPr lang="en-US" altLang="zh-CN" sz="2400" dirty="0" smtClean="0"/>
          </a:p>
          <a:p>
            <a:pPr marL="0"/>
            <a:endParaRPr lang="zh-CN" altLang="zh-CN" sz="2400" dirty="0"/>
          </a:p>
          <a:p>
            <a:pPr marL="0"/>
            <a:endParaRPr lang="zh-CN" altLang="en-US" sz="2400" dirty="0"/>
          </a:p>
        </p:txBody>
      </p:sp>
      <p:graphicFrame>
        <p:nvGraphicFramePr>
          <p:cNvPr id="4" name="对象 3"/>
          <p:cNvGraphicFramePr>
            <a:graphicFrameLocks noChangeAspect="1"/>
          </p:cNvGraphicFramePr>
          <p:nvPr>
            <p:extLst>
              <p:ext uri="{D42A27DB-BD31-4B8C-83A1-F6EECF244321}">
                <p14:modId xmlns:p14="http://schemas.microsoft.com/office/powerpoint/2010/main" val="2149546276"/>
              </p:ext>
            </p:extLst>
          </p:nvPr>
        </p:nvGraphicFramePr>
        <p:xfrm>
          <a:off x="1187623" y="3284984"/>
          <a:ext cx="7488833" cy="3456384"/>
        </p:xfrm>
        <a:graphic>
          <a:graphicData uri="http://schemas.openxmlformats.org/presentationml/2006/ole">
            <mc:AlternateContent xmlns:mc="http://schemas.openxmlformats.org/markup-compatibility/2006">
              <mc:Choice xmlns:v="urn:schemas-microsoft-com:vml" Requires="v">
                <p:oleObj spid="_x0000_s2055" name="Equation" r:id="rId3" imgW="5537160" imgH="2133360" progId="Equation.DSMT4">
                  <p:embed/>
                </p:oleObj>
              </mc:Choice>
              <mc:Fallback>
                <p:oleObj name="Equation" r:id="rId3" imgW="5537160" imgH="2133360" progId="Equation.DSMT4">
                  <p:embed/>
                  <p:pic>
                    <p:nvPicPr>
                      <p:cNvPr id="0" name=""/>
                      <p:cNvPicPr/>
                      <p:nvPr/>
                    </p:nvPicPr>
                    <p:blipFill>
                      <a:blip r:embed="rId4"/>
                      <a:stretch>
                        <a:fillRect/>
                      </a:stretch>
                    </p:blipFill>
                    <p:spPr>
                      <a:xfrm>
                        <a:off x="1187623" y="3284984"/>
                        <a:ext cx="7488833" cy="3456384"/>
                      </a:xfrm>
                      <a:prstGeom prst="rect">
                        <a:avLst/>
                      </a:prstGeom>
                    </p:spPr>
                  </p:pic>
                </p:oleObj>
              </mc:Fallback>
            </mc:AlternateContent>
          </a:graphicData>
        </a:graphic>
      </p:graphicFrame>
    </p:spTree>
    <p:extLst>
      <p:ext uri="{BB962C8B-B14F-4D97-AF65-F5344CB8AC3E}">
        <p14:creationId xmlns:p14="http://schemas.microsoft.com/office/powerpoint/2010/main" val="3982729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a:t>11</a:t>
            </a:r>
            <a:r>
              <a:rPr lang="zh-CN" altLang="zh-CN" sz="3600" b="1" dirty="0"/>
              <a:t>．</a:t>
            </a:r>
            <a:r>
              <a:rPr lang="en-US" altLang="zh-CN" sz="3600" b="1" dirty="0"/>
              <a:t>3</a:t>
            </a:r>
            <a:r>
              <a:rPr lang="zh-CN" altLang="zh-CN" sz="3600" b="1" dirty="0"/>
              <a:t>．</a:t>
            </a:r>
            <a:r>
              <a:rPr lang="en-US" altLang="zh-CN" sz="3600" b="1" dirty="0"/>
              <a:t>4</a:t>
            </a:r>
            <a:r>
              <a:rPr lang="zh-CN" altLang="zh-CN" sz="3600" b="1" dirty="0"/>
              <a:t>第一阶段比例</a:t>
            </a:r>
            <a:r>
              <a:rPr lang="zh-CN" altLang="zh-CN" sz="3600" b="1" dirty="0" smtClean="0"/>
              <a:t>调整</a:t>
            </a:r>
            <a:endParaRPr lang="zh-CN" altLang="en-US" sz="3600" dirty="0"/>
          </a:p>
        </p:txBody>
      </p:sp>
      <p:sp>
        <p:nvSpPr>
          <p:cNvPr id="3" name="内容占位符 2"/>
          <p:cNvSpPr>
            <a:spLocks noGrp="1"/>
          </p:cNvSpPr>
          <p:nvPr>
            <p:ph idx="1"/>
          </p:nvPr>
        </p:nvSpPr>
        <p:spPr/>
        <p:txBody>
          <a:bodyPr/>
          <a:lstStyle/>
          <a:p>
            <a:pPr marL="0"/>
            <a:r>
              <a:rPr lang="en-US" altLang="zh-CN" sz="2800" dirty="0" smtClean="0"/>
              <a:t>     </a:t>
            </a:r>
            <a:r>
              <a:rPr lang="zh-CN" altLang="zh-CN" sz="2800" dirty="0" smtClean="0"/>
              <a:t>在</a:t>
            </a:r>
            <a:r>
              <a:rPr lang="en-US" altLang="zh-CN" sz="2800" dirty="0"/>
              <a:t>CPS</a:t>
            </a:r>
            <a:r>
              <a:rPr lang="zh-CN" altLang="zh-CN" sz="2800" dirty="0"/>
              <a:t>抽样设计中， </a:t>
            </a:r>
            <a:r>
              <a:rPr lang="en-US" altLang="zh-CN" sz="2800" dirty="0"/>
              <a:t>PSU</a:t>
            </a:r>
            <a:r>
              <a:rPr lang="zh-CN" altLang="zh-CN" sz="2800" dirty="0"/>
              <a:t>被分为两类， 一类为肯定入选择本的，这些</a:t>
            </a:r>
            <a:r>
              <a:rPr lang="en-US" altLang="zh-CN" sz="2800" dirty="0"/>
              <a:t>PSU</a:t>
            </a:r>
            <a:r>
              <a:rPr lang="zh-CN" altLang="zh-CN" sz="2800" dirty="0"/>
              <a:t>具有自我代表（</a:t>
            </a:r>
            <a:r>
              <a:rPr lang="en-US" altLang="zh-CN" sz="2800" dirty="0"/>
              <a:t>Self-representing</a:t>
            </a:r>
            <a:r>
              <a:rPr lang="zh-CN" altLang="zh-CN" sz="2800" dirty="0"/>
              <a:t>）性质； 另一类是通过抽选进入样本的，这些</a:t>
            </a:r>
            <a:r>
              <a:rPr lang="en-US" altLang="zh-CN" sz="2800" dirty="0"/>
              <a:t>PSU</a:t>
            </a:r>
            <a:r>
              <a:rPr lang="zh-CN" altLang="zh-CN" sz="2800" dirty="0"/>
              <a:t>不具有自我代表（</a:t>
            </a:r>
            <a:r>
              <a:rPr lang="en-US" altLang="zh-CN" sz="2800" dirty="0"/>
              <a:t>Non-self-representing</a:t>
            </a:r>
            <a:r>
              <a:rPr lang="zh-CN" altLang="zh-CN" sz="2800" dirty="0"/>
              <a:t>）性质（见第二节</a:t>
            </a:r>
            <a:r>
              <a:rPr lang="en-US" altLang="zh-CN" sz="2800" dirty="0"/>
              <a:t>CPS</a:t>
            </a:r>
            <a:r>
              <a:rPr lang="zh-CN" altLang="zh-CN" sz="2800" dirty="0"/>
              <a:t>抽样设计）</a:t>
            </a:r>
            <a:endParaRPr lang="zh-CN" altLang="en-US" sz="2800" dirty="0"/>
          </a:p>
        </p:txBody>
      </p:sp>
    </p:spTree>
    <p:extLst>
      <p:ext uri="{BB962C8B-B14F-4D97-AF65-F5344CB8AC3E}">
        <p14:creationId xmlns:p14="http://schemas.microsoft.com/office/powerpoint/2010/main" val="2685609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331640" y="2060848"/>
            <a:ext cx="7272808" cy="4071665"/>
          </a:xfrm>
        </p:spPr>
        <p:txBody>
          <a:bodyPr/>
          <a:lstStyle/>
          <a:p>
            <a:pPr marL="0"/>
            <a:r>
              <a:rPr lang="en-US" altLang="zh-CN" sz="2800" dirty="0" smtClean="0"/>
              <a:t>      </a:t>
            </a:r>
          </a:p>
          <a:p>
            <a:pPr marL="0"/>
            <a:endParaRPr lang="en-US" altLang="zh-CN" sz="2800" dirty="0" smtClean="0"/>
          </a:p>
          <a:p>
            <a:pPr marL="0"/>
            <a:r>
              <a:rPr lang="en-US" altLang="zh-CN" sz="2800" dirty="0" smtClean="0"/>
              <a:t>     </a:t>
            </a:r>
            <a:r>
              <a:rPr lang="zh-CN" altLang="zh-CN" sz="2800" dirty="0" smtClean="0"/>
              <a:t>美国</a:t>
            </a:r>
            <a:r>
              <a:rPr lang="zh-CN" altLang="zh-CN" sz="2800" dirty="0"/>
              <a:t>人口现状调查（</a:t>
            </a:r>
            <a:r>
              <a:rPr lang="en-US" altLang="zh-CN" sz="2800" dirty="0"/>
              <a:t>Current Population Survey</a:t>
            </a:r>
            <a:r>
              <a:rPr lang="zh-CN" altLang="zh-CN" sz="2800" dirty="0"/>
              <a:t>，简称</a:t>
            </a:r>
            <a:r>
              <a:rPr lang="en-US" altLang="zh-CN" sz="2800" dirty="0"/>
              <a:t>CPS</a:t>
            </a:r>
            <a:r>
              <a:rPr lang="zh-CN" altLang="zh-CN" sz="2800" dirty="0"/>
              <a:t>）被认为是全国性大规模居民住户抽样调查的典范</a:t>
            </a:r>
            <a:r>
              <a:rPr lang="zh-CN" altLang="zh-CN" sz="2800" dirty="0" smtClean="0"/>
              <a:t>。</a:t>
            </a:r>
            <a:endParaRPr lang="zh-CN" altLang="en-US" sz="2800" dirty="0"/>
          </a:p>
        </p:txBody>
      </p:sp>
    </p:spTree>
    <p:extLst>
      <p:ext uri="{BB962C8B-B14F-4D97-AF65-F5344CB8AC3E}">
        <p14:creationId xmlns:p14="http://schemas.microsoft.com/office/powerpoint/2010/main" val="10389796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z="2400" dirty="0"/>
              <a:t>因此， 第一阶段的比例调整上是针对不具有自我代表性质的</a:t>
            </a:r>
            <a:r>
              <a:rPr lang="en-US" altLang="zh-CN" sz="2400" dirty="0"/>
              <a:t>PSU</a:t>
            </a:r>
            <a:r>
              <a:rPr lang="zh-CN" altLang="zh-CN" sz="2400" dirty="0" smtClean="0"/>
              <a:t>而言。</a:t>
            </a:r>
            <a:endParaRPr lang="zh-CN" altLang="en-US" sz="2400" dirty="0"/>
          </a:p>
        </p:txBody>
      </p:sp>
      <p:graphicFrame>
        <p:nvGraphicFramePr>
          <p:cNvPr id="4" name="内容占位符 3"/>
          <p:cNvGraphicFramePr>
            <a:graphicFrameLocks noGrp="1" noChangeAspect="1"/>
          </p:cNvGraphicFramePr>
          <p:nvPr>
            <p:ph idx="1"/>
            <p:extLst>
              <p:ext uri="{D42A27DB-BD31-4B8C-83A1-F6EECF244321}">
                <p14:modId xmlns:p14="http://schemas.microsoft.com/office/powerpoint/2010/main" val="923759202"/>
              </p:ext>
            </p:extLst>
          </p:nvPr>
        </p:nvGraphicFramePr>
        <p:xfrm>
          <a:off x="1435100" y="2017713"/>
          <a:ext cx="7265988" cy="4114800"/>
        </p:xfrm>
        <a:graphic>
          <a:graphicData uri="http://schemas.openxmlformats.org/presentationml/2006/ole">
            <mc:AlternateContent xmlns:mc="http://schemas.openxmlformats.org/markup-compatibility/2006">
              <mc:Choice xmlns:v="urn:schemas-microsoft-com:vml" Requires="v">
                <p:oleObj spid="_x0000_s3079" name="Equation" r:id="rId3" imgW="4597200" imgH="2603160" progId="Equation.DSMT4">
                  <p:embed/>
                </p:oleObj>
              </mc:Choice>
              <mc:Fallback>
                <p:oleObj name="Equation" r:id="rId3" imgW="4597200" imgH="2603160" progId="Equation.DSMT4">
                  <p:embed/>
                  <p:pic>
                    <p:nvPicPr>
                      <p:cNvPr id="0" name=""/>
                      <p:cNvPicPr/>
                      <p:nvPr/>
                    </p:nvPicPr>
                    <p:blipFill>
                      <a:blip r:embed="rId4"/>
                      <a:stretch>
                        <a:fillRect/>
                      </a:stretch>
                    </p:blipFill>
                    <p:spPr>
                      <a:xfrm>
                        <a:off x="1435100" y="2017713"/>
                        <a:ext cx="7265988" cy="4114800"/>
                      </a:xfrm>
                      <a:prstGeom prst="rect">
                        <a:avLst/>
                      </a:prstGeom>
                    </p:spPr>
                  </p:pic>
                </p:oleObj>
              </mc:Fallback>
            </mc:AlternateContent>
          </a:graphicData>
        </a:graphic>
      </p:graphicFrame>
    </p:spTree>
    <p:extLst>
      <p:ext uri="{BB962C8B-B14F-4D97-AF65-F5344CB8AC3E}">
        <p14:creationId xmlns:p14="http://schemas.microsoft.com/office/powerpoint/2010/main" val="9868064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182688" y="2017712"/>
            <a:ext cx="7772400" cy="4579639"/>
          </a:xfrm>
        </p:spPr>
        <p:txBody>
          <a:bodyPr/>
          <a:lstStyle/>
          <a:p>
            <a:pPr marL="0"/>
            <a:r>
              <a:rPr lang="zh-CN" altLang="zh-CN" sz="2800" dirty="0"/>
              <a:t>但如果一个州内的黑人或非黑人调整因子满足下列条件之一， 即将二</a:t>
            </a:r>
            <a:r>
              <a:rPr lang="zh-CN" altLang="zh-CN" sz="2800" dirty="0" smtClean="0"/>
              <a:t>个因子</a:t>
            </a:r>
            <a:r>
              <a:rPr lang="zh-CN" altLang="zh-CN" sz="2800" dirty="0"/>
              <a:t>合并</a:t>
            </a:r>
            <a:r>
              <a:rPr lang="zh-CN" altLang="zh-CN" sz="2800" dirty="0" smtClean="0"/>
              <a:t>。</a:t>
            </a:r>
            <a:endParaRPr lang="en-US" altLang="zh-CN" sz="2800" dirty="0" smtClean="0"/>
          </a:p>
          <a:p>
            <a:pPr>
              <a:buFont typeface="Arial" pitchFamily="34" charset="0"/>
              <a:buChar char="•"/>
            </a:pPr>
            <a:r>
              <a:rPr lang="zh-CN" altLang="zh-CN" sz="2400" dirty="0" smtClean="0"/>
              <a:t>因子</a:t>
            </a:r>
            <a:r>
              <a:rPr lang="zh-CN" altLang="zh-CN" sz="2400" dirty="0"/>
              <a:t>大于</a:t>
            </a:r>
            <a:r>
              <a:rPr lang="en-US" altLang="zh-CN" sz="2400" dirty="0"/>
              <a:t>1.3</a:t>
            </a:r>
            <a:endParaRPr lang="zh-CN" altLang="zh-CN" sz="2400" dirty="0"/>
          </a:p>
          <a:p>
            <a:pPr>
              <a:buFont typeface="Arial" pitchFamily="34" charset="0"/>
              <a:buChar char="•"/>
            </a:pPr>
            <a:r>
              <a:rPr lang="zh-CN" altLang="zh-CN" sz="2400" dirty="0" smtClean="0"/>
              <a:t>因子</a:t>
            </a:r>
            <a:r>
              <a:rPr lang="zh-CN" altLang="zh-CN" sz="2400" dirty="0"/>
              <a:t>小于</a:t>
            </a:r>
            <a:r>
              <a:rPr lang="en-US" altLang="zh-CN" sz="2400" dirty="0" smtClean="0"/>
              <a:t>1/1.3=0.76923</a:t>
            </a:r>
            <a:endParaRPr lang="en-US" altLang="zh-CN" sz="2400" dirty="0"/>
          </a:p>
          <a:p>
            <a:pPr>
              <a:buFont typeface="Arial" pitchFamily="34" charset="0"/>
              <a:buChar char="•"/>
            </a:pPr>
            <a:r>
              <a:rPr lang="zh-CN" altLang="zh-CN" sz="2400" dirty="0" smtClean="0"/>
              <a:t>该</a:t>
            </a:r>
            <a:r>
              <a:rPr lang="zh-CN" altLang="zh-CN" sz="2400" dirty="0"/>
              <a:t>州内少于</a:t>
            </a:r>
            <a:r>
              <a:rPr lang="en-US" altLang="zh-CN" sz="2400" dirty="0"/>
              <a:t>4</a:t>
            </a:r>
            <a:r>
              <a:rPr lang="zh-CN" altLang="zh-CN" sz="2400" dirty="0"/>
              <a:t>个非自我代表</a:t>
            </a:r>
            <a:r>
              <a:rPr lang="en-US" altLang="zh-CN" sz="2400" dirty="0"/>
              <a:t>PSU</a:t>
            </a:r>
            <a:r>
              <a:rPr lang="zh-CN" altLang="zh-CN" sz="2400" dirty="0" smtClean="0"/>
              <a:t>样本</a:t>
            </a:r>
            <a:endParaRPr lang="en-US" altLang="zh-CN" sz="2400" dirty="0" smtClean="0"/>
          </a:p>
          <a:p>
            <a:pPr>
              <a:buFont typeface="Arial" pitchFamily="34" charset="0"/>
              <a:buChar char="•"/>
            </a:pPr>
            <a:r>
              <a:rPr lang="zh-CN" altLang="zh-CN" sz="2400" u="sng" dirty="0" smtClean="0"/>
              <a:t>该</a:t>
            </a:r>
            <a:r>
              <a:rPr lang="zh-CN" altLang="zh-CN" sz="2400" u="sng" dirty="0"/>
              <a:t>州内某一种族少于</a:t>
            </a:r>
            <a:r>
              <a:rPr lang="en-US" altLang="zh-CN" sz="2400" u="sng" dirty="0"/>
              <a:t>10</a:t>
            </a:r>
            <a:r>
              <a:rPr lang="zh-CN" altLang="zh-CN" sz="2400" u="sng" dirty="0"/>
              <a:t>个受访</a:t>
            </a:r>
            <a:r>
              <a:rPr lang="zh-CN" altLang="zh-CN" sz="2400" u="sng" dirty="0" smtClean="0"/>
              <a:t>者</a:t>
            </a:r>
            <a:endParaRPr lang="en-US" altLang="zh-CN" sz="2400" u="sng" dirty="0" smtClean="0"/>
          </a:p>
          <a:p>
            <a:r>
              <a:rPr lang="zh-CN" altLang="zh-CN" sz="2400" dirty="0"/>
              <a:t>第一阶段比例调整后，每个受访者的权数为：</a:t>
            </a:r>
          </a:p>
          <a:p>
            <a:r>
              <a:rPr lang="en-US" altLang="zh-CN" sz="2400" dirty="0"/>
              <a:t>  </a:t>
            </a:r>
            <a:r>
              <a:rPr lang="zh-CN" altLang="zh-CN" sz="2400" dirty="0"/>
              <a:t>基础权数×特殊权数×无回答</a:t>
            </a:r>
            <a:r>
              <a:rPr lang="zh-CN" altLang="zh-CN" sz="2800" dirty="0"/>
              <a:t>调整系数×第一阶段比例调整因子</a:t>
            </a:r>
          </a:p>
          <a:p>
            <a:endParaRPr lang="zh-CN" altLang="zh-CN" sz="2800" dirty="0"/>
          </a:p>
          <a:p>
            <a:pPr marL="0"/>
            <a:endParaRPr lang="zh-CN" altLang="zh-CN" sz="2800" dirty="0"/>
          </a:p>
        </p:txBody>
      </p:sp>
    </p:spTree>
    <p:extLst>
      <p:ext uri="{BB962C8B-B14F-4D97-AF65-F5344CB8AC3E}">
        <p14:creationId xmlns:p14="http://schemas.microsoft.com/office/powerpoint/2010/main" val="15803347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a:t>11</a:t>
            </a:r>
            <a:r>
              <a:rPr lang="zh-CN" altLang="zh-CN" sz="3600" b="1" dirty="0"/>
              <a:t>．</a:t>
            </a:r>
            <a:r>
              <a:rPr lang="en-US" altLang="zh-CN" sz="3600" b="1" dirty="0"/>
              <a:t>3</a:t>
            </a:r>
            <a:r>
              <a:rPr lang="zh-CN" altLang="zh-CN" sz="3600" b="1" dirty="0"/>
              <a:t>．</a:t>
            </a:r>
            <a:r>
              <a:rPr lang="en-US" altLang="zh-CN" sz="3600" b="1" dirty="0"/>
              <a:t>5</a:t>
            </a:r>
            <a:r>
              <a:rPr lang="zh-CN" altLang="zh-CN" sz="3600" b="1" dirty="0"/>
              <a:t>第二阶段比例</a:t>
            </a:r>
            <a:r>
              <a:rPr lang="zh-CN" altLang="zh-CN" sz="3600" b="1" dirty="0" smtClean="0"/>
              <a:t>调整</a:t>
            </a:r>
            <a:endParaRPr lang="zh-CN" altLang="en-US" sz="3600" dirty="0"/>
          </a:p>
        </p:txBody>
      </p:sp>
      <p:sp>
        <p:nvSpPr>
          <p:cNvPr id="3" name="内容占位符 2"/>
          <p:cNvSpPr>
            <a:spLocks noGrp="1"/>
          </p:cNvSpPr>
          <p:nvPr>
            <p:ph idx="1"/>
          </p:nvPr>
        </p:nvSpPr>
        <p:spPr/>
        <p:txBody>
          <a:bodyPr/>
          <a:lstStyle/>
          <a:p>
            <a:pPr marL="0"/>
            <a:r>
              <a:rPr lang="en-US" altLang="zh-CN" sz="2800" dirty="0" smtClean="0"/>
              <a:t>    </a:t>
            </a:r>
            <a:r>
              <a:rPr lang="zh-CN" altLang="zh-CN" sz="2800" dirty="0" smtClean="0"/>
              <a:t>第二</a:t>
            </a:r>
            <a:r>
              <a:rPr lang="zh-CN" altLang="zh-CN" sz="2800" dirty="0"/>
              <a:t>阶段比例调整的程序要更为复杂一些。它的基本思想是采用迭代的方法，将样本中一些有关人口特征的重要变量的权数调整到与总体数量尽可能一致。每个月</a:t>
            </a:r>
            <a:r>
              <a:rPr lang="en-US" altLang="zh-CN" sz="2800" dirty="0"/>
              <a:t>CPS</a:t>
            </a:r>
            <a:r>
              <a:rPr lang="zh-CN" altLang="zh-CN" sz="2800" dirty="0"/>
              <a:t>的样本都是由</a:t>
            </a:r>
            <a:r>
              <a:rPr lang="en-US" altLang="zh-CN" sz="2800" dirty="0"/>
              <a:t>8</a:t>
            </a:r>
            <a:r>
              <a:rPr lang="zh-CN" altLang="zh-CN" sz="2800" dirty="0"/>
              <a:t>个轮换组构成的，调整是在每个轮换组中进行</a:t>
            </a:r>
            <a:endParaRPr lang="zh-CN" altLang="en-US" sz="2800" dirty="0"/>
          </a:p>
        </p:txBody>
      </p:sp>
    </p:spTree>
    <p:extLst>
      <p:ext uri="{BB962C8B-B14F-4D97-AF65-F5344CB8AC3E}">
        <p14:creationId xmlns:p14="http://schemas.microsoft.com/office/powerpoint/2010/main" val="22311947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z="3600" dirty="0"/>
              <a:t>进行调整时有三套控制变量，它们是：</a:t>
            </a:r>
            <a:endParaRPr lang="zh-CN" altLang="en-US" sz="3600" dirty="0"/>
          </a:p>
        </p:txBody>
      </p:sp>
      <p:sp>
        <p:nvSpPr>
          <p:cNvPr id="3" name="内容占位符 2"/>
          <p:cNvSpPr>
            <a:spLocks noGrp="1"/>
          </p:cNvSpPr>
          <p:nvPr>
            <p:ph idx="1"/>
          </p:nvPr>
        </p:nvSpPr>
        <p:spPr/>
        <p:txBody>
          <a:bodyPr/>
          <a:lstStyle/>
          <a:p>
            <a:pPr marL="0">
              <a:buFont typeface="Arial" pitchFamily="34" charset="0"/>
              <a:buChar char="•"/>
            </a:pPr>
            <a:r>
              <a:rPr lang="zh-CN" altLang="zh-CN" sz="2800" dirty="0"/>
              <a:t>各州</a:t>
            </a:r>
            <a:r>
              <a:rPr lang="en-US" altLang="zh-CN" sz="2800" dirty="0"/>
              <a:t>16</a:t>
            </a:r>
            <a:r>
              <a:rPr lang="zh-CN" altLang="zh-CN" sz="2800" dirty="0"/>
              <a:t>岁以上公民的总数；</a:t>
            </a:r>
          </a:p>
          <a:p>
            <a:pPr marL="0">
              <a:buFont typeface="Arial" pitchFamily="34" charset="0"/>
              <a:buChar char="•"/>
            </a:pPr>
            <a:r>
              <a:rPr lang="zh-CN" altLang="zh-CN" sz="2800" dirty="0" smtClean="0"/>
              <a:t>西班牙</a:t>
            </a:r>
            <a:r>
              <a:rPr lang="zh-CN" altLang="zh-CN" sz="2800" dirty="0"/>
              <a:t>裔</a:t>
            </a:r>
            <a:r>
              <a:rPr lang="en-US" altLang="zh-CN" sz="2800" dirty="0"/>
              <a:t>/</a:t>
            </a:r>
            <a:r>
              <a:rPr lang="zh-CN" altLang="zh-CN" sz="2800" dirty="0"/>
              <a:t>性别分组（共</a:t>
            </a:r>
            <a:r>
              <a:rPr lang="en-US" altLang="zh-CN" sz="2800" dirty="0"/>
              <a:t>14</a:t>
            </a:r>
            <a:r>
              <a:rPr lang="zh-CN" altLang="zh-CN" sz="2800" dirty="0"/>
              <a:t>组）和非西班牙裔</a:t>
            </a:r>
            <a:r>
              <a:rPr lang="en-US" altLang="zh-CN" sz="2800" dirty="0"/>
              <a:t>/</a:t>
            </a:r>
            <a:r>
              <a:rPr lang="zh-CN" altLang="zh-CN" sz="2800" dirty="0"/>
              <a:t>年龄分组（共</a:t>
            </a:r>
            <a:r>
              <a:rPr lang="en-US" altLang="zh-CN" sz="2800" dirty="0"/>
              <a:t>5</a:t>
            </a:r>
            <a:r>
              <a:rPr lang="zh-CN" altLang="zh-CN" sz="2800" dirty="0"/>
              <a:t>组）</a:t>
            </a:r>
            <a:r>
              <a:rPr lang="zh-CN" altLang="zh-CN" sz="2800" dirty="0" smtClean="0"/>
              <a:t>；</a:t>
            </a:r>
            <a:endParaRPr lang="en-US" altLang="zh-CN" sz="2800" dirty="0" smtClean="0"/>
          </a:p>
          <a:p>
            <a:pPr marL="0">
              <a:buFont typeface="Arial" pitchFamily="34" charset="0"/>
              <a:buChar char="•"/>
            </a:pPr>
            <a:r>
              <a:rPr lang="zh-CN" altLang="zh-CN" sz="2800" dirty="0" smtClean="0"/>
              <a:t>白种人</a:t>
            </a:r>
            <a:r>
              <a:rPr lang="en-US" altLang="zh-CN" sz="2800" dirty="0" smtClean="0"/>
              <a:t>/</a:t>
            </a:r>
            <a:r>
              <a:rPr lang="zh-CN" altLang="zh-CN" sz="2800" dirty="0" smtClean="0"/>
              <a:t>性别</a:t>
            </a:r>
            <a:r>
              <a:rPr lang="en-US" altLang="zh-CN" sz="2800" dirty="0" smtClean="0"/>
              <a:t>/</a:t>
            </a:r>
            <a:r>
              <a:rPr lang="zh-CN" altLang="zh-CN" sz="2800" dirty="0" smtClean="0"/>
              <a:t>年龄分组（共</a:t>
            </a:r>
            <a:r>
              <a:rPr lang="en-US" altLang="zh-CN" sz="2800" dirty="0" smtClean="0"/>
              <a:t>66</a:t>
            </a:r>
            <a:r>
              <a:rPr lang="zh-CN" altLang="zh-CN" sz="2800" dirty="0" smtClean="0"/>
              <a:t>组），黑种人</a:t>
            </a:r>
            <a:r>
              <a:rPr lang="en-US" altLang="zh-CN" sz="2800" dirty="0" smtClean="0"/>
              <a:t>/</a:t>
            </a:r>
            <a:r>
              <a:rPr lang="zh-CN" altLang="zh-CN" sz="2800" dirty="0" smtClean="0"/>
              <a:t>性别</a:t>
            </a:r>
            <a:r>
              <a:rPr lang="en-US" altLang="zh-CN" sz="2800" dirty="0" smtClean="0"/>
              <a:t>/</a:t>
            </a:r>
            <a:r>
              <a:rPr lang="zh-CN" altLang="zh-CN" sz="2800" dirty="0" smtClean="0"/>
              <a:t>年龄分组（共</a:t>
            </a:r>
            <a:r>
              <a:rPr lang="en-US" altLang="zh-CN" sz="2800" dirty="0" smtClean="0"/>
              <a:t>42</a:t>
            </a:r>
            <a:r>
              <a:rPr lang="zh-CN" altLang="zh-CN" sz="2800" dirty="0" smtClean="0"/>
              <a:t>组），其他种族</a:t>
            </a:r>
            <a:r>
              <a:rPr lang="en-US" altLang="zh-CN" sz="2800" dirty="0" smtClean="0"/>
              <a:t>/</a:t>
            </a:r>
            <a:r>
              <a:rPr lang="zh-CN" altLang="zh-CN" sz="2800" dirty="0" smtClean="0"/>
              <a:t>性别</a:t>
            </a:r>
            <a:r>
              <a:rPr lang="en-US" altLang="zh-CN" sz="2800" dirty="0" smtClean="0"/>
              <a:t>/</a:t>
            </a:r>
            <a:r>
              <a:rPr lang="zh-CN" altLang="zh-CN" sz="2800" dirty="0" smtClean="0"/>
              <a:t>年龄分组（共</a:t>
            </a:r>
            <a:r>
              <a:rPr lang="en-US" altLang="zh-CN" sz="2800" dirty="0" smtClean="0"/>
              <a:t>10</a:t>
            </a:r>
            <a:r>
              <a:rPr lang="zh-CN" altLang="zh-CN" dirty="0" smtClean="0"/>
              <a:t>组）。</a:t>
            </a:r>
          </a:p>
          <a:p>
            <a:endParaRPr lang="zh-CN" altLang="en-US" dirty="0"/>
          </a:p>
        </p:txBody>
      </p:sp>
    </p:spTree>
    <p:extLst>
      <p:ext uri="{BB962C8B-B14F-4D97-AF65-F5344CB8AC3E}">
        <p14:creationId xmlns:p14="http://schemas.microsoft.com/office/powerpoint/2010/main" val="12202372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43608" y="601522"/>
            <a:ext cx="7793037" cy="1143000"/>
          </a:xfrm>
        </p:spPr>
        <p:txBody>
          <a:bodyPr/>
          <a:lstStyle/>
          <a:p>
            <a:r>
              <a:rPr lang="zh-CN" altLang="zh-CN" sz="2400" dirty="0"/>
              <a:t>研究人员认为，第二阶段比例调整不仅可以减小</a:t>
            </a:r>
            <a:r>
              <a:rPr lang="en-US" altLang="zh-CN" sz="2400" dirty="0"/>
              <a:t>CPS</a:t>
            </a:r>
            <a:r>
              <a:rPr lang="zh-CN" altLang="zh-CN" sz="2400" dirty="0"/>
              <a:t>估计误差，而且当迭代收敛时，估计量可以使下面的统计量最小</a:t>
            </a:r>
            <a:r>
              <a:rPr lang="zh-CN" altLang="zh-CN" sz="2400" dirty="0" smtClean="0"/>
              <a:t>化</a:t>
            </a:r>
            <a:endParaRPr lang="zh-CN" altLang="en-US" sz="2400" dirty="0"/>
          </a:p>
        </p:txBody>
      </p:sp>
      <p:graphicFrame>
        <p:nvGraphicFramePr>
          <p:cNvPr id="4" name="内容占位符 3"/>
          <p:cNvGraphicFramePr>
            <a:graphicFrameLocks noGrp="1" noChangeAspect="1"/>
          </p:cNvGraphicFramePr>
          <p:nvPr>
            <p:ph idx="1"/>
            <p:extLst>
              <p:ext uri="{D42A27DB-BD31-4B8C-83A1-F6EECF244321}">
                <p14:modId xmlns:p14="http://schemas.microsoft.com/office/powerpoint/2010/main" val="3479221947"/>
              </p:ext>
            </p:extLst>
          </p:nvPr>
        </p:nvGraphicFramePr>
        <p:xfrm>
          <a:off x="899592" y="1988841"/>
          <a:ext cx="7772400" cy="1440159"/>
        </p:xfrm>
        <a:graphic>
          <a:graphicData uri="http://schemas.openxmlformats.org/presentationml/2006/ole">
            <mc:AlternateContent xmlns:mc="http://schemas.openxmlformats.org/markup-compatibility/2006">
              <mc:Choice xmlns:v="urn:schemas-microsoft-com:vml" Requires="v">
                <p:oleObj spid="_x0000_s4108" name="Equation" r:id="rId3" imgW="5676840" imgH="1041120" progId="Equation.DSMT4">
                  <p:embed/>
                </p:oleObj>
              </mc:Choice>
              <mc:Fallback>
                <p:oleObj name="Equation" r:id="rId3" imgW="5676840" imgH="1041120" progId="Equation.DSMT4">
                  <p:embed/>
                  <p:pic>
                    <p:nvPicPr>
                      <p:cNvPr id="0" name=""/>
                      <p:cNvPicPr/>
                      <p:nvPr/>
                    </p:nvPicPr>
                    <p:blipFill>
                      <a:blip r:embed="rId4"/>
                      <a:stretch>
                        <a:fillRect/>
                      </a:stretch>
                    </p:blipFill>
                    <p:spPr>
                      <a:xfrm>
                        <a:off x="899592" y="1988841"/>
                        <a:ext cx="7772400" cy="1440159"/>
                      </a:xfrm>
                      <a:prstGeom prst="rect">
                        <a:avLst/>
                      </a:prstGeom>
                    </p:spPr>
                  </p:pic>
                </p:oleObj>
              </mc:Fallback>
            </mc:AlternateContent>
          </a:graphicData>
        </a:graphic>
      </p:graphicFrame>
      <p:graphicFrame>
        <p:nvGraphicFramePr>
          <p:cNvPr id="5" name="对象 4"/>
          <p:cNvGraphicFramePr>
            <a:graphicFrameLocks noChangeAspect="1"/>
          </p:cNvGraphicFramePr>
          <p:nvPr>
            <p:extLst>
              <p:ext uri="{D42A27DB-BD31-4B8C-83A1-F6EECF244321}">
                <p14:modId xmlns:p14="http://schemas.microsoft.com/office/powerpoint/2010/main" val="121197001"/>
              </p:ext>
            </p:extLst>
          </p:nvPr>
        </p:nvGraphicFramePr>
        <p:xfrm>
          <a:off x="827584" y="3645024"/>
          <a:ext cx="7488832" cy="2232248"/>
        </p:xfrm>
        <a:graphic>
          <a:graphicData uri="http://schemas.openxmlformats.org/presentationml/2006/ole">
            <mc:AlternateContent xmlns:mc="http://schemas.openxmlformats.org/markup-compatibility/2006">
              <mc:Choice xmlns:v="urn:schemas-microsoft-com:vml" Requires="v">
                <p:oleObj spid="_x0000_s4109" name="Equation" r:id="rId5" imgW="6134040" imgH="1726920" progId="Equation.DSMT4">
                  <p:embed/>
                </p:oleObj>
              </mc:Choice>
              <mc:Fallback>
                <p:oleObj name="Equation" r:id="rId5" imgW="6134040" imgH="1726920" progId="Equation.DSMT4">
                  <p:embed/>
                  <p:pic>
                    <p:nvPicPr>
                      <p:cNvPr id="0" name=""/>
                      <p:cNvPicPr/>
                      <p:nvPr/>
                    </p:nvPicPr>
                    <p:blipFill>
                      <a:blip r:embed="rId6"/>
                      <a:stretch>
                        <a:fillRect/>
                      </a:stretch>
                    </p:blipFill>
                    <p:spPr>
                      <a:xfrm>
                        <a:off x="827584" y="3645024"/>
                        <a:ext cx="7488832" cy="2232248"/>
                      </a:xfrm>
                      <a:prstGeom prst="rect">
                        <a:avLst/>
                      </a:prstGeom>
                    </p:spPr>
                  </p:pic>
                </p:oleObj>
              </mc:Fallback>
            </mc:AlternateContent>
          </a:graphicData>
        </a:graphic>
      </p:graphicFrame>
    </p:spTree>
    <p:extLst>
      <p:ext uri="{BB962C8B-B14F-4D97-AF65-F5344CB8AC3E}">
        <p14:creationId xmlns:p14="http://schemas.microsoft.com/office/powerpoint/2010/main" val="26480118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z="2800" dirty="0"/>
              <a:t>这些初始因子的作用是决定调整组是否需要合并，如果符合下列条件之一</a:t>
            </a:r>
            <a:r>
              <a:rPr lang="zh-CN" altLang="zh-CN" sz="2800" dirty="0" smtClean="0"/>
              <a:t>，</a:t>
            </a:r>
            <a:endParaRPr lang="zh-CN" altLang="en-US" sz="2800" dirty="0"/>
          </a:p>
        </p:txBody>
      </p:sp>
      <p:sp>
        <p:nvSpPr>
          <p:cNvPr id="3" name="内容占位符 2"/>
          <p:cNvSpPr>
            <a:spLocks noGrp="1"/>
          </p:cNvSpPr>
          <p:nvPr>
            <p:ph idx="1"/>
          </p:nvPr>
        </p:nvSpPr>
        <p:spPr/>
        <p:txBody>
          <a:bodyPr/>
          <a:lstStyle/>
          <a:p>
            <a:pPr>
              <a:buFont typeface="Arial" pitchFamily="34" charset="0"/>
              <a:buChar char="•"/>
            </a:pPr>
            <a:r>
              <a:rPr lang="zh-CN" altLang="zh-CN" sz="2800" dirty="0"/>
              <a:t>调整组中没有受访者</a:t>
            </a:r>
          </a:p>
          <a:p>
            <a:pPr>
              <a:buFont typeface="Arial" pitchFamily="34" charset="0"/>
              <a:buChar char="•"/>
            </a:pPr>
            <a:r>
              <a:rPr lang="zh-CN" altLang="zh-CN" sz="2800" dirty="0" smtClean="0"/>
              <a:t>初始</a:t>
            </a:r>
            <a:r>
              <a:rPr lang="zh-CN" altLang="zh-CN" sz="2800" dirty="0"/>
              <a:t>因子小于或等于</a:t>
            </a:r>
            <a:r>
              <a:rPr lang="en-US" altLang="zh-CN" sz="2800" dirty="0" smtClean="0"/>
              <a:t>0.6</a:t>
            </a:r>
            <a:endParaRPr lang="en-US" altLang="zh-CN" sz="2800" dirty="0"/>
          </a:p>
          <a:p>
            <a:pPr>
              <a:buFont typeface="Arial" pitchFamily="34" charset="0"/>
              <a:buChar char="•"/>
            </a:pPr>
            <a:r>
              <a:rPr lang="zh-CN" altLang="zh-CN" sz="2800" dirty="0" smtClean="0"/>
              <a:t>初始</a:t>
            </a:r>
            <a:r>
              <a:rPr lang="zh-CN" altLang="zh-CN" sz="2800" dirty="0"/>
              <a:t>因子大于或等于</a:t>
            </a:r>
            <a:r>
              <a:rPr lang="en-US" altLang="zh-CN" sz="2800" dirty="0"/>
              <a:t>2</a:t>
            </a:r>
            <a:endParaRPr lang="zh-CN" altLang="zh-CN" sz="2800" dirty="0"/>
          </a:p>
          <a:p>
            <a:r>
              <a:rPr lang="zh-CN" altLang="zh-CN" sz="2800" dirty="0"/>
              <a:t>则该组与邻近的调整组合并</a:t>
            </a:r>
            <a:endParaRPr lang="zh-CN" altLang="en-US" sz="2800" dirty="0"/>
          </a:p>
        </p:txBody>
      </p:sp>
    </p:spTree>
    <p:extLst>
      <p:ext uri="{BB962C8B-B14F-4D97-AF65-F5344CB8AC3E}">
        <p14:creationId xmlns:p14="http://schemas.microsoft.com/office/powerpoint/2010/main" val="5000470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a:t>11</a:t>
            </a:r>
            <a:r>
              <a:rPr lang="zh-CN" altLang="zh-CN" sz="3600" b="1" dirty="0"/>
              <a:t>．</a:t>
            </a:r>
            <a:r>
              <a:rPr lang="en-US" altLang="zh-CN" sz="3600" b="1" dirty="0"/>
              <a:t>3</a:t>
            </a:r>
            <a:r>
              <a:rPr lang="zh-CN" altLang="zh-CN" sz="3600" b="1" dirty="0"/>
              <a:t>．</a:t>
            </a:r>
            <a:r>
              <a:rPr lang="en-US" altLang="zh-CN" sz="3600" b="1" dirty="0"/>
              <a:t>6</a:t>
            </a:r>
            <a:r>
              <a:rPr lang="zh-CN" altLang="zh-CN" sz="3600" b="1" dirty="0"/>
              <a:t>复合</a:t>
            </a:r>
            <a:r>
              <a:rPr lang="zh-CN" altLang="zh-CN" sz="3600" b="1" dirty="0" smtClean="0"/>
              <a:t>估计</a:t>
            </a:r>
            <a:endParaRPr lang="zh-CN" altLang="en-US" sz="3600" dirty="0"/>
          </a:p>
        </p:txBody>
      </p:sp>
      <p:sp>
        <p:nvSpPr>
          <p:cNvPr id="3" name="内容占位符 2"/>
          <p:cNvSpPr>
            <a:spLocks noGrp="1"/>
          </p:cNvSpPr>
          <p:nvPr>
            <p:ph idx="1"/>
          </p:nvPr>
        </p:nvSpPr>
        <p:spPr/>
        <p:txBody>
          <a:bodyPr/>
          <a:lstStyle/>
          <a:p>
            <a:pPr marL="0"/>
            <a:r>
              <a:rPr lang="en-US" altLang="zh-CN" sz="2400" dirty="0" smtClean="0"/>
              <a:t>      </a:t>
            </a:r>
            <a:r>
              <a:rPr lang="zh-CN" altLang="zh-CN" sz="2400" dirty="0" smtClean="0"/>
              <a:t>一旦</a:t>
            </a:r>
            <a:r>
              <a:rPr lang="zh-CN" altLang="zh-CN" sz="2400" dirty="0"/>
              <a:t>获得样本单元的最终权数，采用霍维茨</a:t>
            </a:r>
            <a:r>
              <a:rPr lang="en-US" altLang="zh-CN" sz="2400" dirty="0"/>
              <a:t>—</a:t>
            </a:r>
            <a:r>
              <a:rPr lang="zh-CN" altLang="zh-CN" sz="2400" dirty="0"/>
              <a:t>汤普森（</a:t>
            </a:r>
            <a:r>
              <a:rPr lang="en-US" altLang="zh-CN" sz="2400" dirty="0"/>
              <a:t>Horvitz-Thompson</a:t>
            </a:r>
            <a:r>
              <a:rPr lang="zh-CN" altLang="zh-CN" sz="2400" dirty="0"/>
              <a:t>）</a:t>
            </a:r>
            <a:r>
              <a:rPr lang="zh-CN" altLang="zh-CN" sz="2400" dirty="0" smtClean="0"/>
              <a:t>估计量</a:t>
            </a:r>
            <a:endParaRPr lang="en-US" altLang="zh-CN" sz="2400" dirty="0" smtClean="0"/>
          </a:p>
          <a:p>
            <a:pPr marL="0"/>
            <a:endParaRPr lang="zh-CN" altLang="en-US" sz="2400" dirty="0"/>
          </a:p>
        </p:txBody>
      </p:sp>
      <p:graphicFrame>
        <p:nvGraphicFramePr>
          <p:cNvPr id="4" name="对象 3"/>
          <p:cNvGraphicFramePr>
            <a:graphicFrameLocks noChangeAspect="1"/>
          </p:cNvGraphicFramePr>
          <p:nvPr>
            <p:extLst>
              <p:ext uri="{D42A27DB-BD31-4B8C-83A1-F6EECF244321}">
                <p14:modId xmlns:p14="http://schemas.microsoft.com/office/powerpoint/2010/main" val="3959941130"/>
              </p:ext>
            </p:extLst>
          </p:nvPr>
        </p:nvGraphicFramePr>
        <p:xfrm>
          <a:off x="899592" y="2996952"/>
          <a:ext cx="7920880" cy="3384376"/>
        </p:xfrm>
        <a:graphic>
          <a:graphicData uri="http://schemas.openxmlformats.org/presentationml/2006/ole">
            <mc:AlternateContent xmlns:mc="http://schemas.openxmlformats.org/markup-compatibility/2006">
              <mc:Choice xmlns:v="urn:schemas-microsoft-com:vml" Requires="v">
                <p:oleObj spid="_x0000_s5128" name="Equation" r:id="rId3" imgW="6667200" imgH="2641320" progId="Equation.DSMT4">
                  <p:embed/>
                </p:oleObj>
              </mc:Choice>
              <mc:Fallback>
                <p:oleObj name="Equation" r:id="rId3" imgW="6667200" imgH="2641320" progId="Equation.DSMT4">
                  <p:embed/>
                  <p:pic>
                    <p:nvPicPr>
                      <p:cNvPr id="0" name=""/>
                      <p:cNvPicPr/>
                      <p:nvPr/>
                    </p:nvPicPr>
                    <p:blipFill>
                      <a:blip r:embed="rId4"/>
                      <a:stretch>
                        <a:fillRect/>
                      </a:stretch>
                    </p:blipFill>
                    <p:spPr>
                      <a:xfrm>
                        <a:off x="899592" y="2996952"/>
                        <a:ext cx="7920880" cy="3384376"/>
                      </a:xfrm>
                      <a:prstGeom prst="rect">
                        <a:avLst/>
                      </a:prstGeom>
                    </p:spPr>
                  </p:pic>
                </p:oleObj>
              </mc:Fallback>
            </mc:AlternateContent>
          </a:graphicData>
        </a:graphic>
      </p:graphicFrame>
    </p:spTree>
    <p:extLst>
      <p:ext uri="{BB962C8B-B14F-4D97-AF65-F5344CB8AC3E}">
        <p14:creationId xmlns:p14="http://schemas.microsoft.com/office/powerpoint/2010/main" val="11155942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1"/>
            <a:r>
              <a:rPr lang="en-US" altLang="zh-CN" sz="3600" b="1" dirty="0" smtClean="0"/>
              <a:t>11.4 CPS</a:t>
            </a:r>
            <a:r>
              <a:rPr lang="zh-CN" altLang="zh-CN" sz="3600" b="1" dirty="0"/>
              <a:t>的方差</a:t>
            </a:r>
            <a:r>
              <a:rPr lang="zh-CN" altLang="zh-CN" sz="3600" b="1" dirty="0" smtClean="0"/>
              <a:t>估计</a:t>
            </a:r>
            <a:endParaRPr lang="zh-CN" altLang="en-US" sz="3600" dirty="0"/>
          </a:p>
        </p:txBody>
      </p:sp>
      <p:sp>
        <p:nvSpPr>
          <p:cNvPr id="3" name="内容占位符 2"/>
          <p:cNvSpPr>
            <a:spLocks noGrp="1"/>
          </p:cNvSpPr>
          <p:nvPr>
            <p:ph idx="1"/>
          </p:nvPr>
        </p:nvSpPr>
        <p:spPr/>
        <p:txBody>
          <a:bodyPr/>
          <a:lstStyle/>
          <a:p>
            <a:r>
              <a:rPr lang="en-US" altLang="zh-CN" b="1" dirty="0"/>
              <a:t>11</a:t>
            </a:r>
            <a:r>
              <a:rPr lang="zh-CN" altLang="zh-CN" b="1" dirty="0"/>
              <a:t>．</a:t>
            </a:r>
            <a:r>
              <a:rPr lang="en-US" altLang="zh-CN" b="1" dirty="0"/>
              <a:t>4</a:t>
            </a:r>
            <a:r>
              <a:rPr lang="zh-CN" altLang="zh-CN" b="1" dirty="0"/>
              <a:t>．</a:t>
            </a:r>
            <a:r>
              <a:rPr lang="en-US" altLang="zh-CN" b="1" dirty="0"/>
              <a:t>1</a:t>
            </a:r>
            <a:r>
              <a:rPr lang="zh-CN" altLang="zh-CN" b="1" dirty="0"/>
              <a:t>概述</a:t>
            </a:r>
            <a:endParaRPr lang="zh-CN" altLang="zh-CN" dirty="0"/>
          </a:p>
          <a:p>
            <a:pPr marL="0"/>
            <a:r>
              <a:rPr lang="en-US" altLang="zh-CN" sz="2400" dirty="0"/>
              <a:t>CPS</a:t>
            </a:r>
            <a:r>
              <a:rPr lang="zh-CN" altLang="zh-CN" sz="2400" dirty="0"/>
              <a:t>中的方差估计主要用于两个目的：</a:t>
            </a:r>
          </a:p>
          <a:p>
            <a:pPr marL="0" lvl="0"/>
            <a:r>
              <a:rPr lang="en-US" altLang="zh-CN" sz="2400" dirty="0" smtClean="0"/>
              <a:t>1.</a:t>
            </a:r>
            <a:r>
              <a:rPr lang="zh-CN" altLang="zh-CN" sz="2400" dirty="0" smtClean="0"/>
              <a:t>对</a:t>
            </a:r>
            <a:r>
              <a:rPr lang="zh-CN" altLang="zh-CN" sz="2400" dirty="0"/>
              <a:t>估计值的方差进行估计，以用于各种统计分析；</a:t>
            </a:r>
          </a:p>
          <a:p>
            <a:pPr marL="0" lvl="0"/>
            <a:r>
              <a:rPr lang="en-US" altLang="zh-CN" sz="2400" dirty="0" smtClean="0"/>
              <a:t>2.</a:t>
            </a:r>
            <a:r>
              <a:rPr lang="zh-CN" altLang="zh-CN" sz="2400" dirty="0" smtClean="0"/>
              <a:t>对</a:t>
            </a:r>
            <a:r>
              <a:rPr lang="zh-CN" altLang="zh-CN" sz="2400" dirty="0"/>
              <a:t>每一阶段抽样效果和估计的精确度进行评估，以评价和改进抽样设计</a:t>
            </a:r>
            <a:r>
              <a:rPr lang="zh-CN" altLang="zh-CN" sz="2400" dirty="0" smtClean="0"/>
              <a:t>。</a:t>
            </a:r>
            <a:endParaRPr lang="zh-CN" altLang="zh-CN" sz="2400" dirty="0"/>
          </a:p>
        </p:txBody>
      </p:sp>
    </p:spTree>
    <p:extLst>
      <p:ext uri="{BB962C8B-B14F-4D97-AF65-F5344CB8AC3E}">
        <p14:creationId xmlns:p14="http://schemas.microsoft.com/office/powerpoint/2010/main" val="9712817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a:t>11</a:t>
            </a:r>
            <a:r>
              <a:rPr lang="zh-CN" altLang="zh-CN" sz="3600" b="1" dirty="0"/>
              <a:t>．</a:t>
            </a:r>
            <a:r>
              <a:rPr lang="en-US" altLang="zh-CN" sz="3600" b="1" dirty="0"/>
              <a:t>4</a:t>
            </a:r>
            <a:r>
              <a:rPr lang="zh-CN" altLang="zh-CN" sz="3600" b="1" dirty="0"/>
              <a:t>．</a:t>
            </a:r>
            <a:r>
              <a:rPr lang="en-US" altLang="zh-CN" sz="3600" b="1" dirty="0"/>
              <a:t>2 </a:t>
            </a:r>
            <a:r>
              <a:rPr lang="zh-CN" altLang="zh-CN" sz="3600" b="1" dirty="0"/>
              <a:t>方差估计的再抽样</a:t>
            </a:r>
            <a:r>
              <a:rPr lang="zh-CN" altLang="zh-CN" sz="3600" b="1" dirty="0" smtClean="0"/>
              <a:t>方法</a:t>
            </a:r>
            <a:endParaRPr lang="zh-CN" altLang="en-US" sz="3600" dirty="0"/>
          </a:p>
        </p:txBody>
      </p:sp>
      <p:sp>
        <p:nvSpPr>
          <p:cNvPr id="3" name="内容占位符 2"/>
          <p:cNvSpPr>
            <a:spLocks noGrp="1"/>
          </p:cNvSpPr>
          <p:nvPr>
            <p:ph idx="1"/>
          </p:nvPr>
        </p:nvSpPr>
        <p:spPr/>
        <p:txBody>
          <a:bodyPr/>
          <a:lstStyle/>
          <a:p>
            <a:pPr marL="0"/>
            <a:r>
              <a:rPr lang="en-US" altLang="zh-CN" sz="2800" dirty="0" smtClean="0"/>
              <a:t>    </a:t>
            </a:r>
            <a:r>
              <a:rPr lang="zh-CN" altLang="zh-CN" sz="2800" dirty="0" smtClean="0"/>
              <a:t>用</a:t>
            </a:r>
            <a:r>
              <a:rPr lang="zh-CN" altLang="zh-CN" sz="2800" dirty="0"/>
              <a:t>再抽样方法进行方差估计是复杂样本方差估计经常采用的方法</a:t>
            </a:r>
            <a:endParaRPr lang="zh-CN" altLang="en-US" sz="2800" dirty="0"/>
          </a:p>
        </p:txBody>
      </p:sp>
    </p:spTree>
    <p:extLst>
      <p:ext uri="{BB962C8B-B14F-4D97-AF65-F5344CB8AC3E}">
        <p14:creationId xmlns:p14="http://schemas.microsoft.com/office/powerpoint/2010/main" val="5712073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a:t>11</a:t>
            </a:r>
            <a:r>
              <a:rPr lang="zh-CN" altLang="zh-CN" sz="3600" b="1" dirty="0"/>
              <a:t>．</a:t>
            </a:r>
            <a:r>
              <a:rPr lang="en-US" altLang="zh-CN" sz="3600" b="1" dirty="0"/>
              <a:t>4</a:t>
            </a:r>
            <a:r>
              <a:rPr lang="zh-CN" altLang="zh-CN" sz="3600" b="1" dirty="0"/>
              <a:t>．</a:t>
            </a:r>
            <a:r>
              <a:rPr lang="en-US" altLang="zh-CN" sz="3600" b="1" dirty="0"/>
              <a:t>3 1990</a:t>
            </a:r>
            <a:r>
              <a:rPr lang="zh-CN" altLang="zh-CN" sz="3600" b="1" dirty="0"/>
              <a:t>年抽样设计的方差估计</a:t>
            </a:r>
            <a:r>
              <a:rPr lang="zh-CN" altLang="zh-CN" sz="3600" b="1" dirty="0" smtClean="0"/>
              <a:t>方法</a:t>
            </a:r>
            <a:endParaRPr lang="zh-CN" altLang="en-US" sz="3600" dirty="0"/>
          </a:p>
        </p:txBody>
      </p:sp>
      <p:graphicFrame>
        <p:nvGraphicFramePr>
          <p:cNvPr id="4" name="内容占位符 3"/>
          <p:cNvGraphicFramePr>
            <a:graphicFrameLocks noGrp="1" noChangeAspect="1"/>
          </p:cNvGraphicFramePr>
          <p:nvPr>
            <p:ph idx="1"/>
            <p:extLst>
              <p:ext uri="{D42A27DB-BD31-4B8C-83A1-F6EECF244321}">
                <p14:modId xmlns:p14="http://schemas.microsoft.com/office/powerpoint/2010/main" val="2780054697"/>
              </p:ext>
            </p:extLst>
          </p:nvPr>
        </p:nvGraphicFramePr>
        <p:xfrm>
          <a:off x="941388" y="2270125"/>
          <a:ext cx="7548562" cy="3540125"/>
        </p:xfrm>
        <a:graphic>
          <a:graphicData uri="http://schemas.openxmlformats.org/presentationml/2006/ole">
            <mc:AlternateContent xmlns:mc="http://schemas.openxmlformats.org/markup-compatibility/2006">
              <mc:Choice xmlns:v="urn:schemas-microsoft-com:vml" Requires="v">
                <p:oleObj spid="_x0000_s6152" name="Equation" r:id="rId3" imgW="5740200" imgH="2692080" progId="Equation.DSMT4">
                  <p:embed/>
                </p:oleObj>
              </mc:Choice>
              <mc:Fallback>
                <p:oleObj name="Equation" r:id="rId3" imgW="5740200" imgH="2692080" progId="Equation.DSMT4">
                  <p:embed/>
                  <p:pic>
                    <p:nvPicPr>
                      <p:cNvPr id="0" name=""/>
                      <p:cNvPicPr/>
                      <p:nvPr/>
                    </p:nvPicPr>
                    <p:blipFill>
                      <a:blip r:embed="rId4"/>
                      <a:stretch>
                        <a:fillRect/>
                      </a:stretch>
                    </p:blipFill>
                    <p:spPr>
                      <a:xfrm>
                        <a:off x="941388" y="2270125"/>
                        <a:ext cx="7548562" cy="3540125"/>
                      </a:xfrm>
                      <a:prstGeom prst="rect">
                        <a:avLst/>
                      </a:prstGeom>
                    </p:spPr>
                  </p:pic>
                </p:oleObj>
              </mc:Fallback>
            </mc:AlternateContent>
          </a:graphicData>
        </a:graphic>
      </p:graphicFrame>
    </p:spTree>
    <p:extLst>
      <p:ext uri="{BB962C8B-B14F-4D97-AF65-F5344CB8AC3E}">
        <p14:creationId xmlns:p14="http://schemas.microsoft.com/office/powerpoint/2010/main" val="2398206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11.1 </a:t>
            </a:r>
            <a:r>
              <a:rPr lang="zh-CN" altLang="en-US" dirty="0" smtClean="0"/>
              <a:t>概述</a:t>
            </a:r>
            <a:endParaRPr lang="zh-CN" altLang="en-US" dirty="0"/>
          </a:p>
        </p:txBody>
      </p:sp>
      <p:sp>
        <p:nvSpPr>
          <p:cNvPr id="3" name="内容占位符 2"/>
          <p:cNvSpPr>
            <a:spLocks noGrp="1"/>
          </p:cNvSpPr>
          <p:nvPr>
            <p:ph idx="1"/>
          </p:nvPr>
        </p:nvSpPr>
        <p:spPr/>
        <p:txBody>
          <a:bodyPr/>
          <a:lstStyle/>
          <a:p>
            <a:r>
              <a:rPr lang="en-US" altLang="zh-CN" sz="2800" dirty="0" smtClean="0"/>
              <a:t>11.1.1 </a:t>
            </a:r>
            <a:r>
              <a:rPr lang="zh-CN" altLang="en-US" sz="2800" dirty="0" smtClean="0"/>
              <a:t>背景</a:t>
            </a:r>
            <a:endParaRPr lang="en-US" altLang="zh-CN" sz="2800" dirty="0" smtClean="0"/>
          </a:p>
          <a:p>
            <a:pPr marL="0">
              <a:buFont typeface="Wingdings" pitchFamily="2" charset="2"/>
              <a:buChar char="l"/>
            </a:pPr>
            <a:r>
              <a:rPr lang="zh-CN" altLang="zh-CN" sz="2800" dirty="0" smtClean="0"/>
              <a:t>美国</a:t>
            </a:r>
            <a:r>
              <a:rPr lang="zh-CN" altLang="zh-CN" sz="2800" dirty="0"/>
              <a:t>人口现状调查（</a:t>
            </a:r>
            <a:r>
              <a:rPr lang="en-US" altLang="zh-CN" sz="2800" dirty="0"/>
              <a:t>CPS</a:t>
            </a:r>
            <a:r>
              <a:rPr lang="zh-CN" altLang="zh-CN" sz="2800" dirty="0"/>
              <a:t>）是国际上最著名的抽样调查项目之一</a:t>
            </a:r>
            <a:r>
              <a:rPr lang="zh-CN" altLang="zh-CN" sz="2800" dirty="0" smtClean="0"/>
              <a:t>。</a:t>
            </a:r>
            <a:endParaRPr lang="en-US" altLang="zh-CN" sz="2800" dirty="0" smtClean="0"/>
          </a:p>
          <a:p>
            <a:pPr marL="0">
              <a:buFont typeface="Wingdings" pitchFamily="2" charset="2"/>
              <a:buChar char="l"/>
            </a:pPr>
            <a:r>
              <a:rPr lang="en-US" altLang="zh-CN" sz="2800" dirty="0" smtClean="0"/>
              <a:t>CPS</a:t>
            </a:r>
            <a:r>
              <a:rPr lang="zh-CN" altLang="zh-CN" sz="2800" dirty="0"/>
              <a:t>由美国联邦普查局（</a:t>
            </a:r>
            <a:r>
              <a:rPr lang="en-US" altLang="zh-CN" sz="2800" dirty="0"/>
              <a:t>U.S. Census Bureau</a:t>
            </a:r>
            <a:r>
              <a:rPr lang="zh-CN" altLang="zh-CN" sz="2800" dirty="0"/>
              <a:t>）和美国劳工统计局（</a:t>
            </a:r>
            <a:r>
              <a:rPr lang="en-US" altLang="zh-CN" sz="2800" dirty="0"/>
              <a:t>U.S. Bureau of Labor Statistics</a:t>
            </a:r>
            <a:r>
              <a:rPr lang="zh-CN" altLang="zh-CN" sz="2800" dirty="0"/>
              <a:t>）联合组织，它的核心数据是劳动力市场的信息，提供包括失业率，就业状况、行业收入等许多领域的数据</a:t>
            </a:r>
            <a:r>
              <a:rPr lang="zh-CN" altLang="zh-CN" sz="2400" dirty="0"/>
              <a:t>。</a:t>
            </a:r>
            <a:endParaRPr lang="zh-CN" altLang="en-US" sz="2400" dirty="0"/>
          </a:p>
          <a:p>
            <a:pPr marL="0"/>
            <a:endParaRPr lang="zh-CN" altLang="en-US" dirty="0"/>
          </a:p>
        </p:txBody>
      </p:sp>
    </p:spTree>
    <p:extLst>
      <p:ext uri="{BB962C8B-B14F-4D97-AF65-F5344CB8AC3E}">
        <p14:creationId xmlns:p14="http://schemas.microsoft.com/office/powerpoint/2010/main" val="61622472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800" b="1" dirty="0"/>
              <a:t>11</a:t>
            </a:r>
            <a:r>
              <a:rPr lang="zh-CN" altLang="zh-CN" sz="2800" b="1" dirty="0"/>
              <a:t>．</a:t>
            </a:r>
            <a:r>
              <a:rPr lang="en-US" altLang="zh-CN" sz="2800" b="1" dirty="0"/>
              <a:t>4</a:t>
            </a:r>
            <a:r>
              <a:rPr lang="zh-CN" altLang="zh-CN" sz="2800" b="1" dirty="0"/>
              <a:t>．</a:t>
            </a:r>
            <a:r>
              <a:rPr lang="en-US" altLang="zh-CN" sz="2800" b="1" dirty="0"/>
              <a:t>4</a:t>
            </a:r>
            <a:r>
              <a:rPr lang="zh-CN" altLang="zh-CN" sz="2800" b="1" dirty="0"/>
              <a:t>地区和州水平的方差</a:t>
            </a:r>
            <a:r>
              <a:rPr lang="zh-CN" altLang="zh-CN" sz="2800" b="1" dirty="0" smtClean="0"/>
              <a:t>估计</a:t>
            </a:r>
            <a:endParaRPr lang="zh-CN" altLang="en-US" sz="2800" dirty="0"/>
          </a:p>
        </p:txBody>
      </p:sp>
      <p:sp>
        <p:nvSpPr>
          <p:cNvPr id="3" name="内容占位符 2"/>
          <p:cNvSpPr>
            <a:spLocks noGrp="1"/>
          </p:cNvSpPr>
          <p:nvPr>
            <p:ph idx="1"/>
          </p:nvPr>
        </p:nvSpPr>
        <p:spPr/>
        <p:txBody>
          <a:bodyPr/>
          <a:lstStyle/>
          <a:p>
            <a:pPr marL="0"/>
            <a:r>
              <a:rPr lang="en-US" altLang="zh-CN" sz="2400" dirty="0" smtClean="0"/>
              <a:t>   </a:t>
            </a:r>
            <a:r>
              <a:rPr lang="zh-CN" altLang="zh-CN" sz="2400" dirty="0" smtClean="0"/>
              <a:t>对</a:t>
            </a:r>
            <a:r>
              <a:rPr lang="zh-CN" altLang="zh-CN" sz="2400" dirty="0"/>
              <a:t>一些地区，如大城市地区的方差估计可以通过全国样本中的</a:t>
            </a:r>
            <a:r>
              <a:rPr lang="en-US" altLang="zh-CN" sz="2400" dirty="0"/>
              <a:t>SR</a:t>
            </a:r>
            <a:r>
              <a:rPr lang="zh-CN" altLang="zh-CN" sz="2400" dirty="0"/>
              <a:t>样本部分的方差估计方法得到。据估计，由于方法的改进，这些地区的方差估计值比相同样本量用</a:t>
            </a:r>
            <a:r>
              <a:rPr lang="en-US" altLang="zh-CN" sz="2400" dirty="0"/>
              <a:t>1980</a:t>
            </a:r>
            <a:r>
              <a:rPr lang="zh-CN" altLang="zh-CN" sz="2400" dirty="0"/>
              <a:t>年的方法得到的估计值更可靠。然而，对于受</a:t>
            </a:r>
            <a:r>
              <a:rPr lang="en-US" altLang="zh-CN" sz="2400" dirty="0"/>
              <a:t>NSR</a:t>
            </a:r>
            <a:r>
              <a:rPr lang="zh-CN" altLang="zh-CN" sz="2400" dirty="0"/>
              <a:t>样本影响较大的地区，方差估计却是难以解决的问题。</a:t>
            </a:r>
          </a:p>
          <a:p>
            <a:endParaRPr lang="en-US" altLang="zh-CN" sz="2400" b="1" dirty="0" smtClean="0"/>
          </a:p>
          <a:p>
            <a:endParaRPr lang="zh-CN" altLang="en-US" dirty="0"/>
          </a:p>
        </p:txBody>
      </p:sp>
    </p:spTree>
    <p:extLst>
      <p:ext uri="{BB962C8B-B14F-4D97-AF65-F5344CB8AC3E}">
        <p14:creationId xmlns:p14="http://schemas.microsoft.com/office/powerpoint/2010/main" val="24723192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800" b="1" dirty="0"/>
              <a:t>11</a:t>
            </a:r>
            <a:r>
              <a:rPr lang="zh-CN" altLang="zh-CN" sz="2800" b="1" dirty="0"/>
              <a:t>．</a:t>
            </a:r>
            <a:r>
              <a:rPr lang="en-US" altLang="zh-CN" sz="2800" b="1" dirty="0"/>
              <a:t>4</a:t>
            </a:r>
            <a:r>
              <a:rPr lang="zh-CN" altLang="zh-CN" sz="2800" b="1" dirty="0"/>
              <a:t>．</a:t>
            </a:r>
            <a:r>
              <a:rPr lang="en-US" altLang="zh-CN" sz="2800" b="1" dirty="0"/>
              <a:t>5</a:t>
            </a:r>
            <a:r>
              <a:rPr lang="en-US" altLang="zh-CN" sz="2800" dirty="0"/>
              <a:t> </a:t>
            </a:r>
            <a:r>
              <a:rPr lang="zh-CN" altLang="zh-CN" sz="2800" b="1" dirty="0"/>
              <a:t>广义方差（</a:t>
            </a:r>
            <a:r>
              <a:rPr lang="en-US" altLang="zh-CN" sz="2800" b="1" dirty="0"/>
              <a:t>Generalized Variance</a:t>
            </a:r>
            <a:r>
              <a:rPr lang="zh-CN" altLang="zh-CN" sz="2800" b="1" dirty="0" smtClean="0"/>
              <a:t>）</a:t>
            </a:r>
            <a:endParaRPr lang="zh-CN" altLang="en-US" sz="2800" dirty="0"/>
          </a:p>
        </p:txBody>
      </p:sp>
      <p:sp>
        <p:nvSpPr>
          <p:cNvPr id="3" name="内容占位符 2"/>
          <p:cNvSpPr>
            <a:spLocks noGrp="1"/>
          </p:cNvSpPr>
          <p:nvPr>
            <p:ph idx="1"/>
          </p:nvPr>
        </p:nvSpPr>
        <p:spPr/>
        <p:txBody>
          <a:bodyPr/>
          <a:lstStyle/>
          <a:p>
            <a:pPr marL="0"/>
            <a:r>
              <a:rPr lang="zh-CN" altLang="zh-CN" sz="2400" dirty="0"/>
              <a:t>广义方差函数</a:t>
            </a:r>
            <a:r>
              <a:rPr lang="en-US" altLang="zh-CN" sz="2400" dirty="0"/>
              <a:t>GVF</a:t>
            </a:r>
            <a:r>
              <a:rPr lang="zh-CN" altLang="zh-CN" sz="2400" dirty="0"/>
              <a:t>用于产生人口总量</a:t>
            </a:r>
            <a:r>
              <a:rPr lang="en-US" altLang="zh-CN" sz="2400" dirty="0"/>
              <a:t>x</a:t>
            </a:r>
            <a:r>
              <a:rPr lang="zh-CN" altLang="zh-CN" sz="2400" dirty="0"/>
              <a:t>估计值的估计方差。函数形式为</a:t>
            </a:r>
            <a:endParaRPr lang="zh-CN" altLang="en-US" sz="2400" dirty="0"/>
          </a:p>
        </p:txBody>
      </p:sp>
      <p:graphicFrame>
        <p:nvGraphicFramePr>
          <p:cNvPr id="4" name="对象 3"/>
          <p:cNvGraphicFramePr>
            <a:graphicFrameLocks noChangeAspect="1"/>
          </p:cNvGraphicFramePr>
          <p:nvPr>
            <p:extLst>
              <p:ext uri="{D42A27DB-BD31-4B8C-83A1-F6EECF244321}">
                <p14:modId xmlns:p14="http://schemas.microsoft.com/office/powerpoint/2010/main" val="2220724666"/>
              </p:ext>
            </p:extLst>
          </p:nvPr>
        </p:nvGraphicFramePr>
        <p:xfrm>
          <a:off x="1115616" y="2852936"/>
          <a:ext cx="7776864" cy="3384376"/>
        </p:xfrm>
        <a:graphic>
          <a:graphicData uri="http://schemas.openxmlformats.org/presentationml/2006/ole">
            <mc:AlternateContent xmlns:mc="http://schemas.openxmlformats.org/markup-compatibility/2006">
              <mc:Choice xmlns:v="urn:schemas-microsoft-com:vml" Requires="v">
                <p:oleObj spid="_x0000_s7175" name="Equation" r:id="rId3" imgW="6006960" imgH="2489040" progId="Equation.DSMT4">
                  <p:embed/>
                </p:oleObj>
              </mc:Choice>
              <mc:Fallback>
                <p:oleObj name="Equation" r:id="rId3" imgW="6006960" imgH="2489040" progId="Equation.DSMT4">
                  <p:embed/>
                  <p:pic>
                    <p:nvPicPr>
                      <p:cNvPr id="0" name=""/>
                      <p:cNvPicPr/>
                      <p:nvPr/>
                    </p:nvPicPr>
                    <p:blipFill>
                      <a:blip r:embed="rId4"/>
                      <a:stretch>
                        <a:fillRect/>
                      </a:stretch>
                    </p:blipFill>
                    <p:spPr>
                      <a:xfrm>
                        <a:off x="1115616" y="2852936"/>
                        <a:ext cx="7776864" cy="3384376"/>
                      </a:xfrm>
                      <a:prstGeom prst="rect">
                        <a:avLst/>
                      </a:prstGeom>
                    </p:spPr>
                  </p:pic>
                </p:oleObj>
              </mc:Fallback>
            </mc:AlternateContent>
          </a:graphicData>
        </a:graphic>
      </p:graphicFrame>
    </p:spTree>
    <p:extLst>
      <p:ext uri="{BB962C8B-B14F-4D97-AF65-F5344CB8AC3E}">
        <p14:creationId xmlns:p14="http://schemas.microsoft.com/office/powerpoint/2010/main" val="38477737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noChangeAspect="1"/>
          </p:cNvGraphicFramePr>
          <p:nvPr>
            <p:ph idx="1"/>
            <p:extLst>
              <p:ext uri="{D42A27DB-BD31-4B8C-83A1-F6EECF244321}">
                <p14:modId xmlns:p14="http://schemas.microsoft.com/office/powerpoint/2010/main" val="203463884"/>
              </p:ext>
            </p:extLst>
          </p:nvPr>
        </p:nvGraphicFramePr>
        <p:xfrm>
          <a:off x="1182688" y="2062163"/>
          <a:ext cx="7772400" cy="4025900"/>
        </p:xfrm>
        <a:graphic>
          <a:graphicData uri="http://schemas.openxmlformats.org/presentationml/2006/ole">
            <mc:AlternateContent xmlns:mc="http://schemas.openxmlformats.org/markup-compatibility/2006">
              <mc:Choice xmlns:v="urn:schemas-microsoft-com:vml" Requires="v">
                <p:oleObj spid="_x0000_s8199" name="Equation" r:id="rId3" imgW="5981400" imgH="3098520" progId="Equation.DSMT4">
                  <p:embed/>
                </p:oleObj>
              </mc:Choice>
              <mc:Fallback>
                <p:oleObj name="Equation" r:id="rId3" imgW="5981400" imgH="3098520" progId="Equation.DSMT4">
                  <p:embed/>
                  <p:pic>
                    <p:nvPicPr>
                      <p:cNvPr id="0" name=""/>
                      <p:cNvPicPr/>
                      <p:nvPr/>
                    </p:nvPicPr>
                    <p:blipFill>
                      <a:blip r:embed="rId4"/>
                      <a:stretch>
                        <a:fillRect/>
                      </a:stretch>
                    </p:blipFill>
                    <p:spPr>
                      <a:xfrm>
                        <a:off x="1182688" y="2062163"/>
                        <a:ext cx="7772400" cy="4025900"/>
                      </a:xfrm>
                      <a:prstGeom prst="rect">
                        <a:avLst/>
                      </a:prstGeom>
                    </p:spPr>
                  </p:pic>
                </p:oleObj>
              </mc:Fallback>
            </mc:AlternateContent>
          </a:graphicData>
        </a:graphic>
      </p:graphicFrame>
    </p:spTree>
    <p:extLst>
      <p:ext uri="{BB962C8B-B14F-4D97-AF65-F5344CB8AC3E}">
        <p14:creationId xmlns:p14="http://schemas.microsoft.com/office/powerpoint/2010/main" val="27730244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noChangeAspect="1"/>
          </p:cNvGraphicFramePr>
          <p:nvPr>
            <p:ph idx="1"/>
            <p:extLst>
              <p:ext uri="{D42A27DB-BD31-4B8C-83A1-F6EECF244321}">
                <p14:modId xmlns:p14="http://schemas.microsoft.com/office/powerpoint/2010/main" val="309347821"/>
              </p:ext>
            </p:extLst>
          </p:nvPr>
        </p:nvGraphicFramePr>
        <p:xfrm>
          <a:off x="1115616" y="2060848"/>
          <a:ext cx="7772400" cy="1217612"/>
        </p:xfrm>
        <a:graphic>
          <a:graphicData uri="http://schemas.openxmlformats.org/presentationml/2006/ole">
            <mc:AlternateContent xmlns:mc="http://schemas.openxmlformats.org/markup-compatibility/2006">
              <mc:Choice xmlns:v="urn:schemas-microsoft-com:vml" Requires="v">
                <p:oleObj spid="_x0000_s9224" name="Equation" r:id="rId3" imgW="5676840" imgH="888840" progId="Equation.DSMT4">
                  <p:embed/>
                </p:oleObj>
              </mc:Choice>
              <mc:Fallback>
                <p:oleObj name="Equation" r:id="rId3" imgW="5676840" imgH="888840" progId="Equation.DSMT4">
                  <p:embed/>
                  <p:pic>
                    <p:nvPicPr>
                      <p:cNvPr id="0" name=""/>
                      <p:cNvPicPr/>
                      <p:nvPr/>
                    </p:nvPicPr>
                    <p:blipFill>
                      <a:blip r:embed="rId4"/>
                      <a:stretch>
                        <a:fillRect/>
                      </a:stretch>
                    </p:blipFill>
                    <p:spPr>
                      <a:xfrm>
                        <a:off x="1115616" y="2060848"/>
                        <a:ext cx="7772400" cy="1217612"/>
                      </a:xfrm>
                      <a:prstGeom prst="rect">
                        <a:avLst/>
                      </a:prstGeom>
                    </p:spPr>
                  </p:pic>
                </p:oleObj>
              </mc:Fallback>
            </mc:AlternateContent>
          </a:graphicData>
        </a:graphic>
      </p:graphicFrame>
      <p:graphicFrame>
        <p:nvGraphicFramePr>
          <p:cNvPr id="6" name="表格 5"/>
          <p:cNvGraphicFramePr>
            <a:graphicFrameLocks noGrp="1"/>
          </p:cNvGraphicFramePr>
          <p:nvPr>
            <p:extLst>
              <p:ext uri="{D42A27DB-BD31-4B8C-83A1-F6EECF244321}">
                <p14:modId xmlns:p14="http://schemas.microsoft.com/office/powerpoint/2010/main" val="3276523089"/>
              </p:ext>
            </p:extLst>
          </p:nvPr>
        </p:nvGraphicFramePr>
        <p:xfrm>
          <a:off x="1619671" y="3429000"/>
          <a:ext cx="6696745" cy="1872208"/>
        </p:xfrm>
        <a:graphic>
          <a:graphicData uri="http://schemas.openxmlformats.org/drawingml/2006/table">
            <a:tbl>
              <a:tblPr>
                <a:tableStyleId>{5C22544A-7EE6-4342-B048-85BDC9FD1C3A}</a:tableStyleId>
              </a:tblPr>
              <a:tblGrid>
                <a:gridCol w="2385087"/>
                <a:gridCol w="2139741"/>
                <a:gridCol w="2171917"/>
              </a:tblGrid>
              <a:tr h="547260">
                <a:tc>
                  <a:txBody>
                    <a:bodyPr/>
                    <a:lstStyle/>
                    <a:p>
                      <a:pPr algn="ctr">
                        <a:spcAft>
                          <a:spcPts val="0"/>
                        </a:spcAft>
                      </a:pPr>
                      <a:r>
                        <a:rPr lang="zh-CN" sz="1800" kern="100" dirty="0">
                          <a:effectLst/>
                        </a:rPr>
                        <a:t>特征组</a:t>
                      </a:r>
                      <a:endParaRPr lang="zh-CN" sz="1800" kern="100" dirty="0">
                        <a:effectLst/>
                        <a:latin typeface="Times New Roman"/>
                        <a:ea typeface="宋体"/>
                      </a:endParaRPr>
                    </a:p>
                  </a:txBody>
                  <a:tcPr marL="68580" marR="68580" marT="0" marB="0"/>
                </a:tc>
                <a:tc>
                  <a:txBody>
                    <a:bodyPr/>
                    <a:lstStyle/>
                    <a:p>
                      <a:pPr algn="ctr">
                        <a:spcAft>
                          <a:spcPts val="0"/>
                        </a:spcAft>
                      </a:pPr>
                      <a:r>
                        <a:rPr lang="en-US" sz="1800" kern="100" dirty="0">
                          <a:effectLst/>
                        </a:rPr>
                        <a:t>a</a:t>
                      </a:r>
                      <a:endParaRPr lang="zh-CN" sz="1800" kern="100" dirty="0">
                        <a:effectLst/>
                        <a:latin typeface="Times New Roman"/>
                        <a:ea typeface="宋体"/>
                      </a:endParaRPr>
                    </a:p>
                  </a:txBody>
                  <a:tcPr marL="68580" marR="68580" marT="0" marB="0"/>
                </a:tc>
                <a:tc>
                  <a:txBody>
                    <a:bodyPr/>
                    <a:lstStyle/>
                    <a:p>
                      <a:pPr algn="ctr">
                        <a:spcAft>
                          <a:spcPts val="0"/>
                        </a:spcAft>
                      </a:pPr>
                      <a:r>
                        <a:rPr lang="en-US" sz="1800" kern="100">
                          <a:effectLst/>
                        </a:rPr>
                        <a:t>b</a:t>
                      </a:r>
                      <a:endParaRPr lang="zh-CN" sz="1800" kern="100">
                        <a:effectLst/>
                        <a:latin typeface="Times New Roman"/>
                        <a:ea typeface="宋体"/>
                      </a:endParaRPr>
                    </a:p>
                  </a:txBody>
                  <a:tcPr marL="68580" marR="68580" marT="0" marB="0"/>
                </a:tc>
              </a:tr>
              <a:tr h="1324948">
                <a:tc>
                  <a:txBody>
                    <a:bodyPr/>
                    <a:lstStyle/>
                    <a:p>
                      <a:pPr algn="just">
                        <a:spcAft>
                          <a:spcPts val="0"/>
                        </a:spcAft>
                      </a:pPr>
                      <a:r>
                        <a:rPr lang="en-US" sz="1800" kern="100">
                          <a:effectLst/>
                        </a:rPr>
                        <a:t>    </a:t>
                      </a:r>
                      <a:r>
                        <a:rPr lang="zh-CN" sz="1800" kern="100">
                          <a:effectLst/>
                        </a:rPr>
                        <a:t>失业：</a:t>
                      </a:r>
                    </a:p>
                    <a:p>
                      <a:pPr algn="ctr">
                        <a:spcAft>
                          <a:spcPts val="0"/>
                        </a:spcAft>
                      </a:pPr>
                      <a:r>
                        <a:rPr lang="en-US" sz="1800" kern="100">
                          <a:effectLst/>
                        </a:rPr>
                        <a:t>     </a:t>
                      </a:r>
                      <a:r>
                        <a:rPr lang="zh-CN" sz="1800" kern="100">
                          <a:effectLst/>
                        </a:rPr>
                        <a:t>总体或白人</a:t>
                      </a:r>
                    </a:p>
                    <a:p>
                      <a:pPr algn="just">
                        <a:spcAft>
                          <a:spcPts val="0"/>
                        </a:spcAft>
                      </a:pPr>
                      <a:r>
                        <a:rPr lang="en-US" sz="1800" kern="100">
                          <a:effectLst/>
                        </a:rPr>
                        <a:t>        </a:t>
                      </a:r>
                      <a:r>
                        <a:rPr lang="zh-CN" sz="1800" kern="100">
                          <a:effectLst/>
                        </a:rPr>
                        <a:t>黑种人</a:t>
                      </a:r>
                    </a:p>
                    <a:p>
                      <a:pPr algn="just">
                        <a:spcAft>
                          <a:spcPts val="0"/>
                        </a:spcAft>
                      </a:pPr>
                      <a:r>
                        <a:rPr lang="en-US" sz="1800" kern="100">
                          <a:effectLst/>
                        </a:rPr>
                        <a:t>        </a:t>
                      </a:r>
                      <a:r>
                        <a:rPr lang="zh-CN" sz="1800" kern="100">
                          <a:effectLst/>
                        </a:rPr>
                        <a:t>西班牙裔</a:t>
                      </a:r>
                      <a:endParaRPr lang="zh-CN" sz="1800" kern="100">
                        <a:effectLst/>
                        <a:latin typeface="Times New Roman"/>
                        <a:ea typeface="宋体"/>
                      </a:endParaRPr>
                    </a:p>
                  </a:txBody>
                  <a:tcPr marL="68580" marR="68580" marT="0" marB="0"/>
                </a:tc>
                <a:tc>
                  <a:txBody>
                    <a:bodyPr/>
                    <a:lstStyle/>
                    <a:p>
                      <a:pPr algn="ctr">
                        <a:spcAft>
                          <a:spcPts val="0"/>
                        </a:spcAft>
                      </a:pPr>
                      <a:r>
                        <a:rPr lang="en-US" sz="1800" kern="100" dirty="0">
                          <a:effectLst/>
                        </a:rPr>
                        <a:t> </a:t>
                      </a:r>
                      <a:endParaRPr lang="zh-CN" sz="1800" kern="100" dirty="0">
                        <a:effectLst/>
                      </a:endParaRPr>
                    </a:p>
                    <a:p>
                      <a:pPr algn="ctr">
                        <a:spcAft>
                          <a:spcPts val="0"/>
                        </a:spcAft>
                      </a:pPr>
                      <a:r>
                        <a:rPr lang="en-US" sz="1800" kern="100" dirty="0">
                          <a:effectLst/>
                        </a:rPr>
                        <a:t>- 0.000015749</a:t>
                      </a:r>
                      <a:endParaRPr lang="zh-CN" sz="1800" kern="100" dirty="0">
                        <a:effectLst/>
                      </a:endParaRPr>
                    </a:p>
                    <a:p>
                      <a:pPr algn="ctr">
                        <a:spcAft>
                          <a:spcPts val="0"/>
                        </a:spcAft>
                      </a:pPr>
                      <a:r>
                        <a:rPr lang="en-US" sz="1800" kern="100" dirty="0">
                          <a:effectLst/>
                        </a:rPr>
                        <a:t> 0.000191460</a:t>
                      </a:r>
                      <a:endParaRPr lang="zh-CN" sz="1800" kern="100" dirty="0">
                        <a:effectLst/>
                      </a:endParaRPr>
                    </a:p>
                    <a:p>
                      <a:pPr algn="ctr">
                        <a:spcAft>
                          <a:spcPts val="0"/>
                        </a:spcAft>
                      </a:pPr>
                      <a:r>
                        <a:rPr lang="en-US" sz="1800" kern="100" dirty="0">
                          <a:effectLst/>
                        </a:rPr>
                        <a:t>- 0.000098631</a:t>
                      </a:r>
                      <a:endParaRPr lang="zh-CN" sz="1800" kern="100" dirty="0">
                        <a:effectLst/>
                        <a:latin typeface="Times New Roman"/>
                        <a:ea typeface="宋体"/>
                      </a:endParaRPr>
                    </a:p>
                  </a:txBody>
                  <a:tcPr marL="68580" marR="68580" marT="0" marB="0"/>
                </a:tc>
                <a:tc>
                  <a:txBody>
                    <a:bodyPr/>
                    <a:lstStyle/>
                    <a:p>
                      <a:pPr algn="ctr">
                        <a:spcAft>
                          <a:spcPts val="0"/>
                        </a:spcAft>
                      </a:pPr>
                      <a:r>
                        <a:rPr lang="en-US" sz="1800" kern="100" dirty="0">
                          <a:effectLst/>
                        </a:rPr>
                        <a:t> </a:t>
                      </a:r>
                      <a:endParaRPr lang="zh-CN" sz="1800" kern="100" dirty="0">
                        <a:effectLst/>
                      </a:endParaRPr>
                    </a:p>
                    <a:p>
                      <a:pPr algn="ctr">
                        <a:spcAft>
                          <a:spcPts val="0"/>
                        </a:spcAft>
                      </a:pPr>
                      <a:r>
                        <a:rPr lang="en-US" sz="1800" kern="100" dirty="0">
                          <a:effectLst/>
                        </a:rPr>
                        <a:t>2464.91</a:t>
                      </a:r>
                      <a:endParaRPr lang="zh-CN" sz="1800" kern="100" dirty="0">
                        <a:effectLst/>
                      </a:endParaRPr>
                    </a:p>
                    <a:p>
                      <a:pPr algn="ctr">
                        <a:spcAft>
                          <a:spcPts val="0"/>
                        </a:spcAft>
                      </a:pPr>
                      <a:r>
                        <a:rPr lang="en-US" sz="1800" kern="100" dirty="0">
                          <a:effectLst/>
                        </a:rPr>
                        <a:t>2621.89</a:t>
                      </a:r>
                      <a:endParaRPr lang="zh-CN" sz="1800" kern="100" dirty="0">
                        <a:effectLst/>
                      </a:endParaRPr>
                    </a:p>
                    <a:p>
                      <a:pPr algn="ctr">
                        <a:spcAft>
                          <a:spcPts val="0"/>
                        </a:spcAft>
                      </a:pPr>
                      <a:r>
                        <a:rPr lang="en-US" sz="1800" kern="100" dirty="0">
                          <a:effectLst/>
                        </a:rPr>
                        <a:t>2704.53</a:t>
                      </a:r>
                      <a:endParaRPr lang="zh-CN" sz="1800" kern="100" dirty="0">
                        <a:effectLst/>
                        <a:latin typeface="Times New Roman"/>
                        <a:ea typeface="宋体"/>
                      </a:endParaRPr>
                    </a:p>
                  </a:txBody>
                  <a:tcPr marL="68580" marR="68580" marT="0" marB="0"/>
                </a:tc>
              </a:tr>
            </a:tbl>
          </a:graphicData>
        </a:graphic>
      </p:graphicFrame>
    </p:spTree>
    <p:extLst>
      <p:ext uri="{BB962C8B-B14F-4D97-AF65-F5344CB8AC3E}">
        <p14:creationId xmlns:p14="http://schemas.microsoft.com/office/powerpoint/2010/main" val="24918304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noChangeAspect="1"/>
          </p:cNvGraphicFramePr>
          <p:nvPr>
            <p:ph idx="1"/>
            <p:extLst>
              <p:ext uri="{D42A27DB-BD31-4B8C-83A1-F6EECF244321}">
                <p14:modId xmlns:p14="http://schemas.microsoft.com/office/powerpoint/2010/main" val="2114862803"/>
              </p:ext>
            </p:extLst>
          </p:nvPr>
        </p:nvGraphicFramePr>
        <p:xfrm>
          <a:off x="755576" y="2348880"/>
          <a:ext cx="7920880" cy="2304256"/>
        </p:xfrm>
        <a:graphic>
          <a:graphicData uri="http://schemas.openxmlformats.org/presentationml/2006/ole">
            <mc:AlternateContent xmlns:mc="http://schemas.openxmlformats.org/markup-compatibility/2006">
              <mc:Choice xmlns:v="urn:schemas-microsoft-com:vml" Requires="v">
                <p:oleObj spid="_x0000_s10247" name="Equation" r:id="rId3" imgW="6019560" imgH="1549080" progId="Equation.DSMT4">
                  <p:embed/>
                </p:oleObj>
              </mc:Choice>
              <mc:Fallback>
                <p:oleObj name="Equation" r:id="rId3" imgW="6019560" imgH="1549080" progId="Equation.DSMT4">
                  <p:embed/>
                  <p:pic>
                    <p:nvPicPr>
                      <p:cNvPr id="0" name=""/>
                      <p:cNvPicPr/>
                      <p:nvPr/>
                    </p:nvPicPr>
                    <p:blipFill>
                      <a:blip r:embed="rId4"/>
                      <a:stretch>
                        <a:fillRect/>
                      </a:stretch>
                    </p:blipFill>
                    <p:spPr>
                      <a:xfrm>
                        <a:off x="755576" y="2348880"/>
                        <a:ext cx="7920880" cy="2304256"/>
                      </a:xfrm>
                      <a:prstGeom prst="rect">
                        <a:avLst/>
                      </a:prstGeom>
                    </p:spPr>
                  </p:pic>
                </p:oleObj>
              </mc:Fallback>
            </mc:AlternateContent>
          </a:graphicData>
        </a:graphic>
      </p:graphicFrame>
    </p:spTree>
    <p:extLst>
      <p:ext uri="{BB962C8B-B14F-4D97-AF65-F5344CB8AC3E}">
        <p14:creationId xmlns:p14="http://schemas.microsoft.com/office/powerpoint/2010/main" val="13679668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a:t>11</a:t>
            </a:r>
            <a:r>
              <a:rPr lang="zh-CN" altLang="zh-CN" sz="3600" b="1" dirty="0"/>
              <a:t>．</a:t>
            </a:r>
            <a:r>
              <a:rPr lang="en-US" altLang="zh-CN" sz="3600" b="1" dirty="0"/>
              <a:t>4</a:t>
            </a:r>
            <a:r>
              <a:rPr lang="zh-CN" altLang="zh-CN" sz="3600" b="1" dirty="0"/>
              <a:t>．</a:t>
            </a:r>
            <a:r>
              <a:rPr lang="en-US" altLang="zh-CN" sz="3600" b="1" dirty="0"/>
              <a:t>6 </a:t>
            </a:r>
            <a:r>
              <a:rPr lang="zh-CN" altLang="zh-CN" sz="3600" b="1" dirty="0"/>
              <a:t>用估计方差评估抽样</a:t>
            </a:r>
            <a:r>
              <a:rPr lang="zh-CN" altLang="zh-CN" sz="3600" b="1" dirty="0" smtClean="0"/>
              <a:t>设计</a:t>
            </a:r>
            <a:endParaRPr lang="zh-CN" altLang="en-US" sz="3600" dirty="0"/>
          </a:p>
        </p:txBody>
      </p:sp>
      <p:sp>
        <p:nvSpPr>
          <p:cNvPr id="3" name="内容占位符 2"/>
          <p:cNvSpPr>
            <a:spLocks noGrp="1"/>
          </p:cNvSpPr>
          <p:nvPr>
            <p:ph idx="1"/>
          </p:nvPr>
        </p:nvSpPr>
        <p:spPr/>
        <p:txBody>
          <a:bodyPr/>
          <a:lstStyle/>
          <a:p>
            <a:pPr marL="0"/>
            <a:r>
              <a:rPr lang="en-US" altLang="zh-CN" sz="2800" dirty="0" smtClean="0"/>
              <a:t>    </a:t>
            </a:r>
            <a:r>
              <a:rPr lang="zh-CN" altLang="zh-CN" sz="2800" dirty="0" smtClean="0"/>
              <a:t>相对</a:t>
            </a:r>
            <a:r>
              <a:rPr lang="zh-CN" altLang="zh-CN" sz="2800" dirty="0"/>
              <a:t>方差可以用于对估计程序和估计步骤的评估。使用相对方差比使用方差本身更有意义，因为估计的不同阶段可能既影响估计水平，也影响方差本身。估计程序包括：确定基础权数，特殊权数，无回答调整，第一和第二阶段比例调整，以及复合估计方法的采用。</a:t>
            </a:r>
            <a:endParaRPr lang="zh-CN" altLang="en-US" sz="2800" dirty="0"/>
          </a:p>
        </p:txBody>
      </p:sp>
    </p:spTree>
    <p:extLst>
      <p:ext uri="{BB962C8B-B14F-4D97-AF65-F5344CB8AC3E}">
        <p14:creationId xmlns:p14="http://schemas.microsoft.com/office/powerpoint/2010/main" val="6282367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a:t>11</a:t>
            </a:r>
            <a:r>
              <a:rPr lang="zh-CN" altLang="zh-CN" sz="3600" b="1" dirty="0"/>
              <a:t>．</a:t>
            </a:r>
            <a:r>
              <a:rPr lang="en-US" altLang="zh-CN" sz="3600" b="1" dirty="0"/>
              <a:t>5 </a:t>
            </a:r>
            <a:r>
              <a:rPr lang="zh-CN" altLang="zh-CN" sz="3600" b="1" dirty="0"/>
              <a:t>非抽样误差及</a:t>
            </a:r>
            <a:r>
              <a:rPr lang="zh-CN" altLang="zh-CN" sz="3600" b="1" dirty="0" smtClean="0"/>
              <a:t>控制</a:t>
            </a:r>
            <a:endParaRPr lang="zh-CN" altLang="en-US" sz="3600" dirty="0"/>
          </a:p>
        </p:txBody>
      </p:sp>
      <p:sp>
        <p:nvSpPr>
          <p:cNvPr id="3" name="内容占位符 2"/>
          <p:cNvSpPr>
            <a:spLocks noGrp="1"/>
          </p:cNvSpPr>
          <p:nvPr>
            <p:ph idx="1"/>
          </p:nvPr>
        </p:nvSpPr>
        <p:spPr/>
        <p:txBody>
          <a:bodyPr/>
          <a:lstStyle/>
          <a:p>
            <a:r>
              <a:rPr lang="en-US" altLang="zh-CN" b="1" dirty="0"/>
              <a:t>11</a:t>
            </a:r>
            <a:r>
              <a:rPr lang="zh-CN" altLang="zh-CN" b="1" dirty="0"/>
              <a:t>．</a:t>
            </a:r>
            <a:r>
              <a:rPr lang="en-US" altLang="zh-CN" b="1" dirty="0"/>
              <a:t>5</a:t>
            </a:r>
            <a:r>
              <a:rPr lang="zh-CN" altLang="zh-CN" b="1" dirty="0"/>
              <a:t>．</a:t>
            </a:r>
            <a:r>
              <a:rPr lang="en-US" altLang="zh-CN" b="1" dirty="0"/>
              <a:t>1</a:t>
            </a:r>
            <a:r>
              <a:rPr lang="zh-CN" altLang="zh-CN" b="1" dirty="0"/>
              <a:t>概述</a:t>
            </a:r>
            <a:endParaRPr lang="zh-CN" altLang="zh-CN" dirty="0"/>
          </a:p>
          <a:p>
            <a:pPr marL="0"/>
            <a:r>
              <a:rPr lang="zh-CN" altLang="zh-CN" sz="2800" dirty="0"/>
              <a:t>非抽样误差可能产生在调查的各个阶段，而且不易被</a:t>
            </a:r>
            <a:r>
              <a:rPr lang="zh-CN" altLang="zh-CN" sz="2800" dirty="0" smtClean="0"/>
              <a:t>辨认</a:t>
            </a:r>
            <a:endParaRPr lang="en-US" altLang="zh-CN" sz="2800" dirty="0" smtClean="0"/>
          </a:p>
          <a:p>
            <a:pPr marL="0"/>
            <a:r>
              <a:rPr lang="en-US" altLang="zh-CN" sz="2800" b="1" dirty="0"/>
              <a:t>11</a:t>
            </a:r>
            <a:r>
              <a:rPr lang="zh-CN" altLang="zh-CN" sz="2800" b="1" dirty="0"/>
              <a:t>．</a:t>
            </a:r>
            <a:r>
              <a:rPr lang="en-US" altLang="zh-CN" sz="2800" b="1" dirty="0"/>
              <a:t>5</a:t>
            </a:r>
            <a:r>
              <a:rPr lang="zh-CN" altLang="zh-CN" sz="2800" b="1" dirty="0"/>
              <a:t>．</a:t>
            </a:r>
            <a:r>
              <a:rPr lang="en-US" altLang="zh-CN" sz="2800" b="1" dirty="0"/>
              <a:t>2</a:t>
            </a:r>
            <a:r>
              <a:rPr lang="zh-CN" altLang="zh-CN" sz="2800" b="1" dirty="0"/>
              <a:t>抽样框误差及控制</a:t>
            </a:r>
            <a:endParaRPr lang="zh-CN" altLang="zh-CN" sz="2800" dirty="0"/>
          </a:p>
          <a:p>
            <a:pPr marL="0"/>
            <a:r>
              <a:rPr lang="zh-CN" altLang="zh-CN" sz="2800" dirty="0"/>
              <a:t>遗漏产生的主要来源</a:t>
            </a:r>
            <a:r>
              <a:rPr lang="zh-CN" altLang="zh-CN" sz="2800" dirty="0" smtClean="0"/>
              <a:t>有</a:t>
            </a:r>
            <a:endParaRPr lang="en-US" altLang="zh-CN" sz="2800" dirty="0" smtClean="0"/>
          </a:p>
          <a:p>
            <a:pPr marL="0">
              <a:buFont typeface="+mj-lt"/>
              <a:buAutoNum type="arabicPeriod"/>
            </a:pPr>
            <a:r>
              <a:rPr lang="zh-CN" altLang="zh-CN" sz="2800" dirty="0"/>
              <a:t>地址不清</a:t>
            </a:r>
            <a:r>
              <a:rPr lang="zh-CN" altLang="zh-CN" sz="2800" dirty="0" smtClean="0"/>
              <a:t>。</a:t>
            </a:r>
            <a:endParaRPr lang="en-US" altLang="zh-CN" sz="2800" dirty="0" smtClean="0"/>
          </a:p>
          <a:p>
            <a:pPr marL="0">
              <a:buFont typeface="+mj-lt"/>
              <a:buAutoNum type="arabicPeriod"/>
            </a:pPr>
            <a:r>
              <a:rPr lang="zh-CN" altLang="zh-CN" sz="2800" dirty="0" smtClean="0"/>
              <a:t>新</a:t>
            </a:r>
            <a:r>
              <a:rPr lang="zh-CN" altLang="zh-CN" sz="2800" dirty="0"/>
              <a:t>建筑产生</a:t>
            </a:r>
            <a:r>
              <a:rPr lang="zh-CN" altLang="zh-CN" sz="2800" dirty="0" smtClean="0"/>
              <a:t>。</a:t>
            </a:r>
            <a:r>
              <a:rPr lang="en-US" altLang="zh-CN" sz="2800" dirty="0" smtClean="0"/>
              <a:t>    </a:t>
            </a:r>
          </a:p>
          <a:p>
            <a:pPr marL="0">
              <a:buFont typeface="+mj-lt"/>
              <a:buAutoNum type="arabicPeriod"/>
            </a:pPr>
            <a:r>
              <a:rPr lang="zh-CN" altLang="zh-CN" sz="2800" dirty="0" smtClean="0"/>
              <a:t>户</a:t>
            </a:r>
            <a:r>
              <a:rPr lang="zh-CN" altLang="zh-CN" sz="2800" dirty="0"/>
              <a:t>内单元遗漏</a:t>
            </a:r>
            <a:r>
              <a:rPr lang="zh-CN" altLang="zh-CN" sz="2800" dirty="0" smtClean="0"/>
              <a:t>。</a:t>
            </a:r>
            <a:endParaRPr lang="zh-CN" altLang="en-US" sz="2800" dirty="0"/>
          </a:p>
        </p:txBody>
      </p:sp>
    </p:spTree>
    <p:extLst>
      <p:ext uri="{BB962C8B-B14F-4D97-AF65-F5344CB8AC3E}">
        <p14:creationId xmlns:p14="http://schemas.microsoft.com/office/powerpoint/2010/main" val="11148527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a:t>11</a:t>
            </a:r>
            <a:r>
              <a:rPr lang="zh-CN" altLang="zh-CN" sz="3600" b="1" dirty="0"/>
              <a:t>．</a:t>
            </a:r>
            <a:r>
              <a:rPr lang="en-US" altLang="zh-CN" sz="3600" b="1" dirty="0"/>
              <a:t>5</a:t>
            </a:r>
            <a:r>
              <a:rPr lang="zh-CN" altLang="zh-CN" sz="3600" b="1" dirty="0"/>
              <a:t>．</a:t>
            </a:r>
            <a:r>
              <a:rPr lang="en-US" altLang="zh-CN" sz="3600" b="1" dirty="0"/>
              <a:t>2</a:t>
            </a:r>
            <a:r>
              <a:rPr lang="zh-CN" altLang="zh-CN" sz="3600" b="1" dirty="0"/>
              <a:t>．</a:t>
            </a:r>
            <a:r>
              <a:rPr lang="en-US" altLang="zh-CN" sz="3600" b="1" dirty="0"/>
              <a:t>1 </a:t>
            </a:r>
            <a:r>
              <a:rPr lang="zh-CN" altLang="zh-CN" sz="3600" b="1" dirty="0"/>
              <a:t>样本</a:t>
            </a:r>
            <a:r>
              <a:rPr lang="zh-CN" altLang="zh-CN" sz="3600" b="1" dirty="0" smtClean="0"/>
              <a:t>检验</a:t>
            </a:r>
            <a:endParaRPr lang="zh-CN" altLang="en-US" sz="3600" dirty="0"/>
          </a:p>
        </p:txBody>
      </p:sp>
      <p:sp>
        <p:nvSpPr>
          <p:cNvPr id="3" name="内容占位符 2"/>
          <p:cNvSpPr>
            <a:spLocks noGrp="1"/>
          </p:cNvSpPr>
          <p:nvPr>
            <p:ph idx="1"/>
          </p:nvPr>
        </p:nvSpPr>
        <p:spPr/>
        <p:txBody>
          <a:bodyPr/>
          <a:lstStyle/>
          <a:p>
            <a:pPr marL="0">
              <a:buFont typeface="Wingdings" pitchFamily="2" charset="2"/>
              <a:buChar char="l"/>
            </a:pPr>
            <a:r>
              <a:rPr lang="zh-CN" altLang="zh-CN" sz="2800" dirty="0"/>
              <a:t>样本检验包括样本测试和结果</a:t>
            </a:r>
            <a:r>
              <a:rPr lang="zh-CN" altLang="zh-CN" sz="2800" dirty="0" smtClean="0"/>
              <a:t>检验两</a:t>
            </a:r>
            <a:r>
              <a:rPr lang="zh-CN" altLang="zh-CN" sz="2800" dirty="0"/>
              <a:t>个方面</a:t>
            </a:r>
            <a:r>
              <a:rPr lang="zh-CN" altLang="zh-CN" sz="2800" dirty="0" smtClean="0"/>
              <a:t>。</a:t>
            </a:r>
            <a:endParaRPr lang="en-US" altLang="zh-CN" sz="2800" dirty="0" smtClean="0"/>
          </a:p>
          <a:p>
            <a:pPr marL="0">
              <a:buFont typeface="Wingdings" pitchFamily="2" charset="2"/>
              <a:buChar char="l"/>
            </a:pPr>
            <a:r>
              <a:rPr lang="zh-CN" altLang="zh-CN" sz="2800" dirty="0"/>
              <a:t>结果检验主要是对抽样结果的检验，验证系统是否是在真实数据的基础上运行</a:t>
            </a:r>
            <a:endParaRPr lang="zh-CN" altLang="en-US" sz="2800" dirty="0"/>
          </a:p>
        </p:txBody>
      </p:sp>
    </p:spTree>
    <p:extLst>
      <p:ext uri="{BB962C8B-B14F-4D97-AF65-F5344CB8AC3E}">
        <p14:creationId xmlns:p14="http://schemas.microsoft.com/office/powerpoint/2010/main" val="19288349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a:t>11</a:t>
            </a:r>
            <a:r>
              <a:rPr lang="zh-CN" altLang="zh-CN" sz="3600" b="1" dirty="0"/>
              <a:t>．</a:t>
            </a:r>
            <a:r>
              <a:rPr lang="en-US" altLang="zh-CN" sz="3600" b="1" dirty="0"/>
              <a:t>5</a:t>
            </a:r>
            <a:r>
              <a:rPr lang="zh-CN" altLang="zh-CN" sz="3600" b="1" dirty="0"/>
              <a:t>．</a:t>
            </a:r>
            <a:r>
              <a:rPr lang="en-US" altLang="zh-CN" sz="3600" b="1" dirty="0"/>
              <a:t>2</a:t>
            </a:r>
            <a:r>
              <a:rPr lang="zh-CN" altLang="zh-CN" sz="3600" b="1" dirty="0"/>
              <a:t>．</a:t>
            </a:r>
            <a:r>
              <a:rPr lang="en-US" altLang="zh-CN" sz="3600" b="1" dirty="0"/>
              <a:t>2 </a:t>
            </a:r>
            <a:r>
              <a:rPr lang="zh-CN" altLang="zh-CN" sz="3600" b="1" dirty="0"/>
              <a:t>名单</a:t>
            </a:r>
            <a:r>
              <a:rPr lang="zh-CN" altLang="zh-CN" sz="3600" b="1" dirty="0" smtClean="0"/>
              <a:t>审核</a:t>
            </a:r>
            <a:endParaRPr lang="zh-CN" altLang="en-US" sz="3600" dirty="0"/>
          </a:p>
        </p:txBody>
      </p:sp>
      <p:sp>
        <p:nvSpPr>
          <p:cNvPr id="3" name="内容占位符 2"/>
          <p:cNvSpPr>
            <a:spLocks noGrp="1"/>
          </p:cNvSpPr>
          <p:nvPr>
            <p:ph idx="1"/>
          </p:nvPr>
        </p:nvSpPr>
        <p:spPr/>
        <p:txBody>
          <a:bodyPr/>
          <a:lstStyle/>
          <a:p>
            <a:r>
              <a:rPr lang="zh-CN" altLang="zh-CN" dirty="0"/>
              <a:t> </a:t>
            </a:r>
            <a:r>
              <a:rPr lang="zh-CN" altLang="zh-CN" sz="2800" dirty="0"/>
              <a:t>审核内容的一些例子有</a:t>
            </a:r>
            <a:r>
              <a:rPr lang="zh-CN" altLang="zh-CN" dirty="0" smtClean="0"/>
              <a:t>：</a:t>
            </a:r>
            <a:endParaRPr lang="en-US" altLang="zh-CN" dirty="0" smtClean="0"/>
          </a:p>
          <a:p>
            <a:pPr marL="0"/>
            <a:r>
              <a:rPr lang="en-US" altLang="zh-CN" sz="2800" dirty="0"/>
              <a:t> * </a:t>
            </a:r>
            <a:r>
              <a:rPr lang="zh-CN" altLang="zh-CN" sz="2800" dirty="0"/>
              <a:t>当名录上的单元数目超过或低于预定数目时，是否有恰当的说明</a:t>
            </a:r>
            <a:r>
              <a:rPr lang="zh-CN" altLang="zh-CN" sz="2800" dirty="0" smtClean="0"/>
              <a:t>？</a:t>
            </a:r>
            <a:endParaRPr lang="en-US" altLang="zh-CN" sz="2800" dirty="0"/>
          </a:p>
          <a:p>
            <a:pPr marL="0"/>
            <a:r>
              <a:rPr lang="en-US" altLang="zh-CN" sz="2800" dirty="0" smtClean="0"/>
              <a:t> </a:t>
            </a:r>
            <a:r>
              <a:rPr lang="en-US" altLang="zh-CN" sz="2800" dirty="0"/>
              <a:t>* </a:t>
            </a:r>
            <a:r>
              <a:rPr lang="zh-CN" altLang="zh-CN" sz="2800" dirty="0"/>
              <a:t>是否有新名单的出现？是否发现了多余的单元，是否有名单上漏掉的单元</a:t>
            </a:r>
            <a:r>
              <a:rPr lang="zh-CN" altLang="zh-CN" sz="2800" dirty="0" smtClean="0"/>
              <a:t>？</a:t>
            </a:r>
            <a:endParaRPr lang="en-US" altLang="zh-CN" sz="2800" dirty="0" smtClean="0"/>
          </a:p>
          <a:p>
            <a:pPr marL="0"/>
            <a:r>
              <a:rPr lang="en-US" altLang="zh-CN" sz="2800" dirty="0" smtClean="0"/>
              <a:t> </a:t>
            </a:r>
            <a:r>
              <a:rPr lang="en-US" altLang="zh-CN" sz="2800" dirty="0"/>
              <a:t>* </a:t>
            </a:r>
            <a:r>
              <a:rPr lang="zh-CN" altLang="zh-CN" sz="2800" dirty="0"/>
              <a:t>是否有样本单元没有序列号的情况？</a:t>
            </a:r>
          </a:p>
          <a:p>
            <a:pPr marL="0"/>
            <a:r>
              <a:rPr lang="en-US" altLang="zh-CN" sz="2800" dirty="0"/>
              <a:t> </a:t>
            </a:r>
            <a:r>
              <a:rPr lang="en-US" altLang="zh-CN" sz="2800" dirty="0" smtClean="0"/>
              <a:t>* </a:t>
            </a:r>
            <a:r>
              <a:rPr lang="zh-CN" altLang="zh-CN" sz="2800" dirty="0"/>
              <a:t>单元名称是否有变化？</a:t>
            </a:r>
          </a:p>
          <a:p>
            <a:pPr marL="0"/>
            <a:r>
              <a:rPr lang="en-US" altLang="zh-CN" sz="2800" dirty="0"/>
              <a:t> </a:t>
            </a:r>
            <a:r>
              <a:rPr lang="en-US" altLang="zh-CN" sz="2800" dirty="0" smtClean="0"/>
              <a:t>* </a:t>
            </a:r>
            <a:r>
              <a:rPr lang="zh-CN" altLang="zh-CN" sz="2800" dirty="0"/>
              <a:t>是否有样本单元被破坏或废弃？</a:t>
            </a:r>
            <a:endParaRPr lang="zh-CN" altLang="zh-CN" sz="2800" dirty="0" smtClean="0"/>
          </a:p>
          <a:p>
            <a:endParaRPr lang="zh-CN" altLang="en-US" dirty="0"/>
          </a:p>
        </p:txBody>
      </p:sp>
    </p:spTree>
    <p:extLst>
      <p:ext uri="{BB962C8B-B14F-4D97-AF65-F5344CB8AC3E}">
        <p14:creationId xmlns:p14="http://schemas.microsoft.com/office/powerpoint/2010/main" val="24048000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a:t>11</a:t>
            </a:r>
            <a:r>
              <a:rPr lang="zh-CN" altLang="zh-CN" sz="3600" b="1" dirty="0"/>
              <a:t>．</a:t>
            </a:r>
            <a:r>
              <a:rPr lang="en-US" altLang="zh-CN" sz="3600" b="1" dirty="0"/>
              <a:t>5</a:t>
            </a:r>
            <a:r>
              <a:rPr lang="zh-CN" altLang="zh-CN" sz="3600" b="1" dirty="0"/>
              <a:t>．</a:t>
            </a:r>
            <a:r>
              <a:rPr lang="en-US" altLang="zh-CN" sz="3600" b="1" dirty="0"/>
              <a:t>2</a:t>
            </a:r>
            <a:r>
              <a:rPr lang="zh-CN" altLang="zh-CN" sz="3600" b="1" dirty="0"/>
              <a:t>．</a:t>
            </a:r>
            <a:r>
              <a:rPr lang="en-US" altLang="zh-CN" sz="3600" b="1" dirty="0"/>
              <a:t>3 </a:t>
            </a:r>
            <a:r>
              <a:rPr lang="zh-CN" altLang="zh-CN" sz="3600" b="1" dirty="0"/>
              <a:t>样本</a:t>
            </a:r>
            <a:r>
              <a:rPr lang="zh-CN" altLang="zh-CN" sz="3600" b="1" dirty="0" smtClean="0"/>
              <a:t>登记</a:t>
            </a:r>
            <a:endParaRPr lang="zh-CN" altLang="en-US" sz="3600" dirty="0"/>
          </a:p>
        </p:txBody>
      </p:sp>
      <p:sp>
        <p:nvSpPr>
          <p:cNvPr id="3" name="内容占位符 2"/>
          <p:cNvSpPr>
            <a:spLocks noGrp="1"/>
          </p:cNvSpPr>
          <p:nvPr>
            <p:ph idx="1"/>
          </p:nvPr>
        </p:nvSpPr>
        <p:spPr/>
        <p:txBody>
          <a:bodyPr/>
          <a:lstStyle/>
          <a:p>
            <a:pPr marL="0"/>
            <a:r>
              <a:rPr lang="en-US" altLang="zh-CN" sz="2800" dirty="0" smtClean="0"/>
              <a:t>    </a:t>
            </a:r>
            <a:r>
              <a:rPr lang="zh-CN" altLang="zh-CN" sz="2800" dirty="0" smtClean="0"/>
              <a:t>样本</a:t>
            </a:r>
            <a:r>
              <a:rPr lang="zh-CN" altLang="zh-CN" sz="2800" dirty="0"/>
              <a:t>登记描述了一个工作过程。调查组织部门凭此来确认访问员是否找到全部的样本单元。由于</a:t>
            </a:r>
            <a:r>
              <a:rPr lang="en-US" altLang="zh-CN" sz="2800" dirty="0"/>
              <a:t>CPS</a:t>
            </a:r>
            <a:r>
              <a:rPr lang="zh-CN" altLang="zh-CN" sz="2800" dirty="0"/>
              <a:t>全部借助电脑进行访问，因此可以对样本实施追踪，达到对样本进行更密切的控制。样本登记主要被用来控制和检验样本的数量，这也有助于访员工作任务的平衡分配</a:t>
            </a:r>
            <a:r>
              <a:rPr lang="zh-CN" altLang="zh-CN" dirty="0"/>
              <a:t>。</a:t>
            </a:r>
          </a:p>
          <a:p>
            <a:endParaRPr lang="zh-CN" altLang="en-US" dirty="0"/>
          </a:p>
        </p:txBody>
      </p:sp>
    </p:spTree>
    <p:extLst>
      <p:ext uri="{BB962C8B-B14F-4D97-AF65-F5344CB8AC3E}">
        <p14:creationId xmlns:p14="http://schemas.microsoft.com/office/powerpoint/2010/main" val="8841946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457200">
              <a:buFont typeface="Wingdings" pitchFamily="2" charset="2"/>
              <a:buChar char="l"/>
            </a:pPr>
            <a:r>
              <a:rPr lang="en-US" altLang="zh-CN" sz="2800" dirty="0" smtClean="0"/>
              <a:t>CPS</a:t>
            </a:r>
            <a:r>
              <a:rPr lang="zh-CN" altLang="zh-CN" sz="2800" dirty="0"/>
              <a:t>还收集了大量人口数据，这有助于进一步了解按种族、年龄、性别等分类的全美国、各州以及州内不同地区，不同人口团体劳动力市场的状况</a:t>
            </a:r>
            <a:r>
              <a:rPr lang="zh-CN" altLang="zh-CN" sz="2800" dirty="0" smtClean="0"/>
              <a:t>。</a:t>
            </a:r>
            <a:endParaRPr lang="en-US" altLang="zh-CN" sz="2800" dirty="0" smtClean="0"/>
          </a:p>
          <a:p>
            <a:pPr marL="0">
              <a:buFont typeface="Wingdings" pitchFamily="2" charset="2"/>
              <a:buChar char="l"/>
            </a:pPr>
            <a:r>
              <a:rPr lang="en-US" altLang="zh-CN" sz="2800" dirty="0"/>
              <a:t>CPS</a:t>
            </a:r>
            <a:r>
              <a:rPr lang="zh-CN" altLang="zh-CN" sz="2800" dirty="0"/>
              <a:t>由联邦普查局负责执行，使用的样本</a:t>
            </a:r>
            <a:r>
              <a:rPr lang="zh-CN" altLang="zh-CN" sz="2800" dirty="0" smtClean="0"/>
              <a:t>是</a:t>
            </a:r>
            <a:r>
              <a:rPr lang="en-US" altLang="zh-CN" sz="2800" dirty="0" smtClean="0"/>
              <a:t>         </a:t>
            </a:r>
            <a:r>
              <a:rPr lang="zh-CN" altLang="zh-CN" sz="2800" dirty="0" smtClean="0"/>
              <a:t>经过</a:t>
            </a:r>
            <a:r>
              <a:rPr lang="zh-CN" altLang="zh-CN" sz="2800" dirty="0"/>
              <a:t>科学方法挑选的</a:t>
            </a:r>
            <a:r>
              <a:rPr lang="en-US" altLang="zh-CN" sz="2800" dirty="0"/>
              <a:t>50000</a:t>
            </a:r>
            <a:r>
              <a:rPr lang="zh-CN" altLang="zh-CN" sz="2800" dirty="0"/>
              <a:t>多户居民。</a:t>
            </a:r>
            <a:endParaRPr lang="zh-CN" altLang="en-US" sz="2800" dirty="0"/>
          </a:p>
          <a:p>
            <a:pPr marL="0"/>
            <a:r>
              <a:rPr lang="en-US" altLang="zh-CN" sz="2800" dirty="0" smtClean="0"/>
              <a:t> </a:t>
            </a:r>
            <a:endParaRPr lang="zh-CN" altLang="en-US" sz="2800" dirty="0"/>
          </a:p>
        </p:txBody>
      </p:sp>
    </p:spTree>
    <p:extLst>
      <p:ext uri="{BB962C8B-B14F-4D97-AF65-F5344CB8AC3E}">
        <p14:creationId xmlns:p14="http://schemas.microsoft.com/office/powerpoint/2010/main" val="339854028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a:t>11</a:t>
            </a:r>
            <a:r>
              <a:rPr lang="zh-CN" altLang="zh-CN" sz="3600" b="1" dirty="0"/>
              <a:t>．</a:t>
            </a:r>
            <a:r>
              <a:rPr lang="en-US" altLang="zh-CN" sz="3600" b="1" dirty="0"/>
              <a:t>5</a:t>
            </a:r>
            <a:r>
              <a:rPr lang="zh-CN" altLang="zh-CN" sz="3600" b="1" dirty="0"/>
              <a:t>．</a:t>
            </a:r>
            <a:r>
              <a:rPr lang="en-US" altLang="zh-CN" sz="3600" b="1" dirty="0"/>
              <a:t>3</a:t>
            </a:r>
            <a:r>
              <a:rPr lang="zh-CN" altLang="zh-CN" sz="3600" b="1" dirty="0"/>
              <a:t>无回答误差及</a:t>
            </a:r>
            <a:r>
              <a:rPr lang="zh-CN" altLang="zh-CN" sz="3600" b="1" dirty="0" smtClean="0"/>
              <a:t>控制</a:t>
            </a:r>
            <a:endParaRPr lang="zh-CN" altLang="en-US" sz="3600" dirty="0"/>
          </a:p>
        </p:txBody>
      </p:sp>
      <p:sp>
        <p:nvSpPr>
          <p:cNvPr id="3" name="内容占位符 2"/>
          <p:cNvSpPr>
            <a:spLocks noGrp="1"/>
          </p:cNvSpPr>
          <p:nvPr>
            <p:ph idx="1"/>
          </p:nvPr>
        </p:nvSpPr>
        <p:spPr/>
        <p:txBody>
          <a:bodyPr/>
          <a:lstStyle/>
          <a:p>
            <a:pPr marL="0"/>
            <a:r>
              <a:rPr lang="en-US" altLang="zh-CN" sz="2800" dirty="0"/>
              <a:t>CPS</a:t>
            </a:r>
            <a:r>
              <a:rPr lang="zh-CN" altLang="zh-CN" sz="2800" dirty="0"/>
              <a:t>中有许多因素导致无回答</a:t>
            </a:r>
            <a:r>
              <a:rPr lang="zh-CN" altLang="zh-CN" sz="2800" dirty="0" smtClean="0"/>
              <a:t>。</a:t>
            </a:r>
            <a:endParaRPr lang="en-US" altLang="zh-CN" sz="2800" dirty="0" smtClean="0"/>
          </a:p>
          <a:p>
            <a:pPr marL="0"/>
            <a:r>
              <a:rPr lang="zh-CN" altLang="zh-CN" sz="2800" dirty="0" smtClean="0"/>
              <a:t>一</a:t>
            </a:r>
            <a:r>
              <a:rPr lang="zh-CN" altLang="zh-CN" sz="2800" dirty="0"/>
              <a:t>种情况是被调查住户为空户，或尚未建成，或已毁损，或为非目标居民（如外国人）</a:t>
            </a:r>
            <a:r>
              <a:rPr lang="zh-CN" altLang="zh-CN" sz="2800" dirty="0" smtClean="0"/>
              <a:t>等</a:t>
            </a:r>
            <a:endParaRPr lang="en-US" altLang="zh-CN" sz="2800" dirty="0" smtClean="0"/>
          </a:p>
          <a:p>
            <a:pPr marL="0"/>
            <a:r>
              <a:rPr lang="zh-CN" altLang="zh-CN" sz="2800" dirty="0"/>
              <a:t>另外一种是项目无回答，即被调查者接受调查，但拒绝回答某个或某些特定问题</a:t>
            </a:r>
            <a:endParaRPr lang="zh-CN" altLang="en-US" sz="2800" dirty="0"/>
          </a:p>
        </p:txBody>
      </p:sp>
    </p:spTree>
    <p:extLst>
      <p:ext uri="{BB962C8B-B14F-4D97-AF65-F5344CB8AC3E}">
        <p14:creationId xmlns:p14="http://schemas.microsoft.com/office/powerpoint/2010/main" val="14162764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a:t>11</a:t>
            </a:r>
            <a:r>
              <a:rPr lang="zh-CN" altLang="zh-CN" sz="3600" b="1" dirty="0"/>
              <a:t>．</a:t>
            </a:r>
            <a:r>
              <a:rPr lang="en-US" altLang="zh-CN" sz="3600" b="1" dirty="0"/>
              <a:t>5</a:t>
            </a:r>
            <a:r>
              <a:rPr lang="zh-CN" altLang="zh-CN" sz="3600" b="1" dirty="0"/>
              <a:t>．</a:t>
            </a:r>
            <a:r>
              <a:rPr lang="en-US" altLang="zh-CN" sz="3600" b="1" dirty="0"/>
              <a:t>3</a:t>
            </a:r>
            <a:r>
              <a:rPr lang="zh-CN" altLang="zh-CN" sz="3600" b="1" dirty="0"/>
              <a:t>．</a:t>
            </a:r>
            <a:r>
              <a:rPr lang="en-US" altLang="zh-CN" sz="3600" b="1" dirty="0"/>
              <a:t>1</a:t>
            </a:r>
            <a:r>
              <a:rPr lang="zh-CN" altLang="zh-CN" sz="3600" b="1" dirty="0"/>
              <a:t>现场</a:t>
            </a:r>
            <a:r>
              <a:rPr lang="zh-CN" altLang="zh-CN" sz="3600" b="1" dirty="0" smtClean="0"/>
              <a:t>指导</a:t>
            </a:r>
            <a:endParaRPr lang="zh-CN" altLang="en-US" sz="3600" dirty="0"/>
          </a:p>
        </p:txBody>
      </p:sp>
      <p:sp>
        <p:nvSpPr>
          <p:cNvPr id="3" name="内容占位符 2"/>
          <p:cNvSpPr>
            <a:spLocks noGrp="1"/>
          </p:cNvSpPr>
          <p:nvPr>
            <p:ph idx="1"/>
          </p:nvPr>
        </p:nvSpPr>
        <p:spPr/>
        <p:txBody>
          <a:bodyPr/>
          <a:lstStyle/>
          <a:p>
            <a:pPr marL="0">
              <a:buFont typeface="Arial" pitchFamily="34" charset="0"/>
              <a:buChar char="•"/>
            </a:pPr>
            <a:r>
              <a:rPr lang="en-US" altLang="zh-CN" sz="2400" dirty="0"/>
              <a:t>CPS</a:t>
            </a:r>
            <a:r>
              <a:rPr lang="zh-CN" altLang="zh-CN" sz="2400" dirty="0"/>
              <a:t>有专门的文件，指导现场访问员的操作。结合其他有关的信息来源，管理人员可以对现场访问员的表现做出评价。如果一个访问员的</a:t>
            </a:r>
            <a:r>
              <a:rPr lang="en-US" altLang="zh-CN" sz="2400" dirty="0"/>
              <a:t>A</a:t>
            </a:r>
            <a:r>
              <a:rPr lang="zh-CN" altLang="zh-CN" sz="2400" dirty="0"/>
              <a:t>类无回答率，或者在每个样本单元花费的平均时间超过正常工作水平的四分之一，该访问员就需要接受额外的培训。全国和地区在回答率方面的资料还被用于地区部门对自己范围内的现场操作情况的评价，以决定是否需要采取其他补充措施。</a:t>
            </a:r>
          </a:p>
          <a:p>
            <a:endParaRPr lang="zh-CN" altLang="en-US" dirty="0"/>
          </a:p>
        </p:txBody>
      </p:sp>
    </p:spTree>
    <p:extLst>
      <p:ext uri="{BB962C8B-B14F-4D97-AF65-F5344CB8AC3E}">
        <p14:creationId xmlns:p14="http://schemas.microsoft.com/office/powerpoint/2010/main" val="33737036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a:t>11</a:t>
            </a:r>
            <a:r>
              <a:rPr lang="zh-CN" altLang="zh-CN" sz="3600" b="1" dirty="0"/>
              <a:t>．</a:t>
            </a:r>
            <a:r>
              <a:rPr lang="en-US" altLang="zh-CN" sz="3600" b="1" dirty="0"/>
              <a:t>5</a:t>
            </a:r>
            <a:r>
              <a:rPr lang="zh-CN" altLang="zh-CN" sz="3600" b="1" dirty="0"/>
              <a:t>．</a:t>
            </a:r>
            <a:r>
              <a:rPr lang="en-US" altLang="zh-CN" sz="3600" b="1" dirty="0"/>
              <a:t>3</a:t>
            </a:r>
            <a:r>
              <a:rPr lang="zh-CN" altLang="zh-CN" sz="3600" b="1" dirty="0"/>
              <a:t>．</a:t>
            </a:r>
            <a:r>
              <a:rPr lang="en-US" altLang="zh-CN" sz="3600" b="1" dirty="0"/>
              <a:t>2</a:t>
            </a:r>
            <a:r>
              <a:rPr lang="zh-CN" altLang="zh-CN" sz="3600" b="1" dirty="0"/>
              <a:t>概况</a:t>
            </a:r>
            <a:r>
              <a:rPr lang="zh-CN" altLang="zh-CN" sz="3600" b="1" dirty="0" smtClean="0"/>
              <a:t>统计表</a:t>
            </a:r>
            <a:endParaRPr lang="zh-CN" altLang="en-US" sz="3600" dirty="0"/>
          </a:p>
        </p:txBody>
      </p:sp>
      <p:sp>
        <p:nvSpPr>
          <p:cNvPr id="3" name="内容占位符 2"/>
          <p:cNvSpPr>
            <a:spLocks noGrp="1"/>
          </p:cNvSpPr>
          <p:nvPr>
            <p:ph idx="1"/>
          </p:nvPr>
        </p:nvSpPr>
        <p:spPr/>
        <p:txBody>
          <a:bodyPr/>
          <a:lstStyle/>
          <a:p>
            <a:pPr marL="0"/>
            <a:r>
              <a:rPr lang="en-US" altLang="zh-CN" sz="2800" dirty="0" smtClean="0"/>
              <a:t>    </a:t>
            </a:r>
            <a:r>
              <a:rPr lang="zh-CN" altLang="zh-CN" sz="2800" dirty="0" smtClean="0"/>
              <a:t>对</a:t>
            </a:r>
            <a:r>
              <a:rPr lang="zh-CN" altLang="zh-CN" sz="2800" dirty="0"/>
              <a:t>无回答进行监控的另一个措施是概况统计表，它是由</a:t>
            </a:r>
            <a:r>
              <a:rPr lang="zh-CN" altLang="zh-CN" sz="2800" dirty="0" smtClean="0"/>
              <a:t>调查</a:t>
            </a:r>
            <a:r>
              <a:rPr lang="zh-CN" altLang="zh-CN" sz="2800" dirty="0"/>
              <a:t>总部制作，用来了解回答类型和回答方式的变化，并被用于评估数据的质量。概况统计表包括的内容大致有：地区的无回答率；与前一年月度相比的情况；无回答变为回答的转化率；计算机辅助电话调查样本的比较；每月新样本的访问情况，等等。</a:t>
            </a:r>
          </a:p>
          <a:p>
            <a:endParaRPr lang="zh-CN" altLang="en-US" dirty="0"/>
          </a:p>
        </p:txBody>
      </p:sp>
    </p:spTree>
    <p:extLst>
      <p:ext uri="{BB962C8B-B14F-4D97-AF65-F5344CB8AC3E}">
        <p14:creationId xmlns:p14="http://schemas.microsoft.com/office/powerpoint/2010/main" val="24464386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a:t>11</a:t>
            </a:r>
            <a:r>
              <a:rPr lang="zh-CN" altLang="zh-CN" sz="3600" b="1" dirty="0"/>
              <a:t>．</a:t>
            </a:r>
            <a:r>
              <a:rPr lang="en-US" altLang="zh-CN" sz="3600" b="1" dirty="0"/>
              <a:t>5</a:t>
            </a:r>
            <a:r>
              <a:rPr lang="zh-CN" altLang="zh-CN" sz="3600" b="1" dirty="0"/>
              <a:t>．</a:t>
            </a:r>
            <a:r>
              <a:rPr lang="en-US" altLang="zh-CN" sz="3600" b="1" dirty="0"/>
              <a:t>3</a:t>
            </a:r>
            <a:r>
              <a:rPr lang="zh-CN" altLang="zh-CN" sz="3600" b="1" dirty="0"/>
              <a:t>．</a:t>
            </a:r>
            <a:r>
              <a:rPr lang="en-US" altLang="zh-CN" sz="3600" b="1" dirty="0"/>
              <a:t>3</a:t>
            </a:r>
            <a:r>
              <a:rPr lang="zh-CN" altLang="zh-CN" sz="3600" b="1" dirty="0"/>
              <a:t>专项</a:t>
            </a:r>
            <a:r>
              <a:rPr lang="zh-CN" altLang="zh-CN" sz="3600" b="1" dirty="0" smtClean="0"/>
              <a:t>检查</a:t>
            </a:r>
            <a:endParaRPr lang="zh-CN" altLang="en-US" sz="3600" dirty="0"/>
          </a:p>
        </p:txBody>
      </p:sp>
      <p:sp>
        <p:nvSpPr>
          <p:cNvPr id="3" name="内容占位符 2"/>
          <p:cNvSpPr>
            <a:spLocks noGrp="1"/>
          </p:cNvSpPr>
          <p:nvPr>
            <p:ph idx="1"/>
          </p:nvPr>
        </p:nvSpPr>
        <p:spPr/>
        <p:txBody>
          <a:bodyPr/>
          <a:lstStyle/>
          <a:p>
            <a:pPr marL="0"/>
            <a:r>
              <a:rPr lang="en-US" altLang="zh-CN" sz="2800" dirty="0" smtClean="0"/>
              <a:t>   </a:t>
            </a:r>
          </a:p>
          <a:p>
            <a:pPr marL="0"/>
            <a:endParaRPr lang="en-US" altLang="zh-CN" sz="2800" dirty="0"/>
          </a:p>
          <a:p>
            <a:pPr marL="0"/>
            <a:r>
              <a:rPr lang="en-US" altLang="zh-CN" sz="2800" dirty="0"/>
              <a:t> </a:t>
            </a:r>
            <a:r>
              <a:rPr lang="zh-CN" altLang="zh-CN" sz="2800" dirty="0" smtClean="0"/>
              <a:t>检查</a:t>
            </a:r>
            <a:r>
              <a:rPr lang="zh-CN" altLang="zh-CN" sz="2800" dirty="0"/>
              <a:t>的目的之一是寻找</a:t>
            </a:r>
            <a:r>
              <a:rPr lang="en-US" altLang="zh-CN" sz="2800" dirty="0"/>
              <a:t>CPS</a:t>
            </a:r>
            <a:r>
              <a:rPr lang="zh-CN" altLang="zh-CN" sz="2800" dirty="0"/>
              <a:t>回答率下降的原因和解决办法</a:t>
            </a:r>
            <a:endParaRPr lang="zh-CN" altLang="en-US" sz="2800" dirty="0"/>
          </a:p>
        </p:txBody>
      </p:sp>
    </p:spTree>
    <p:extLst>
      <p:ext uri="{BB962C8B-B14F-4D97-AF65-F5344CB8AC3E}">
        <p14:creationId xmlns:p14="http://schemas.microsoft.com/office/powerpoint/2010/main" val="8030918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a:t>11</a:t>
            </a:r>
            <a:r>
              <a:rPr lang="zh-CN" altLang="zh-CN" sz="3600" b="1" dirty="0"/>
              <a:t>．</a:t>
            </a:r>
            <a:r>
              <a:rPr lang="en-US" altLang="zh-CN" sz="3600" b="1" dirty="0"/>
              <a:t>5</a:t>
            </a:r>
            <a:r>
              <a:rPr lang="zh-CN" altLang="zh-CN" sz="3600" b="1" dirty="0"/>
              <a:t>．</a:t>
            </a:r>
            <a:r>
              <a:rPr lang="en-US" altLang="zh-CN" sz="3600" b="1" dirty="0"/>
              <a:t>4 </a:t>
            </a:r>
            <a:r>
              <a:rPr lang="zh-CN" altLang="zh-CN" sz="3600" b="1" dirty="0"/>
              <a:t>回答误差及</a:t>
            </a:r>
            <a:r>
              <a:rPr lang="zh-CN" altLang="zh-CN" sz="3600" b="1" dirty="0" smtClean="0"/>
              <a:t>控制</a:t>
            </a:r>
            <a:endParaRPr lang="zh-CN" altLang="en-US" sz="3600" dirty="0"/>
          </a:p>
        </p:txBody>
      </p:sp>
      <p:sp>
        <p:nvSpPr>
          <p:cNvPr id="3" name="内容占位符 2"/>
          <p:cNvSpPr>
            <a:spLocks noGrp="1"/>
          </p:cNvSpPr>
          <p:nvPr>
            <p:ph idx="1"/>
          </p:nvPr>
        </p:nvSpPr>
        <p:spPr/>
        <p:txBody>
          <a:bodyPr/>
          <a:lstStyle/>
          <a:p>
            <a:pPr marL="0"/>
            <a:r>
              <a:rPr lang="zh-CN" altLang="zh-CN" sz="2800" dirty="0"/>
              <a:t>在</a:t>
            </a:r>
            <a:r>
              <a:rPr lang="en-US" altLang="zh-CN" sz="2800" dirty="0"/>
              <a:t>CPS</a:t>
            </a:r>
            <a:r>
              <a:rPr lang="zh-CN" altLang="zh-CN" sz="2800" dirty="0"/>
              <a:t>中，产生回答误差的原因主要有以下一些：</a:t>
            </a:r>
          </a:p>
          <a:p>
            <a:r>
              <a:rPr lang="en-US" altLang="zh-CN" dirty="0"/>
              <a:t> 1</a:t>
            </a:r>
            <a:r>
              <a:rPr lang="zh-CN" altLang="zh-CN" dirty="0"/>
              <a:t>．</a:t>
            </a:r>
            <a:r>
              <a:rPr lang="zh-CN" altLang="zh-CN" sz="2800" dirty="0"/>
              <a:t>理解</a:t>
            </a:r>
            <a:r>
              <a:rPr lang="zh-CN" altLang="zh-CN" sz="2800" dirty="0" smtClean="0"/>
              <a:t>问题</a:t>
            </a:r>
            <a:endParaRPr lang="en-US" altLang="zh-CN" sz="2800" dirty="0" smtClean="0"/>
          </a:p>
          <a:p>
            <a:r>
              <a:rPr lang="en-US" altLang="zh-CN" sz="2800" dirty="0"/>
              <a:t> 2</a:t>
            </a:r>
            <a:r>
              <a:rPr lang="zh-CN" altLang="zh-CN" sz="2800" dirty="0"/>
              <a:t>．记性</a:t>
            </a:r>
            <a:r>
              <a:rPr lang="zh-CN" altLang="zh-CN" sz="2800" dirty="0" smtClean="0"/>
              <a:t>问题</a:t>
            </a:r>
            <a:endParaRPr lang="en-US" altLang="zh-CN" sz="2800" dirty="0" smtClean="0"/>
          </a:p>
          <a:p>
            <a:r>
              <a:rPr lang="en-US" altLang="zh-CN" sz="2800" dirty="0" smtClean="0"/>
              <a:t> 3</a:t>
            </a:r>
            <a:r>
              <a:rPr lang="zh-CN" altLang="zh-CN" sz="2800" dirty="0"/>
              <a:t>．心理</a:t>
            </a:r>
            <a:r>
              <a:rPr lang="zh-CN" altLang="zh-CN" sz="2800" dirty="0" smtClean="0"/>
              <a:t>问题</a:t>
            </a:r>
            <a:endParaRPr lang="en-US" altLang="zh-CN" sz="2800" dirty="0" smtClean="0"/>
          </a:p>
          <a:p>
            <a:r>
              <a:rPr lang="en-US" altLang="zh-CN" sz="2800" dirty="0"/>
              <a:t> 4</a:t>
            </a:r>
            <a:r>
              <a:rPr lang="zh-CN" altLang="zh-CN" sz="2800" dirty="0"/>
              <a:t>．访问员问题</a:t>
            </a:r>
            <a:endParaRPr lang="zh-CN" altLang="en-US" sz="2800" dirty="0"/>
          </a:p>
        </p:txBody>
      </p:sp>
    </p:spTree>
    <p:extLst>
      <p:ext uri="{BB962C8B-B14F-4D97-AF65-F5344CB8AC3E}">
        <p14:creationId xmlns:p14="http://schemas.microsoft.com/office/powerpoint/2010/main" val="24197968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a:r>
              <a:rPr lang="en-US" altLang="zh-CN" sz="2800" b="1" smtClean="0"/>
              <a:t>1 </a:t>
            </a:r>
            <a:r>
              <a:rPr lang="zh-CN" altLang="zh-CN" sz="2800" b="1" smtClean="0"/>
              <a:t>软件</a:t>
            </a:r>
            <a:endParaRPr lang="en-US" altLang="zh-CN" sz="2800" b="1" smtClean="0"/>
          </a:p>
          <a:p>
            <a:pPr marL="0"/>
            <a:r>
              <a:rPr lang="en-US" altLang="zh-CN" sz="2800" b="1" smtClean="0"/>
              <a:t>2 </a:t>
            </a:r>
            <a:r>
              <a:rPr lang="zh-CN" altLang="zh-CN" sz="2800" b="1" smtClean="0"/>
              <a:t>问卷</a:t>
            </a:r>
            <a:endParaRPr lang="zh-CN" altLang="zh-CN" sz="2800" smtClean="0"/>
          </a:p>
          <a:p>
            <a:pPr marL="0"/>
            <a:r>
              <a:rPr lang="en-US" altLang="zh-CN" sz="2800" b="1" smtClean="0"/>
              <a:t>3 </a:t>
            </a:r>
            <a:r>
              <a:rPr lang="zh-CN" altLang="zh-CN" sz="2800" b="1" dirty="0"/>
              <a:t>检验与改进</a:t>
            </a:r>
            <a:endParaRPr lang="zh-CN" altLang="zh-CN" sz="2800" dirty="0"/>
          </a:p>
          <a:p>
            <a:pPr marL="0"/>
            <a:r>
              <a:rPr lang="en-US" altLang="zh-CN" sz="2800" b="1" smtClean="0"/>
              <a:t>4 </a:t>
            </a:r>
            <a:r>
              <a:rPr lang="zh-CN" altLang="zh-CN" sz="2800" b="1" dirty="0"/>
              <a:t>对访员的培训和</a:t>
            </a:r>
            <a:r>
              <a:rPr lang="zh-CN" altLang="zh-CN" sz="2800" b="1" dirty="0" smtClean="0"/>
              <a:t>监督</a:t>
            </a:r>
            <a:endParaRPr lang="en-US" altLang="zh-CN" sz="2800" b="1" dirty="0" smtClean="0"/>
          </a:p>
          <a:p>
            <a:pPr marL="0"/>
            <a:r>
              <a:rPr lang="en-US" altLang="zh-CN" sz="2800" b="1" smtClean="0"/>
              <a:t>5 </a:t>
            </a:r>
            <a:r>
              <a:rPr lang="zh-CN" altLang="zh-CN" sz="2800" b="1" dirty="0"/>
              <a:t>代答效果评价</a:t>
            </a:r>
            <a:endParaRPr lang="zh-CN" altLang="zh-CN" sz="2800" dirty="0"/>
          </a:p>
          <a:p>
            <a:pPr marL="0"/>
            <a:r>
              <a:rPr lang="en-US" altLang="zh-CN" sz="2800" b="1" smtClean="0"/>
              <a:t>6 </a:t>
            </a:r>
            <a:r>
              <a:rPr lang="zh-CN" altLang="zh-CN" sz="2800" b="1" dirty="0"/>
              <a:t>访问员与受访者的互动</a:t>
            </a:r>
            <a:endParaRPr lang="zh-CN" altLang="zh-CN" sz="2800" dirty="0"/>
          </a:p>
          <a:p>
            <a:pPr marL="0"/>
            <a:r>
              <a:rPr lang="en-US" altLang="zh-CN" sz="2800" b="1" smtClean="0"/>
              <a:t>7 </a:t>
            </a:r>
            <a:r>
              <a:rPr lang="zh-CN" altLang="zh-CN" sz="2800" b="1" dirty="0"/>
              <a:t>再访问程</a:t>
            </a:r>
            <a:endParaRPr lang="zh-CN" altLang="zh-CN" sz="2800" dirty="0"/>
          </a:p>
          <a:p>
            <a:pPr marL="0"/>
            <a:endParaRPr lang="zh-CN" altLang="en-US" sz="2800" dirty="0"/>
          </a:p>
        </p:txBody>
      </p:sp>
      <p:sp>
        <p:nvSpPr>
          <p:cNvPr id="4" name="文本框 3"/>
          <p:cNvSpPr txBox="1"/>
          <p:nvPr/>
        </p:nvSpPr>
        <p:spPr>
          <a:xfrm>
            <a:off x="971600" y="1124744"/>
            <a:ext cx="7416824" cy="523220"/>
          </a:xfrm>
          <a:prstGeom prst="rect">
            <a:avLst/>
          </a:prstGeom>
          <a:noFill/>
        </p:spPr>
        <p:txBody>
          <a:bodyPr wrap="square" rtlCol="0">
            <a:spAutoFit/>
          </a:bodyPr>
          <a:lstStyle/>
          <a:p>
            <a:r>
              <a:rPr lang="zh-CN" altLang="en-US" sz="2800" smtClean="0"/>
              <a:t>在</a:t>
            </a:r>
            <a:r>
              <a:rPr lang="en-US" altLang="zh-CN" sz="2800" smtClean="0"/>
              <a:t>CPS</a:t>
            </a:r>
            <a:r>
              <a:rPr lang="zh-CN" altLang="en-US" sz="2800" smtClean="0"/>
              <a:t>中，对回答误差的主要监控措施有：</a:t>
            </a:r>
            <a:endParaRPr lang="zh-CN" altLang="en-US" sz="2800"/>
          </a:p>
        </p:txBody>
      </p:sp>
    </p:spTree>
    <p:extLst>
      <p:ext uri="{BB962C8B-B14F-4D97-AF65-F5344CB8AC3E}">
        <p14:creationId xmlns:p14="http://schemas.microsoft.com/office/powerpoint/2010/main" val="12786215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457200" indent="-457200">
              <a:buFont typeface="Wingdings" pitchFamily="2" charset="2"/>
              <a:buChar char="l"/>
            </a:pPr>
            <a:r>
              <a:rPr lang="en-US" altLang="zh-CN" sz="2800" dirty="0" smtClean="0"/>
              <a:t>CPS</a:t>
            </a:r>
            <a:r>
              <a:rPr lang="zh-CN" altLang="zh-CN" sz="2800" dirty="0"/>
              <a:t>受访者必须是</a:t>
            </a:r>
            <a:r>
              <a:rPr lang="en-US" altLang="zh-CN" sz="2800" dirty="0"/>
              <a:t>16</a:t>
            </a:r>
            <a:r>
              <a:rPr lang="zh-CN" altLang="zh-CN" sz="2800" dirty="0"/>
              <a:t>周岁以上（含</a:t>
            </a:r>
            <a:r>
              <a:rPr lang="en-US" altLang="zh-CN" sz="2800" dirty="0"/>
              <a:t>16</a:t>
            </a:r>
            <a:r>
              <a:rPr lang="zh-CN" altLang="zh-CN" sz="2800" dirty="0"/>
              <a:t>周岁）的美国</a:t>
            </a:r>
            <a:r>
              <a:rPr lang="zh-CN" altLang="zh-CN" sz="2800" dirty="0" smtClean="0"/>
              <a:t>居民</a:t>
            </a:r>
            <a:endParaRPr lang="en-US" altLang="zh-CN" sz="2800" dirty="0" smtClean="0"/>
          </a:p>
          <a:p>
            <a:pPr marL="457200" indent="-457200">
              <a:buFont typeface="Wingdings" pitchFamily="2" charset="2"/>
              <a:buChar char="l"/>
            </a:pPr>
            <a:r>
              <a:rPr lang="zh-CN" altLang="zh-CN" sz="2800" dirty="0" smtClean="0"/>
              <a:t>年龄没有</a:t>
            </a:r>
            <a:r>
              <a:rPr lang="zh-CN" altLang="zh-CN" sz="2800" dirty="0"/>
              <a:t>上限，同等对待全日制学生与非</a:t>
            </a:r>
            <a:r>
              <a:rPr lang="zh-CN" altLang="zh-CN" sz="2800" dirty="0" smtClean="0"/>
              <a:t>学生</a:t>
            </a:r>
            <a:endParaRPr lang="en-US" altLang="zh-CN" sz="2800" dirty="0" smtClean="0"/>
          </a:p>
          <a:p>
            <a:pPr marL="457200" indent="-457200">
              <a:buFont typeface="Wingdings" pitchFamily="2" charset="2"/>
              <a:buChar char="l"/>
            </a:pPr>
            <a:r>
              <a:rPr lang="zh-CN" altLang="zh-CN" sz="2800" dirty="0"/>
              <a:t>除了常规性的有关劳动力人口情况调查之外，通常</a:t>
            </a:r>
            <a:r>
              <a:rPr lang="en-US" altLang="zh-CN" sz="2800" dirty="0"/>
              <a:t>CPS</a:t>
            </a:r>
            <a:r>
              <a:rPr lang="zh-CN" altLang="zh-CN" sz="2800" dirty="0"/>
              <a:t>中还包括一些劳动力市场的分析家们感兴趣的问题</a:t>
            </a:r>
            <a:r>
              <a:rPr lang="zh-CN" altLang="zh-CN" sz="2800" dirty="0" smtClean="0"/>
              <a:t>，</a:t>
            </a:r>
            <a:endParaRPr lang="en-US" altLang="zh-CN" sz="2800" dirty="0" smtClean="0"/>
          </a:p>
          <a:p>
            <a:pPr marL="457200" indent="-457200">
              <a:buFont typeface="Wingdings" pitchFamily="2" charset="2"/>
              <a:buChar char="l"/>
            </a:pPr>
            <a:r>
              <a:rPr lang="en-US" altLang="zh-CN" sz="2800" dirty="0"/>
              <a:t>CPS </a:t>
            </a:r>
            <a:r>
              <a:rPr lang="zh-CN" altLang="zh-CN" sz="2800" dirty="0"/>
              <a:t>的调查问卷是一份完全的电子版文件。</a:t>
            </a:r>
            <a:endParaRPr lang="zh-CN" altLang="en-US" sz="2800" dirty="0"/>
          </a:p>
        </p:txBody>
      </p:sp>
    </p:spTree>
    <p:extLst>
      <p:ext uri="{BB962C8B-B14F-4D97-AF65-F5344CB8AC3E}">
        <p14:creationId xmlns:p14="http://schemas.microsoft.com/office/powerpoint/2010/main" val="491931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en-US" altLang="zh-CN" sz="2800" dirty="0" smtClean="0"/>
              <a:t>11.1.2 CPS</a:t>
            </a:r>
            <a:r>
              <a:rPr lang="zh-CN" altLang="en-US" sz="2800" dirty="0" smtClean="0"/>
              <a:t>历史沿革</a:t>
            </a:r>
            <a:endParaRPr lang="en-US" altLang="zh-CN" sz="2800" dirty="0" smtClean="0"/>
          </a:p>
          <a:p>
            <a:pPr marL="0"/>
            <a:r>
              <a:rPr lang="en-US" altLang="zh-CN" sz="2400" b="1" dirty="0"/>
              <a:t>1940</a:t>
            </a:r>
            <a:r>
              <a:rPr lang="zh-CN" altLang="zh-CN" sz="2400" b="1" dirty="0"/>
              <a:t>—</a:t>
            </a:r>
            <a:r>
              <a:rPr lang="en-US" altLang="zh-CN" sz="2400" b="1" dirty="0"/>
              <a:t>1950</a:t>
            </a:r>
            <a:r>
              <a:rPr lang="zh-CN" altLang="zh-CN" sz="2400" b="1" dirty="0"/>
              <a:t>年大事记</a:t>
            </a:r>
            <a:r>
              <a:rPr lang="zh-CN" altLang="zh-CN" sz="2400" b="1" dirty="0" smtClean="0"/>
              <a:t>：</a:t>
            </a:r>
            <a:endParaRPr lang="en-US" altLang="zh-CN" sz="2400" b="1" dirty="0" smtClean="0"/>
          </a:p>
          <a:p>
            <a:pPr marL="0"/>
            <a:r>
              <a:rPr lang="en-US" altLang="zh-CN" sz="2400" b="1" dirty="0"/>
              <a:t>1950</a:t>
            </a:r>
            <a:r>
              <a:rPr lang="zh-CN" altLang="zh-CN" sz="2400" b="1" dirty="0"/>
              <a:t>—</a:t>
            </a:r>
            <a:r>
              <a:rPr lang="en-US" altLang="zh-CN" sz="2400" b="1" dirty="0"/>
              <a:t>1960</a:t>
            </a:r>
            <a:r>
              <a:rPr lang="zh-CN" altLang="zh-CN" sz="2400" b="1" dirty="0"/>
              <a:t>年</a:t>
            </a:r>
            <a:r>
              <a:rPr lang="zh-CN" altLang="zh-CN" sz="2400" b="1" dirty="0" smtClean="0"/>
              <a:t>大事记</a:t>
            </a:r>
            <a:r>
              <a:rPr lang="en-US" altLang="zh-CN" sz="2400" b="1" dirty="0" smtClean="0"/>
              <a:t>:</a:t>
            </a:r>
          </a:p>
          <a:p>
            <a:pPr marL="0"/>
            <a:r>
              <a:rPr lang="en-US" altLang="zh-CN" sz="2400" b="1" dirty="0"/>
              <a:t>1960</a:t>
            </a:r>
            <a:r>
              <a:rPr lang="zh-CN" altLang="zh-CN" sz="2400" b="1" dirty="0"/>
              <a:t>—</a:t>
            </a:r>
            <a:r>
              <a:rPr lang="en-US" altLang="zh-CN" sz="2400" b="1" dirty="0"/>
              <a:t>1970</a:t>
            </a:r>
            <a:r>
              <a:rPr lang="zh-CN" altLang="zh-CN" sz="2400" b="1" dirty="0"/>
              <a:t>年大事记：</a:t>
            </a:r>
            <a:endParaRPr lang="zh-CN" altLang="zh-CN" sz="2400" dirty="0"/>
          </a:p>
          <a:p>
            <a:pPr marL="0"/>
            <a:r>
              <a:rPr lang="en-US" altLang="zh-CN" sz="2400" b="1" dirty="0"/>
              <a:t>1970</a:t>
            </a:r>
            <a:r>
              <a:rPr lang="zh-CN" altLang="zh-CN" sz="2400" b="1" dirty="0"/>
              <a:t>—</a:t>
            </a:r>
            <a:r>
              <a:rPr lang="en-US" altLang="zh-CN" sz="2400" b="1" dirty="0"/>
              <a:t>1980</a:t>
            </a:r>
            <a:r>
              <a:rPr lang="zh-CN" altLang="zh-CN" sz="2400" b="1" dirty="0"/>
              <a:t>年大事记：</a:t>
            </a:r>
            <a:endParaRPr lang="zh-CN" altLang="zh-CN" sz="2400" dirty="0"/>
          </a:p>
          <a:p>
            <a:pPr marL="0"/>
            <a:r>
              <a:rPr lang="en-US" altLang="zh-CN" sz="2400" b="1" dirty="0"/>
              <a:t>1980</a:t>
            </a:r>
            <a:r>
              <a:rPr lang="zh-CN" altLang="zh-CN" sz="2400" b="1" dirty="0"/>
              <a:t>—</a:t>
            </a:r>
            <a:r>
              <a:rPr lang="en-US" altLang="zh-CN" sz="2400" b="1" dirty="0"/>
              <a:t>1990</a:t>
            </a:r>
            <a:r>
              <a:rPr lang="zh-CN" altLang="zh-CN" sz="2400" b="1" dirty="0"/>
              <a:t>年大事记：</a:t>
            </a:r>
            <a:endParaRPr lang="zh-CN" altLang="zh-CN" sz="2400" dirty="0"/>
          </a:p>
          <a:p>
            <a:pPr marL="0"/>
            <a:r>
              <a:rPr lang="en-US" altLang="zh-CN" sz="2400" b="1" dirty="0"/>
              <a:t>1990</a:t>
            </a:r>
            <a:r>
              <a:rPr lang="zh-CN" altLang="zh-CN" sz="2400" b="1" dirty="0"/>
              <a:t>年以后的大事记：</a:t>
            </a:r>
            <a:endParaRPr lang="zh-CN" altLang="zh-CN" sz="2400" dirty="0"/>
          </a:p>
          <a:p>
            <a:pPr marL="0"/>
            <a:endParaRPr lang="zh-CN" altLang="zh-CN" sz="2400" dirty="0"/>
          </a:p>
          <a:p>
            <a:pPr marL="0"/>
            <a:r>
              <a:rPr lang="en-US" altLang="zh-CN" sz="2400" dirty="0"/>
              <a:t>    </a:t>
            </a:r>
            <a:endParaRPr lang="zh-CN" altLang="en-US" sz="2400" dirty="0"/>
          </a:p>
        </p:txBody>
      </p:sp>
    </p:spTree>
    <p:extLst>
      <p:ext uri="{BB962C8B-B14F-4D97-AF65-F5344CB8AC3E}">
        <p14:creationId xmlns:p14="http://schemas.microsoft.com/office/powerpoint/2010/main" val="36619524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62051" y="846418"/>
            <a:ext cx="7793037" cy="1143000"/>
          </a:xfrm>
        </p:spPr>
        <p:txBody>
          <a:bodyPr/>
          <a:lstStyle/>
          <a:p>
            <a:r>
              <a:rPr lang="zh-CN" altLang="zh-CN" sz="2800" dirty="0"/>
              <a:t/>
            </a:r>
            <a:br>
              <a:rPr lang="zh-CN" altLang="zh-CN" sz="2800" dirty="0"/>
            </a:br>
            <a:r>
              <a:rPr lang="en-US" altLang="zh-CN" sz="2800" dirty="0" smtClean="0"/>
              <a:t>CPS</a:t>
            </a:r>
            <a:r>
              <a:rPr lang="zh-CN" altLang="zh-CN" sz="2800" dirty="0" smtClean="0"/>
              <a:t>概括</a:t>
            </a:r>
            <a:r>
              <a:rPr lang="zh-CN" altLang="zh-CN" sz="2800" dirty="0"/>
              <a:t>起来，可以归纳为以下几个方面：</a:t>
            </a:r>
            <a:br>
              <a:rPr lang="zh-CN" altLang="zh-CN" sz="2800" dirty="0"/>
            </a:br>
            <a:endParaRPr lang="zh-CN" altLang="en-US" sz="2800" dirty="0"/>
          </a:p>
        </p:txBody>
      </p:sp>
      <p:sp>
        <p:nvSpPr>
          <p:cNvPr id="3" name="内容占位符 2"/>
          <p:cNvSpPr>
            <a:spLocks noGrp="1"/>
          </p:cNvSpPr>
          <p:nvPr>
            <p:ph idx="1"/>
          </p:nvPr>
        </p:nvSpPr>
        <p:spPr/>
        <p:txBody>
          <a:bodyPr/>
          <a:lstStyle/>
          <a:p>
            <a:pPr>
              <a:buFont typeface="+mj-lt"/>
              <a:buAutoNum type="arabicPeriod"/>
            </a:pPr>
            <a:r>
              <a:rPr lang="zh-CN" altLang="zh-CN" sz="2800" dirty="0"/>
              <a:t>调查内容不断</a:t>
            </a:r>
            <a:r>
              <a:rPr lang="zh-CN" altLang="zh-CN" sz="2800" dirty="0" smtClean="0"/>
              <a:t>完善</a:t>
            </a:r>
            <a:endParaRPr lang="en-US" altLang="zh-CN" sz="2800" dirty="0" smtClean="0"/>
          </a:p>
          <a:p>
            <a:pPr>
              <a:buFont typeface="+mj-lt"/>
              <a:buAutoNum type="arabicPeriod"/>
            </a:pPr>
            <a:r>
              <a:rPr lang="zh-CN" altLang="zh-CN" sz="2800" dirty="0"/>
              <a:t>抽样设计的效率不断</a:t>
            </a:r>
            <a:r>
              <a:rPr lang="zh-CN" altLang="zh-CN" sz="2800" dirty="0" smtClean="0"/>
              <a:t>提高</a:t>
            </a:r>
            <a:endParaRPr lang="en-US" altLang="zh-CN" sz="2800" dirty="0" smtClean="0"/>
          </a:p>
          <a:p>
            <a:pPr>
              <a:buFont typeface="+mj-lt"/>
              <a:buAutoNum type="arabicPeriod"/>
            </a:pPr>
            <a:r>
              <a:rPr lang="zh-CN" altLang="zh-CN" sz="2800" dirty="0"/>
              <a:t>估计方法</a:t>
            </a:r>
            <a:r>
              <a:rPr lang="zh-CN" altLang="zh-CN" sz="2800" dirty="0" smtClean="0"/>
              <a:t>精益求精</a:t>
            </a:r>
            <a:endParaRPr lang="en-US" altLang="zh-CN" sz="2800" dirty="0" smtClean="0"/>
          </a:p>
          <a:p>
            <a:pPr>
              <a:buFont typeface="+mj-lt"/>
              <a:buAutoNum type="arabicPeriod"/>
            </a:pPr>
            <a:r>
              <a:rPr lang="zh-CN" altLang="zh-CN" sz="2800" dirty="0"/>
              <a:t>采用高科技的设备与</a:t>
            </a:r>
            <a:r>
              <a:rPr lang="zh-CN" altLang="zh-CN" sz="2800" dirty="0" smtClean="0"/>
              <a:t>技术</a:t>
            </a:r>
            <a:endParaRPr lang="en-US" altLang="zh-CN" sz="2800" dirty="0" smtClean="0"/>
          </a:p>
          <a:p>
            <a:pPr>
              <a:buFont typeface="+mj-lt"/>
              <a:buAutoNum type="arabicPeriod"/>
            </a:pPr>
            <a:r>
              <a:rPr lang="zh-CN" altLang="zh-CN" sz="2800" dirty="0"/>
              <a:t>重视调查结果的评估</a:t>
            </a:r>
            <a:endParaRPr lang="zh-CN" altLang="en-US" sz="2800" dirty="0"/>
          </a:p>
        </p:txBody>
      </p:sp>
    </p:spTree>
    <p:extLst>
      <p:ext uri="{BB962C8B-B14F-4D97-AF65-F5344CB8AC3E}">
        <p14:creationId xmlns:p14="http://schemas.microsoft.com/office/powerpoint/2010/main" val="1066814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624" y="548680"/>
            <a:ext cx="7793037" cy="1143000"/>
          </a:xfrm>
        </p:spPr>
        <p:txBody>
          <a:bodyPr/>
          <a:lstStyle/>
          <a:p>
            <a:r>
              <a:rPr lang="en-US" altLang="zh-CN" sz="3200" b="1" dirty="0"/>
              <a:t>11</a:t>
            </a:r>
            <a:r>
              <a:rPr lang="zh-CN" altLang="zh-CN" sz="3200" b="1" dirty="0"/>
              <a:t>．</a:t>
            </a:r>
            <a:r>
              <a:rPr lang="en-US" altLang="zh-CN" sz="3200" b="1" dirty="0"/>
              <a:t>2 </a:t>
            </a:r>
            <a:r>
              <a:rPr lang="en-US" altLang="zh-CN" sz="3200" b="1" dirty="0" smtClean="0"/>
              <a:t>CPS</a:t>
            </a:r>
            <a:r>
              <a:rPr lang="zh-CN" altLang="zh-CN" sz="3200" b="1" dirty="0" smtClean="0"/>
              <a:t>抽样设计</a:t>
            </a:r>
            <a:endParaRPr lang="zh-CN" altLang="en-US" dirty="0"/>
          </a:p>
        </p:txBody>
      </p:sp>
      <p:sp>
        <p:nvSpPr>
          <p:cNvPr id="3" name="内容占位符 2"/>
          <p:cNvSpPr>
            <a:spLocks noGrp="1"/>
          </p:cNvSpPr>
          <p:nvPr>
            <p:ph idx="1"/>
          </p:nvPr>
        </p:nvSpPr>
        <p:spPr>
          <a:xfrm>
            <a:off x="1182688" y="1772816"/>
            <a:ext cx="7772400" cy="4968551"/>
          </a:xfrm>
        </p:spPr>
        <p:txBody>
          <a:bodyPr/>
          <a:lstStyle/>
          <a:p>
            <a:r>
              <a:rPr lang="en-US" altLang="zh-CN" b="1" dirty="0"/>
              <a:t>11</a:t>
            </a:r>
            <a:r>
              <a:rPr lang="zh-CN" altLang="zh-CN" b="1" dirty="0"/>
              <a:t>．</a:t>
            </a:r>
            <a:r>
              <a:rPr lang="en-US" altLang="zh-CN" b="1" dirty="0"/>
              <a:t>2</a:t>
            </a:r>
            <a:r>
              <a:rPr lang="zh-CN" altLang="zh-CN" b="1" dirty="0"/>
              <a:t>．</a:t>
            </a:r>
            <a:r>
              <a:rPr lang="en-US" altLang="zh-CN" b="1" dirty="0"/>
              <a:t>1</a:t>
            </a:r>
            <a:r>
              <a:rPr lang="zh-CN" altLang="zh-CN" b="1" dirty="0"/>
              <a:t>概述</a:t>
            </a:r>
            <a:endParaRPr lang="zh-CN" altLang="zh-CN" dirty="0"/>
          </a:p>
          <a:p>
            <a:r>
              <a:rPr lang="en-US" altLang="zh-CN" sz="2800" dirty="0"/>
              <a:t>CPS</a:t>
            </a:r>
            <a:r>
              <a:rPr lang="zh-CN" altLang="zh-CN" sz="2800" dirty="0"/>
              <a:t>抽样设计具有几个主要特征</a:t>
            </a:r>
            <a:r>
              <a:rPr lang="zh-CN" altLang="zh-CN" dirty="0"/>
              <a:t>：</a:t>
            </a:r>
          </a:p>
          <a:p>
            <a:pPr lvl="0">
              <a:buFont typeface="+mj-lt"/>
              <a:buAutoNum type="arabicPeriod"/>
            </a:pPr>
            <a:r>
              <a:rPr lang="en-US" altLang="zh-CN" sz="2400" dirty="0"/>
              <a:t>CPS</a:t>
            </a:r>
            <a:r>
              <a:rPr lang="zh-CN" altLang="zh-CN" sz="2400" dirty="0"/>
              <a:t>样本是</a:t>
            </a:r>
            <a:r>
              <a:rPr lang="zh-CN" altLang="zh-CN" sz="2400" dirty="0" smtClean="0"/>
              <a:t>随机样本</a:t>
            </a:r>
            <a:endParaRPr lang="en-US" altLang="zh-CN" sz="2400" dirty="0" smtClean="0"/>
          </a:p>
          <a:p>
            <a:pPr lvl="0">
              <a:buFont typeface="+mj-lt"/>
              <a:buAutoNum type="arabicPeriod"/>
            </a:pPr>
            <a:r>
              <a:rPr lang="zh-CN" altLang="zh-CN" sz="2400" dirty="0" smtClean="0"/>
              <a:t>调查</a:t>
            </a:r>
            <a:r>
              <a:rPr lang="zh-CN" altLang="zh-CN" sz="2400" dirty="0"/>
              <a:t>的核心内容是</a:t>
            </a:r>
            <a:r>
              <a:rPr lang="en-US" altLang="zh-CN" sz="2400" dirty="0"/>
              <a:t>16</a:t>
            </a:r>
            <a:r>
              <a:rPr lang="zh-CN" altLang="zh-CN" sz="2400" dirty="0"/>
              <a:t>周岁及</a:t>
            </a:r>
            <a:r>
              <a:rPr lang="en-US" altLang="zh-CN" sz="2400" dirty="0"/>
              <a:t>16</a:t>
            </a:r>
            <a:r>
              <a:rPr lang="zh-CN" altLang="zh-CN" sz="2400" dirty="0"/>
              <a:t>周岁以上家庭人口的劳动力</a:t>
            </a:r>
            <a:r>
              <a:rPr lang="zh-CN" altLang="zh-CN" sz="2400" dirty="0" smtClean="0"/>
              <a:t>特征</a:t>
            </a:r>
            <a:endParaRPr lang="en-US" altLang="zh-CN" sz="2400" dirty="0" smtClean="0"/>
          </a:p>
          <a:p>
            <a:pPr lvl="0">
              <a:buFont typeface="+mj-lt"/>
              <a:buAutoNum type="arabicPeriod"/>
            </a:pPr>
            <a:r>
              <a:rPr lang="zh-CN" altLang="zh-CN" sz="2400" dirty="0" smtClean="0"/>
              <a:t>抽样</a:t>
            </a:r>
            <a:r>
              <a:rPr lang="zh-CN" altLang="zh-CN" sz="2400" dirty="0"/>
              <a:t>时以州为总体，因而设计也是以州为总体的</a:t>
            </a:r>
            <a:r>
              <a:rPr lang="zh-CN" altLang="zh-CN" sz="2400" dirty="0" smtClean="0"/>
              <a:t>设计</a:t>
            </a:r>
            <a:endParaRPr lang="en-US" altLang="zh-CN" sz="2400" dirty="0" smtClean="0"/>
          </a:p>
          <a:p>
            <a:pPr lvl="0">
              <a:buFont typeface="+mj-lt"/>
              <a:buAutoNum type="arabicPeriod"/>
            </a:pPr>
            <a:r>
              <a:rPr lang="zh-CN" altLang="zh-CN" sz="2400" dirty="0"/>
              <a:t>样本量由变异系数</a:t>
            </a:r>
            <a:r>
              <a:rPr lang="en-US" altLang="zh-CN" sz="2400" dirty="0"/>
              <a:t>CV</a:t>
            </a:r>
            <a:r>
              <a:rPr lang="zh-CN" altLang="zh-CN" sz="2400" dirty="0"/>
              <a:t>及可靠性要求所</a:t>
            </a:r>
            <a:r>
              <a:rPr lang="zh-CN" altLang="zh-CN" sz="2400" dirty="0" smtClean="0"/>
              <a:t>决定</a:t>
            </a:r>
            <a:endParaRPr lang="en-US" altLang="zh-CN" dirty="0"/>
          </a:p>
          <a:p>
            <a:pPr marL="0" lvl="0">
              <a:buFont typeface="+mj-lt"/>
              <a:buAutoNum type="arabicPeriod"/>
            </a:pPr>
            <a:r>
              <a:rPr lang="zh-CN" altLang="zh-CN" sz="2400" dirty="0"/>
              <a:t>在失业率为</a:t>
            </a:r>
            <a:r>
              <a:rPr lang="en-US" altLang="zh-CN" sz="2400" dirty="0"/>
              <a:t>6%</a:t>
            </a:r>
            <a:r>
              <a:rPr lang="zh-CN" altLang="zh-CN" sz="2400" dirty="0"/>
              <a:t>的自定义下，各州对变异系数的要求在</a:t>
            </a:r>
            <a:r>
              <a:rPr lang="en-US" altLang="zh-CN" sz="2400" dirty="0"/>
              <a:t>8%</a:t>
            </a:r>
            <a:r>
              <a:rPr lang="zh-CN" altLang="zh-CN" sz="2400" dirty="0"/>
              <a:t>—</a:t>
            </a:r>
            <a:r>
              <a:rPr lang="en-US" altLang="zh-CN" sz="2400" dirty="0"/>
              <a:t>9%</a:t>
            </a:r>
            <a:r>
              <a:rPr lang="zh-CN" altLang="zh-CN" sz="2400" dirty="0"/>
              <a:t>之间。这样就能</a:t>
            </a:r>
            <a:r>
              <a:rPr lang="zh-CN" altLang="zh-CN" sz="2400" dirty="0" smtClean="0"/>
              <a:t>保证</a:t>
            </a:r>
            <a:r>
              <a:rPr lang="zh-CN" altLang="zh-CN" sz="2400" dirty="0"/>
              <a:t>进行全国估计的变异系数控制在</a:t>
            </a:r>
            <a:r>
              <a:rPr lang="en-US" altLang="zh-CN" sz="2400" dirty="0"/>
              <a:t>1.8%</a:t>
            </a:r>
            <a:r>
              <a:rPr lang="zh-CN" altLang="zh-CN" sz="2400" dirty="0"/>
              <a:t>之内</a:t>
            </a:r>
            <a:endParaRPr lang="en-US" altLang="zh-CN" sz="2400" dirty="0" smtClean="0"/>
          </a:p>
          <a:p>
            <a:pPr lvl="0">
              <a:buFont typeface="+mj-lt"/>
              <a:buAutoNum type="arabicPeriod"/>
            </a:pPr>
            <a:endParaRPr lang="zh-CN" altLang="zh-CN" dirty="0"/>
          </a:p>
          <a:p>
            <a:endParaRPr lang="zh-CN" altLang="en-US" dirty="0"/>
          </a:p>
        </p:txBody>
      </p:sp>
    </p:spTree>
    <p:extLst>
      <p:ext uri="{BB962C8B-B14F-4D97-AF65-F5344CB8AC3E}">
        <p14:creationId xmlns:p14="http://schemas.microsoft.com/office/powerpoint/2010/main" val="19518943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a:t>11</a:t>
            </a:r>
            <a:r>
              <a:rPr lang="zh-CN" altLang="zh-CN" sz="3600" b="1" dirty="0"/>
              <a:t>．</a:t>
            </a:r>
            <a:r>
              <a:rPr lang="en-US" altLang="zh-CN" sz="3600" b="1" dirty="0"/>
              <a:t>2</a:t>
            </a:r>
            <a:r>
              <a:rPr lang="zh-CN" altLang="zh-CN" sz="3600" b="1" dirty="0"/>
              <a:t>．</a:t>
            </a:r>
            <a:r>
              <a:rPr lang="en-US" altLang="zh-CN" sz="3600" b="1" dirty="0"/>
              <a:t>2</a:t>
            </a:r>
            <a:r>
              <a:rPr lang="zh-CN" altLang="zh-CN" sz="3600" b="1" dirty="0"/>
              <a:t>第一阶段的</a:t>
            </a:r>
            <a:r>
              <a:rPr lang="zh-CN" altLang="zh-CN" sz="3600" b="1" dirty="0" smtClean="0"/>
              <a:t>抽样</a:t>
            </a:r>
            <a:endParaRPr lang="zh-CN" altLang="en-US" sz="3600" dirty="0"/>
          </a:p>
        </p:txBody>
      </p:sp>
      <p:sp>
        <p:nvSpPr>
          <p:cNvPr id="3" name="内容占位符 2"/>
          <p:cNvSpPr>
            <a:spLocks noGrp="1"/>
          </p:cNvSpPr>
          <p:nvPr>
            <p:ph idx="1"/>
          </p:nvPr>
        </p:nvSpPr>
        <p:spPr/>
        <p:txBody>
          <a:bodyPr/>
          <a:lstStyle/>
          <a:p>
            <a:pPr marL="0"/>
            <a:r>
              <a:rPr lang="en-US" altLang="zh-CN" sz="2800" dirty="0" smtClean="0"/>
              <a:t>    </a:t>
            </a:r>
          </a:p>
          <a:p>
            <a:pPr marL="0"/>
            <a:r>
              <a:rPr lang="en-US" altLang="zh-CN" sz="2800" dirty="0"/>
              <a:t> </a:t>
            </a:r>
            <a:r>
              <a:rPr lang="en-US" altLang="zh-CN" sz="2800" dirty="0" smtClean="0"/>
              <a:t>   </a:t>
            </a:r>
            <a:r>
              <a:rPr lang="zh-CN" altLang="zh-CN" sz="2800" dirty="0" smtClean="0"/>
              <a:t>第一</a:t>
            </a:r>
            <a:r>
              <a:rPr lang="zh-CN" altLang="zh-CN" sz="2800" dirty="0"/>
              <a:t>阶段的抽样涉及三个方面的工作。这些工作是：初级抽样单元（</a:t>
            </a:r>
            <a:r>
              <a:rPr lang="en-US" altLang="zh-CN" sz="2800" dirty="0"/>
              <a:t>PSU</a:t>
            </a:r>
            <a:r>
              <a:rPr lang="zh-CN" altLang="zh-CN" sz="2800" dirty="0"/>
              <a:t>）的界定；将初级抽样单元</a:t>
            </a:r>
            <a:r>
              <a:rPr lang="en-US" altLang="zh-CN" sz="2800" dirty="0"/>
              <a:t>PSU</a:t>
            </a:r>
            <a:r>
              <a:rPr lang="zh-CN" altLang="zh-CN" sz="2800" dirty="0"/>
              <a:t>分层；</a:t>
            </a:r>
            <a:r>
              <a:rPr lang="en-US" altLang="zh-CN" sz="2800" dirty="0"/>
              <a:t>PSU</a:t>
            </a:r>
            <a:r>
              <a:rPr lang="zh-CN" altLang="zh-CN" sz="2800" dirty="0"/>
              <a:t>的抽选</a:t>
            </a:r>
            <a:endParaRPr lang="zh-CN" altLang="en-US" sz="2800" dirty="0"/>
          </a:p>
        </p:txBody>
      </p:sp>
    </p:spTree>
    <p:extLst>
      <p:ext uri="{BB962C8B-B14F-4D97-AF65-F5344CB8AC3E}">
        <p14:creationId xmlns:p14="http://schemas.microsoft.com/office/powerpoint/2010/main" val="807012748"/>
      </p:ext>
    </p:extLst>
  </p:cSld>
  <p:clrMapOvr>
    <a:masterClrMapping/>
  </p:clrMapOvr>
</p:sld>
</file>

<file path=ppt/theme/theme1.xml><?xml version="1.0" encoding="utf-8"?>
<a:theme xmlns:a="http://schemas.openxmlformats.org/drawingml/2006/main" name="主题1">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343</TotalTime>
  <Words>2433</Words>
  <Application>Microsoft Office PowerPoint</Application>
  <PresentationFormat>全屏显示(4:3)</PresentationFormat>
  <Paragraphs>178</Paragraphs>
  <Slides>45</Slides>
  <Notes>1</Notes>
  <HiddenSlides>0</HiddenSlides>
  <MMClips>0</MMClips>
  <ScaleCrop>false</ScaleCrop>
  <HeadingPairs>
    <vt:vector size="8" baseType="variant">
      <vt:variant>
        <vt:lpstr>已用的字体</vt:lpstr>
      </vt:variant>
      <vt:variant>
        <vt:i4>6</vt:i4>
      </vt:variant>
      <vt:variant>
        <vt:lpstr>主题</vt:lpstr>
      </vt:variant>
      <vt:variant>
        <vt:i4>1</vt:i4>
      </vt:variant>
      <vt:variant>
        <vt:lpstr>嵌入 OLE 服务器</vt:lpstr>
      </vt:variant>
      <vt:variant>
        <vt:i4>1</vt:i4>
      </vt:variant>
      <vt:variant>
        <vt:lpstr>幻灯片标题</vt:lpstr>
      </vt:variant>
      <vt:variant>
        <vt:i4>45</vt:i4>
      </vt:variant>
    </vt:vector>
  </HeadingPairs>
  <TitlesOfParts>
    <vt:vector size="53" baseType="lpstr">
      <vt:lpstr>宋体</vt:lpstr>
      <vt:lpstr>Arial</vt:lpstr>
      <vt:lpstr>Calibri</vt:lpstr>
      <vt:lpstr>Tahoma</vt:lpstr>
      <vt:lpstr>Times New Roman</vt:lpstr>
      <vt:lpstr>Wingdings</vt:lpstr>
      <vt:lpstr>主题1</vt:lpstr>
      <vt:lpstr>Equation</vt:lpstr>
      <vt:lpstr>第11章 设计与方法-美国CPS案例</vt:lpstr>
      <vt:lpstr>PowerPoint 演示文稿</vt:lpstr>
      <vt:lpstr>11.1 概述</vt:lpstr>
      <vt:lpstr>PowerPoint 演示文稿</vt:lpstr>
      <vt:lpstr>PowerPoint 演示文稿</vt:lpstr>
      <vt:lpstr>PowerPoint 演示文稿</vt:lpstr>
      <vt:lpstr> CPS概括起来，可以归纳为以下几个方面： </vt:lpstr>
      <vt:lpstr>11．2 CPS抽样设计</vt:lpstr>
      <vt:lpstr>11．2．2第一阶段的抽样</vt:lpstr>
      <vt:lpstr>PowerPoint 演示文稿</vt:lpstr>
      <vt:lpstr>11．2．3 第二阶段的抽样</vt:lpstr>
      <vt:lpstr>11．2．4 样本轮换</vt:lpstr>
      <vt:lpstr>CPS的样本轮换具有如下主要特征</vt:lpstr>
      <vt:lpstr>11．3 CPS目标量估计</vt:lpstr>
      <vt:lpstr>PowerPoint 演示文稿</vt:lpstr>
      <vt:lpstr>11．3．2基础权数和特殊权数</vt:lpstr>
      <vt:lpstr>11．3．3无回答调整</vt:lpstr>
      <vt:lpstr>PowerPoint 演示文稿</vt:lpstr>
      <vt:lpstr>11．3．4第一阶段比例调整</vt:lpstr>
      <vt:lpstr>因此， 第一阶段的比例调整上是针对不具有自我代表性质的PSU而言。</vt:lpstr>
      <vt:lpstr>PowerPoint 演示文稿</vt:lpstr>
      <vt:lpstr>11．3．5第二阶段比例调整</vt:lpstr>
      <vt:lpstr>进行调整时有三套控制变量，它们是：</vt:lpstr>
      <vt:lpstr>研究人员认为，第二阶段比例调整不仅可以减小CPS估计误差，而且当迭代收敛时，估计量可以使下面的统计量最小化</vt:lpstr>
      <vt:lpstr>这些初始因子的作用是决定调整组是否需要合并，如果符合下列条件之一，</vt:lpstr>
      <vt:lpstr>11．3．6复合估计</vt:lpstr>
      <vt:lpstr>11.4 CPS的方差估计</vt:lpstr>
      <vt:lpstr>11．4．2 方差估计的再抽样方法</vt:lpstr>
      <vt:lpstr>11．4．3 1990年抽样设计的方差估计方法</vt:lpstr>
      <vt:lpstr>11．4．4地区和州水平的方差估计</vt:lpstr>
      <vt:lpstr>11．4．5 广义方差（Generalized Variance）</vt:lpstr>
      <vt:lpstr>PowerPoint 演示文稿</vt:lpstr>
      <vt:lpstr>PowerPoint 演示文稿</vt:lpstr>
      <vt:lpstr>PowerPoint 演示文稿</vt:lpstr>
      <vt:lpstr>11．4．6 用估计方差评估抽样设计</vt:lpstr>
      <vt:lpstr>11．5 非抽样误差及控制</vt:lpstr>
      <vt:lpstr>11．5．2．1 样本检验</vt:lpstr>
      <vt:lpstr>11．5．2．2 名单审核</vt:lpstr>
      <vt:lpstr>11．5．2．3 样本登记</vt:lpstr>
      <vt:lpstr>11．5．3无回答误差及控制</vt:lpstr>
      <vt:lpstr>11．5．3．1现场指导</vt:lpstr>
      <vt:lpstr>11．5．3．2概况统计表</vt:lpstr>
      <vt:lpstr>11．5．3．3专项检查</vt:lpstr>
      <vt:lpstr>11．5．4 回答误差及控制</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c:creator>
  <cp:lastModifiedBy>Lxsure</cp:lastModifiedBy>
  <cp:revision>38</cp:revision>
  <dcterms:created xsi:type="dcterms:W3CDTF">2013-03-31T03:10:46Z</dcterms:created>
  <dcterms:modified xsi:type="dcterms:W3CDTF">2016-03-09T03:56:51Z</dcterms:modified>
</cp:coreProperties>
</file>