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716" r:id="rId2"/>
    <p:sldMasterId id="2147483755" r:id="rId3"/>
    <p:sldMasterId id="2147483768" r:id="rId4"/>
    <p:sldMasterId id="2147483830" r:id="rId5"/>
    <p:sldMasterId id="2147483843" r:id="rId6"/>
  </p:sldMasterIdLst>
  <p:notesMasterIdLst>
    <p:notesMasterId r:id="rId51"/>
  </p:notesMasterIdLst>
  <p:sldIdLst>
    <p:sldId id="373" r:id="rId7"/>
    <p:sldId id="416" r:id="rId8"/>
    <p:sldId id="417" r:id="rId9"/>
    <p:sldId id="466" r:id="rId10"/>
    <p:sldId id="467" r:id="rId11"/>
    <p:sldId id="468" r:id="rId12"/>
    <p:sldId id="469" r:id="rId13"/>
    <p:sldId id="470" r:id="rId14"/>
    <p:sldId id="471" r:id="rId15"/>
    <p:sldId id="472" r:id="rId16"/>
    <p:sldId id="473" r:id="rId17"/>
    <p:sldId id="474" r:id="rId18"/>
    <p:sldId id="475" r:id="rId19"/>
    <p:sldId id="419" r:id="rId20"/>
    <p:sldId id="455" r:id="rId21"/>
    <p:sldId id="425" r:id="rId22"/>
    <p:sldId id="460" r:id="rId23"/>
    <p:sldId id="459" r:id="rId24"/>
    <p:sldId id="461" r:id="rId25"/>
    <p:sldId id="457" r:id="rId26"/>
    <p:sldId id="456" r:id="rId27"/>
    <p:sldId id="462" r:id="rId28"/>
    <p:sldId id="465" r:id="rId29"/>
    <p:sldId id="476" r:id="rId30"/>
    <p:sldId id="477" r:id="rId31"/>
    <p:sldId id="478" r:id="rId32"/>
    <p:sldId id="479" r:id="rId33"/>
    <p:sldId id="480" r:id="rId34"/>
    <p:sldId id="481" r:id="rId35"/>
    <p:sldId id="482" r:id="rId36"/>
    <p:sldId id="483" r:id="rId37"/>
    <p:sldId id="375" r:id="rId38"/>
    <p:sldId id="484" r:id="rId39"/>
    <p:sldId id="386" r:id="rId40"/>
    <p:sldId id="387" r:id="rId41"/>
    <p:sldId id="388" r:id="rId42"/>
    <p:sldId id="389" r:id="rId43"/>
    <p:sldId id="485" r:id="rId44"/>
    <p:sldId id="486" r:id="rId45"/>
    <p:sldId id="487" r:id="rId46"/>
    <p:sldId id="488" r:id="rId47"/>
    <p:sldId id="489" r:id="rId48"/>
    <p:sldId id="490" r:id="rId49"/>
    <p:sldId id="491" r:id="rId50"/>
  </p:sldIdLst>
  <p:sldSz cx="9144000" cy="6858000" type="screen4x3"/>
  <p:notesSz cx="6858000" cy="9144000"/>
  <p:defaultTextStyle>
    <a:defPPr>
      <a:defRPr lang="zh-CN"/>
    </a:defPPr>
    <a:lvl1pPr algn="ctr" rtl="0" fontAlgn="base">
      <a:lnSpc>
        <a:spcPct val="90000"/>
      </a:lnSpc>
      <a:spcBef>
        <a:spcPct val="0"/>
      </a:spcBef>
      <a:spcAft>
        <a:spcPct val="0"/>
      </a:spcAft>
      <a:defRPr kumimoji="1" sz="5400" b="1" kern="1200">
        <a:solidFill>
          <a:srgbClr val="000000"/>
        </a:solidFill>
        <a:latin typeface="Arial" panose="020B0604020202020204" pitchFamily="34" charset="0"/>
        <a:ea typeface="楷体_GB2312" pitchFamily="49" charset="-122"/>
        <a:cs typeface="+mn-cs"/>
      </a:defRPr>
    </a:lvl1pPr>
    <a:lvl2pPr marL="457200" algn="ctr" rtl="0" fontAlgn="base">
      <a:lnSpc>
        <a:spcPct val="90000"/>
      </a:lnSpc>
      <a:spcBef>
        <a:spcPct val="0"/>
      </a:spcBef>
      <a:spcAft>
        <a:spcPct val="0"/>
      </a:spcAft>
      <a:defRPr kumimoji="1" sz="5400" b="1" kern="1200">
        <a:solidFill>
          <a:srgbClr val="000000"/>
        </a:solidFill>
        <a:latin typeface="Arial" panose="020B0604020202020204" pitchFamily="34" charset="0"/>
        <a:ea typeface="楷体_GB2312" pitchFamily="49" charset="-122"/>
        <a:cs typeface="+mn-cs"/>
      </a:defRPr>
    </a:lvl2pPr>
    <a:lvl3pPr marL="914400" algn="ctr" rtl="0" fontAlgn="base">
      <a:lnSpc>
        <a:spcPct val="90000"/>
      </a:lnSpc>
      <a:spcBef>
        <a:spcPct val="0"/>
      </a:spcBef>
      <a:spcAft>
        <a:spcPct val="0"/>
      </a:spcAft>
      <a:defRPr kumimoji="1" sz="5400" b="1" kern="1200">
        <a:solidFill>
          <a:srgbClr val="000000"/>
        </a:solidFill>
        <a:latin typeface="Arial" panose="020B0604020202020204" pitchFamily="34" charset="0"/>
        <a:ea typeface="楷体_GB2312" pitchFamily="49" charset="-122"/>
        <a:cs typeface="+mn-cs"/>
      </a:defRPr>
    </a:lvl3pPr>
    <a:lvl4pPr marL="1371600" algn="ctr" rtl="0" fontAlgn="base">
      <a:lnSpc>
        <a:spcPct val="90000"/>
      </a:lnSpc>
      <a:spcBef>
        <a:spcPct val="0"/>
      </a:spcBef>
      <a:spcAft>
        <a:spcPct val="0"/>
      </a:spcAft>
      <a:defRPr kumimoji="1" sz="5400" b="1" kern="1200">
        <a:solidFill>
          <a:srgbClr val="000000"/>
        </a:solidFill>
        <a:latin typeface="Arial" panose="020B0604020202020204" pitchFamily="34" charset="0"/>
        <a:ea typeface="楷体_GB2312" pitchFamily="49" charset="-122"/>
        <a:cs typeface="+mn-cs"/>
      </a:defRPr>
    </a:lvl4pPr>
    <a:lvl5pPr marL="1828800" algn="ctr" rtl="0" fontAlgn="base">
      <a:lnSpc>
        <a:spcPct val="90000"/>
      </a:lnSpc>
      <a:spcBef>
        <a:spcPct val="0"/>
      </a:spcBef>
      <a:spcAft>
        <a:spcPct val="0"/>
      </a:spcAft>
      <a:defRPr kumimoji="1" sz="5400" b="1" kern="1200">
        <a:solidFill>
          <a:srgbClr val="000000"/>
        </a:solidFill>
        <a:latin typeface="Arial" panose="020B0604020202020204" pitchFamily="34" charset="0"/>
        <a:ea typeface="楷体_GB2312" pitchFamily="49" charset="-122"/>
        <a:cs typeface="+mn-cs"/>
      </a:defRPr>
    </a:lvl5pPr>
    <a:lvl6pPr marL="2286000" algn="l" defTabSz="914400" rtl="0" eaLnBrk="1" latinLnBrk="0" hangingPunct="1">
      <a:defRPr kumimoji="1" sz="5400" b="1" kern="1200">
        <a:solidFill>
          <a:srgbClr val="000000"/>
        </a:solidFill>
        <a:latin typeface="Arial" panose="020B0604020202020204" pitchFamily="34" charset="0"/>
        <a:ea typeface="楷体_GB2312" pitchFamily="49" charset="-122"/>
        <a:cs typeface="+mn-cs"/>
      </a:defRPr>
    </a:lvl6pPr>
    <a:lvl7pPr marL="2743200" algn="l" defTabSz="914400" rtl="0" eaLnBrk="1" latinLnBrk="0" hangingPunct="1">
      <a:defRPr kumimoji="1" sz="5400" b="1" kern="1200">
        <a:solidFill>
          <a:srgbClr val="000000"/>
        </a:solidFill>
        <a:latin typeface="Arial" panose="020B0604020202020204" pitchFamily="34" charset="0"/>
        <a:ea typeface="楷体_GB2312" pitchFamily="49" charset="-122"/>
        <a:cs typeface="+mn-cs"/>
      </a:defRPr>
    </a:lvl7pPr>
    <a:lvl8pPr marL="3200400" algn="l" defTabSz="914400" rtl="0" eaLnBrk="1" latinLnBrk="0" hangingPunct="1">
      <a:defRPr kumimoji="1" sz="5400" b="1" kern="1200">
        <a:solidFill>
          <a:srgbClr val="000000"/>
        </a:solidFill>
        <a:latin typeface="Arial" panose="020B0604020202020204" pitchFamily="34" charset="0"/>
        <a:ea typeface="楷体_GB2312" pitchFamily="49" charset="-122"/>
        <a:cs typeface="+mn-cs"/>
      </a:defRPr>
    </a:lvl8pPr>
    <a:lvl9pPr marL="3657600" algn="l" defTabSz="914400" rtl="0" eaLnBrk="1" latinLnBrk="0" hangingPunct="1">
      <a:defRPr kumimoji="1" sz="5400" b="1" kern="1200">
        <a:solidFill>
          <a:srgbClr val="000000"/>
        </a:solidFill>
        <a:latin typeface="Arial" panose="020B0604020202020204" pitchFamily="34" charset="0"/>
        <a:ea typeface="楷体_GB2312" pitchFamily="49"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94723" autoAdjust="0"/>
  </p:normalViewPr>
  <p:slideViewPr>
    <p:cSldViewPr>
      <p:cViewPr varScale="1">
        <p:scale>
          <a:sx n="70" d="100"/>
          <a:sy n="70" d="100"/>
        </p:scale>
        <p:origin x="136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72"/>
    </p:cViewPr>
  </p:sorterViewPr>
  <p:notesViewPr>
    <p:cSldViewPr>
      <p:cViewPr varScale="1">
        <p:scale>
          <a:sx n="46" d="100"/>
          <a:sy n="46" d="100"/>
        </p:scale>
        <p:origin x="-136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7.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latinLnBrk="1">
              <a:lnSpc>
                <a:spcPct val="100000"/>
              </a:lnSpc>
              <a:defRPr sz="1200" b="0">
                <a:solidFill>
                  <a:schemeClr val="tx1"/>
                </a:solidFill>
                <a:latin typeface="Arial" charset="0"/>
                <a:ea typeface="宋体" pitchFamily="2" charset="-122"/>
              </a:defRPr>
            </a:lvl1pPr>
          </a:lstStyle>
          <a:p>
            <a:pPr>
              <a:defRPr/>
            </a:pPr>
            <a:endParaRPr lang="en-US" altLang="zh-CN"/>
          </a:p>
        </p:txBody>
      </p:sp>
      <p:sp>
        <p:nvSpPr>
          <p:cNvPr id="266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latinLnBrk="1">
              <a:lnSpc>
                <a:spcPct val="100000"/>
              </a:lnSpc>
              <a:defRPr sz="1200" b="0">
                <a:solidFill>
                  <a:schemeClr val="tx1"/>
                </a:solidFill>
                <a:latin typeface="Arial" charset="0"/>
                <a:ea typeface="宋体" pitchFamily="2" charset="-122"/>
              </a:defRPr>
            </a:lvl1pPr>
          </a:lstStyle>
          <a:p>
            <a:pPr>
              <a:defRPr/>
            </a:pPr>
            <a:endParaRPr lang="en-US" altLang="zh-CN"/>
          </a:p>
        </p:txBody>
      </p:sp>
      <p:sp>
        <p:nvSpPr>
          <p:cNvPr id="5734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663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latinLnBrk="1">
              <a:lnSpc>
                <a:spcPct val="100000"/>
              </a:lnSpc>
              <a:defRPr sz="1200" b="0">
                <a:solidFill>
                  <a:schemeClr val="tx1"/>
                </a:solidFill>
                <a:latin typeface="Arial" charset="0"/>
                <a:ea typeface="宋体" pitchFamily="2" charset="-122"/>
              </a:defRPr>
            </a:lvl1pPr>
          </a:lstStyle>
          <a:p>
            <a:pPr>
              <a:defRPr/>
            </a:pPr>
            <a:endParaRPr lang="en-US" altLang="zh-CN"/>
          </a:p>
        </p:txBody>
      </p:sp>
      <p:sp>
        <p:nvSpPr>
          <p:cNvPr id="2663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latinLnBrk="1">
              <a:lnSpc>
                <a:spcPct val="100000"/>
              </a:lnSpc>
              <a:defRPr sz="1200" b="0">
                <a:solidFill>
                  <a:schemeClr val="tx1"/>
                </a:solidFill>
                <a:ea typeface="宋体" panose="02010600030101010101" pitchFamily="2" charset="-122"/>
              </a:defRPr>
            </a:lvl1pPr>
          </a:lstStyle>
          <a:p>
            <a:fld id="{5060F54E-6F80-4715-AFA6-B2067E95AE9D}" type="slidenum">
              <a:rPr lang="en-US" altLang="zh-CN"/>
              <a:pPr/>
              <a:t>‹#›</a:t>
            </a:fld>
            <a:endParaRPr lang="en-US" altLang="zh-CN"/>
          </a:p>
        </p:txBody>
      </p:sp>
    </p:spTree>
    <p:extLst>
      <p:ext uri="{BB962C8B-B14F-4D97-AF65-F5344CB8AC3E}">
        <p14:creationId xmlns:p14="http://schemas.microsoft.com/office/powerpoint/2010/main" val="16817619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zh-CN" altLang="en-US">
                  <a:latin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zh-CN" altLang="en-US">
                  <a:latin typeface="Arial" charset="0"/>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en-US">
                <a:latin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zh-CN" altLang="en-US">
                <a:latin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30732"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46FE5559-66C3-472F-97BE-1E6F77E6D686}" type="slidenum">
              <a:rPr lang="en-US" altLang="zh-CN"/>
              <a:pPr/>
              <a:t>‹#›</a:t>
            </a:fld>
            <a:endParaRPr lang="en-US" altLang="zh-CN"/>
          </a:p>
        </p:txBody>
      </p:sp>
    </p:spTree>
    <p:extLst>
      <p:ext uri="{BB962C8B-B14F-4D97-AF65-F5344CB8AC3E}">
        <p14:creationId xmlns:p14="http://schemas.microsoft.com/office/powerpoint/2010/main" val="2441622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51876B48-68B9-43B1-994A-4D58131EB3C6}" type="slidenum">
              <a:rPr lang="en-US" altLang="zh-CN"/>
              <a:pPr/>
              <a:t>‹#›</a:t>
            </a:fld>
            <a:endParaRPr lang="en-US" altLang="zh-CN"/>
          </a:p>
        </p:txBody>
      </p:sp>
    </p:spTree>
    <p:extLst>
      <p:ext uri="{BB962C8B-B14F-4D97-AF65-F5344CB8AC3E}">
        <p14:creationId xmlns:p14="http://schemas.microsoft.com/office/powerpoint/2010/main" val="2377305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CE58FE23-7742-4F20-B4E4-677D71F8A735}" type="slidenum">
              <a:rPr lang="en-US" altLang="zh-CN"/>
              <a:pPr/>
              <a:t>‹#›</a:t>
            </a:fld>
            <a:endParaRPr lang="en-US" altLang="zh-CN"/>
          </a:p>
        </p:txBody>
      </p:sp>
    </p:spTree>
    <p:extLst>
      <p:ext uri="{BB962C8B-B14F-4D97-AF65-F5344CB8AC3E}">
        <p14:creationId xmlns:p14="http://schemas.microsoft.com/office/powerpoint/2010/main" val="2509913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06500" y="315913"/>
            <a:ext cx="7086600" cy="127635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74688" y="1795463"/>
            <a:ext cx="3836987"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4075" y="1795463"/>
            <a:ext cx="3836988"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106E69A0-D348-4039-B91C-BCA5E7F86BC2}" type="slidenum">
              <a:rPr lang="en-US" altLang="zh-CN"/>
              <a:pPr/>
              <a:t>‹#›</a:t>
            </a:fld>
            <a:endParaRPr lang="en-US" altLang="zh-CN"/>
          </a:p>
        </p:txBody>
      </p:sp>
    </p:spTree>
    <p:extLst>
      <p:ext uri="{BB962C8B-B14F-4D97-AF65-F5344CB8AC3E}">
        <p14:creationId xmlns:p14="http://schemas.microsoft.com/office/powerpoint/2010/main" val="115698064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C124E13-3420-4883-9B10-4551643F16E1}"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9B15BE8-879A-4CB8-AC97-E5F455B66596}" type="slidenum">
              <a:rPr lang="zh-CN" altLang="en-US"/>
              <a:pPr/>
              <a:t>‹#›</a:t>
            </a:fld>
            <a:endParaRPr lang="zh-CN" altLang="en-US"/>
          </a:p>
        </p:txBody>
      </p:sp>
    </p:spTree>
    <p:extLst>
      <p:ext uri="{BB962C8B-B14F-4D97-AF65-F5344CB8AC3E}">
        <p14:creationId xmlns:p14="http://schemas.microsoft.com/office/powerpoint/2010/main" val="181250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EE5906C-AAAC-4E3C-B8F1-FDEFF36A4188}"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30097E8-77D0-4159-B7FA-F24AAAA3E1DE}" type="slidenum">
              <a:rPr lang="zh-CN" altLang="en-US"/>
              <a:pPr/>
              <a:t>‹#›</a:t>
            </a:fld>
            <a:endParaRPr lang="zh-CN" altLang="en-US"/>
          </a:p>
        </p:txBody>
      </p:sp>
    </p:spTree>
    <p:extLst>
      <p:ext uri="{BB962C8B-B14F-4D97-AF65-F5344CB8AC3E}">
        <p14:creationId xmlns:p14="http://schemas.microsoft.com/office/powerpoint/2010/main" val="983921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84184EC-3BF1-46C9-938B-598E7FC4A1BD}"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BB665DE2-A857-473F-A295-E68C1F947768}" type="slidenum">
              <a:rPr lang="zh-CN" altLang="en-US"/>
              <a:pPr/>
              <a:t>‹#›</a:t>
            </a:fld>
            <a:endParaRPr lang="zh-CN" altLang="en-US"/>
          </a:p>
        </p:txBody>
      </p:sp>
    </p:spTree>
    <p:extLst>
      <p:ext uri="{BB962C8B-B14F-4D97-AF65-F5344CB8AC3E}">
        <p14:creationId xmlns:p14="http://schemas.microsoft.com/office/powerpoint/2010/main" val="112241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253A853-5C30-4F35-BD4E-7674AAE43496}"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EAB21005-885B-4626-89C5-CA4CDCAB778B}" type="slidenum">
              <a:rPr lang="zh-CN" altLang="en-US"/>
              <a:pPr/>
              <a:t>‹#›</a:t>
            </a:fld>
            <a:endParaRPr lang="zh-CN" altLang="en-US"/>
          </a:p>
        </p:txBody>
      </p:sp>
    </p:spTree>
    <p:extLst>
      <p:ext uri="{BB962C8B-B14F-4D97-AF65-F5344CB8AC3E}">
        <p14:creationId xmlns:p14="http://schemas.microsoft.com/office/powerpoint/2010/main" val="452070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44B6B21-6924-4559-9D0A-766E171CDDA7}" type="datetimeFigureOut">
              <a:rPr lang="zh-CN" altLang="en-US"/>
              <a:pPr>
                <a:defRPr/>
              </a:pPr>
              <a:t>2016/3/4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0B081F8D-B0BE-4182-A1BD-A7A4824F131C}" type="slidenum">
              <a:rPr lang="zh-CN" altLang="en-US"/>
              <a:pPr/>
              <a:t>‹#›</a:t>
            </a:fld>
            <a:endParaRPr lang="zh-CN" altLang="en-US"/>
          </a:p>
        </p:txBody>
      </p:sp>
    </p:spTree>
    <p:extLst>
      <p:ext uri="{BB962C8B-B14F-4D97-AF65-F5344CB8AC3E}">
        <p14:creationId xmlns:p14="http://schemas.microsoft.com/office/powerpoint/2010/main" val="1903084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6349ECB8-8C9F-42AD-9BBE-27B9F960F5FD}" type="datetimeFigureOut">
              <a:rPr lang="zh-CN" altLang="en-US"/>
              <a:pPr>
                <a:defRPr/>
              </a:pPr>
              <a:t>2016/3/4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992F41D9-A665-4908-8794-3D1BC5413286}" type="slidenum">
              <a:rPr lang="zh-CN" altLang="en-US"/>
              <a:pPr/>
              <a:t>‹#›</a:t>
            </a:fld>
            <a:endParaRPr lang="zh-CN" altLang="en-US"/>
          </a:p>
        </p:txBody>
      </p:sp>
    </p:spTree>
    <p:extLst>
      <p:ext uri="{BB962C8B-B14F-4D97-AF65-F5344CB8AC3E}">
        <p14:creationId xmlns:p14="http://schemas.microsoft.com/office/powerpoint/2010/main" val="2554920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ABF0191-DCF8-4E56-818A-3C7983220C97}" type="datetimeFigureOut">
              <a:rPr lang="zh-CN" altLang="en-US"/>
              <a:pPr>
                <a:defRPr/>
              </a:pPr>
              <a:t>2016/3/4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D8BAC9CA-E73B-4800-B6A1-051B7EE4F3A6}" type="slidenum">
              <a:rPr lang="zh-CN" altLang="en-US"/>
              <a:pPr/>
              <a:t>‹#›</a:t>
            </a:fld>
            <a:endParaRPr lang="zh-CN" altLang="en-US"/>
          </a:p>
        </p:txBody>
      </p:sp>
    </p:spTree>
    <p:extLst>
      <p:ext uri="{BB962C8B-B14F-4D97-AF65-F5344CB8AC3E}">
        <p14:creationId xmlns:p14="http://schemas.microsoft.com/office/powerpoint/2010/main" val="4074496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58E774C2-5F9E-4008-A9F7-51E4F9EB457B}" type="slidenum">
              <a:rPr lang="en-US" altLang="zh-CN"/>
              <a:pPr/>
              <a:t>‹#›</a:t>
            </a:fld>
            <a:endParaRPr lang="en-US" altLang="zh-CN"/>
          </a:p>
        </p:txBody>
      </p:sp>
    </p:spTree>
    <p:extLst>
      <p:ext uri="{BB962C8B-B14F-4D97-AF65-F5344CB8AC3E}">
        <p14:creationId xmlns:p14="http://schemas.microsoft.com/office/powerpoint/2010/main" val="1761493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E3F77DB-C0DF-47DC-A9DE-6F1A938FF518}"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DA98B4DE-4E72-45F7-9594-B1FF7BF18DE3}" type="slidenum">
              <a:rPr lang="zh-CN" altLang="en-US"/>
              <a:pPr/>
              <a:t>‹#›</a:t>
            </a:fld>
            <a:endParaRPr lang="zh-CN" altLang="en-US"/>
          </a:p>
        </p:txBody>
      </p:sp>
    </p:spTree>
    <p:extLst>
      <p:ext uri="{BB962C8B-B14F-4D97-AF65-F5344CB8AC3E}">
        <p14:creationId xmlns:p14="http://schemas.microsoft.com/office/powerpoint/2010/main" val="556658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D5A87869-6C76-4653-91CB-FAE2E6C71BBD}"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F609647E-2910-4292-AC01-C46D3C99CEEA}" type="slidenum">
              <a:rPr lang="zh-CN" altLang="en-US"/>
              <a:pPr/>
              <a:t>‹#›</a:t>
            </a:fld>
            <a:endParaRPr lang="zh-CN" altLang="en-US"/>
          </a:p>
        </p:txBody>
      </p:sp>
    </p:spTree>
    <p:extLst>
      <p:ext uri="{BB962C8B-B14F-4D97-AF65-F5344CB8AC3E}">
        <p14:creationId xmlns:p14="http://schemas.microsoft.com/office/powerpoint/2010/main" val="3488944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8BEA8DF-F32B-44A2-8118-C4EE8AB6E0D5}"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6CC19AC-0BAB-40A1-989C-CB1A15EA2DC8}" type="slidenum">
              <a:rPr lang="zh-CN" altLang="en-US"/>
              <a:pPr/>
              <a:t>‹#›</a:t>
            </a:fld>
            <a:endParaRPr lang="zh-CN" altLang="en-US"/>
          </a:p>
        </p:txBody>
      </p:sp>
    </p:spTree>
    <p:extLst>
      <p:ext uri="{BB962C8B-B14F-4D97-AF65-F5344CB8AC3E}">
        <p14:creationId xmlns:p14="http://schemas.microsoft.com/office/powerpoint/2010/main" val="3631577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7A894B6-B686-4B0C-A0A2-E3C4DECB4E7C}"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451D694-6E89-467A-8A36-A41C10D97B0A}" type="slidenum">
              <a:rPr lang="zh-CN" altLang="en-US"/>
              <a:pPr/>
              <a:t>‹#›</a:t>
            </a:fld>
            <a:endParaRPr lang="zh-CN" altLang="en-US"/>
          </a:p>
        </p:txBody>
      </p:sp>
    </p:spTree>
    <p:extLst>
      <p:ext uri="{BB962C8B-B14F-4D97-AF65-F5344CB8AC3E}">
        <p14:creationId xmlns:p14="http://schemas.microsoft.com/office/powerpoint/2010/main" val="3620248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06500" y="315913"/>
            <a:ext cx="7086600" cy="127635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74688" y="1795463"/>
            <a:ext cx="3836987"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4075" y="1795463"/>
            <a:ext cx="3836988"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fld id="{349FF853-0856-42D5-8CD9-A6CD248202DB}" type="slidenum">
              <a:rPr lang="en-US" altLang="zh-CN"/>
              <a:pPr/>
              <a:t>‹#›</a:t>
            </a:fld>
            <a:endParaRPr lang="en-US" altLang="zh-CN"/>
          </a:p>
        </p:txBody>
      </p:sp>
    </p:spTree>
    <p:extLst>
      <p:ext uri="{BB962C8B-B14F-4D97-AF65-F5344CB8AC3E}">
        <p14:creationId xmlns:p14="http://schemas.microsoft.com/office/powerpoint/2010/main" val="152285150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zh-CN" altLang="en-US">
                  <a:latin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zh-CN" altLang="en-US">
                  <a:latin typeface="Arial" charset="0"/>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en-US">
                <a:latin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zh-CN" altLang="en-US">
                <a:latin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30732"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12C78E6F-9943-4FC2-B882-0B3386F89B90}" type="slidenum">
              <a:rPr lang="en-US" altLang="zh-CN"/>
              <a:pPr/>
              <a:t>‹#›</a:t>
            </a:fld>
            <a:endParaRPr lang="en-US" altLang="zh-CN"/>
          </a:p>
        </p:txBody>
      </p:sp>
    </p:spTree>
    <p:extLst>
      <p:ext uri="{BB962C8B-B14F-4D97-AF65-F5344CB8AC3E}">
        <p14:creationId xmlns:p14="http://schemas.microsoft.com/office/powerpoint/2010/main" val="41679455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0C4BB633-2754-485C-AABD-0B215266336E}" type="slidenum">
              <a:rPr lang="en-US" altLang="zh-CN"/>
              <a:pPr/>
              <a:t>‹#›</a:t>
            </a:fld>
            <a:endParaRPr lang="en-US" altLang="zh-CN"/>
          </a:p>
        </p:txBody>
      </p:sp>
    </p:spTree>
    <p:extLst>
      <p:ext uri="{BB962C8B-B14F-4D97-AF65-F5344CB8AC3E}">
        <p14:creationId xmlns:p14="http://schemas.microsoft.com/office/powerpoint/2010/main" val="2096337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719C59BF-BC49-432D-B975-8D54C8B1338C}" type="slidenum">
              <a:rPr lang="en-US" altLang="zh-CN"/>
              <a:pPr/>
              <a:t>‹#›</a:t>
            </a:fld>
            <a:endParaRPr lang="en-US" altLang="zh-CN"/>
          </a:p>
        </p:txBody>
      </p:sp>
    </p:spTree>
    <p:extLst>
      <p:ext uri="{BB962C8B-B14F-4D97-AF65-F5344CB8AC3E}">
        <p14:creationId xmlns:p14="http://schemas.microsoft.com/office/powerpoint/2010/main" val="37629660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7FE40797-56AF-4592-BD70-B8160933E14E}" type="slidenum">
              <a:rPr lang="en-US" altLang="zh-CN"/>
              <a:pPr/>
              <a:t>‹#›</a:t>
            </a:fld>
            <a:endParaRPr lang="en-US" altLang="zh-CN"/>
          </a:p>
        </p:txBody>
      </p:sp>
    </p:spTree>
    <p:extLst>
      <p:ext uri="{BB962C8B-B14F-4D97-AF65-F5344CB8AC3E}">
        <p14:creationId xmlns:p14="http://schemas.microsoft.com/office/powerpoint/2010/main" val="2289378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fld id="{D8D53998-8BFD-4BE1-A4A8-97E404AD37D2}" type="slidenum">
              <a:rPr lang="en-US" altLang="zh-CN"/>
              <a:pPr/>
              <a:t>‹#›</a:t>
            </a:fld>
            <a:endParaRPr lang="en-US" altLang="zh-CN"/>
          </a:p>
        </p:txBody>
      </p:sp>
    </p:spTree>
    <p:extLst>
      <p:ext uri="{BB962C8B-B14F-4D97-AF65-F5344CB8AC3E}">
        <p14:creationId xmlns:p14="http://schemas.microsoft.com/office/powerpoint/2010/main" val="1492788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F927E697-E348-4893-86B6-73565AD1FBB8}" type="slidenum">
              <a:rPr lang="en-US" altLang="zh-CN"/>
              <a:pPr/>
              <a:t>‹#›</a:t>
            </a:fld>
            <a:endParaRPr lang="en-US" altLang="zh-CN"/>
          </a:p>
        </p:txBody>
      </p:sp>
    </p:spTree>
    <p:extLst>
      <p:ext uri="{BB962C8B-B14F-4D97-AF65-F5344CB8AC3E}">
        <p14:creationId xmlns:p14="http://schemas.microsoft.com/office/powerpoint/2010/main" val="19922011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fld id="{463027E9-A0D0-4659-B57C-B5BFBB79148A}" type="slidenum">
              <a:rPr lang="en-US" altLang="zh-CN"/>
              <a:pPr/>
              <a:t>‹#›</a:t>
            </a:fld>
            <a:endParaRPr lang="en-US" altLang="zh-CN"/>
          </a:p>
        </p:txBody>
      </p:sp>
    </p:spTree>
    <p:extLst>
      <p:ext uri="{BB962C8B-B14F-4D97-AF65-F5344CB8AC3E}">
        <p14:creationId xmlns:p14="http://schemas.microsoft.com/office/powerpoint/2010/main" val="38510892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fld id="{2BC5720F-620F-4387-B991-7A4059AC1C7B}" type="slidenum">
              <a:rPr lang="en-US" altLang="zh-CN"/>
              <a:pPr/>
              <a:t>‹#›</a:t>
            </a:fld>
            <a:endParaRPr lang="en-US" altLang="zh-CN"/>
          </a:p>
        </p:txBody>
      </p:sp>
    </p:spTree>
    <p:extLst>
      <p:ext uri="{BB962C8B-B14F-4D97-AF65-F5344CB8AC3E}">
        <p14:creationId xmlns:p14="http://schemas.microsoft.com/office/powerpoint/2010/main" val="14006471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D1C78588-09CA-4DFB-A3E2-EBCA33B4C17D}" type="slidenum">
              <a:rPr lang="en-US" altLang="zh-CN"/>
              <a:pPr/>
              <a:t>‹#›</a:t>
            </a:fld>
            <a:endParaRPr lang="en-US" altLang="zh-CN"/>
          </a:p>
        </p:txBody>
      </p:sp>
    </p:spTree>
    <p:extLst>
      <p:ext uri="{BB962C8B-B14F-4D97-AF65-F5344CB8AC3E}">
        <p14:creationId xmlns:p14="http://schemas.microsoft.com/office/powerpoint/2010/main" val="34331764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B34DEF51-5BF0-498A-9D64-B6856D5D47CB}" type="slidenum">
              <a:rPr lang="en-US" altLang="zh-CN"/>
              <a:pPr/>
              <a:t>‹#›</a:t>
            </a:fld>
            <a:endParaRPr lang="en-US" altLang="zh-CN"/>
          </a:p>
        </p:txBody>
      </p:sp>
    </p:spTree>
    <p:extLst>
      <p:ext uri="{BB962C8B-B14F-4D97-AF65-F5344CB8AC3E}">
        <p14:creationId xmlns:p14="http://schemas.microsoft.com/office/powerpoint/2010/main" val="28531050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23D8C641-FD21-4633-8448-88F2B1C24E7D}" type="slidenum">
              <a:rPr lang="en-US" altLang="zh-CN"/>
              <a:pPr/>
              <a:t>‹#›</a:t>
            </a:fld>
            <a:endParaRPr lang="en-US" altLang="zh-CN"/>
          </a:p>
        </p:txBody>
      </p:sp>
    </p:spTree>
    <p:extLst>
      <p:ext uri="{BB962C8B-B14F-4D97-AF65-F5344CB8AC3E}">
        <p14:creationId xmlns:p14="http://schemas.microsoft.com/office/powerpoint/2010/main" val="16995319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A0DAEB04-F212-4B8C-B7F1-F517A9A3E0F2}" type="slidenum">
              <a:rPr lang="en-US" altLang="zh-CN"/>
              <a:pPr/>
              <a:t>‹#›</a:t>
            </a:fld>
            <a:endParaRPr lang="en-US" altLang="zh-CN"/>
          </a:p>
        </p:txBody>
      </p:sp>
    </p:spTree>
    <p:extLst>
      <p:ext uri="{BB962C8B-B14F-4D97-AF65-F5344CB8AC3E}">
        <p14:creationId xmlns:p14="http://schemas.microsoft.com/office/powerpoint/2010/main" val="13928202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06500" y="315913"/>
            <a:ext cx="7086600" cy="127635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74688" y="1795463"/>
            <a:ext cx="3836987"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4075" y="1795463"/>
            <a:ext cx="3836988"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FAFE0292-0019-4A33-875A-14C8D8265DCF}" type="slidenum">
              <a:rPr lang="en-US" altLang="zh-CN"/>
              <a:pPr/>
              <a:t>‹#›</a:t>
            </a:fld>
            <a:endParaRPr lang="en-US" altLang="zh-CN"/>
          </a:p>
        </p:txBody>
      </p:sp>
    </p:spTree>
    <p:extLst>
      <p:ext uri="{BB962C8B-B14F-4D97-AF65-F5344CB8AC3E}">
        <p14:creationId xmlns:p14="http://schemas.microsoft.com/office/powerpoint/2010/main" val="1202724626"/>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BF0AAD3-B08B-46DE-AC02-74348BE55467}"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E7B2D90-A640-43C3-8E1D-F806EDE15C3B}" type="slidenum">
              <a:rPr lang="zh-CN" altLang="en-US"/>
              <a:pPr/>
              <a:t>‹#›</a:t>
            </a:fld>
            <a:endParaRPr lang="zh-CN" altLang="en-US"/>
          </a:p>
        </p:txBody>
      </p:sp>
    </p:spTree>
    <p:extLst>
      <p:ext uri="{BB962C8B-B14F-4D97-AF65-F5344CB8AC3E}">
        <p14:creationId xmlns:p14="http://schemas.microsoft.com/office/powerpoint/2010/main" val="10625551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CA9D9BA-E5F4-4044-A121-5F4ED1E21355}"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5D73CA6-5860-4A9D-B023-9ACE9AD4A605}" type="slidenum">
              <a:rPr lang="zh-CN" altLang="en-US"/>
              <a:pPr/>
              <a:t>‹#›</a:t>
            </a:fld>
            <a:endParaRPr lang="zh-CN" altLang="en-US"/>
          </a:p>
        </p:txBody>
      </p:sp>
    </p:spTree>
    <p:extLst>
      <p:ext uri="{BB962C8B-B14F-4D97-AF65-F5344CB8AC3E}">
        <p14:creationId xmlns:p14="http://schemas.microsoft.com/office/powerpoint/2010/main" val="34283967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E8807290-74B7-4FBF-9587-D3D04B0A7100}"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411FB0FB-2CED-462D-88CD-3AF7E85C20DA}" type="slidenum">
              <a:rPr lang="zh-CN" altLang="en-US"/>
              <a:pPr/>
              <a:t>‹#›</a:t>
            </a:fld>
            <a:endParaRPr lang="zh-CN" altLang="en-US"/>
          </a:p>
        </p:txBody>
      </p:sp>
    </p:spTree>
    <p:extLst>
      <p:ext uri="{BB962C8B-B14F-4D97-AF65-F5344CB8AC3E}">
        <p14:creationId xmlns:p14="http://schemas.microsoft.com/office/powerpoint/2010/main" val="128135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4F045358-5AE3-43FF-8730-81C8DF86DA8A}" type="slidenum">
              <a:rPr lang="en-US" altLang="zh-CN"/>
              <a:pPr/>
              <a:t>‹#›</a:t>
            </a:fld>
            <a:endParaRPr lang="en-US" altLang="zh-CN"/>
          </a:p>
        </p:txBody>
      </p:sp>
    </p:spTree>
    <p:extLst>
      <p:ext uri="{BB962C8B-B14F-4D97-AF65-F5344CB8AC3E}">
        <p14:creationId xmlns:p14="http://schemas.microsoft.com/office/powerpoint/2010/main" val="24559642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928476C1-87F9-4302-89F3-BE651EC81904}"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73C29831-228F-4017-886F-6985B3246EA0}" type="slidenum">
              <a:rPr lang="zh-CN" altLang="en-US"/>
              <a:pPr/>
              <a:t>‹#›</a:t>
            </a:fld>
            <a:endParaRPr lang="zh-CN" altLang="en-US"/>
          </a:p>
        </p:txBody>
      </p:sp>
    </p:spTree>
    <p:extLst>
      <p:ext uri="{BB962C8B-B14F-4D97-AF65-F5344CB8AC3E}">
        <p14:creationId xmlns:p14="http://schemas.microsoft.com/office/powerpoint/2010/main" val="33803013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54FF37CF-45A5-4924-970D-D8BFE1CC0240}" type="datetimeFigureOut">
              <a:rPr lang="zh-CN" altLang="en-US"/>
              <a:pPr>
                <a:defRPr/>
              </a:pPr>
              <a:t>2016/3/4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92B1D7CB-5DB8-4A00-8364-A267A7B848CA}" type="slidenum">
              <a:rPr lang="zh-CN" altLang="en-US"/>
              <a:pPr/>
              <a:t>‹#›</a:t>
            </a:fld>
            <a:endParaRPr lang="zh-CN" altLang="en-US"/>
          </a:p>
        </p:txBody>
      </p:sp>
    </p:spTree>
    <p:extLst>
      <p:ext uri="{BB962C8B-B14F-4D97-AF65-F5344CB8AC3E}">
        <p14:creationId xmlns:p14="http://schemas.microsoft.com/office/powerpoint/2010/main" val="6147444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079179D-463A-46B2-80D1-DF4674A69AF8}" type="datetimeFigureOut">
              <a:rPr lang="zh-CN" altLang="en-US"/>
              <a:pPr>
                <a:defRPr/>
              </a:pPr>
              <a:t>2016/3/4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D66FD995-E459-4E6C-BBF5-44D4DAE0DB9E}" type="slidenum">
              <a:rPr lang="zh-CN" altLang="en-US"/>
              <a:pPr/>
              <a:t>‹#›</a:t>
            </a:fld>
            <a:endParaRPr lang="zh-CN" altLang="en-US"/>
          </a:p>
        </p:txBody>
      </p:sp>
    </p:spTree>
    <p:extLst>
      <p:ext uri="{BB962C8B-B14F-4D97-AF65-F5344CB8AC3E}">
        <p14:creationId xmlns:p14="http://schemas.microsoft.com/office/powerpoint/2010/main" val="41700087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51984CF-5391-4FCD-A887-24A1D64F3A6A}" type="datetimeFigureOut">
              <a:rPr lang="zh-CN" altLang="en-US"/>
              <a:pPr>
                <a:defRPr/>
              </a:pPr>
              <a:t>2016/3/4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169573E0-B37B-43F3-9258-60F3D3769462}" type="slidenum">
              <a:rPr lang="zh-CN" altLang="en-US"/>
              <a:pPr/>
              <a:t>‹#›</a:t>
            </a:fld>
            <a:endParaRPr lang="zh-CN" altLang="en-US"/>
          </a:p>
        </p:txBody>
      </p:sp>
    </p:spTree>
    <p:extLst>
      <p:ext uri="{BB962C8B-B14F-4D97-AF65-F5344CB8AC3E}">
        <p14:creationId xmlns:p14="http://schemas.microsoft.com/office/powerpoint/2010/main" val="24212301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E6565F0-C8B4-463A-A203-35C860865C0E}"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692BA23B-3B8B-4E23-882B-DD9F0C770EAA}" type="slidenum">
              <a:rPr lang="zh-CN" altLang="en-US"/>
              <a:pPr/>
              <a:t>‹#›</a:t>
            </a:fld>
            <a:endParaRPr lang="zh-CN" altLang="en-US"/>
          </a:p>
        </p:txBody>
      </p:sp>
    </p:spTree>
    <p:extLst>
      <p:ext uri="{BB962C8B-B14F-4D97-AF65-F5344CB8AC3E}">
        <p14:creationId xmlns:p14="http://schemas.microsoft.com/office/powerpoint/2010/main" val="316755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DEB61E9-87D7-49EA-B424-6788FCF46F28}"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05E43EA-3127-4E02-B449-24495864E1D2}" type="slidenum">
              <a:rPr lang="zh-CN" altLang="en-US"/>
              <a:pPr/>
              <a:t>‹#›</a:t>
            </a:fld>
            <a:endParaRPr lang="zh-CN" altLang="en-US"/>
          </a:p>
        </p:txBody>
      </p:sp>
    </p:spTree>
    <p:extLst>
      <p:ext uri="{BB962C8B-B14F-4D97-AF65-F5344CB8AC3E}">
        <p14:creationId xmlns:p14="http://schemas.microsoft.com/office/powerpoint/2010/main" val="7986024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879A325-AE46-47DE-8B51-37636F564F9D}"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71733EA-8106-40CD-A299-43A67669DD9A}" type="slidenum">
              <a:rPr lang="zh-CN" altLang="en-US"/>
              <a:pPr/>
              <a:t>‹#›</a:t>
            </a:fld>
            <a:endParaRPr lang="zh-CN" altLang="en-US"/>
          </a:p>
        </p:txBody>
      </p:sp>
    </p:spTree>
    <p:extLst>
      <p:ext uri="{BB962C8B-B14F-4D97-AF65-F5344CB8AC3E}">
        <p14:creationId xmlns:p14="http://schemas.microsoft.com/office/powerpoint/2010/main" val="18958543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3810D91-5151-4B99-A925-DFCED10A9954}"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96D135C-28C1-4F04-8C13-44E5AEB41734}" type="slidenum">
              <a:rPr lang="zh-CN" altLang="en-US"/>
              <a:pPr/>
              <a:t>‹#›</a:t>
            </a:fld>
            <a:endParaRPr lang="zh-CN" altLang="en-US"/>
          </a:p>
        </p:txBody>
      </p:sp>
    </p:spTree>
    <p:extLst>
      <p:ext uri="{BB962C8B-B14F-4D97-AF65-F5344CB8AC3E}">
        <p14:creationId xmlns:p14="http://schemas.microsoft.com/office/powerpoint/2010/main" val="29489711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zh-CN" altLang="en-US">
                  <a:latin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zh-CN" altLang="en-US">
                  <a:latin typeface="Arial" charset="0"/>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en-US">
                <a:latin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zh-CN" altLang="en-US">
                <a:latin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en-US">
                <a:latin typeface="Arial" charset="0"/>
              </a:endParaRPr>
            </a:p>
          </p:txBody>
        </p:sp>
      </p:grpSp>
      <p:sp>
        <p:nvSpPr>
          <p:cNvPr id="30732" name="Rectangle 12"/>
          <p:cNvSpPr>
            <a:spLocks noGrp="1" noChangeArrowheads="1"/>
          </p:cNvSpPr>
          <p:nvPr>
            <p:ph type="ctrTitle"/>
          </p:nvPr>
        </p:nvSpPr>
        <p:spPr>
          <a:xfrm>
            <a:off x="990600" y="1828800"/>
            <a:ext cx="7772400" cy="1143000"/>
          </a:xfrm>
        </p:spPr>
        <p:txBody>
          <a:bodyPr/>
          <a:lstStyle>
            <a:lvl1pPr>
              <a:defRPr/>
            </a:lvl1pPr>
          </a:lstStyle>
          <a:p>
            <a:r>
              <a:rPr lang="zh-CN" altLang="en-US" smtClean="0"/>
              <a:t>单击此处编辑母版标题样式</a:t>
            </a:r>
            <a:endParaRPr lang="zh-CN" altLang="en-US"/>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2AE4A381-10FB-4714-80B4-FB909C7E9437}" type="slidenum">
              <a:rPr lang="en-US" altLang="zh-CN"/>
              <a:pPr/>
              <a:t>‹#›</a:t>
            </a:fld>
            <a:endParaRPr lang="en-US" altLang="zh-CN"/>
          </a:p>
        </p:txBody>
      </p:sp>
    </p:spTree>
    <p:extLst>
      <p:ext uri="{BB962C8B-B14F-4D97-AF65-F5344CB8AC3E}">
        <p14:creationId xmlns:p14="http://schemas.microsoft.com/office/powerpoint/2010/main" val="30786205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409358EB-D055-4AE8-85A5-C70164BB828B}" type="slidenum">
              <a:rPr lang="en-US" altLang="zh-CN"/>
              <a:pPr/>
              <a:t>‹#›</a:t>
            </a:fld>
            <a:endParaRPr lang="en-US" altLang="zh-CN"/>
          </a:p>
        </p:txBody>
      </p:sp>
    </p:spTree>
    <p:extLst>
      <p:ext uri="{BB962C8B-B14F-4D97-AF65-F5344CB8AC3E}">
        <p14:creationId xmlns:p14="http://schemas.microsoft.com/office/powerpoint/2010/main" val="363927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fld id="{76B6BA72-FDBD-4167-9CD0-AE2EFC0552A5}" type="slidenum">
              <a:rPr lang="en-US" altLang="zh-CN"/>
              <a:pPr/>
              <a:t>‹#›</a:t>
            </a:fld>
            <a:endParaRPr lang="en-US" altLang="zh-CN"/>
          </a:p>
        </p:txBody>
      </p:sp>
    </p:spTree>
    <p:extLst>
      <p:ext uri="{BB962C8B-B14F-4D97-AF65-F5344CB8AC3E}">
        <p14:creationId xmlns:p14="http://schemas.microsoft.com/office/powerpoint/2010/main" val="14731193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5B0400E8-1BAC-4FB4-9553-726B72ED3AF4}" type="slidenum">
              <a:rPr lang="en-US" altLang="zh-CN"/>
              <a:pPr/>
              <a:t>‹#›</a:t>
            </a:fld>
            <a:endParaRPr lang="en-US" altLang="zh-CN"/>
          </a:p>
        </p:txBody>
      </p:sp>
    </p:spTree>
    <p:extLst>
      <p:ext uri="{BB962C8B-B14F-4D97-AF65-F5344CB8AC3E}">
        <p14:creationId xmlns:p14="http://schemas.microsoft.com/office/powerpoint/2010/main" val="14377046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BCAD6F03-2D8F-4F39-B24C-A599657EFF2F}" type="slidenum">
              <a:rPr lang="en-US" altLang="zh-CN"/>
              <a:pPr/>
              <a:t>‹#›</a:t>
            </a:fld>
            <a:endParaRPr lang="en-US" altLang="zh-CN"/>
          </a:p>
        </p:txBody>
      </p:sp>
    </p:spTree>
    <p:extLst>
      <p:ext uri="{BB962C8B-B14F-4D97-AF65-F5344CB8AC3E}">
        <p14:creationId xmlns:p14="http://schemas.microsoft.com/office/powerpoint/2010/main" val="27941934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fld id="{2D22C945-7CD2-46AB-BF86-96BBCBD89690}" type="slidenum">
              <a:rPr lang="en-US" altLang="zh-CN"/>
              <a:pPr/>
              <a:t>‹#›</a:t>
            </a:fld>
            <a:endParaRPr lang="en-US" altLang="zh-CN"/>
          </a:p>
        </p:txBody>
      </p:sp>
    </p:spTree>
    <p:extLst>
      <p:ext uri="{BB962C8B-B14F-4D97-AF65-F5344CB8AC3E}">
        <p14:creationId xmlns:p14="http://schemas.microsoft.com/office/powerpoint/2010/main" val="1622156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fld id="{0F305476-8E02-4A4C-8BD8-4CC3FD5BF37B}" type="slidenum">
              <a:rPr lang="en-US" altLang="zh-CN"/>
              <a:pPr/>
              <a:t>‹#›</a:t>
            </a:fld>
            <a:endParaRPr lang="en-US" altLang="zh-CN"/>
          </a:p>
        </p:txBody>
      </p:sp>
    </p:spTree>
    <p:extLst>
      <p:ext uri="{BB962C8B-B14F-4D97-AF65-F5344CB8AC3E}">
        <p14:creationId xmlns:p14="http://schemas.microsoft.com/office/powerpoint/2010/main" val="1020219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fld id="{7F575AF2-397B-4556-8D76-6A21D34AD3FE}" type="slidenum">
              <a:rPr lang="en-US" altLang="zh-CN"/>
              <a:pPr/>
              <a:t>‹#›</a:t>
            </a:fld>
            <a:endParaRPr lang="en-US" altLang="zh-CN"/>
          </a:p>
        </p:txBody>
      </p:sp>
    </p:spTree>
    <p:extLst>
      <p:ext uri="{BB962C8B-B14F-4D97-AF65-F5344CB8AC3E}">
        <p14:creationId xmlns:p14="http://schemas.microsoft.com/office/powerpoint/2010/main" val="12680198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DD87E942-E6CC-42F9-8F74-BF1182F76240}" type="slidenum">
              <a:rPr lang="en-US" altLang="zh-CN"/>
              <a:pPr/>
              <a:t>‹#›</a:t>
            </a:fld>
            <a:endParaRPr lang="en-US" altLang="zh-CN"/>
          </a:p>
        </p:txBody>
      </p:sp>
    </p:spTree>
    <p:extLst>
      <p:ext uri="{BB962C8B-B14F-4D97-AF65-F5344CB8AC3E}">
        <p14:creationId xmlns:p14="http://schemas.microsoft.com/office/powerpoint/2010/main" val="27784573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A5899273-E216-4F37-A7C4-86E5C5ECA2F0}" type="slidenum">
              <a:rPr lang="en-US" altLang="zh-CN"/>
              <a:pPr/>
              <a:t>‹#›</a:t>
            </a:fld>
            <a:endParaRPr lang="en-US" altLang="zh-CN"/>
          </a:p>
        </p:txBody>
      </p:sp>
    </p:spTree>
    <p:extLst>
      <p:ext uri="{BB962C8B-B14F-4D97-AF65-F5344CB8AC3E}">
        <p14:creationId xmlns:p14="http://schemas.microsoft.com/office/powerpoint/2010/main" val="5004402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21229030-F858-405D-9A9B-174082EF4218}" type="slidenum">
              <a:rPr lang="en-US" altLang="zh-CN"/>
              <a:pPr/>
              <a:t>‹#›</a:t>
            </a:fld>
            <a:endParaRPr lang="en-US" altLang="zh-CN"/>
          </a:p>
        </p:txBody>
      </p:sp>
    </p:spTree>
    <p:extLst>
      <p:ext uri="{BB962C8B-B14F-4D97-AF65-F5344CB8AC3E}">
        <p14:creationId xmlns:p14="http://schemas.microsoft.com/office/powerpoint/2010/main" val="29791820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fld id="{FB9E0B0D-A439-4D5F-AF59-DAB4F764C024}" type="slidenum">
              <a:rPr lang="en-US" altLang="zh-CN"/>
              <a:pPr/>
              <a:t>‹#›</a:t>
            </a:fld>
            <a:endParaRPr lang="en-US" altLang="zh-CN"/>
          </a:p>
        </p:txBody>
      </p:sp>
    </p:spTree>
    <p:extLst>
      <p:ext uri="{BB962C8B-B14F-4D97-AF65-F5344CB8AC3E}">
        <p14:creationId xmlns:p14="http://schemas.microsoft.com/office/powerpoint/2010/main" val="20888515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06500" y="315913"/>
            <a:ext cx="7086600" cy="127635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74688" y="1795463"/>
            <a:ext cx="3836987"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4075" y="1795463"/>
            <a:ext cx="3836988"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1E98B902-6F05-4352-BDBF-C9DC6D71935D}" type="slidenum">
              <a:rPr lang="en-US" altLang="zh-CN"/>
              <a:pPr/>
              <a:t>‹#›</a:t>
            </a:fld>
            <a:endParaRPr lang="en-US" altLang="zh-CN"/>
          </a:p>
        </p:txBody>
      </p:sp>
    </p:spTree>
    <p:extLst>
      <p:ext uri="{BB962C8B-B14F-4D97-AF65-F5344CB8AC3E}">
        <p14:creationId xmlns:p14="http://schemas.microsoft.com/office/powerpoint/2010/main" val="77798819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fld id="{8046E02A-BB25-46FD-9D81-79101CFABF91}" type="slidenum">
              <a:rPr lang="en-US" altLang="zh-CN"/>
              <a:pPr/>
              <a:t>‹#›</a:t>
            </a:fld>
            <a:endParaRPr lang="en-US" altLang="zh-CN"/>
          </a:p>
        </p:txBody>
      </p:sp>
    </p:spTree>
    <p:extLst>
      <p:ext uri="{BB962C8B-B14F-4D97-AF65-F5344CB8AC3E}">
        <p14:creationId xmlns:p14="http://schemas.microsoft.com/office/powerpoint/2010/main" val="20025633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4BA489C-6196-4E04-BC45-A98EFBD2A3AC}"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99D3F0A-7011-4E0F-A8F7-B8CA0F96A855}" type="slidenum">
              <a:rPr lang="zh-CN" altLang="en-US"/>
              <a:pPr/>
              <a:t>‹#›</a:t>
            </a:fld>
            <a:endParaRPr lang="zh-CN" altLang="en-US"/>
          </a:p>
        </p:txBody>
      </p:sp>
    </p:spTree>
    <p:extLst>
      <p:ext uri="{BB962C8B-B14F-4D97-AF65-F5344CB8AC3E}">
        <p14:creationId xmlns:p14="http://schemas.microsoft.com/office/powerpoint/2010/main" val="15477519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F0BD081-6D5C-4E19-9D12-B3DE6AE04B91}"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38773446-79BF-493D-ADDA-E7804FDE5212}" type="slidenum">
              <a:rPr lang="zh-CN" altLang="en-US"/>
              <a:pPr/>
              <a:t>‹#›</a:t>
            </a:fld>
            <a:endParaRPr lang="zh-CN" altLang="en-US"/>
          </a:p>
        </p:txBody>
      </p:sp>
    </p:spTree>
    <p:extLst>
      <p:ext uri="{BB962C8B-B14F-4D97-AF65-F5344CB8AC3E}">
        <p14:creationId xmlns:p14="http://schemas.microsoft.com/office/powerpoint/2010/main" val="12595202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93C5D05-3358-4E22-9020-8A1B5B72B004}"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28BE3B3-3735-45A8-88BB-85DD48383AA4}" type="slidenum">
              <a:rPr lang="zh-CN" altLang="en-US"/>
              <a:pPr/>
              <a:t>‹#›</a:t>
            </a:fld>
            <a:endParaRPr lang="zh-CN" altLang="en-US"/>
          </a:p>
        </p:txBody>
      </p:sp>
    </p:spTree>
    <p:extLst>
      <p:ext uri="{BB962C8B-B14F-4D97-AF65-F5344CB8AC3E}">
        <p14:creationId xmlns:p14="http://schemas.microsoft.com/office/powerpoint/2010/main" val="25370079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7C680B8-7354-44CC-9D4E-A01CB3704206}"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0AA5B413-C96D-4B63-B6F9-4F48EADFA724}" type="slidenum">
              <a:rPr lang="zh-CN" altLang="en-US"/>
              <a:pPr/>
              <a:t>‹#›</a:t>
            </a:fld>
            <a:endParaRPr lang="zh-CN" altLang="en-US"/>
          </a:p>
        </p:txBody>
      </p:sp>
    </p:spTree>
    <p:extLst>
      <p:ext uri="{BB962C8B-B14F-4D97-AF65-F5344CB8AC3E}">
        <p14:creationId xmlns:p14="http://schemas.microsoft.com/office/powerpoint/2010/main" val="5647152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BD1D507-F9D6-493D-811C-DEE34B74A5D1}" type="datetimeFigureOut">
              <a:rPr lang="zh-CN" altLang="en-US"/>
              <a:pPr>
                <a:defRPr/>
              </a:pPr>
              <a:t>2016/3/4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F7BC504A-BD65-46C4-9179-B4859061A3E1}" type="slidenum">
              <a:rPr lang="zh-CN" altLang="en-US"/>
              <a:pPr/>
              <a:t>‹#›</a:t>
            </a:fld>
            <a:endParaRPr lang="zh-CN" altLang="en-US"/>
          </a:p>
        </p:txBody>
      </p:sp>
    </p:spTree>
    <p:extLst>
      <p:ext uri="{BB962C8B-B14F-4D97-AF65-F5344CB8AC3E}">
        <p14:creationId xmlns:p14="http://schemas.microsoft.com/office/powerpoint/2010/main" val="42434121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14C4F541-C26A-49A6-8D1D-B4C4953B2B99}" type="datetimeFigureOut">
              <a:rPr lang="zh-CN" altLang="en-US"/>
              <a:pPr>
                <a:defRPr/>
              </a:pPr>
              <a:t>2016/3/4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B0889E05-1397-45D9-919D-00EA0A39FBCC}" type="slidenum">
              <a:rPr lang="zh-CN" altLang="en-US"/>
              <a:pPr/>
              <a:t>‹#›</a:t>
            </a:fld>
            <a:endParaRPr lang="zh-CN" altLang="en-US"/>
          </a:p>
        </p:txBody>
      </p:sp>
    </p:spTree>
    <p:extLst>
      <p:ext uri="{BB962C8B-B14F-4D97-AF65-F5344CB8AC3E}">
        <p14:creationId xmlns:p14="http://schemas.microsoft.com/office/powerpoint/2010/main" val="19104399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E5218B0-A5EF-4718-BCB9-FB90810841A3}" type="datetimeFigureOut">
              <a:rPr lang="zh-CN" altLang="en-US"/>
              <a:pPr>
                <a:defRPr/>
              </a:pPr>
              <a:t>2016/3/4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4E1D5757-62E4-421B-AFBE-2A4B49E8423E}" type="slidenum">
              <a:rPr lang="zh-CN" altLang="en-US"/>
              <a:pPr/>
              <a:t>‹#›</a:t>
            </a:fld>
            <a:endParaRPr lang="zh-CN" altLang="en-US"/>
          </a:p>
        </p:txBody>
      </p:sp>
    </p:spTree>
    <p:extLst>
      <p:ext uri="{BB962C8B-B14F-4D97-AF65-F5344CB8AC3E}">
        <p14:creationId xmlns:p14="http://schemas.microsoft.com/office/powerpoint/2010/main" val="13883371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982C325-1F7A-4C52-92C7-539EF57E2798}"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3451647-2708-426B-8D72-13E463D1930C}" type="slidenum">
              <a:rPr lang="zh-CN" altLang="en-US"/>
              <a:pPr/>
              <a:t>‹#›</a:t>
            </a:fld>
            <a:endParaRPr lang="zh-CN" altLang="en-US"/>
          </a:p>
        </p:txBody>
      </p:sp>
    </p:spTree>
    <p:extLst>
      <p:ext uri="{BB962C8B-B14F-4D97-AF65-F5344CB8AC3E}">
        <p14:creationId xmlns:p14="http://schemas.microsoft.com/office/powerpoint/2010/main" val="41785796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4EAED96-C911-427E-81A7-DADB5FFC08EA}" type="datetimeFigureOut">
              <a:rPr lang="zh-CN" altLang="en-US"/>
              <a:pPr>
                <a:defRPr/>
              </a:pPr>
              <a:t>2016/3/4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DAC36FD8-0912-4406-98F0-C0B0177E2F38}" type="slidenum">
              <a:rPr lang="zh-CN" altLang="en-US"/>
              <a:pPr/>
              <a:t>‹#›</a:t>
            </a:fld>
            <a:endParaRPr lang="zh-CN" altLang="en-US"/>
          </a:p>
        </p:txBody>
      </p:sp>
    </p:spTree>
    <p:extLst>
      <p:ext uri="{BB962C8B-B14F-4D97-AF65-F5344CB8AC3E}">
        <p14:creationId xmlns:p14="http://schemas.microsoft.com/office/powerpoint/2010/main" val="362738063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214EEBF-4723-4502-9173-015A2B0CBBDD}"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319EE372-8B13-4A98-818F-50FAA43EDDFB}" type="slidenum">
              <a:rPr lang="zh-CN" altLang="en-US"/>
              <a:pPr/>
              <a:t>‹#›</a:t>
            </a:fld>
            <a:endParaRPr lang="zh-CN" altLang="en-US"/>
          </a:p>
        </p:txBody>
      </p:sp>
    </p:spTree>
    <p:extLst>
      <p:ext uri="{BB962C8B-B14F-4D97-AF65-F5344CB8AC3E}">
        <p14:creationId xmlns:p14="http://schemas.microsoft.com/office/powerpoint/2010/main" val="158183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fld id="{0A1DD9E5-B627-4C30-8C1F-F6747FDE9E44}" type="slidenum">
              <a:rPr lang="en-US" altLang="zh-CN"/>
              <a:pPr/>
              <a:t>‹#›</a:t>
            </a:fld>
            <a:endParaRPr lang="en-US" altLang="zh-CN"/>
          </a:p>
        </p:txBody>
      </p:sp>
    </p:spTree>
    <p:extLst>
      <p:ext uri="{BB962C8B-B14F-4D97-AF65-F5344CB8AC3E}">
        <p14:creationId xmlns:p14="http://schemas.microsoft.com/office/powerpoint/2010/main" val="86772889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AF334F2-6009-4514-9F99-06A577E210AC}" type="datetimeFigureOut">
              <a:rPr lang="zh-CN" altLang="en-US"/>
              <a:pPr>
                <a:defRPr/>
              </a:pPr>
              <a:t>2016/3/4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D71F306-F28B-422C-B9DE-6AA2606F96B9}" type="slidenum">
              <a:rPr lang="zh-CN" altLang="en-US"/>
              <a:pPr/>
              <a:t>‹#›</a:t>
            </a:fld>
            <a:endParaRPr lang="zh-CN" altLang="en-US"/>
          </a:p>
        </p:txBody>
      </p:sp>
    </p:spTree>
    <p:extLst>
      <p:ext uri="{BB962C8B-B14F-4D97-AF65-F5344CB8AC3E}">
        <p14:creationId xmlns:p14="http://schemas.microsoft.com/office/powerpoint/2010/main" val="2637888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003F81BD-F761-4CE8-9176-6FBE17CA253D}" type="slidenum">
              <a:rPr lang="en-US" altLang="zh-CN"/>
              <a:pPr/>
              <a:t>‹#›</a:t>
            </a:fld>
            <a:endParaRPr lang="en-US" altLang="zh-CN"/>
          </a:p>
        </p:txBody>
      </p:sp>
    </p:spTree>
    <p:extLst>
      <p:ext uri="{BB962C8B-B14F-4D97-AF65-F5344CB8AC3E}">
        <p14:creationId xmlns:p14="http://schemas.microsoft.com/office/powerpoint/2010/main" val="22100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fld id="{9BCFD11A-CE47-486E-92BC-FB536658CF33}" type="slidenum">
              <a:rPr lang="en-US" altLang="zh-CN"/>
              <a:pPr/>
              <a:t>‹#›</a:t>
            </a:fld>
            <a:endParaRPr lang="en-US" altLang="zh-CN"/>
          </a:p>
        </p:txBody>
      </p:sp>
    </p:spTree>
    <p:extLst>
      <p:ext uri="{BB962C8B-B14F-4D97-AF65-F5344CB8AC3E}">
        <p14:creationId xmlns:p14="http://schemas.microsoft.com/office/powerpoint/2010/main" val="3444818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defRPr/>
            </a:pPr>
            <a:endParaRPr lang="zh-CN" altLang="zh-CN">
              <a:latin typeface="Arial" charset="0"/>
            </a:endParaRPr>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defRPr/>
            </a:pPr>
            <a:endParaRPr lang="zh-CN" altLang="zh-CN">
              <a:latin typeface="Arial" charset="0"/>
            </a:endParaRPr>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zh-CN">
              <a:latin typeface="Arial" charset="0"/>
            </a:endParaRPr>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defRPr/>
            </a:pPr>
            <a:endParaRPr lang="zh-CN" altLang="zh-CN">
              <a:latin typeface="Arial" charset="0"/>
            </a:endParaRPr>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2537"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22538"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atin typeface="Arial" charset="0"/>
              </a:defRPr>
            </a:lvl1pPr>
          </a:lstStyle>
          <a:p>
            <a:pPr>
              <a:defRPr/>
            </a:pPr>
            <a:endParaRPr lang="en-US" altLang="zh-CN"/>
          </a:p>
        </p:txBody>
      </p:sp>
      <p:sp>
        <p:nvSpPr>
          <p:cNvPr id="2970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atin typeface="Arial" charset="0"/>
              </a:defRPr>
            </a:lvl1pPr>
          </a:lstStyle>
          <a:p>
            <a:pPr>
              <a:defRPr/>
            </a:pPr>
            <a:endParaRPr lang="en-US" altLang="zh-CN"/>
          </a:p>
        </p:txBody>
      </p:sp>
      <p:sp>
        <p:nvSpPr>
          <p:cNvPr id="2970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1AB6E129-F7E0-4CF2-B694-CF8F7D43711F}" type="slidenum">
              <a:rPr lang="en-US" altLang="zh-CN"/>
              <a:pPr/>
              <a:t>‹#›</a:t>
            </a:fld>
            <a:endParaRPr lang="en-US" altLang="zh-CN"/>
          </a:p>
        </p:txBody>
      </p:sp>
      <p:grpSp>
        <p:nvGrpSpPr>
          <p:cNvPr id="2" name="Group 20"/>
          <p:cNvGrpSpPr>
            <a:grpSpLocks/>
          </p:cNvGrpSpPr>
          <p:nvPr userDrawn="1"/>
        </p:nvGrpSpPr>
        <p:grpSpPr bwMode="auto">
          <a:xfrm>
            <a:off x="7467600" y="4938713"/>
            <a:ext cx="1411288" cy="1919287"/>
            <a:chOff x="4776" y="3278"/>
            <a:chExt cx="889" cy="1209"/>
          </a:xfrm>
        </p:grpSpPr>
        <p:sp>
          <p:nvSpPr>
            <p:cNvPr id="15" name="AutoShape 21"/>
            <p:cNvSpPr>
              <a:spLocks noChangeArrowheads="1"/>
            </p:cNvSpPr>
            <p:nvPr/>
          </p:nvSpPr>
          <p:spPr bwMode="auto">
            <a:xfrm rot="2700000" flipH="1">
              <a:off x="5271" y="3870"/>
              <a:ext cx="319" cy="323"/>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6" name="AutoShape 22"/>
            <p:cNvSpPr>
              <a:spLocks noChangeArrowheads="1"/>
            </p:cNvSpPr>
            <p:nvPr/>
          </p:nvSpPr>
          <p:spPr bwMode="auto">
            <a:xfrm rot="13500000" flipH="1">
              <a:off x="4899" y="4037"/>
              <a:ext cx="451" cy="450"/>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7" name="AutoShape 23"/>
            <p:cNvSpPr>
              <a:spLocks noChangeArrowheads="1"/>
            </p:cNvSpPr>
            <p:nvPr/>
          </p:nvSpPr>
          <p:spPr bwMode="auto">
            <a:xfrm rot="16200000" flipH="1">
              <a:off x="5137" y="3279"/>
              <a:ext cx="204" cy="202"/>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8" name="AutoShape 24"/>
            <p:cNvSpPr>
              <a:spLocks noChangeArrowheads="1"/>
            </p:cNvSpPr>
            <p:nvPr/>
          </p:nvSpPr>
          <p:spPr bwMode="auto">
            <a:xfrm rot="5400000" flipH="1">
              <a:off x="5211" y="3571"/>
              <a:ext cx="450" cy="45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9" name="AutoShape 25"/>
            <p:cNvSpPr>
              <a:spLocks noChangeArrowheads="1"/>
            </p:cNvSpPr>
            <p:nvPr/>
          </p:nvSpPr>
          <p:spPr bwMode="auto">
            <a:xfrm rot="8100000" flipH="1">
              <a:off x="5112" y="3627"/>
              <a:ext cx="201" cy="197"/>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20" name="Freeform 26"/>
            <p:cNvSpPr>
              <a:spLocks/>
            </p:cNvSpPr>
            <p:nvPr/>
          </p:nvSpPr>
          <p:spPr bwMode="auto">
            <a:xfrm>
              <a:off x="4776" y="3724"/>
              <a:ext cx="433" cy="148"/>
            </a:xfrm>
            <a:custGeom>
              <a:avLst/>
              <a:gdLst/>
              <a:ahLst/>
              <a:cxnLst>
                <a:cxn ang="0">
                  <a:pos x="0" y="0"/>
                </a:cxn>
                <a:cxn ang="0">
                  <a:pos x="143" y="145"/>
                </a:cxn>
                <a:cxn ang="0">
                  <a:pos x="432" y="147"/>
                </a:cxn>
                <a:cxn ang="0">
                  <a:pos x="286" y="0"/>
                </a:cxn>
                <a:cxn ang="0">
                  <a:pos x="0" y="0"/>
                </a:cxn>
              </a:cxnLst>
              <a:rect l="0" t="0" r="r" b="b"/>
              <a:pathLst>
                <a:path w="433" h="148">
                  <a:moveTo>
                    <a:pt x="0" y="0"/>
                  </a:moveTo>
                  <a:lnTo>
                    <a:pt x="143" y="145"/>
                  </a:lnTo>
                  <a:lnTo>
                    <a:pt x="432" y="147"/>
                  </a:lnTo>
                  <a:lnTo>
                    <a:pt x="286" y="0"/>
                  </a:lnTo>
                  <a:lnTo>
                    <a:pt x="0" y="0"/>
                  </a:lnTo>
                </a:path>
              </a:pathLst>
            </a:custGeom>
            <a:solidFill>
              <a:schemeClr val="accent1"/>
            </a:solidFill>
            <a:ln w="12700" cap="flat" cmpd="sng">
              <a:solidFill>
                <a:schemeClr val="accent1"/>
              </a:solidFill>
              <a:prstDash val="solid"/>
              <a:round/>
              <a:headEnd/>
              <a:tailEnd/>
            </a:ln>
            <a:effectLst/>
          </p:spPr>
          <p:txBody>
            <a:bodyPr wrap="none" anchor="ctr"/>
            <a:lstStyle/>
            <a:p>
              <a:pPr>
                <a:defRPr/>
              </a:pPr>
              <a:endParaRPr lang="zh-CN" altLang="en-US">
                <a:latin typeface="Arial" charset="0"/>
              </a:endParaRPr>
            </a:p>
          </p:txBody>
        </p:sp>
        <p:sp>
          <p:nvSpPr>
            <p:cNvPr id="21" name="AutoShape 27"/>
            <p:cNvSpPr>
              <a:spLocks noChangeArrowheads="1"/>
            </p:cNvSpPr>
            <p:nvPr/>
          </p:nvSpPr>
          <p:spPr bwMode="auto">
            <a:xfrm>
              <a:off x="5030" y="3314"/>
              <a:ext cx="288" cy="288"/>
            </a:xfrm>
            <a:prstGeom prst="diamond">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grpSp>
    </p:spTree>
  </p:cSld>
  <p:clrMap bg1="lt1" tx1="dk1" bg2="lt2" tx2="dk2" accent1="accent1" accent2="accent2" accent3="accent3" accent4="accent4" accent5="accent5" accent6="accent6" hlink="hlink" folHlink="folHlink"/>
  <p:sldLayoutIdLst>
    <p:sldLayoutId id="2147483925"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宋体" pitchFamily="2" charset="-122"/>
        </a:defRPr>
      </a:lvl2pPr>
      <a:lvl3pPr algn="l" rtl="0" eaLnBrk="0" fontAlgn="base" hangingPunct="0">
        <a:spcBef>
          <a:spcPct val="0"/>
        </a:spcBef>
        <a:spcAft>
          <a:spcPct val="0"/>
        </a:spcAft>
        <a:defRPr kumimoji="1" sz="4400">
          <a:solidFill>
            <a:schemeClr val="tx2"/>
          </a:solidFill>
          <a:latin typeface="Tahoma" pitchFamily="34" charset="0"/>
          <a:ea typeface="宋体" pitchFamily="2" charset="-122"/>
        </a:defRPr>
      </a:lvl3pPr>
      <a:lvl4pPr algn="l" rtl="0" eaLnBrk="0" fontAlgn="base" hangingPunct="0">
        <a:spcBef>
          <a:spcPct val="0"/>
        </a:spcBef>
        <a:spcAft>
          <a:spcPct val="0"/>
        </a:spcAft>
        <a:defRPr kumimoji="1" sz="4400">
          <a:solidFill>
            <a:schemeClr val="tx2"/>
          </a:solidFill>
          <a:latin typeface="Tahoma" pitchFamily="34" charset="0"/>
          <a:ea typeface="宋体" pitchFamily="2" charset="-122"/>
        </a:defRPr>
      </a:lvl4pPr>
      <a:lvl5pPr algn="l" rtl="0" eaLnBrk="0" fontAlgn="base" hangingPunct="0">
        <a:spcBef>
          <a:spcPct val="0"/>
        </a:spcBef>
        <a:spcAft>
          <a:spcPct val="0"/>
        </a:spcAft>
        <a:defRPr kumimoji="1" sz="4400">
          <a:solidFill>
            <a:schemeClr val="tx2"/>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2"/>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2"/>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2"/>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4"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3555"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731C5D81-0F2A-4129-94AB-4E11D35F536C}" type="datetimeFigureOut">
              <a:rPr lang="zh-CN" altLang="en-US"/>
              <a:pPr>
                <a:defRPr/>
              </a:pPr>
              <a:t>2016/3/4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E1F472A8-9946-402D-BFCA-431498697AD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92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defRPr/>
            </a:pPr>
            <a:endParaRPr lang="zh-CN" altLang="zh-CN">
              <a:latin typeface="Arial" charset="0"/>
            </a:endParaRPr>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defRPr/>
            </a:pPr>
            <a:endParaRPr lang="zh-CN" altLang="zh-CN">
              <a:latin typeface="Arial" charset="0"/>
            </a:endParaRPr>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zh-CN">
              <a:latin typeface="Arial" charset="0"/>
            </a:endParaRPr>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defRPr/>
            </a:pPr>
            <a:endParaRPr lang="zh-CN" altLang="zh-CN">
              <a:latin typeface="Arial" charset="0"/>
            </a:endParaRPr>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4585"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24586"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atin typeface="Arial" charset="0"/>
              </a:defRPr>
            </a:lvl1pPr>
          </a:lstStyle>
          <a:p>
            <a:pPr>
              <a:defRPr/>
            </a:pPr>
            <a:endParaRPr lang="en-US" altLang="zh-CN"/>
          </a:p>
        </p:txBody>
      </p:sp>
      <p:sp>
        <p:nvSpPr>
          <p:cNvPr id="2970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atin typeface="Arial" charset="0"/>
              </a:defRPr>
            </a:lvl1pPr>
          </a:lstStyle>
          <a:p>
            <a:pPr>
              <a:defRPr/>
            </a:pPr>
            <a:endParaRPr lang="en-US" altLang="zh-CN"/>
          </a:p>
        </p:txBody>
      </p:sp>
      <p:sp>
        <p:nvSpPr>
          <p:cNvPr id="2970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91850196-9A06-4242-886F-7D510546DF5C}" type="slidenum">
              <a:rPr lang="en-US" altLang="zh-CN"/>
              <a:pPr/>
              <a:t>‹#›</a:t>
            </a:fld>
            <a:endParaRPr lang="en-US" altLang="zh-CN"/>
          </a:p>
        </p:txBody>
      </p:sp>
      <p:grpSp>
        <p:nvGrpSpPr>
          <p:cNvPr id="2" name="Group 20"/>
          <p:cNvGrpSpPr>
            <a:grpSpLocks/>
          </p:cNvGrpSpPr>
          <p:nvPr userDrawn="1"/>
        </p:nvGrpSpPr>
        <p:grpSpPr bwMode="auto">
          <a:xfrm>
            <a:off x="7467600" y="4938713"/>
            <a:ext cx="1411288" cy="1919287"/>
            <a:chOff x="4776" y="3278"/>
            <a:chExt cx="889" cy="1209"/>
          </a:xfrm>
        </p:grpSpPr>
        <p:sp>
          <p:nvSpPr>
            <p:cNvPr id="15" name="AutoShape 21"/>
            <p:cNvSpPr>
              <a:spLocks noChangeArrowheads="1"/>
            </p:cNvSpPr>
            <p:nvPr/>
          </p:nvSpPr>
          <p:spPr bwMode="auto">
            <a:xfrm rot="2700000" flipH="1">
              <a:off x="5271" y="3870"/>
              <a:ext cx="319" cy="323"/>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6" name="AutoShape 22"/>
            <p:cNvSpPr>
              <a:spLocks noChangeArrowheads="1"/>
            </p:cNvSpPr>
            <p:nvPr/>
          </p:nvSpPr>
          <p:spPr bwMode="auto">
            <a:xfrm rot="13500000" flipH="1">
              <a:off x="4899" y="4037"/>
              <a:ext cx="451" cy="450"/>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7" name="AutoShape 23"/>
            <p:cNvSpPr>
              <a:spLocks noChangeArrowheads="1"/>
            </p:cNvSpPr>
            <p:nvPr/>
          </p:nvSpPr>
          <p:spPr bwMode="auto">
            <a:xfrm rot="16200000" flipH="1">
              <a:off x="5137" y="3279"/>
              <a:ext cx="204" cy="202"/>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8" name="AutoShape 24"/>
            <p:cNvSpPr>
              <a:spLocks noChangeArrowheads="1"/>
            </p:cNvSpPr>
            <p:nvPr/>
          </p:nvSpPr>
          <p:spPr bwMode="auto">
            <a:xfrm rot="5400000" flipH="1">
              <a:off x="5211" y="3571"/>
              <a:ext cx="450" cy="45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9" name="AutoShape 25"/>
            <p:cNvSpPr>
              <a:spLocks noChangeArrowheads="1"/>
            </p:cNvSpPr>
            <p:nvPr/>
          </p:nvSpPr>
          <p:spPr bwMode="auto">
            <a:xfrm rot="8100000" flipH="1">
              <a:off x="5112" y="3627"/>
              <a:ext cx="201" cy="197"/>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20" name="Freeform 26"/>
            <p:cNvSpPr>
              <a:spLocks/>
            </p:cNvSpPr>
            <p:nvPr/>
          </p:nvSpPr>
          <p:spPr bwMode="auto">
            <a:xfrm>
              <a:off x="4776" y="3724"/>
              <a:ext cx="433" cy="148"/>
            </a:xfrm>
            <a:custGeom>
              <a:avLst/>
              <a:gdLst/>
              <a:ahLst/>
              <a:cxnLst>
                <a:cxn ang="0">
                  <a:pos x="0" y="0"/>
                </a:cxn>
                <a:cxn ang="0">
                  <a:pos x="143" y="145"/>
                </a:cxn>
                <a:cxn ang="0">
                  <a:pos x="432" y="147"/>
                </a:cxn>
                <a:cxn ang="0">
                  <a:pos x="286" y="0"/>
                </a:cxn>
                <a:cxn ang="0">
                  <a:pos x="0" y="0"/>
                </a:cxn>
              </a:cxnLst>
              <a:rect l="0" t="0" r="r" b="b"/>
              <a:pathLst>
                <a:path w="433" h="148">
                  <a:moveTo>
                    <a:pt x="0" y="0"/>
                  </a:moveTo>
                  <a:lnTo>
                    <a:pt x="143" y="145"/>
                  </a:lnTo>
                  <a:lnTo>
                    <a:pt x="432" y="147"/>
                  </a:lnTo>
                  <a:lnTo>
                    <a:pt x="286" y="0"/>
                  </a:lnTo>
                  <a:lnTo>
                    <a:pt x="0" y="0"/>
                  </a:lnTo>
                </a:path>
              </a:pathLst>
            </a:custGeom>
            <a:solidFill>
              <a:schemeClr val="accent1"/>
            </a:solidFill>
            <a:ln w="12700" cap="flat" cmpd="sng">
              <a:solidFill>
                <a:schemeClr val="accent1"/>
              </a:solidFill>
              <a:prstDash val="solid"/>
              <a:round/>
              <a:headEnd/>
              <a:tailEnd/>
            </a:ln>
            <a:effectLst/>
          </p:spPr>
          <p:txBody>
            <a:bodyPr wrap="none" anchor="ctr"/>
            <a:lstStyle/>
            <a:p>
              <a:pPr>
                <a:defRPr/>
              </a:pPr>
              <a:endParaRPr lang="zh-CN" altLang="en-US">
                <a:latin typeface="Arial" charset="0"/>
              </a:endParaRPr>
            </a:p>
          </p:txBody>
        </p:sp>
        <p:sp>
          <p:nvSpPr>
            <p:cNvPr id="21" name="AutoShape 27"/>
            <p:cNvSpPr>
              <a:spLocks noChangeArrowheads="1"/>
            </p:cNvSpPr>
            <p:nvPr/>
          </p:nvSpPr>
          <p:spPr bwMode="auto">
            <a:xfrm>
              <a:off x="5030" y="3314"/>
              <a:ext cx="288" cy="288"/>
            </a:xfrm>
            <a:prstGeom prst="diamond">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grpSp>
    </p:spTree>
  </p:cSld>
  <p:clrMap bg1="lt1" tx1="dk1" bg2="lt2" tx2="dk2" accent1="accent1" accent2="accent2" accent3="accent3" accent4="accent4" accent5="accent5" accent6="accent6" hlink="hlink" folHlink="folHlink"/>
  <p:sldLayoutIdLst>
    <p:sldLayoutId id="2147483927"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宋体" pitchFamily="2" charset="-122"/>
        </a:defRPr>
      </a:lvl2pPr>
      <a:lvl3pPr algn="l" rtl="0" eaLnBrk="0" fontAlgn="base" hangingPunct="0">
        <a:spcBef>
          <a:spcPct val="0"/>
        </a:spcBef>
        <a:spcAft>
          <a:spcPct val="0"/>
        </a:spcAft>
        <a:defRPr kumimoji="1" sz="4400">
          <a:solidFill>
            <a:schemeClr val="tx2"/>
          </a:solidFill>
          <a:latin typeface="Tahoma" pitchFamily="34" charset="0"/>
          <a:ea typeface="宋体" pitchFamily="2" charset="-122"/>
        </a:defRPr>
      </a:lvl3pPr>
      <a:lvl4pPr algn="l" rtl="0" eaLnBrk="0" fontAlgn="base" hangingPunct="0">
        <a:spcBef>
          <a:spcPct val="0"/>
        </a:spcBef>
        <a:spcAft>
          <a:spcPct val="0"/>
        </a:spcAft>
        <a:defRPr kumimoji="1" sz="4400">
          <a:solidFill>
            <a:schemeClr val="tx2"/>
          </a:solidFill>
          <a:latin typeface="Tahoma" pitchFamily="34" charset="0"/>
          <a:ea typeface="宋体" pitchFamily="2" charset="-122"/>
        </a:defRPr>
      </a:lvl4pPr>
      <a:lvl5pPr algn="l" rtl="0" eaLnBrk="0" fontAlgn="base" hangingPunct="0">
        <a:spcBef>
          <a:spcPct val="0"/>
        </a:spcBef>
        <a:spcAft>
          <a:spcPct val="0"/>
        </a:spcAft>
        <a:defRPr kumimoji="1" sz="4400">
          <a:solidFill>
            <a:schemeClr val="tx2"/>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2"/>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2"/>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2"/>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5603"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DA2B938D-3957-425E-8671-1F59345241A5}" type="datetimeFigureOut">
              <a:rPr lang="zh-CN" altLang="en-US"/>
              <a:pPr>
                <a:defRPr/>
              </a:pPr>
              <a:t>2016/3/4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A031A60-A546-460B-AD5B-0A71DE4DCE88}"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defRPr/>
            </a:pPr>
            <a:endParaRPr lang="zh-CN" altLang="zh-CN">
              <a:latin typeface="Arial" charset="0"/>
            </a:endParaRPr>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defRPr/>
            </a:pPr>
            <a:endParaRPr lang="zh-CN" altLang="zh-CN">
              <a:latin typeface="Arial" charset="0"/>
            </a:endParaRPr>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zh-CN" altLang="zh-CN">
              <a:latin typeface="Arial" charset="0"/>
            </a:endParaRPr>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defRPr/>
            </a:pPr>
            <a:endParaRPr lang="zh-CN" altLang="zh-CN">
              <a:latin typeface="Arial" charset="0"/>
            </a:endParaRPr>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zh-CN" altLang="zh-CN">
              <a:latin typeface="Arial" charset="0"/>
            </a:endParaRPr>
          </a:p>
        </p:txBody>
      </p:sp>
      <p:sp>
        <p:nvSpPr>
          <p:cNvPr id="26633"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266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atin typeface="Arial" charset="0"/>
              </a:defRPr>
            </a:lvl1pPr>
          </a:lstStyle>
          <a:p>
            <a:pPr>
              <a:defRPr/>
            </a:pPr>
            <a:endParaRPr lang="en-US" altLang="zh-CN"/>
          </a:p>
        </p:txBody>
      </p:sp>
      <p:sp>
        <p:nvSpPr>
          <p:cNvPr id="2970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atin typeface="Arial" charset="0"/>
              </a:defRPr>
            </a:lvl1pPr>
          </a:lstStyle>
          <a:p>
            <a:pPr>
              <a:defRPr/>
            </a:pPr>
            <a:endParaRPr lang="en-US" altLang="zh-CN"/>
          </a:p>
        </p:txBody>
      </p:sp>
      <p:sp>
        <p:nvSpPr>
          <p:cNvPr id="2970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59935698-98FF-4902-BC97-AA21A4327BB3}" type="slidenum">
              <a:rPr lang="en-US" altLang="zh-CN"/>
              <a:pPr/>
              <a:t>‹#›</a:t>
            </a:fld>
            <a:endParaRPr lang="en-US" altLang="zh-CN"/>
          </a:p>
        </p:txBody>
      </p:sp>
      <p:grpSp>
        <p:nvGrpSpPr>
          <p:cNvPr id="2" name="Group 20"/>
          <p:cNvGrpSpPr>
            <a:grpSpLocks/>
          </p:cNvGrpSpPr>
          <p:nvPr userDrawn="1"/>
        </p:nvGrpSpPr>
        <p:grpSpPr bwMode="auto">
          <a:xfrm>
            <a:off x="7467600" y="4938713"/>
            <a:ext cx="1411288" cy="1919287"/>
            <a:chOff x="4776" y="3278"/>
            <a:chExt cx="889" cy="1209"/>
          </a:xfrm>
        </p:grpSpPr>
        <p:sp>
          <p:nvSpPr>
            <p:cNvPr id="15" name="AutoShape 21"/>
            <p:cNvSpPr>
              <a:spLocks noChangeArrowheads="1"/>
            </p:cNvSpPr>
            <p:nvPr/>
          </p:nvSpPr>
          <p:spPr bwMode="auto">
            <a:xfrm rot="2700000" flipH="1">
              <a:off x="5271" y="3870"/>
              <a:ext cx="319" cy="323"/>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6" name="AutoShape 22"/>
            <p:cNvSpPr>
              <a:spLocks noChangeArrowheads="1"/>
            </p:cNvSpPr>
            <p:nvPr/>
          </p:nvSpPr>
          <p:spPr bwMode="auto">
            <a:xfrm rot="13500000" flipH="1">
              <a:off x="4899" y="4037"/>
              <a:ext cx="451" cy="450"/>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7" name="AutoShape 23"/>
            <p:cNvSpPr>
              <a:spLocks noChangeArrowheads="1"/>
            </p:cNvSpPr>
            <p:nvPr/>
          </p:nvSpPr>
          <p:spPr bwMode="auto">
            <a:xfrm rot="16200000" flipH="1">
              <a:off x="5137" y="3279"/>
              <a:ext cx="204" cy="202"/>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8" name="AutoShape 24"/>
            <p:cNvSpPr>
              <a:spLocks noChangeArrowheads="1"/>
            </p:cNvSpPr>
            <p:nvPr/>
          </p:nvSpPr>
          <p:spPr bwMode="auto">
            <a:xfrm rot="5400000" flipH="1">
              <a:off x="5211" y="3571"/>
              <a:ext cx="450" cy="45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19" name="AutoShape 25"/>
            <p:cNvSpPr>
              <a:spLocks noChangeArrowheads="1"/>
            </p:cNvSpPr>
            <p:nvPr/>
          </p:nvSpPr>
          <p:spPr bwMode="auto">
            <a:xfrm rot="8100000" flipH="1">
              <a:off x="5112" y="3627"/>
              <a:ext cx="201" cy="197"/>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sp>
          <p:nvSpPr>
            <p:cNvPr id="20" name="Freeform 26"/>
            <p:cNvSpPr>
              <a:spLocks/>
            </p:cNvSpPr>
            <p:nvPr/>
          </p:nvSpPr>
          <p:spPr bwMode="auto">
            <a:xfrm>
              <a:off x="4776" y="3724"/>
              <a:ext cx="433" cy="148"/>
            </a:xfrm>
            <a:custGeom>
              <a:avLst/>
              <a:gdLst/>
              <a:ahLst/>
              <a:cxnLst>
                <a:cxn ang="0">
                  <a:pos x="0" y="0"/>
                </a:cxn>
                <a:cxn ang="0">
                  <a:pos x="143" y="145"/>
                </a:cxn>
                <a:cxn ang="0">
                  <a:pos x="432" y="147"/>
                </a:cxn>
                <a:cxn ang="0">
                  <a:pos x="286" y="0"/>
                </a:cxn>
                <a:cxn ang="0">
                  <a:pos x="0" y="0"/>
                </a:cxn>
              </a:cxnLst>
              <a:rect l="0" t="0" r="r" b="b"/>
              <a:pathLst>
                <a:path w="433" h="148">
                  <a:moveTo>
                    <a:pt x="0" y="0"/>
                  </a:moveTo>
                  <a:lnTo>
                    <a:pt x="143" y="145"/>
                  </a:lnTo>
                  <a:lnTo>
                    <a:pt x="432" y="147"/>
                  </a:lnTo>
                  <a:lnTo>
                    <a:pt x="286" y="0"/>
                  </a:lnTo>
                  <a:lnTo>
                    <a:pt x="0" y="0"/>
                  </a:lnTo>
                </a:path>
              </a:pathLst>
            </a:custGeom>
            <a:solidFill>
              <a:schemeClr val="accent1"/>
            </a:solidFill>
            <a:ln w="12700" cap="flat" cmpd="sng">
              <a:solidFill>
                <a:schemeClr val="accent1"/>
              </a:solidFill>
              <a:prstDash val="solid"/>
              <a:round/>
              <a:headEnd/>
              <a:tailEnd/>
            </a:ln>
            <a:effectLst/>
          </p:spPr>
          <p:txBody>
            <a:bodyPr wrap="none" anchor="ctr"/>
            <a:lstStyle/>
            <a:p>
              <a:pPr>
                <a:defRPr/>
              </a:pPr>
              <a:endParaRPr lang="zh-CN" altLang="en-US">
                <a:latin typeface="Arial" charset="0"/>
              </a:endParaRPr>
            </a:p>
          </p:txBody>
        </p:sp>
        <p:sp>
          <p:nvSpPr>
            <p:cNvPr id="21" name="AutoShape 27"/>
            <p:cNvSpPr>
              <a:spLocks noChangeArrowheads="1"/>
            </p:cNvSpPr>
            <p:nvPr/>
          </p:nvSpPr>
          <p:spPr bwMode="auto">
            <a:xfrm>
              <a:off x="5030" y="3314"/>
              <a:ext cx="288" cy="288"/>
            </a:xfrm>
            <a:prstGeom prst="diamond">
              <a:avLst/>
            </a:prstGeom>
            <a:solidFill>
              <a:schemeClr val="accent1"/>
            </a:solidFill>
            <a:ln w="12700">
              <a:solidFill>
                <a:schemeClr val="accent1"/>
              </a:solidFill>
              <a:miter lim="800000"/>
              <a:headEnd/>
              <a:tailEnd/>
            </a:ln>
            <a:effectLst/>
          </p:spPr>
          <p:txBody>
            <a:bodyPr wrap="none" anchor="ctr"/>
            <a:lstStyle/>
            <a:p>
              <a:pPr>
                <a:defRPr/>
              </a:pPr>
              <a:endParaRPr lang="zh-CN" altLang="en-US">
                <a:latin typeface="Arial" charset="0"/>
              </a:endParaRPr>
            </a:p>
          </p:txBody>
        </p:sp>
      </p:grpSp>
    </p:spTree>
  </p:cSld>
  <p:clrMap bg1="lt1" tx1="dk1" bg2="lt2" tx2="dk2" accent1="accent1" accent2="accent2" accent3="accent3" accent4="accent4" accent5="accent5" accent6="accent6" hlink="hlink" folHlink="folHlink"/>
  <p:sldLayoutIdLst>
    <p:sldLayoutId id="2147483928"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itchFamily="34" charset="0"/>
          <a:ea typeface="宋体" pitchFamily="2" charset="-122"/>
        </a:defRPr>
      </a:lvl2pPr>
      <a:lvl3pPr algn="l" rtl="0" fontAlgn="base">
        <a:spcBef>
          <a:spcPct val="0"/>
        </a:spcBef>
        <a:spcAft>
          <a:spcPct val="0"/>
        </a:spcAft>
        <a:defRPr kumimoji="1" sz="4400">
          <a:solidFill>
            <a:schemeClr val="tx2"/>
          </a:solidFill>
          <a:latin typeface="Tahoma" pitchFamily="34" charset="0"/>
          <a:ea typeface="宋体" pitchFamily="2" charset="-122"/>
        </a:defRPr>
      </a:lvl3pPr>
      <a:lvl4pPr algn="l" rtl="0" fontAlgn="base">
        <a:spcBef>
          <a:spcPct val="0"/>
        </a:spcBef>
        <a:spcAft>
          <a:spcPct val="0"/>
        </a:spcAft>
        <a:defRPr kumimoji="1" sz="4400">
          <a:solidFill>
            <a:schemeClr val="tx2"/>
          </a:solidFill>
          <a:latin typeface="Tahoma" pitchFamily="34" charset="0"/>
          <a:ea typeface="宋体" pitchFamily="2" charset="-122"/>
        </a:defRPr>
      </a:lvl4pPr>
      <a:lvl5pPr algn="l" rtl="0" fontAlgn="base">
        <a:spcBef>
          <a:spcPct val="0"/>
        </a:spcBef>
        <a:spcAft>
          <a:spcPct val="0"/>
        </a:spcAft>
        <a:defRPr kumimoji="1" sz="4400">
          <a:solidFill>
            <a:schemeClr val="tx2"/>
          </a:solidFill>
          <a:latin typeface="Tahoma" pitchFamily="34" charset="0"/>
          <a:ea typeface="宋体" pitchFamily="2" charset="-122"/>
        </a:defRPr>
      </a:lvl5pPr>
      <a:lvl6pPr marL="457200" algn="l" rtl="0" eaLnBrk="1" fontAlgn="base" hangingPunct="1">
        <a:spcBef>
          <a:spcPct val="0"/>
        </a:spcBef>
        <a:spcAft>
          <a:spcPct val="0"/>
        </a:spcAft>
        <a:defRPr kumimoji="1" sz="4400">
          <a:solidFill>
            <a:schemeClr val="tx2"/>
          </a:solidFill>
          <a:latin typeface="Tahoma" pitchFamily="34" charset="0"/>
          <a:ea typeface="宋体" pitchFamily="2" charset="-122"/>
        </a:defRPr>
      </a:lvl6pPr>
      <a:lvl7pPr marL="914400" algn="l" rtl="0" eaLnBrk="1" fontAlgn="base" hangingPunct="1">
        <a:spcBef>
          <a:spcPct val="0"/>
        </a:spcBef>
        <a:spcAft>
          <a:spcPct val="0"/>
        </a:spcAft>
        <a:defRPr kumimoji="1" sz="4400">
          <a:solidFill>
            <a:schemeClr val="tx2"/>
          </a:solidFill>
          <a:latin typeface="Tahoma" pitchFamily="34" charset="0"/>
          <a:ea typeface="宋体" pitchFamily="2" charset="-122"/>
        </a:defRPr>
      </a:lvl7pPr>
      <a:lvl8pPr marL="1371600" algn="l" rtl="0" eaLnBrk="1" fontAlgn="base" hangingPunct="1">
        <a:spcBef>
          <a:spcPct val="0"/>
        </a:spcBef>
        <a:spcAft>
          <a:spcPct val="0"/>
        </a:spcAft>
        <a:defRPr kumimoji="1" sz="4400">
          <a:solidFill>
            <a:schemeClr val="tx2"/>
          </a:solidFill>
          <a:latin typeface="Tahoma" pitchFamily="34" charset="0"/>
          <a:ea typeface="宋体" pitchFamily="2" charset="-122"/>
        </a:defRPr>
      </a:lvl8pPr>
      <a:lvl9pPr marL="1828800" algn="l" rtl="0" eaLnBrk="1" fontAlgn="base" hangingPunct="1">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fontAlgn="base">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76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defRPr>
            </a:lvl1pPr>
          </a:lstStyle>
          <a:p>
            <a:pPr>
              <a:defRPr/>
            </a:pPr>
            <a:fld id="{87B0935E-1E15-4991-9015-200BDF4ADB89}" type="datetimeFigureOut">
              <a:rPr lang="zh-CN" altLang="en-US"/>
              <a:pPr>
                <a:defRPr/>
              </a:pPr>
              <a:t>2016/3/4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C109DB3A-86FC-434D-B97F-C2767852AFF7}"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4.wmf"/><Relationship Id="rId2" Type="http://schemas.openxmlformats.org/officeDocument/2006/relationships/slideLayout" Target="../slideLayouts/slideLayout49.xml"/><Relationship Id="rId1" Type="http://schemas.openxmlformats.org/officeDocument/2006/relationships/vmlDrawing" Target="../drawings/vmlDrawing5.vml"/><Relationship Id="rId6" Type="http://schemas.openxmlformats.org/officeDocument/2006/relationships/image" Target="../media/image11.wmf"/><Relationship Id="rId11" Type="http://schemas.openxmlformats.org/officeDocument/2006/relationships/oleObject" Target="../embeddings/oleObject15.bin"/><Relationship Id="rId5" Type="http://schemas.openxmlformats.org/officeDocument/2006/relationships/oleObject" Target="../embeddings/oleObject12.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21.bin"/><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19.wmf"/><Relationship Id="rId2" Type="http://schemas.openxmlformats.org/officeDocument/2006/relationships/slideLayout" Target="../slideLayouts/slideLayout49.xml"/><Relationship Id="rId1" Type="http://schemas.openxmlformats.org/officeDocument/2006/relationships/vmlDrawing" Target="../drawings/vmlDrawing6.vml"/><Relationship Id="rId6" Type="http://schemas.openxmlformats.org/officeDocument/2006/relationships/image" Target="../media/image16.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9.bin"/><Relationship Id="rId14" Type="http://schemas.openxmlformats.org/officeDocument/2006/relationships/image" Target="../media/image2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49.xml"/><Relationship Id="rId1" Type="http://schemas.openxmlformats.org/officeDocument/2006/relationships/vmlDrawing" Target="../drawings/vmlDrawing7.vml"/><Relationship Id="rId4" Type="http://schemas.openxmlformats.org/officeDocument/2006/relationships/image" Target="../media/image2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49.xml"/><Relationship Id="rId1" Type="http://schemas.openxmlformats.org/officeDocument/2006/relationships/vmlDrawing" Target="../drawings/vmlDrawing8.vml"/><Relationship Id="rId4" Type="http://schemas.openxmlformats.org/officeDocument/2006/relationships/image" Target="../media/image22.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4.xml"/><Relationship Id="rId1" Type="http://schemas.openxmlformats.org/officeDocument/2006/relationships/vmlDrawing" Target="../drawings/vmlDrawing9.vml"/><Relationship Id="rId4" Type="http://schemas.openxmlformats.org/officeDocument/2006/relationships/image" Target="../media/image23.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49.xml"/><Relationship Id="rId1" Type="http://schemas.openxmlformats.org/officeDocument/2006/relationships/vmlDrawing" Target="../drawings/vmlDrawing10.vml"/><Relationship Id="rId4" Type="http://schemas.openxmlformats.org/officeDocument/2006/relationships/image" Target="../media/image24.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49.xml"/><Relationship Id="rId1" Type="http://schemas.openxmlformats.org/officeDocument/2006/relationships/vmlDrawing" Target="../drawings/vmlDrawing11.vml"/><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49.xml"/><Relationship Id="rId1" Type="http://schemas.openxmlformats.org/officeDocument/2006/relationships/vmlDrawing" Target="../drawings/vmlDrawing12.vml"/><Relationship Id="rId4" Type="http://schemas.openxmlformats.org/officeDocument/2006/relationships/image" Target="../media/image26.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49.xml"/><Relationship Id="rId1" Type="http://schemas.openxmlformats.org/officeDocument/2006/relationships/vmlDrawing" Target="../drawings/vmlDrawing13.vml"/><Relationship Id="rId4" Type="http://schemas.openxmlformats.org/officeDocument/2006/relationships/image" Target="../media/image2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49.xml"/><Relationship Id="rId1" Type="http://schemas.openxmlformats.org/officeDocument/2006/relationships/vmlDrawing" Target="../drawings/vmlDrawing14.vml"/><Relationship Id="rId4" Type="http://schemas.openxmlformats.org/officeDocument/2006/relationships/image" Target="../media/image28.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4.xml"/><Relationship Id="rId1" Type="http://schemas.openxmlformats.org/officeDocument/2006/relationships/vmlDrawing" Target="../drawings/vmlDrawing15.vml"/><Relationship Id="rId4" Type="http://schemas.openxmlformats.org/officeDocument/2006/relationships/image" Target="../media/image29.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49.xml"/><Relationship Id="rId1" Type="http://schemas.openxmlformats.org/officeDocument/2006/relationships/vmlDrawing" Target="../drawings/vmlDrawing16.vml"/><Relationship Id="rId4" Type="http://schemas.openxmlformats.org/officeDocument/2006/relationships/image" Target="../media/image30.emf"/></Relationships>
</file>

<file path=ppt/slides/_rels/slide34.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37.bin"/><Relationship Id="rId18" Type="http://schemas.openxmlformats.org/officeDocument/2006/relationships/image" Target="../media/image38.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5.wmf"/><Relationship Id="rId17" Type="http://schemas.openxmlformats.org/officeDocument/2006/relationships/oleObject" Target="../embeddings/oleObject39.bin"/><Relationship Id="rId2" Type="http://schemas.openxmlformats.org/officeDocument/2006/relationships/slideLayout" Target="../slideLayouts/slideLayout59.xml"/><Relationship Id="rId16" Type="http://schemas.openxmlformats.org/officeDocument/2006/relationships/image" Target="../media/image37.wmf"/><Relationship Id="rId1" Type="http://schemas.openxmlformats.org/officeDocument/2006/relationships/vmlDrawing" Target="../drawings/vmlDrawing17.vml"/><Relationship Id="rId6" Type="http://schemas.openxmlformats.org/officeDocument/2006/relationships/image" Target="../media/image32.wmf"/><Relationship Id="rId11" Type="http://schemas.openxmlformats.org/officeDocument/2006/relationships/oleObject" Target="../embeddings/oleObject36.bin"/><Relationship Id="rId5" Type="http://schemas.openxmlformats.org/officeDocument/2006/relationships/oleObject" Target="../embeddings/oleObject33.bin"/><Relationship Id="rId15" Type="http://schemas.openxmlformats.org/officeDocument/2006/relationships/oleObject" Target="../embeddings/oleObject38.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5.bin"/><Relationship Id="rId14" Type="http://schemas.openxmlformats.org/officeDocument/2006/relationships/image" Target="../media/image36.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49.xml"/><Relationship Id="rId1" Type="http://schemas.openxmlformats.org/officeDocument/2006/relationships/vmlDrawing" Target="../drawings/vmlDrawing18.vml"/><Relationship Id="rId4" Type="http://schemas.openxmlformats.org/officeDocument/2006/relationships/image" Target="../media/image39.wmf"/></Relationships>
</file>

<file path=ppt/slides/_rels/slide36.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4.xml"/><Relationship Id="rId1" Type="http://schemas.openxmlformats.org/officeDocument/2006/relationships/vmlDrawing" Target="../drawings/vmlDrawing19.vml"/><Relationship Id="rId6" Type="http://schemas.openxmlformats.org/officeDocument/2006/relationships/image" Target="../media/image41.wmf"/><Relationship Id="rId5" Type="http://schemas.openxmlformats.org/officeDocument/2006/relationships/oleObject" Target="../embeddings/oleObject42.bin"/><Relationship Id="rId4" Type="http://schemas.openxmlformats.org/officeDocument/2006/relationships/image" Target="../media/image40.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49.xml"/><Relationship Id="rId1" Type="http://schemas.openxmlformats.org/officeDocument/2006/relationships/vmlDrawing" Target="../drawings/vmlDrawing20.vml"/><Relationship Id="rId4" Type="http://schemas.openxmlformats.org/officeDocument/2006/relationships/image" Target="../media/image4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49.xml"/><Relationship Id="rId1" Type="http://schemas.openxmlformats.org/officeDocument/2006/relationships/vmlDrawing" Target="../drawings/vmlDrawing21.vml"/><Relationship Id="rId4" Type="http://schemas.openxmlformats.org/officeDocument/2006/relationships/image" Target="../media/image44.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49.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9.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49.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49.xml"/><Relationship Id="rId1" Type="http://schemas.openxmlformats.org/officeDocument/2006/relationships/vmlDrawing" Target="../drawings/vmlDrawing4.v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zh-CN" altLang="en-US" b="1" smtClean="0"/>
              <a:t>第十章 调查中的非抽样误差</a:t>
            </a:r>
            <a:endParaRPr lang="en-US" altLang="zh-CN" b="1" smtClean="0"/>
          </a:p>
        </p:txBody>
      </p:sp>
      <p:sp>
        <p:nvSpPr>
          <p:cNvPr id="4" name="内容占位符 2"/>
          <p:cNvSpPr>
            <a:spLocks noGrp="1"/>
          </p:cNvSpPr>
          <p:nvPr>
            <p:ph idx="1"/>
          </p:nvPr>
        </p:nvSpPr>
        <p:spPr>
          <a:xfrm>
            <a:off x="971600" y="2060848"/>
            <a:ext cx="7772400" cy="4114800"/>
          </a:xfrm>
        </p:spPr>
        <p:txBody>
          <a:bodyPr/>
          <a:lstStyle/>
          <a:p>
            <a:r>
              <a:rPr lang="zh-CN" altLang="en-US" b="1" smtClean="0"/>
              <a:t>第一节   概述</a:t>
            </a:r>
            <a:endParaRPr lang="en-US" altLang="zh-CN" b="1" smtClean="0"/>
          </a:p>
          <a:p>
            <a:r>
              <a:rPr lang="zh-CN" altLang="en-US" b="1" smtClean="0"/>
              <a:t>第二节   抽样框误差</a:t>
            </a:r>
            <a:endParaRPr lang="en-US" altLang="zh-CN" b="1" smtClean="0"/>
          </a:p>
          <a:p>
            <a:r>
              <a:rPr lang="zh-CN" altLang="en-US" b="1" smtClean="0"/>
              <a:t>第三节   无回答误差</a:t>
            </a:r>
            <a:endParaRPr lang="en-US" altLang="zh-CN" b="1" smtClean="0"/>
          </a:p>
          <a:p>
            <a:r>
              <a:rPr lang="zh-CN" altLang="en-US" b="1" smtClean="0"/>
              <a:t>第四节   计量误差</a:t>
            </a:r>
            <a:endParaRPr lang="en-US" altLang="zh-CN" b="1" smtClean="0"/>
          </a:p>
          <a:p>
            <a:r>
              <a:rPr lang="zh-CN" altLang="en-US" b="1" smtClean="0"/>
              <a:t>第五节   离群值的检测和处理</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additive="base">
                                        <p:cTn id="16"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additive="base">
                                        <p:cTn id="2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 calcmode="lin" valueType="num">
                                      <p:cBhvr additive="base">
                                        <p:cTn id="2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 calcmode="lin" valueType="num">
                                      <p:cBhvr additive="base">
                                        <p:cTn id="2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4"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zh-CN" altLang="en-US" b="1" smtClean="0"/>
              <a:t>不完善抽样框的使用</a:t>
            </a:r>
            <a:r>
              <a:rPr lang="zh-CN" altLang="en-US" smtClean="0"/>
              <a:t> </a:t>
            </a:r>
          </a:p>
        </p:txBody>
      </p:sp>
      <p:sp>
        <p:nvSpPr>
          <p:cNvPr id="31747" name="Rectangle 3"/>
          <p:cNvSpPr>
            <a:spLocks noGrp="1" noChangeArrowheads="1"/>
          </p:cNvSpPr>
          <p:nvPr>
            <p:ph idx="1"/>
          </p:nvPr>
        </p:nvSpPr>
        <p:spPr/>
        <p:txBody>
          <a:bodyPr/>
          <a:lstStyle/>
          <a:p>
            <a:pPr>
              <a:lnSpc>
                <a:spcPct val="90000"/>
              </a:lnSpc>
            </a:pPr>
            <a:r>
              <a:rPr lang="zh-CN" altLang="en-US" sz="2800" smtClean="0"/>
              <a:t>一种是利用核查或其它有关资料，掌握误差情况，对不完善的抽样框进行调整，或对不完善抽样框所得到的估计量进行调整；</a:t>
            </a:r>
          </a:p>
          <a:p>
            <a:pPr>
              <a:lnSpc>
                <a:spcPct val="90000"/>
              </a:lnSpc>
            </a:pPr>
            <a:r>
              <a:rPr lang="zh-CN" altLang="en-US" sz="2800" smtClean="0"/>
              <a:t>第二种是事先制定一些规则，对发现的抽样框问题进行现场处理；比如</a:t>
            </a:r>
            <a:r>
              <a:rPr lang="en-US" altLang="zh-CN" sz="2800" smtClean="0"/>
              <a:t>:</a:t>
            </a:r>
            <a:r>
              <a:rPr lang="zh-CN" altLang="en-US" sz="2800" b="1" smtClean="0"/>
              <a:t>实行联接（使没有包含在抽样框中的目标单元与包含在抽样框中的单元相联接</a:t>
            </a:r>
            <a:r>
              <a:rPr lang="zh-CN" altLang="en-US" sz="2800" smtClean="0"/>
              <a:t> ）、</a:t>
            </a:r>
            <a:r>
              <a:rPr lang="zh-CN" altLang="en-US" sz="2800" b="1" smtClean="0"/>
              <a:t>惟一联接。</a:t>
            </a:r>
            <a:endParaRPr lang="zh-CN" altLang="en-US" sz="2800" smtClean="0"/>
          </a:p>
          <a:p>
            <a:pPr>
              <a:lnSpc>
                <a:spcPct val="90000"/>
              </a:lnSpc>
            </a:pPr>
            <a:endParaRPr lang="zh-CN" altLang="en-US" sz="2800" smtClean="0"/>
          </a:p>
          <a:p>
            <a:pPr>
              <a:lnSpc>
                <a:spcPct val="90000"/>
              </a:lnSpc>
            </a:pPr>
            <a:r>
              <a:rPr lang="zh-CN" altLang="en-US" sz="2800" smtClean="0"/>
              <a:t>第三种是使用多个抽样框进行抽样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wipe(down)">
                                      <p:cBhvr>
                                        <p:cTn id="7" dur="500"/>
                                        <p:tgtEl>
                                          <p:spTgt spid="31747">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1747">
                                            <p:txEl>
                                              <p:pRg st="1" end="1"/>
                                            </p:txEl>
                                          </p:spTgt>
                                        </p:tgtEl>
                                        <p:attrNameLst>
                                          <p:attrName>style.visibility</p:attrName>
                                        </p:attrNameLst>
                                      </p:cBhvr>
                                      <p:to>
                                        <p:strVal val="visible"/>
                                      </p:to>
                                    </p:set>
                                    <p:animEffect transition="in" filter="wipe(down)">
                                      <p:cBhvr>
                                        <p:cTn id="10" dur="500"/>
                                        <p:tgtEl>
                                          <p:spTgt spid="31747">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wipe(down)">
                                      <p:cBhvr>
                                        <p:cTn id="13"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zh-CN" altLang="en-US" sz="3600" b="1" smtClean="0"/>
              <a:t>使用多个抽样框</a:t>
            </a:r>
            <a:r>
              <a:rPr lang="zh-CN" altLang="en-US" sz="3600" smtClean="0"/>
              <a:t> </a:t>
            </a:r>
          </a:p>
        </p:txBody>
      </p:sp>
      <p:sp>
        <p:nvSpPr>
          <p:cNvPr id="32771" name="Rectangle 3"/>
          <p:cNvSpPr>
            <a:spLocks noGrp="1" noChangeArrowheads="1"/>
          </p:cNvSpPr>
          <p:nvPr>
            <p:ph idx="1"/>
          </p:nvPr>
        </p:nvSpPr>
        <p:spPr/>
        <p:txBody>
          <a:bodyPr/>
          <a:lstStyle/>
          <a:p>
            <a:r>
              <a:rPr lang="zh-CN" altLang="en-US" sz="2800" smtClean="0"/>
              <a:t>剔除重迭 ，成本高</a:t>
            </a:r>
          </a:p>
          <a:p>
            <a:r>
              <a:rPr lang="zh-CN" altLang="en-US" sz="2800" smtClean="0"/>
              <a:t>事后分层估计 </a:t>
            </a:r>
          </a:p>
          <a:p>
            <a:pPr lvl="1"/>
            <a:r>
              <a:rPr lang="en-US" altLang="zh-CN" sz="2400" smtClean="0"/>
              <a:t>NA,NB:</a:t>
            </a:r>
            <a:r>
              <a:rPr lang="zh-CN" altLang="en-US" sz="2400" smtClean="0"/>
              <a:t>两个抽样框的单元数 </a:t>
            </a:r>
          </a:p>
          <a:p>
            <a:pPr lvl="1"/>
            <a:r>
              <a:rPr lang="zh-CN" altLang="en-US" sz="2400" smtClean="0"/>
              <a:t>两个抽样框将目标总体划分为三个区域：</a:t>
            </a:r>
            <a:r>
              <a:rPr lang="en-US" altLang="zh-CN" sz="2400" smtClean="0"/>
              <a:t>a,b,ab</a:t>
            </a:r>
          </a:p>
          <a:p>
            <a:pPr lvl="1"/>
            <a:r>
              <a:rPr lang="en-US" altLang="zh-CN" sz="2400" smtClean="0"/>
              <a:t>Na,Nb:</a:t>
            </a:r>
            <a:r>
              <a:rPr lang="zh-CN" altLang="en-US" sz="2400" smtClean="0"/>
              <a:t>仅仅与抽样框</a:t>
            </a:r>
            <a:r>
              <a:rPr lang="en-US" altLang="zh-CN" sz="2400" smtClean="0"/>
              <a:t>A</a:t>
            </a:r>
            <a:r>
              <a:rPr lang="zh-CN" altLang="en-US" sz="2400" smtClean="0"/>
              <a:t>、</a:t>
            </a:r>
            <a:r>
              <a:rPr lang="en-US" altLang="zh-CN" sz="2400" smtClean="0"/>
              <a:t>B</a:t>
            </a:r>
            <a:r>
              <a:rPr lang="zh-CN" altLang="en-US" sz="2400" smtClean="0"/>
              <a:t>有联系的单元数 </a:t>
            </a:r>
          </a:p>
          <a:p>
            <a:pPr lvl="1"/>
            <a:r>
              <a:rPr lang="en-US" altLang="zh-CN" sz="2400" smtClean="0"/>
              <a:t>Nab</a:t>
            </a:r>
            <a:r>
              <a:rPr lang="zh-CN" altLang="en-US" sz="2400" smtClean="0"/>
              <a:t>：与抽样框</a:t>
            </a:r>
            <a:r>
              <a:rPr lang="en-US" altLang="zh-CN" sz="2400" smtClean="0"/>
              <a:t>A</a:t>
            </a:r>
            <a:r>
              <a:rPr lang="zh-CN" altLang="en-US" sz="2400" smtClean="0"/>
              <a:t>、</a:t>
            </a:r>
            <a:r>
              <a:rPr lang="en-US" altLang="zh-CN" sz="2400" smtClean="0"/>
              <a:t>B</a:t>
            </a:r>
            <a:r>
              <a:rPr lang="zh-CN" altLang="en-US" sz="2400" smtClean="0"/>
              <a:t>均有联系的单元数</a:t>
            </a:r>
          </a:p>
          <a:p>
            <a:pPr lvl="1"/>
            <a:r>
              <a:rPr lang="en-US" altLang="zh-CN" sz="2400" i="1" smtClean="0"/>
              <a:t>n</a:t>
            </a:r>
            <a:r>
              <a:rPr lang="en-US" altLang="zh-CN" sz="1400" i="1" smtClean="0"/>
              <a:t>A</a:t>
            </a:r>
            <a:r>
              <a:rPr lang="zh-CN" altLang="en-US" sz="2400" smtClean="0"/>
              <a:t>，</a:t>
            </a:r>
            <a:r>
              <a:rPr lang="en-US" altLang="zh-CN" sz="2400" i="1" smtClean="0"/>
              <a:t>n</a:t>
            </a:r>
            <a:r>
              <a:rPr lang="en-US" altLang="zh-CN" sz="1400" i="1" smtClean="0"/>
              <a:t>B</a:t>
            </a:r>
            <a:r>
              <a:rPr lang="en-US" altLang="zh-CN" sz="2400" i="1" smtClean="0"/>
              <a:t>:</a:t>
            </a:r>
            <a:r>
              <a:rPr lang="zh-CN" altLang="en-US" sz="2400" smtClean="0"/>
              <a:t>从</a:t>
            </a:r>
            <a:r>
              <a:rPr lang="en-US" altLang="zh-CN" sz="2400" smtClean="0"/>
              <a:t>A</a:t>
            </a:r>
            <a:r>
              <a:rPr lang="zh-CN" altLang="en-US" sz="2400" smtClean="0"/>
              <a:t>、</a:t>
            </a:r>
            <a:r>
              <a:rPr lang="en-US" altLang="zh-CN" sz="2400" smtClean="0"/>
              <a:t>B</a:t>
            </a:r>
            <a:r>
              <a:rPr lang="zh-CN" altLang="en-US" sz="2400" smtClean="0"/>
              <a:t>框中分别抽出的两个样本的容量</a:t>
            </a:r>
          </a:p>
          <a:p>
            <a:pPr lvl="1"/>
            <a:r>
              <a:rPr lang="en-US" altLang="zh-CN" sz="2400" smtClean="0"/>
              <a:t>na,nb nab,:</a:t>
            </a:r>
            <a:r>
              <a:rPr lang="zh-CN" altLang="en-US" sz="2400" smtClean="0"/>
              <a:t>落入区域</a:t>
            </a:r>
            <a:r>
              <a:rPr lang="en-US" altLang="zh-CN" sz="2400" smtClean="0"/>
              <a:t>a,b,ab</a:t>
            </a:r>
            <a:r>
              <a:rPr lang="zh-CN" altLang="en-US" sz="2400" smtClean="0"/>
              <a:t>的样本单位数</a:t>
            </a:r>
          </a:p>
          <a:p>
            <a:pPr lvl="1"/>
            <a:endParaRPr lang="en-US" altLang="zh-CN" sz="24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wipe(down)">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wipe(down)">
                                      <p:cBhvr>
                                        <p:cTn id="12" dur="500"/>
                                        <p:tgtEl>
                                          <p:spTgt spid="32771">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animEffect transition="in" filter="wipe(down)">
                                      <p:cBhvr>
                                        <p:cTn id="15" dur="500"/>
                                        <p:tgtEl>
                                          <p:spTgt spid="32771">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2771">
                                            <p:txEl>
                                              <p:pRg st="3" end="3"/>
                                            </p:txEl>
                                          </p:spTgt>
                                        </p:tgtEl>
                                        <p:attrNameLst>
                                          <p:attrName>style.visibility</p:attrName>
                                        </p:attrNameLst>
                                      </p:cBhvr>
                                      <p:to>
                                        <p:strVal val="visible"/>
                                      </p:to>
                                    </p:set>
                                    <p:animEffect transition="in" filter="wipe(down)">
                                      <p:cBhvr>
                                        <p:cTn id="18" dur="500"/>
                                        <p:tgtEl>
                                          <p:spTgt spid="32771">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2771">
                                            <p:txEl>
                                              <p:pRg st="4" end="4"/>
                                            </p:txEl>
                                          </p:spTgt>
                                        </p:tgtEl>
                                        <p:attrNameLst>
                                          <p:attrName>style.visibility</p:attrName>
                                        </p:attrNameLst>
                                      </p:cBhvr>
                                      <p:to>
                                        <p:strVal val="visible"/>
                                      </p:to>
                                    </p:set>
                                    <p:animEffect transition="in" filter="wipe(down)">
                                      <p:cBhvr>
                                        <p:cTn id="21" dur="500"/>
                                        <p:tgtEl>
                                          <p:spTgt spid="32771">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2771">
                                            <p:txEl>
                                              <p:pRg st="5" end="5"/>
                                            </p:txEl>
                                          </p:spTgt>
                                        </p:tgtEl>
                                        <p:attrNameLst>
                                          <p:attrName>style.visibility</p:attrName>
                                        </p:attrNameLst>
                                      </p:cBhvr>
                                      <p:to>
                                        <p:strVal val="visible"/>
                                      </p:to>
                                    </p:set>
                                    <p:animEffect transition="in" filter="wipe(down)">
                                      <p:cBhvr>
                                        <p:cTn id="24" dur="500"/>
                                        <p:tgtEl>
                                          <p:spTgt spid="32771">
                                            <p:txEl>
                                              <p:pRg st="5" end="5"/>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2771">
                                            <p:txEl>
                                              <p:pRg st="6" end="6"/>
                                            </p:txEl>
                                          </p:spTgt>
                                        </p:tgtEl>
                                        <p:attrNameLst>
                                          <p:attrName>style.visibility</p:attrName>
                                        </p:attrNameLst>
                                      </p:cBhvr>
                                      <p:to>
                                        <p:strVal val="visible"/>
                                      </p:to>
                                    </p:set>
                                    <p:animEffect transition="in" filter="wipe(down)">
                                      <p:cBhvr>
                                        <p:cTn id="27" dur="500"/>
                                        <p:tgtEl>
                                          <p:spTgt spid="32771">
                                            <p:txEl>
                                              <p:pRg st="6" end="6"/>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2771">
                                            <p:txEl>
                                              <p:pRg st="7" end="7"/>
                                            </p:txEl>
                                          </p:spTgt>
                                        </p:tgtEl>
                                        <p:attrNameLst>
                                          <p:attrName>style.visibility</p:attrName>
                                        </p:attrNameLst>
                                      </p:cBhvr>
                                      <p:to>
                                        <p:strVal val="visible"/>
                                      </p:to>
                                    </p:set>
                                    <p:animEffect transition="in" filter="wipe(down)">
                                      <p:cBhvr>
                                        <p:cTn id="30" dur="500"/>
                                        <p:tgtEl>
                                          <p:spTgt spid="327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3"/>
          <p:cNvSpPr>
            <a:spLocks noGrp="1" noChangeArrowheads="1"/>
          </p:cNvSpPr>
          <p:nvPr>
            <p:ph idx="1"/>
          </p:nvPr>
        </p:nvSpPr>
        <p:spPr>
          <a:xfrm>
            <a:off x="3635375" y="5734050"/>
            <a:ext cx="2921000" cy="825500"/>
          </a:xfrm>
        </p:spPr>
        <p:txBody>
          <a:bodyPr/>
          <a:lstStyle/>
          <a:p>
            <a:r>
              <a:rPr lang="en-US" altLang="zh-CN" i="1" smtClean="0"/>
              <a:t>WA</a:t>
            </a:r>
            <a:r>
              <a:rPr lang="en-US" altLang="zh-CN" smtClean="0"/>
              <a:t>+</a:t>
            </a:r>
            <a:r>
              <a:rPr lang="en-US" altLang="zh-CN" i="1" smtClean="0"/>
              <a:t>WB</a:t>
            </a:r>
            <a:r>
              <a:rPr lang="en-US" altLang="zh-CN" smtClean="0"/>
              <a:t>=1 </a:t>
            </a:r>
          </a:p>
        </p:txBody>
      </p:sp>
      <p:sp>
        <p:nvSpPr>
          <p:cNvPr id="5129" name="Rectangle 5"/>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5122" name="Object 4"/>
          <p:cNvGraphicFramePr>
            <a:graphicFrameLocks noChangeAspect="1"/>
          </p:cNvGraphicFramePr>
          <p:nvPr/>
        </p:nvGraphicFramePr>
        <p:xfrm>
          <a:off x="2916238" y="1773238"/>
          <a:ext cx="2665412" cy="1042987"/>
        </p:xfrm>
        <a:graphic>
          <a:graphicData uri="http://schemas.openxmlformats.org/presentationml/2006/ole">
            <mc:AlternateContent xmlns:mc="http://schemas.openxmlformats.org/markup-compatibility/2006">
              <mc:Choice xmlns:v="urn:schemas-microsoft-com:vml" Requires="v">
                <p:oleObj spid="_x0000_s5139" name="公式" r:id="rId3" imgW="1091726" imgH="431613" progId="Equation.3">
                  <p:embed/>
                </p:oleObj>
              </mc:Choice>
              <mc:Fallback>
                <p:oleObj name="公式" r:id="rId3" imgW="1091726" imgH="431613"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1773238"/>
                        <a:ext cx="2665412" cy="1042987"/>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5130" name="Rectangle 7"/>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5123" name="Object 6"/>
          <p:cNvGraphicFramePr>
            <a:graphicFrameLocks noChangeAspect="1"/>
          </p:cNvGraphicFramePr>
          <p:nvPr/>
        </p:nvGraphicFramePr>
        <p:xfrm>
          <a:off x="5724525" y="1773238"/>
          <a:ext cx="3024188" cy="1008062"/>
        </p:xfrm>
        <a:graphic>
          <a:graphicData uri="http://schemas.openxmlformats.org/presentationml/2006/ole">
            <mc:AlternateContent xmlns:mc="http://schemas.openxmlformats.org/markup-compatibility/2006">
              <mc:Choice xmlns:v="urn:schemas-microsoft-com:vml" Requires="v">
                <p:oleObj spid="_x0000_s5140" name="公式" r:id="rId5" imgW="1282700" imgH="431800" progId="Equation.3">
                  <p:embed/>
                </p:oleObj>
              </mc:Choice>
              <mc:Fallback>
                <p:oleObj name="公式" r:id="rId5" imgW="1282700" imgH="4318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525" y="1773238"/>
                        <a:ext cx="3024188" cy="10080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5131" name="Rectangle 9"/>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5124" name="Object 8"/>
          <p:cNvGraphicFramePr>
            <a:graphicFrameLocks noChangeAspect="1"/>
          </p:cNvGraphicFramePr>
          <p:nvPr/>
        </p:nvGraphicFramePr>
        <p:xfrm>
          <a:off x="3059113" y="3213100"/>
          <a:ext cx="2520950" cy="1003300"/>
        </p:xfrm>
        <a:graphic>
          <a:graphicData uri="http://schemas.openxmlformats.org/presentationml/2006/ole">
            <mc:AlternateContent xmlns:mc="http://schemas.openxmlformats.org/markup-compatibility/2006">
              <mc:Choice xmlns:v="urn:schemas-microsoft-com:vml" Requires="v">
                <p:oleObj spid="_x0000_s5141" name="公式" r:id="rId7" imgW="1079032" imgH="431613" progId="Equation.3">
                  <p:embed/>
                </p:oleObj>
              </mc:Choice>
              <mc:Fallback>
                <p:oleObj name="公式" r:id="rId7" imgW="1079032" imgH="431613"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113" y="3213100"/>
                        <a:ext cx="2520950" cy="10033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5132" name="Rectangle 11"/>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5125" name="Object 10"/>
          <p:cNvGraphicFramePr>
            <a:graphicFrameLocks noChangeAspect="1"/>
          </p:cNvGraphicFramePr>
          <p:nvPr/>
        </p:nvGraphicFramePr>
        <p:xfrm>
          <a:off x="5795963" y="3213100"/>
          <a:ext cx="3095625" cy="1031875"/>
        </p:xfrm>
        <a:graphic>
          <a:graphicData uri="http://schemas.openxmlformats.org/presentationml/2006/ole">
            <mc:AlternateContent xmlns:mc="http://schemas.openxmlformats.org/markup-compatibility/2006">
              <mc:Choice xmlns:v="urn:schemas-microsoft-com:vml" Requires="v">
                <p:oleObj spid="_x0000_s5142" name="公式" r:id="rId9" imgW="1282700" imgH="431800" progId="Equation.3">
                  <p:embed/>
                </p:oleObj>
              </mc:Choice>
              <mc:Fallback>
                <p:oleObj name="公式" r:id="rId9" imgW="1282700" imgH="4318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5963" y="3213100"/>
                        <a:ext cx="3095625" cy="103187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5126" name="Object 12"/>
          <p:cNvGraphicFramePr>
            <a:graphicFrameLocks noChangeAspect="1"/>
          </p:cNvGraphicFramePr>
          <p:nvPr/>
        </p:nvGraphicFramePr>
        <p:xfrm>
          <a:off x="755650" y="4797425"/>
          <a:ext cx="6913563" cy="704850"/>
        </p:xfrm>
        <a:graphic>
          <a:graphicData uri="http://schemas.openxmlformats.org/presentationml/2006/ole">
            <mc:AlternateContent xmlns:mc="http://schemas.openxmlformats.org/markup-compatibility/2006">
              <mc:Choice xmlns:v="urn:schemas-microsoft-com:vml" Requires="v">
                <p:oleObj spid="_x0000_s5143" name="公式" r:id="rId11" imgW="2527300" imgH="254000" progId="Equation.3">
                  <p:embed/>
                </p:oleObj>
              </mc:Choice>
              <mc:Fallback>
                <p:oleObj name="公式" r:id="rId11" imgW="2527300" imgH="2540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5650" y="4797425"/>
                        <a:ext cx="6913563" cy="70485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5133" name="Rectangle 14"/>
          <p:cNvSpPr>
            <a:spLocks noChangeArrowheads="1"/>
          </p:cNvSpPr>
          <p:nvPr/>
        </p:nvSpPr>
        <p:spPr bwMode="auto">
          <a:xfrm>
            <a:off x="179388" y="1773238"/>
            <a:ext cx="2808287"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algn="l" eaLnBrk="1" hangingPunct="1">
              <a:lnSpc>
                <a:spcPct val="100000"/>
              </a:lnSpc>
              <a:spcBef>
                <a:spcPct val="20000"/>
              </a:spcBef>
              <a:buClr>
                <a:schemeClr val="tx2"/>
              </a:buClr>
              <a:buSzPct val="70000"/>
              <a:buFont typeface="Wingdings" panose="05000000000000000000" pitchFamily="2" charset="2"/>
              <a:buChar char="u"/>
            </a:pPr>
            <a:r>
              <a:rPr lang="zh-CN" altLang="en-US" sz="3200" b="0" i="1">
                <a:solidFill>
                  <a:schemeClr val="tx1"/>
                </a:solidFill>
                <a:ea typeface="宋体" panose="02010600030101010101" pitchFamily="2" charset="-122"/>
              </a:rPr>
              <a:t>利用抽样框</a:t>
            </a:r>
            <a:r>
              <a:rPr lang="en-US" altLang="zh-CN" sz="3200" b="0" i="1">
                <a:solidFill>
                  <a:schemeClr val="tx1"/>
                </a:solidFill>
                <a:ea typeface="宋体" panose="02010600030101010101" pitchFamily="2" charset="-122"/>
              </a:rPr>
              <a:t>A</a:t>
            </a:r>
            <a:r>
              <a:rPr lang="zh-CN" altLang="en-US" sz="3200" b="0" i="1">
                <a:solidFill>
                  <a:schemeClr val="tx1"/>
                </a:solidFill>
                <a:ea typeface="宋体" panose="02010600030101010101" pitchFamily="2" charset="-122"/>
              </a:rPr>
              <a:t>的样本</a:t>
            </a:r>
          </a:p>
          <a:p>
            <a:pPr algn="l" eaLnBrk="1" hangingPunct="1">
              <a:lnSpc>
                <a:spcPct val="100000"/>
              </a:lnSpc>
              <a:spcBef>
                <a:spcPct val="20000"/>
              </a:spcBef>
              <a:buClr>
                <a:schemeClr val="tx2"/>
              </a:buClr>
              <a:buSzPct val="70000"/>
              <a:buFont typeface="Wingdings" panose="05000000000000000000" pitchFamily="2" charset="2"/>
              <a:buChar char="u"/>
            </a:pPr>
            <a:endParaRPr lang="zh-CN" altLang="en-US" sz="3200" b="0" i="1">
              <a:solidFill>
                <a:schemeClr val="tx1"/>
              </a:solidFill>
              <a:ea typeface="宋体" panose="02010600030101010101" pitchFamily="2" charset="-122"/>
            </a:endParaRPr>
          </a:p>
          <a:p>
            <a:pPr algn="l" eaLnBrk="1" hangingPunct="1">
              <a:lnSpc>
                <a:spcPct val="100000"/>
              </a:lnSpc>
              <a:spcBef>
                <a:spcPct val="20000"/>
              </a:spcBef>
              <a:buClr>
                <a:schemeClr val="tx2"/>
              </a:buClr>
              <a:buSzPct val="70000"/>
              <a:buFont typeface="Wingdings" panose="05000000000000000000" pitchFamily="2" charset="2"/>
              <a:buChar char="u"/>
            </a:pPr>
            <a:r>
              <a:rPr lang="zh-CN" altLang="en-US" sz="3200" b="0" i="1">
                <a:solidFill>
                  <a:schemeClr val="tx1"/>
                </a:solidFill>
                <a:ea typeface="宋体" panose="02010600030101010101" pitchFamily="2" charset="-122"/>
              </a:rPr>
              <a:t>利用抽样框</a:t>
            </a:r>
            <a:r>
              <a:rPr lang="en-US" altLang="zh-CN" sz="3200" b="0" i="1">
                <a:solidFill>
                  <a:schemeClr val="tx1"/>
                </a:solidFill>
                <a:ea typeface="宋体" panose="02010600030101010101" pitchFamily="2" charset="-122"/>
              </a:rPr>
              <a:t>B</a:t>
            </a:r>
            <a:r>
              <a:rPr lang="zh-CN" altLang="en-US" sz="3200" b="0" i="1">
                <a:solidFill>
                  <a:schemeClr val="tx1"/>
                </a:solidFill>
                <a:ea typeface="宋体" panose="02010600030101010101" pitchFamily="2" charset="-122"/>
              </a:rPr>
              <a:t>的样本</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2"/>
          <p:cNvSpPr>
            <a:spLocks noGrp="1" noChangeArrowheads="1"/>
          </p:cNvSpPr>
          <p:nvPr>
            <p:ph type="title"/>
          </p:nvPr>
        </p:nvSpPr>
        <p:spPr/>
        <p:txBody>
          <a:bodyPr/>
          <a:lstStyle/>
          <a:p>
            <a:r>
              <a:rPr lang="zh-CN" altLang="en-US" smtClean="0"/>
              <a:t/>
            </a:r>
            <a:br>
              <a:rPr lang="zh-CN" altLang="en-US" smtClean="0"/>
            </a:br>
            <a:r>
              <a:rPr lang="zh-CN" altLang="en-US" sz="3600" smtClean="0"/>
              <a:t>总量估计的近似方差：</a:t>
            </a:r>
            <a:endParaRPr lang="zh-CN" altLang="zh-CN" sz="3600" smtClean="0"/>
          </a:p>
        </p:txBody>
      </p:sp>
      <p:sp>
        <p:nvSpPr>
          <p:cNvPr id="6153" name="Rectangle 3"/>
          <p:cNvSpPr>
            <a:spLocks noGrp="1" noChangeArrowheads="1"/>
          </p:cNvSpPr>
          <p:nvPr>
            <p:ph idx="1"/>
          </p:nvPr>
        </p:nvSpPr>
        <p:spPr>
          <a:xfrm>
            <a:off x="250825" y="1989138"/>
            <a:ext cx="8569325" cy="4535487"/>
          </a:xfrm>
        </p:spPr>
        <p:txBody>
          <a:bodyPr/>
          <a:lstStyle/>
          <a:p>
            <a:endParaRPr lang="zh-CN" altLang="en-US" smtClean="0"/>
          </a:p>
          <a:p>
            <a:pPr>
              <a:buFont typeface="Wingdings" panose="05000000000000000000" pitchFamily="2" charset="2"/>
              <a:buNone/>
            </a:pPr>
            <a:r>
              <a:rPr lang="zh-CN" altLang="en-US" smtClean="0"/>
              <a:t>                         </a:t>
            </a:r>
            <a:r>
              <a:rPr lang="zh-CN" altLang="en-US" sz="2000" smtClean="0"/>
              <a:t> ： </a:t>
            </a:r>
            <a:r>
              <a:rPr lang="zh-CN" altLang="en-US" sz="2400" smtClean="0"/>
              <a:t>重迭部分单元占抽样框单元的比例 </a:t>
            </a:r>
          </a:p>
          <a:p>
            <a:pPr>
              <a:buFont typeface="Wingdings" panose="05000000000000000000" pitchFamily="2" charset="2"/>
              <a:buNone/>
            </a:pPr>
            <a:r>
              <a:rPr lang="zh-CN" altLang="en-US" sz="2800" smtClean="0"/>
              <a:t>总费用给定条件下使方差最小的最优抽样比和权重为 </a:t>
            </a:r>
          </a:p>
        </p:txBody>
      </p:sp>
      <p:sp>
        <p:nvSpPr>
          <p:cNvPr id="6154" name="Rectangle 5"/>
          <p:cNvSpPr>
            <a:spLocks noChangeArrowheads="1"/>
          </p:cNvSpPr>
          <p:nvPr/>
        </p:nvSpPr>
        <p:spPr bwMode="auto">
          <a:xfrm>
            <a:off x="0" y="2971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6146" name="Object 4"/>
          <p:cNvGraphicFramePr>
            <a:graphicFrameLocks noChangeAspect="1"/>
          </p:cNvGraphicFramePr>
          <p:nvPr/>
        </p:nvGraphicFramePr>
        <p:xfrm>
          <a:off x="1042988" y="1844675"/>
          <a:ext cx="6904037" cy="876300"/>
        </p:xfrm>
        <a:graphic>
          <a:graphicData uri="http://schemas.openxmlformats.org/presentationml/2006/ole">
            <mc:AlternateContent xmlns:mc="http://schemas.openxmlformats.org/markup-compatibility/2006">
              <mc:Choice xmlns:v="urn:schemas-microsoft-com:vml" Requires="v">
                <p:oleObj spid="_x0000_s6164" name="公式" r:id="rId3" imgW="3606480" imgH="457200" progId="Equation.3">
                  <p:embed/>
                </p:oleObj>
              </mc:Choice>
              <mc:Fallback>
                <p:oleObj name="公式" r:id="rId3" imgW="360648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844675"/>
                        <a:ext cx="6904037" cy="8763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6147" name="Object 6"/>
          <p:cNvGraphicFramePr>
            <a:graphicFrameLocks noChangeAspect="1"/>
          </p:cNvGraphicFramePr>
          <p:nvPr/>
        </p:nvGraphicFramePr>
        <p:xfrm>
          <a:off x="684213" y="2420938"/>
          <a:ext cx="2735262" cy="868362"/>
        </p:xfrm>
        <a:graphic>
          <a:graphicData uri="http://schemas.openxmlformats.org/presentationml/2006/ole">
            <mc:AlternateContent xmlns:mc="http://schemas.openxmlformats.org/markup-compatibility/2006">
              <mc:Choice xmlns:v="urn:schemas-microsoft-com:vml" Requires="v">
                <p:oleObj spid="_x0000_s6165" name="公式" r:id="rId5" imgW="1435100" imgH="457200" progId="Equation.3">
                  <p:embed/>
                </p:oleObj>
              </mc:Choice>
              <mc:Fallback>
                <p:oleObj name="公式" r:id="rId5" imgW="1435100" imgH="4572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13" y="2420938"/>
                        <a:ext cx="2735262" cy="8683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6155" name="Rectangle 10"/>
          <p:cNvSpPr>
            <a:spLocks noChangeArrowheads="1"/>
          </p:cNvSpPr>
          <p:nvPr/>
        </p:nvSpPr>
        <p:spPr bwMode="auto">
          <a:xfrm>
            <a:off x="0" y="31765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6148" name="Object 9"/>
          <p:cNvGraphicFramePr>
            <a:graphicFrameLocks noChangeAspect="1"/>
          </p:cNvGraphicFramePr>
          <p:nvPr/>
        </p:nvGraphicFramePr>
        <p:xfrm>
          <a:off x="395288" y="4365625"/>
          <a:ext cx="4032250" cy="1073150"/>
        </p:xfrm>
        <a:graphic>
          <a:graphicData uri="http://schemas.openxmlformats.org/presentationml/2006/ole">
            <mc:AlternateContent xmlns:mc="http://schemas.openxmlformats.org/markup-compatibility/2006">
              <mc:Choice xmlns:v="urn:schemas-microsoft-com:vml" Requires="v">
                <p:oleObj spid="_x0000_s6166" name="公式" r:id="rId7" imgW="1892300" imgH="508000" progId="Equation.3">
                  <p:embed/>
                </p:oleObj>
              </mc:Choice>
              <mc:Fallback>
                <p:oleObj name="公式" r:id="rId7" imgW="1892300" imgH="5080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4365625"/>
                        <a:ext cx="4032250" cy="107315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6156" name="Rectangle 12"/>
          <p:cNvSpPr>
            <a:spLocks noChangeArrowheads="1"/>
          </p:cNvSpPr>
          <p:nvPr/>
        </p:nvSpPr>
        <p:spPr bwMode="auto">
          <a:xfrm>
            <a:off x="0" y="31765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6149" name="Object 11"/>
          <p:cNvGraphicFramePr>
            <a:graphicFrameLocks noChangeAspect="1"/>
          </p:cNvGraphicFramePr>
          <p:nvPr/>
        </p:nvGraphicFramePr>
        <p:xfrm>
          <a:off x="4643438" y="4292600"/>
          <a:ext cx="4032250" cy="1068388"/>
        </p:xfrm>
        <a:graphic>
          <a:graphicData uri="http://schemas.openxmlformats.org/presentationml/2006/ole">
            <mc:AlternateContent xmlns:mc="http://schemas.openxmlformats.org/markup-compatibility/2006">
              <mc:Choice xmlns:v="urn:schemas-microsoft-com:vml" Requires="v">
                <p:oleObj spid="_x0000_s6167" name="公式" r:id="rId9" imgW="1905000" imgH="508000" progId="Equation.3">
                  <p:embed/>
                </p:oleObj>
              </mc:Choice>
              <mc:Fallback>
                <p:oleObj name="公式" r:id="rId9" imgW="1905000" imgH="508000"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3438" y="4292600"/>
                        <a:ext cx="4032250" cy="106838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6157" name="Rectangle 14"/>
          <p:cNvSpPr>
            <a:spLocks noChangeArrowheads="1"/>
          </p:cNvSpPr>
          <p:nvPr/>
        </p:nvSpPr>
        <p:spPr bwMode="auto">
          <a:xfrm>
            <a:off x="0"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6150" name="Object 13"/>
          <p:cNvGraphicFramePr>
            <a:graphicFrameLocks noChangeAspect="1"/>
          </p:cNvGraphicFramePr>
          <p:nvPr/>
        </p:nvGraphicFramePr>
        <p:xfrm>
          <a:off x="468313" y="5732463"/>
          <a:ext cx="5689600" cy="901700"/>
        </p:xfrm>
        <a:graphic>
          <a:graphicData uri="http://schemas.openxmlformats.org/presentationml/2006/ole">
            <mc:AlternateContent xmlns:mc="http://schemas.openxmlformats.org/markup-compatibility/2006">
              <mc:Choice xmlns:v="urn:schemas-microsoft-com:vml" Requires="v">
                <p:oleObj spid="_x0000_s6168" name="公式" r:id="rId11" imgW="2438400" imgH="444500" progId="Equation.3">
                  <p:embed/>
                </p:oleObj>
              </mc:Choice>
              <mc:Fallback>
                <p:oleObj name="公式" r:id="rId11" imgW="2438400" imgH="444500" progId="Equation.3">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8313" y="5732463"/>
                        <a:ext cx="5689600" cy="9017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6151" name="Object 15"/>
          <p:cNvGraphicFramePr>
            <a:graphicFrameLocks noChangeAspect="1"/>
          </p:cNvGraphicFramePr>
          <p:nvPr/>
        </p:nvGraphicFramePr>
        <p:xfrm>
          <a:off x="2843213" y="3789363"/>
          <a:ext cx="1873250" cy="381000"/>
        </p:xfrm>
        <a:graphic>
          <a:graphicData uri="http://schemas.openxmlformats.org/presentationml/2006/ole">
            <mc:AlternateContent xmlns:mc="http://schemas.openxmlformats.org/markup-compatibility/2006">
              <mc:Choice xmlns:v="urn:schemas-microsoft-com:vml" Requires="v">
                <p:oleObj spid="_x0000_s6169" name="公式" r:id="rId13" imgW="1079032" imgH="215806" progId="Equation.3">
                  <p:embed/>
                </p:oleObj>
              </mc:Choice>
              <mc:Fallback>
                <p:oleObj name="公式" r:id="rId13" imgW="1079032" imgH="215806" progId="Equation.3">
                  <p:embed/>
                  <p:pic>
                    <p:nvPicPr>
                      <p:cNvPr id="0"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43213" y="3789363"/>
                        <a:ext cx="1873250" cy="3810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zh-CN" altLang="en-US" b="1" smtClean="0"/>
              <a:t>第三节   无回答误差</a:t>
            </a:r>
          </a:p>
        </p:txBody>
      </p:sp>
      <p:sp>
        <p:nvSpPr>
          <p:cNvPr id="275459" name="Rectangle 3"/>
          <p:cNvSpPr>
            <a:spLocks noGrp="1" noChangeArrowheads="1"/>
          </p:cNvSpPr>
          <p:nvPr>
            <p:ph idx="1"/>
          </p:nvPr>
        </p:nvSpPr>
        <p:spPr>
          <a:xfrm>
            <a:off x="674688" y="1795463"/>
            <a:ext cx="7826375" cy="4586287"/>
          </a:xfrm>
        </p:spPr>
        <p:txBody>
          <a:bodyPr/>
          <a:lstStyle/>
          <a:p>
            <a:r>
              <a:rPr lang="zh-CN" altLang="en-US" b="1" smtClean="0"/>
              <a:t>一、无回答的内涵</a:t>
            </a:r>
            <a:endParaRPr lang="en-US" altLang="zh-CN" smtClean="0"/>
          </a:p>
          <a:p>
            <a:r>
              <a:rPr lang="zh-CN" altLang="en-US" smtClean="0"/>
              <a:t>无回答 </a:t>
            </a:r>
          </a:p>
          <a:p>
            <a:pPr lvl="1" algn="just">
              <a:buSzTx/>
              <a:buFont typeface="Wingdings" panose="05000000000000000000" pitchFamily="2" charset="2"/>
              <a:buChar char="Ø"/>
            </a:pPr>
            <a:r>
              <a:rPr lang="zh-CN" altLang="en-US" sz="2400" smtClean="0">
                <a:latin typeface="Times New Roman" panose="02020603050405020304" pitchFamily="18" charset="0"/>
              </a:rPr>
              <a:t>由于各种原因而没有获得设计时本应获得的信息</a:t>
            </a:r>
            <a:endParaRPr lang="en-US" altLang="zh-CN" sz="2400" smtClean="0">
              <a:latin typeface="Times New Roman" panose="02020603050405020304" pitchFamily="18" charset="0"/>
            </a:endParaRPr>
          </a:p>
          <a:p>
            <a:pPr lvl="1" algn="just">
              <a:buSzTx/>
              <a:buFont typeface="Wingdings" panose="05000000000000000000" pitchFamily="2" charset="2"/>
              <a:buChar char="Ø"/>
            </a:pPr>
            <a:endParaRPr lang="zh-CN" altLang="en-US" sz="2400" smtClean="0">
              <a:latin typeface="Times New Roman" panose="02020603050405020304" pitchFamily="18" charset="0"/>
            </a:endParaRPr>
          </a:p>
          <a:p>
            <a:pPr algn="just">
              <a:lnSpc>
                <a:spcPct val="150000"/>
              </a:lnSpc>
              <a:buFont typeface="Wingdings" panose="05000000000000000000" pitchFamily="2" charset="2"/>
              <a:buNone/>
            </a:pPr>
            <a:r>
              <a:rPr lang="zh-CN" altLang="en-US" sz="2000" smtClean="0">
                <a:latin typeface="Times New Roman" panose="02020603050405020304" pitchFamily="18" charset="0"/>
              </a:rPr>
              <a:t>            在内容上看，可以分为</a:t>
            </a:r>
            <a:r>
              <a:rPr lang="zh-CN" altLang="en-US" sz="2000" smtClean="0"/>
              <a:t>可以分为单元无回答和项目无回答。</a:t>
            </a:r>
            <a:endParaRPr lang="en-US" altLang="zh-CN" sz="2000" smtClean="0"/>
          </a:p>
          <a:p>
            <a:pPr algn="just">
              <a:lnSpc>
                <a:spcPct val="150000"/>
              </a:lnSpc>
              <a:buFont typeface="Wingdings" panose="05000000000000000000" pitchFamily="2" charset="2"/>
              <a:buNone/>
            </a:pPr>
            <a:r>
              <a:rPr lang="zh-CN" altLang="en-US" sz="2000" smtClean="0"/>
              <a:t>           从性质上看，可以分为有意无回答和无意无回答。</a:t>
            </a:r>
            <a:endParaRPr lang="en-US" altLang="zh-CN" sz="2000" smtClean="0"/>
          </a:p>
          <a:p>
            <a:pPr algn="just">
              <a:buFont typeface="Wingdings" panose="05000000000000000000" pitchFamily="2" charset="2"/>
              <a:buNone/>
            </a:pPr>
            <a:r>
              <a:rPr lang="en-US" altLang="zh-CN" sz="2000" smtClean="0"/>
              <a:t>           </a:t>
            </a:r>
          </a:p>
          <a:p>
            <a:pPr algn="just">
              <a:buFont typeface="Wingdings" panose="05000000000000000000" pitchFamily="2" charset="2"/>
              <a:buNone/>
            </a:pPr>
            <a:endParaRPr lang="zh-CN" altLang="en-US" sz="2000" smtClean="0">
              <a:latin typeface="Times New Roman" panose="02020603050405020304" pitchFamily="18" charset="0"/>
            </a:endParaRPr>
          </a:p>
          <a:p>
            <a:pPr lvl="1">
              <a:buFont typeface="Wingdings" panose="05000000000000000000" pitchFamily="2" charset="2"/>
              <a:buNone/>
            </a:pPr>
            <a:endParaRPr lang="en-US" altLang="zh-CN"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5459">
                                            <p:txEl>
                                              <p:pRg st="0" end="0"/>
                                            </p:txEl>
                                          </p:spTgt>
                                        </p:tgtEl>
                                        <p:attrNameLst>
                                          <p:attrName>style.visibility</p:attrName>
                                        </p:attrNameLst>
                                      </p:cBhvr>
                                      <p:to>
                                        <p:strVal val="visible"/>
                                      </p:to>
                                    </p:set>
                                    <p:anim calcmode="lin" valueType="num">
                                      <p:cBhvr additive="base">
                                        <p:cTn id="7" dur="500" fill="hold"/>
                                        <p:tgtEl>
                                          <p:spTgt spid="275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54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5459">
                                            <p:txEl>
                                              <p:pRg st="1" end="1"/>
                                            </p:txEl>
                                          </p:spTgt>
                                        </p:tgtEl>
                                        <p:attrNameLst>
                                          <p:attrName>style.visibility</p:attrName>
                                        </p:attrNameLst>
                                      </p:cBhvr>
                                      <p:to>
                                        <p:strVal val="visible"/>
                                      </p:to>
                                    </p:set>
                                    <p:anim calcmode="lin" valueType="num">
                                      <p:cBhvr additive="base">
                                        <p:cTn id="11" dur="500" fill="hold"/>
                                        <p:tgtEl>
                                          <p:spTgt spid="27545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7545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5459">
                                            <p:txEl>
                                              <p:pRg st="2" end="2"/>
                                            </p:txEl>
                                          </p:spTgt>
                                        </p:tgtEl>
                                        <p:attrNameLst>
                                          <p:attrName>style.visibility</p:attrName>
                                        </p:attrNameLst>
                                      </p:cBhvr>
                                      <p:to>
                                        <p:strVal val="visible"/>
                                      </p:to>
                                    </p:set>
                                    <p:anim calcmode="lin" valueType="num">
                                      <p:cBhvr additive="base">
                                        <p:cTn id="15" dur="500" fill="hold"/>
                                        <p:tgtEl>
                                          <p:spTgt spid="27545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7545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75459">
                                            <p:txEl>
                                              <p:pRg st="4" end="4"/>
                                            </p:txEl>
                                          </p:spTgt>
                                        </p:tgtEl>
                                        <p:attrNameLst>
                                          <p:attrName>style.visibility</p:attrName>
                                        </p:attrNameLst>
                                      </p:cBhvr>
                                      <p:to>
                                        <p:strVal val="visible"/>
                                      </p:to>
                                    </p:set>
                                    <p:anim calcmode="lin" valueType="num">
                                      <p:cBhvr additive="base">
                                        <p:cTn id="19" dur="500" fill="hold"/>
                                        <p:tgtEl>
                                          <p:spTgt spid="27545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5459">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5459">
                                            <p:txEl>
                                              <p:pRg st="5" end="5"/>
                                            </p:txEl>
                                          </p:spTgt>
                                        </p:tgtEl>
                                        <p:attrNameLst>
                                          <p:attrName>style.visibility</p:attrName>
                                        </p:attrNameLst>
                                      </p:cBhvr>
                                      <p:to>
                                        <p:strVal val="visible"/>
                                      </p:to>
                                    </p:set>
                                    <p:anim calcmode="lin" valueType="num">
                                      <p:cBhvr additive="base">
                                        <p:cTn id="23" dur="500" fill="hold"/>
                                        <p:tgtEl>
                                          <p:spTgt spid="275459">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75459">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5459">
                                            <p:txEl>
                                              <p:pRg st="6" end="6"/>
                                            </p:txEl>
                                          </p:spTgt>
                                        </p:tgtEl>
                                        <p:attrNameLst>
                                          <p:attrName>style.visibility</p:attrName>
                                        </p:attrNameLst>
                                      </p:cBhvr>
                                      <p:to>
                                        <p:strVal val="visible"/>
                                      </p:to>
                                    </p:set>
                                    <p:anim calcmode="lin" valueType="num">
                                      <p:cBhvr additive="base">
                                        <p:cTn id="27" dur="500" fill="hold"/>
                                        <p:tgtEl>
                                          <p:spTgt spid="275459">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754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p:txBody>
          <a:bodyPr/>
          <a:lstStyle/>
          <a:p>
            <a:r>
              <a:rPr lang="zh-CN" altLang="en-US" sz="3600" b="1" smtClean="0"/>
              <a:t>二、无回答的原因</a:t>
            </a:r>
          </a:p>
        </p:txBody>
      </p:sp>
      <p:sp>
        <p:nvSpPr>
          <p:cNvPr id="41987" name="内容占位符 2"/>
          <p:cNvSpPr>
            <a:spLocks noGrp="1"/>
          </p:cNvSpPr>
          <p:nvPr>
            <p:ph idx="1"/>
          </p:nvPr>
        </p:nvSpPr>
        <p:spPr/>
        <p:txBody>
          <a:bodyPr/>
          <a:lstStyle/>
          <a:p>
            <a:r>
              <a:rPr lang="zh-CN" altLang="en-US" smtClean="0"/>
              <a:t>如果把采集数据的过程划分为查找，接触和采访三个阶段，三个阶段都有可能出现无回答：查找阶段、接触阶段、采访阶段。</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r>
              <a:rPr lang="zh-CN" altLang="en-US" sz="3600" b="1" smtClean="0"/>
              <a:t>三、无回答的统计影响</a:t>
            </a:r>
            <a:endParaRPr lang="zh-CN" altLang="en-US" sz="3600" smtClean="0"/>
          </a:p>
        </p:txBody>
      </p:sp>
      <p:sp>
        <p:nvSpPr>
          <p:cNvPr id="281603" name="Rectangle 3"/>
          <p:cNvSpPr>
            <a:spLocks noGrp="1" noChangeArrowheads="1"/>
          </p:cNvSpPr>
          <p:nvPr>
            <p:ph idx="1"/>
          </p:nvPr>
        </p:nvSpPr>
        <p:spPr/>
        <p:txBody>
          <a:bodyPr/>
          <a:lstStyle/>
          <a:p>
            <a:pPr>
              <a:lnSpc>
                <a:spcPct val="80000"/>
              </a:lnSpc>
            </a:pPr>
            <a:r>
              <a:rPr lang="zh-CN" altLang="en-US" sz="2800" b="1" smtClean="0"/>
              <a:t>导致估计量估计偏差</a:t>
            </a:r>
          </a:p>
          <a:p>
            <a:pPr>
              <a:lnSpc>
                <a:spcPct val="80000"/>
              </a:lnSpc>
              <a:buFont typeface="Wingdings" panose="05000000000000000000" pitchFamily="2" charset="2"/>
              <a:buNone/>
            </a:pPr>
            <a:r>
              <a:rPr lang="zh-CN" altLang="en-US" sz="2000" smtClean="0">
                <a:latin typeface="Times New Roman" panose="02020603050405020304" pitchFamily="18" charset="0"/>
              </a:rPr>
              <a:t>     若无回答者与回答者在调查项目的数量特征上存在差异，这种无回答就会导致无回答偏差</a:t>
            </a:r>
            <a:r>
              <a:rPr lang="zh-CN" altLang="en-US" sz="2000" smtClean="0"/>
              <a:t> </a:t>
            </a:r>
          </a:p>
          <a:p>
            <a:pPr>
              <a:lnSpc>
                <a:spcPct val="80000"/>
              </a:lnSpc>
              <a:buFont typeface="Wingdings" panose="05000000000000000000" pitchFamily="2" charset="2"/>
              <a:buNone/>
            </a:pPr>
            <a:endParaRPr lang="zh-CN" altLang="en-US" sz="2000" smtClean="0"/>
          </a:p>
          <a:p>
            <a:pPr>
              <a:lnSpc>
                <a:spcPct val="80000"/>
              </a:lnSpc>
              <a:buFont typeface="Wingdings" panose="05000000000000000000" pitchFamily="2" charset="2"/>
              <a:buNone/>
            </a:pPr>
            <a:endParaRPr lang="zh-CN" altLang="en-US" sz="2000" smtClean="0"/>
          </a:p>
          <a:p>
            <a:pPr>
              <a:lnSpc>
                <a:spcPct val="80000"/>
              </a:lnSpc>
              <a:buFont typeface="Wingdings" panose="05000000000000000000" pitchFamily="2" charset="2"/>
              <a:buNone/>
            </a:pPr>
            <a:endParaRPr lang="zh-CN" altLang="en-US" sz="2000" smtClean="0"/>
          </a:p>
          <a:p>
            <a:pPr>
              <a:lnSpc>
                <a:spcPct val="80000"/>
              </a:lnSpc>
            </a:pPr>
            <a:r>
              <a:rPr lang="zh-CN" altLang="en-US" sz="2800" b="1" smtClean="0"/>
              <a:t>降低估计效率</a:t>
            </a:r>
            <a:endParaRPr lang="zh-CN" altLang="en-US" sz="2800" smtClean="0"/>
          </a:p>
          <a:p>
            <a:pPr>
              <a:lnSpc>
                <a:spcPct val="80000"/>
              </a:lnSpc>
              <a:buFont typeface="Wingdings" panose="05000000000000000000" pitchFamily="2" charset="2"/>
              <a:buNone/>
            </a:pPr>
            <a:r>
              <a:rPr lang="zh-CN" altLang="en-US" sz="2000" smtClean="0">
                <a:latin typeface="Times New Roman" panose="02020603050405020304" pitchFamily="18" charset="0"/>
              </a:rPr>
              <a:t>     无回答减少了实际调查的样本数量，因而扩大估计量的方差，导致估计效率降低</a:t>
            </a:r>
            <a:r>
              <a:rPr lang="zh-CN" altLang="en-US" sz="2000" smtClean="0"/>
              <a:t> </a:t>
            </a:r>
          </a:p>
          <a:p>
            <a:pPr>
              <a:lnSpc>
                <a:spcPct val="80000"/>
              </a:lnSpc>
            </a:pPr>
            <a:r>
              <a:rPr lang="zh-CN" altLang="en-US" sz="2800" b="1" smtClean="0"/>
              <a:t>完全数据统计方法无法使用</a:t>
            </a:r>
          </a:p>
          <a:p>
            <a:pPr algn="just">
              <a:lnSpc>
                <a:spcPct val="80000"/>
              </a:lnSpc>
              <a:buFont typeface="Wingdings" panose="05000000000000000000" pitchFamily="2" charset="2"/>
              <a:buNone/>
            </a:pPr>
            <a:r>
              <a:rPr lang="zh-CN" altLang="en-US" sz="2000" smtClean="0">
                <a:latin typeface="Times New Roman" panose="02020603050405020304" pitchFamily="18" charset="0"/>
              </a:rPr>
              <a:t>    一般统计方法都适用于完整的矩阵数据，无回答造成数据缺失，可能导致一些标准的完全数据统计方法不能直接用于数据分析。</a:t>
            </a:r>
            <a:endParaRPr lang="zh-CN" altLang="en-US" sz="2000" smtClean="0"/>
          </a:p>
          <a:p>
            <a:pPr algn="just">
              <a:lnSpc>
                <a:spcPct val="80000"/>
              </a:lnSpc>
              <a:buFont typeface="Wingdings" panose="05000000000000000000" pitchFamily="2" charset="2"/>
              <a:buNone/>
            </a:pPr>
            <a:endParaRPr lang="en-US" altLang="zh-CN" sz="2000" smtClean="0"/>
          </a:p>
        </p:txBody>
      </p:sp>
      <p:sp>
        <p:nvSpPr>
          <p:cNvPr id="7173" name="Rectangle 12"/>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7170" name="Object 13"/>
          <p:cNvGraphicFramePr>
            <a:graphicFrameLocks noChangeAspect="1"/>
          </p:cNvGraphicFramePr>
          <p:nvPr/>
        </p:nvGraphicFramePr>
        <p:xfrm>
          <a:off x="971550" y="3068638"/>
          <a:ext cx="7572375" cy="693737"/>
        </p:xfrm>
        <a:graphic>
          <a:graphicData uri="http://schemas.openxmlformats.org/presentationml/2006/ole">
            <mc:AlternateContent xmlns:mc="http://schemas.openxmlformats.org/markup-compatibility/2006">
              <mc:Choice xmlns:v="urn:schemas-microsoft-com:vml" Requires="v">
                <p:oleObj spid="_x0000_s7175" name="公式" r:id="rId3" imgW="4431960" imgH="406080" progId="Equation.3">
                  <p:embed/>
                </p:oleObj>
              </mc:Choice>
              <mc:Fallback>
                <p:oleObj name="公式" r:id="rId3" imgW="4431960" imgH="406080" progId="Equation.3">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3068638"/>
                        <a:ext cx="7572375" cy="693737"/>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1603">
                                            <p:txEl>
                                              <p:pRg st="0" end="0"/>
                                            </p:txEl>
                                          </p:spTgt>
                                        </p:tgtEl>
                                        <p:attrNameLst>
                                          <p:attrName>style.visibility</p:attrName>
                                        </p:attrNameLst>
                                      </p:cBhvr>
                                      <p:to>
                                        <p:strVal val="visible"/>
                                      </p:to>
                                    </p:set>
                                    <p:anim calcmode="lin" valueType="num">
                                      <p:cBhvr additive="base">
                                        <p:cTn id="7" dur="500" fill="hold"/>
                                        <p:tgtEl>
                                          <p:spTgt spid="281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1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1603">
                                            <p:txEl>
                                              <p:pRg st="1" end="1"/>
                                            </p:txEl>
                                          </p:spTgt>
                                        </p:tgtEl>
                                        <p:attrNameLst>
                                          <p:attrName>style.visibility</p:attrName>
                                        </p:attrNameLst>
                                      </p:cBhvr>
                                      <p:to>
                                        <p:strVal val="visible"/>
                                      </p:to>
                                    </p:set>
                                    <p:anim calcmode="lin" valueType="num">
                                      <p:cBhvr additive="base">
                                        <p:cTn id="13" dur="500" fill="hold"/>
                                        <p:tgtEl>
                                          <p:spTgt spid="281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1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1603">
                                            <p:txEl>
                                              <p:pRg st="5" end="5"/>
                                            </p:txEl>
                                          </p:spTgt>
                                        </p:tgtEl>
                                        <p:attrNameLst>
                                          <p:attrName>style.visibility</p:attrName>
                                        </p:attrNameLst>
                                      </p:cBhvr>
                                      <p:to>
                                        <p:strVal val="visible"/>
                                      </p:to>
                                    </p:set>
                                    <p:anim calcmode="lin" valueType="num">
                                      <p:cBhvr additive="base">
                                        <p:cTn id="19" dur="500" fill="hold"/>
                                        <p:tgtEl>
                                          <p:spTgt spid="28160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160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1603">
                                            <p:txEl>
                                              <p:pRg st="6" end="6"/>
                                            </p:txEl>
                                          </p:spTgt>
                                        </p:tgtEl>
                                        <p:attrNameLst>
                                          <p:attrName>style.visibility</p:attrName>
                                        </p:attrNameLst>
                                      </p:cBhvr>
                                      <p:to>
                                        <p:strVal val="visible"/>
                                      </p:to>
                                    </p:set>
                                    <p:anim calcmode="lin" valueType="num">
                                      <p:cBhvr additive="base">
                                        <p:cTn id="25" dur="500" fill="hold"/>
                                        <p:tgtEl>
                                          <p:spTgt spid="28160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160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1603">
                                            <p:txEl>
                                              <p:pRg st="7" end="7"/>
                                            </p:txEl>
                                          </p:spTgt>
                                        </p:tgtEl>
                                        <p:attrNameLst>
                                          <p:attrName>style.visibility</p:attrName>
                                        </p:attrNameLst>
                                      </p:cBhvr>
                                      <p:to>
                                        <p:strVal val="visible"/>
                                      </p:to>
                                    </p:set>
                                    <p:anim calcmode="lin" valueType="num">
                                      <p:cBhvr additive="base">
                                        <p:cTn id="31" dur="500" fill="hold"/>
                                        <p:tgtEl>
                                          <p:spTgt spid="28160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160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1603">
                                            <p:txEl>
                                              <p:pRg st="8" end="8"/>
                                            </p:txEl>
                                          </p:spTgt>
                                        </p:tgtEl>
                                        <p:attrNameLst>
                                          <p:attrName>style.visibility</p:attrName>
                                        </p:attrNameLst>
                                      </p:cBhvr>
                                      <p:to>
                                        <p:strVal val="visible"/>
                                      </p:to>
                                    </p:set>
                                    <p:anim calcmode="lin" valueType="num">
                                      <p:cBhvr additive="base">
                                        <p:cTn id="37" dur="500" fill="hold"/>
                                        <p:tgtEl>
                                          <p:spTgt spid="28160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160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bldLvl="3"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1116013" y="315913"/>
            <a:ext cx="7177087" cy="1276350"/>
          </a:xfrm>
        </p:spPr>
        <p:txBody>
          <a:bodyPr/>
          <a:lstStyle/>
          <a:p>
            <a:r>
              <a:rPr lang="zh-CN" altLang="en-US" sz="3600" b="1" smtClean="0"/>
              <a:t>四、降低无回答的措施</a:t>
            </a:r>
          </a:p>
        </p:txBody>
      </p:sp>
      <p:sp>
        <p:nvSpPr>
          <p:cNvPr id="35843" name="内容占位符 2"/>
          <p:cNvSpPr>
            <a:spLocks noGrp="1"/>
          </p:cNvSpPr>
          <p:nvPr>
            <p:ph idx="1"/>
          </p:nvPr>
        </p:nvSpPr>
        <p:spPr/>
        <p:txBody>
          <a:bodyPr/>
          <a:lstStyle/>
          <a:p>
            <a:pPr>
              <a:buFont typeface="Wingdings" panose="05000000000000000000" pitchFamily="2" charset="2"/>
              <a:buNone/>
            </a:pPr>
            <a:r>
              <a:rPr lang="zh-CN" altLang="en-US" sz="2800" smtClean="0"/>
              <a:t>可以采用的预防措施主要有：</a:t>
            </a:r>
            <a:endParaRPr lang="en-US" altLang="zh-CN" sz="2800" smtClean="0"/>
          </a:p>
          <a:p>
            <a:pPr>
              <a:buFont typeface="Wingdings" panose="05000000000000000000" pitchFamily="2" charset="2"/>
              <a:buNone/>
            </a:pPr>
            <a:r>
              <a:rPr lang="en-US" altLang="zh-CN" sz="2800" smtClean="0"/>
              <a:t>1.</a:t>
            </a:r>
            <a:r>
              <a:rPr lang="zh-CN" altLang="en-US" sz="2800" smtClean="0"/>
              <a:t>问卷设计具有吸引力，容易引起被调查者参与的兴趣，并注意适当的长度。</a:t>
            </a:r>
            <a:endParaRPr lang="en-US" altLang="zh-CN" sz="2800" smtClean="0"/>
          </a:p>
          <a:p>
            <a:pPr>
              <a:buFont typeface="Wingdings" panose="05000000000000000000" pitchFamily="2" charset="2"/>
              <a:buNone/>
            </a:pPr>
            <a:r>
              <a:rPr lang="en-US" altLang="zh-CN" sz="2800" smtClean="0"/>
              <a:t>2.</a:t>
            </a:r>
            <a:r>
              <a:rPr lang="zh-CN" altLang="en-US" sz="2800" smtClean="0"/>
              <a:t>在可能的条件下，充分利用调查组织者的权威性和社会影响力，激发被调查者的参与意识。</a:t>
            </a:r>
            <a:endParaRPr lang="en-US" altLang="zh-CN" sz="2800" smtClean="0"/>
          </a:p>
          <a:p>
            <a:pPr>
              <a:buFont typeface="Wingdings" panose="05000000000000000000" pitchFamily="2" charset="2"/>
              <a:buNone/>
            </a:pPr>
            <a:r>
              <a:rPr lang="en-US" altLang="zh-CN" sz="2800" smtClean="0"/>
              <a:t>3.</a:t>
            </a:r>
            <a:r>
              <a:rPr lang="zh-CN" altLang="en-US" sz="2800" smtClean="0"/>
              <a:t>确定准确的调查方位，使调查员容易找到被调查者。</a:t>
            </a:r>
            <a:endParaRPr lang="en-US" altLang="zh-CN" sz="2800" smtClean="0"/>
          </a:p>
          <a:p>
            <a:pPr>
              <a:buFont typeface="Wingdings" panose="05000000000000000000" pitchFamily="2" charset="2"/>
              <a:buNone/>
            </a:pPr>
            <a:r>
              <a:rPr lang="en-US" altLang="zh-CN" sz="2800" smtClean="0"/>
              <a:t>4.</a:t>
            </a:r>
            <a:r>
              <a:rPr lang="zh-CN" altLang="en-US" sz="2800" smtClean="0"/>
              <a:t>采取有助于消除被调查者冷漠，担心或怀疑的措施。</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anim calcmode="lin" valueType="num">
                                      <p:cBhvr additive="base">
                                        <p:cTn id="11"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584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843">
                                            <p:txEl>
                                              <p:pRg st="2" end="2"/>
                                            </p:txEl>
                                          </p:spTgt>
                                        </p:tgtEl>
                                        <p:attrNameLst>
                                          <p:attrName>style.visibility</p:attrName>
                                        </p:attrNameLst>
                                      </p:cBhvr>
                                      <p:to>
                                        <p:strVal val="visible"/>
                                      </p:to>
                                    </p:set>
                                    <p:anim calcmode="lin" valueType="num">
                                      <p:cBhvr additive="base">
                                        <p:cTn id="15"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584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5843">
                                            <p:txEl>
                                              <p:pRg st="3" end="3"/>
                                            </p:txEl>
                                          </p:spTgt>
                                        </p:tgtEl>
                                        <p:attrNameLst>
                                          <p:attrName>style.visibility</p:attrName>
                                        </p:attrNameLst>
                                      </p:cBhvr>
                                      <p:to>
                                        <p:strVal val="visible"/>
                                      </p:to>
                                    </p:set>
                                    <p:anim calcmode="lin" valueType="num">
                                      <p:cBhvr additive="base">
                                        <p:cTn id="19"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5843">
                                            <p:txEl>
                                              <p:pRg st="4" end="4"/>
                                            </p:txEl>
                                          </p:spTgt>
                                        </p:tgtEl>
                                        <p:attrNameLst>
                                          <p:attrName>style.visibility</p:attrName>
                                        </p:attrNameLst>
                                      </p:cBhvr>
                                      <p:to>
                                        <p:strVal val="visible"/>
                                      </p:to>
                                    </p:set>
                                    <p:anim calcmode="lin" valueType="num">
                                      <p:cBhvr additive="base">
                                        <p:cTn id="23" dur="5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内容占位符 2"/>
          <p:cNvSpPr>
            <a:spLocks noGrp="1"/>
          </p:cNvSpPr>
          <p:nvPr>
            <p:ph idx="1"/>
          </p:nvPr>
        </p:nvSpPr>
        <p:spPr>
          <a:xfrm>
            <a:off x="611188" y="2060575"/>
            <a:ext cx="7826375" cy="4114800"/>
          </a:xfrm>
        </p:spPr>
        <p:txBody>
          <a:bodyPr/>
          <a:lstStyle/>
          <a:p>
            <a:pPr>
              <a:buFont typeface="Wingdings" panose="05000000000000000000" pitchFamily="2" charset="2"/>
              <a:buNone/>
            </a:pPr>
            <a:r>
              <a:rPr lang="en-US" altLang="zh-CN" sz="2800" smtClean="0"/>
              <a:t>5.</a:t>
            </a:r>
            <a:r>
              <a:rPr lang="zh-CN" altLang="en-US" sz="2800" smtClean="0"/>
              <a:t>注意调查员的挑选</a:t>
            </a:r>
            <a:endParaRPr lang="en-US" altLang="zh-CN" sz="2800" smtClean="0"/>
          </a:p>
          <a:p>
            <a:pPr>
              <a:buFont typeface="Wingdings" panose="05000000000000000000" pitchFamily="2" charset="2"/>
              <a:buNone/>
            </a:pPr>
            <a:r>
              <a:rPr lang="en-US" altLang="zh-CN" sz="2800" smtClean="0"/>
              <a:t>6.</a:t>
            </a:r>
            <a:r>
              <a:rPr lang="zh-CN" altLang="en-US" sz="2800" smtClean="0"/>
              <a:t>做好调查员的培训，增强调查员的责任心，提高他们的访谈技巧</a:t>
            </a:r>
            <a:endParaRPr lang="en-US" altLang="zh-CN" sz="2800" smtClean="0"/>
          </a:p>
          <a:p>
            <a:pPr>
              <a:buFont typeface="Wingdings" panose="05000000000000000000" pitchFamily="2" charset="2"/>
              <a:buNone/>
            </a:pPr>
            <a:r>
              <a:rPr lang="en-US" altLang="zh-CN" sz="2800" smtClean="0"/>
              <a:t>7.</a:t>
            </a:r>
            <a:r>
              <a:rPr lang="zh-CN" altLang="en-US" sz="2800" smtClean="0"/>
              <a:t>注意调查过程的监控</a:t>
            </a:r>
            <a:endParaRPr lang="en-US" altLang="zh-CN" sz="2800" smtClean="0"/>
          </a:p>
          <a:p>
            <a:pPr>
              <a:buFont typeface="Wingdings" panose="05000000000000000000" pitchFamily="2" charset="2"/>
              <a:buNone/>
            </a:pPr>
            <a:r>
              <a:rPr lang="en-US" altLang="zh-CN" sz="2800" smtClean="0"/>
              <a:t>8.</a:t>
            </a:r>
            <a:r>
              <a:rPr lang="zh-CN" altLang="en-US" sz="2800" smtClean="0"/>
              <a:t>奖励措施</a:t>
            </a:r>
            <a:endParaRPr lang="en-US" altLang="zh-CN" sz="2800" smtClean="0"/>
          </a:p>
          <a:p>
            <a:pPr>
              <a:buFont typeface="Wingdings" panose="05000000000000000000" pitchFamily="2" charset="2"/>
              <a:buNone/>
            </a:pPr>
            <a:r>
              <a:rPr lang="en-US" altLang="zh-CN" sz="2800" smtClean="0"/>
              <a:t>9.</a:t>
            </a:r>
            <a:r>
              <a:rPr lang="zh-CN" altLang="en-US" sz="2800" smtClean="0"/>
              <a:t>再次调查</a:t>
            </a:r>
            <a:endParaRPr lang="en-US" altLang="zh-CN" sz="2800" smtClean="0"/>
          </a:p>
          <a:p>
            <a:pPr>
              <a:buFont typeface="Wingdings" panose="05000000000000000000" pitchFamily="2" charset="2"/>
              <a:buNone/>
            </a:pPr>
            <a:r>
              <a:rPr lang="en-US" altLang="zh-CN" sz="2800" smtClean="0"/>
              <a:t>10.</a:t>
            </a:r>
            <a:r>
              <a:rPr lang="zh-CN" altLang="en-US" sz="2800" smtClean="0"/>
              <a:t>替换被调查单元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 calcmode="lin" valueType="num">
                                      <p:cBhvr additive="base">
                                        <p:cTn id="7" dur="500" fill="hold"/>
                                        <p:tgtEl>
                                          <p:spTgt spid="368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866">
                                            <p:txEl>
                                              <p:pRg st="1" end="1"/>
                                            </p:txEl>
                                          </p:spTgt>
                                        </p:tgtEl>
                                        <p:attrNameLst>
                                          <p:attrName>style.visibility</p:attrName>
                                        </p:attrNameLst>
                                      </p:cBhvr>
                                      <p:to>
                                        <p:strVal val="visible"/>
                                      </p:to>
                                    </p:set>
                                    <p:anim calcmode="lin" valueType="num">
                                      <p:cBhvr additive="base">
                                        <p:cTn id="11" dur="500" fill="hold"/>
                                        <p:tgtEl>
                                          <p:spTgt spid="3686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686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866">
                                            <p:txEl>
                                              <p:pRg st="2" end="2"/>
                                            </p:txEl>
                                          </p:spTgt>
                                        </p:tgtEl>
                                        <p:attrNameLst>
                                          <p:attrName>style.visibility</p:attrName>
                                        </p:attrNameLst>
                                      </p:cBhvr>
                                      <p:to>
                                        <p:strVal val="visible"/>
                                      </p:to>
                                    </p:set>
                                    <p:anim calcmode="lin" valueType="num">
                                      <p:cBhvr additive="base">
                                        <p:cTn id="15" dur="500" fill="hold"/>
                                        <p:tgtEl>
                                          <p:spTgt spid="3686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686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6866">
                                            <p:txEl>
                                              <p:pRg st="3" end="3"/>
                                            </p:txEl>
                                          </p:spTgt>
                                        </p:tgtEl>
                                        <p:attrNameLst>
                                          <p:attrName>style.visibility</p:attrName>
                                        </p:attrNameLst>
                                      </p:cBhvr>
                                      <p:to>
                                        <p:strVal val="visible"/>
                                      </p:to>
                                    </p:set>
                                    <p:anim calcmode="lin" valueType="num">
                                      <p:cBhvr additive="base">
                                        <p:cTn id="19" dur="500" fill="hold"/>
                                        <p:tgtEl>
                                          <p:spTgt spid="3686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6866">
                                            <p:txEl>
                                              <p:pRg st="4" end="4"/>
                                            </p:txEl>
                                          </p:spTgt>
                                        </p:tgtEl>
                                        <p:attrNameLst>
                                          <p:attrName>style.visibility</p:attrName>
                                        </p:attrNameLst>
                                      </p:cBhvr>
                                      <p:to>
                                        <p:strVal val="visible"/>
                                      </p:to>
                                    </p:set>
                                    <p:anim calcmode="lin" valueType="num">
                                      <p:cBhvr additive="base">
                                        <p:cTn id="23" dur="500" fill="hold"/>
                                        <p:tgtEl>
                                          <p:spTgt spid="3686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686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6866">
                                            <p:txEl>
                                              <p:pRg st="5" end="5"/>
                                            </p:txEl>
                                          </p:spTgt>
                                        </p:tgtEl>
                                        <p:attrNameLst>
                                          <p:attrName>style.visibility</p:attrName>
                                        </p:attrNameLst>
                                      </p:cBhvr>
                                      <p:to>
                                        <p:strVal val="visible"/>
                                      </p:to>
                                    </p:set>
                                    <p:anim calcmode="lin" valueType="num">
                                      <p:cBhvr additive="base">
                                        <p:cTn id="27" dur="500" fill="hold"/>
                                        <p:tgtEl>
                                          <p:spTgt spid="3686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686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a:xfrm>
            <a:off x="1042988" y="357188"/>
            <a:ext cx="7751762" cy="1276350"/>
          </a:xfrm>
        </p:spPr>
        <p:txBody>
          <a:bodyPr/>
          <a:lstStyle/>
          <a:p>
            <a:r>
              <a:rPr lang="zh-CN" altLang="en-US" sz="3600" b="1" smtClean="0"/>
              <a:t>五、对存在无回答数据的调整</a:t>
            </a:r>
          </a:p>
        </p:txBody>
      </p:sp>
      <p:sp>
        <p:nvSpPr>
          <p:cNvPr id="37891" name="内容占位符 2"/>
          <p:cNvSpPr>
            <a:spLocks noGrp="1"/>
          </p:cNvSpPr>
          <p:nvPr>
            <p:ph idx="1"/>
          </p:nvPr>
        </p:nvSpPr>
        <p:spPr/>
        <p:txBody>
          <a:bodyPr/>
          <a:lstStyle/>
          <a:p>
            <a:r>
              <a:rPr lang="zh-CN" altLang="en-US" b="1" smtClean="0"/>
              <a:t>再抽样调整</a:t>
            </a:r>
            <a:endParaRPr lang="en-US" altLang="zh-CN" b="1" smtClean="0"/>
          </a:p>
          <a:p>
            <a:r>
              <a:rPr lang="zh-CN" altLang="en-US" b="1" smtClean="0"/>
              <a:t>加权调整</a:t>
            </a:r>
            <a:endParaRPr lang="en-US" altLang="zh-CN" b="1" smtClean="0"/>
          </a:p>
          <a:p>
            <a:r>
              <a:rPr lang="zh-CN" altLang="en-US" b="1" smtClean="0"/>
              <a:t>相关推估法</a:t>
            </a:r>
            <a:endParaRPr lang="en-US" altLang="zh-CN" b="1" smtClean="0"/>
          </a:p>
          <a:p>
            <a:r>
              <a:rPr lang="zh-CN" altLang="en-US" b="1" smtClean="0"/>
              <a:t>插补调整</a:t>
            </a:r>
            <a:endParaRPr lang="zh-CN"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wipe(down)">
                                      <p:cBhvr>
                                        <p:cTn id="7" dur="500"/>
                                        <p:tgtEl>
                                          <p:spTgt spid="37891">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wipe(down)">
                                      <p:cBhvr>
                                        <p:cTn id="10" dur="500"/>
                                        <p:tgtEl>
                                          <p:spTgt spid="37891">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wipe(down)">
                                      <p:cBhvr>
                                        <p:cTn id="13" dur="500"/>
                                        <p:tgtEl>
                                          <p:spTgt spid="37891">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wipe(down)">
                                      <p:cBhvr>
                                        <p:cTn id="16"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b="1" smtClean="0"/>
              <a:t>第一节 概述</a:t>
            </a:r>
            <a:endParaRPr lang="zh-CN" altLang="zh-CN" b="1" smtClean="0"/>
          </a:p>
        </p:txBody>
      </p:sp>
      <p:sp>
        <p:nvSpPr>
          <p:cNvPr id="27651" name="Rectangle 3"/>
          <p:cNvSpPr>
            <a:spLocks noGrp="1" noChangeArrowheads="1"/>
          </p:cNvSpPr>
          <p:nvPr>
            <p:ph idx="1"/>
          </p:nvPr>
        </p:nvSpPr>
        <p:spPr/>
        <p:txBody>
          <a:bodyPr/>
          <a:lstStyle/>
          <a:p>
            <a:r>
              <a:rPr lang="zh-CN" altLang="en-US" smtClean="0"/>
              <a:t>抽样误差与非抽样误差</a:t>
            </a:r>
          </a:p>
          <a:p>
            <a:r>
              <a:rPr lang="zh-CN" altLang="en-US" smtClean="0"/>
              <a:t>非抽样误差的特点</a:t>
            </a:r>
          </a:p>
          <a:p>
            <a:pPr lvl="1"/>
            <a:r>
              <a:rPr lang="zh-CN" altLang="en-US" smtClean="0"/>
              <a:t>不随样本量增加而减少</a:t>
            </a:r>
          </a:p>
          <a:p>
            <a:pPr lvl="1"/>
            <a:r>
              <a:rPr lang="zh-CN" altLang="en-US" smtClean="0"/>
              <a:t>造成估计偏差</a:t>
            </a:r>
          </a:p>
          <a:p>
            <a:pPr lvl="1"/>
            <a:r>
              <a:rPr lang="zh-CN" altLang="en-US" smtClean="0"/>
              <a:t>难以测定与识别</a:t>
            </a:r>
          </a:p>
          <a:p>
            <a:r>
              <a:rPr lang="zh-CN" altLang="en-US" smtClean="0"/>
              <a:t>理论相对薄弱</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 calcmode="lin" valueType="num">
                                      <p:cBhvr additive="base">
                                        <p:cTn id="17" dur="5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765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7651">
                                            <p:txEl>
                                              <p:pRg st="3" end="3"/>
                                            </p:txEl>
                                          </p:spTgt>
                                        </p:tgtEl>
                                        <p:attrNameLst>
                                          <p:attrName>style.visibility</p:attrName>
                                        </p:attrNameLst>
                                      </p:cBhvr>
                                      <p:to>
                                        <p:strVal val="visible"/>
                                      </p:to>
                                    </p:set>
                                    <p:anim calcmode="lin" valueType="num">
                                      <p:cBhvr additive="base">
                                        <p:cTn id="21" dur="5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765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 calcmode="lin" valueType="num">
                                      <p:cBhvr additive="base">
                                        <p:cTn id="25" dur="5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651">
                                            <p:txEl>
                                              <p:pRg st="5" end="5"/>
                                            </p:txEl>
                                          </p:spTgt>
                                        </p:tgtEl>
                                        <p:attrNameLst>
                                          <p:attrName>style.visibility</p:attrName>
                                        </p:attrNameLst>
                                      </p:cBhvr>
                                      <p:to>
                                        <p:strVal val="visible"/>
                                      </p:to>
                                    </p:set>
                                    <p:anim calcmode="lin" valueType="num">
                                      <p:cBhvr additive="base">
                                        <p:cTn id="31" dur="500" fill="hold"/>
                                        <p:tgtEl>
                                          <p:spTgt spid="2765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p:txBody>
          <a:bodyPr/>
          <a:lstStyle/>
          <a:p>
            <a:r>
              <a:rPr lang="en-US" altLang="zh-CN" smtClean="0"/>
              <a:t/>
            </a:r>
            <a:br>
              <a:rPr lang="en-US" altLang="zh-CN" smtClean="0"/>
            </a:br>
            <a:r>
              <a:rPr lang="zh-CN" altLang="en-US" sz="3600" b="1" smtClean="0"/>
              <a:t>再抽样调整</a:t>
            </a:r>
          </a:p>
        </p:txBody>
      </p:sp>
      <p:sp>
        <p:nvSpPr>
          <p:cNvPr id="46083" name="内容占位符 2"/>
          <p:cNvSpPr>
            <a:spLocks noGrp="1"/>
          </p:cNvSpPr>
          <p:nvPr>
            <p:ph idx="1"/>
          </p:nvPr>
        </p:nvSpPr>
        <p:spPr>
          <a:xfrm>
            <a:off x="674688" y="1989138"/>
            <a:ext cx="8112125" cy="3921125"/>
          </a:xfrm>
        </p:spPr>
        <p:txBody>
          <a:bodyPr/>
          <a:lstStyle/>
          <a:p>
            <a:endParaRPr lang="en-US" altLang="zh-CN" sz="2800" smtClean="0"/>
          </a:p>
          <a:p>
            <a:r>
              <a:rPr lang="zh-CN" altLang="en-US" sz="2800" smtClean="0"/>
              <a:t>在第一次无回答的单元中随机抽取一个子样本，通过更细致、更充分的工作，获得该子样本的数据，作为整个无回答层的代表值。然后把第一次调查中回答层数据和第二次调查中无回答层数据结合起来，对总体的有关参数进行估计。</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468313" y="1989138"/>
          <a:ext cx="7842250" cy="4392612"/>
        </p:xfrm>
        <a:graphic>
          <a:graphicData uri="http://schemas.openxmlformats.org/presentationml/2006/ole">
            <mc:AlternateContent xmlns:mc="http://schemas.openxmlformats.org/markup-compatibility/2006">
              <mc:Choice xmlns:v="urn:schemas-microsoft-com:vml" Requires="v">
                <p:oleObj spid="_x0000_s8196" name="文档" r:id="rId3" imgW="8066810" imgH="4527601" progId="Word.Document.12">
                  <p:embed/>
                </p:oleObj>
              </mc:Choice>
              <mc:Fallback>
                <p:oleObj name="文档" r:id="rId3" imgW="8066810" imgH="4527601"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989138"/>
                        <a:ext cx="7842250" cy="4392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4"/>
          <p:cNvGraphicFramePr>
            <a:graphicFrameLocks noChangeAspect="1"/>
          </p:cNvGraphicFramePr>
          <p:nvPr/>
        </p:nvGraphicFramePr>
        <p:xfrm>
          <a:off x="323850" y="333375"/>
          <a:ext cx="8289925" cy="6105525"/>
        </p:xfrm>
        <a:graphic>
          <a:graphicData uri="http://schemas.openxmlformats.org/presentationml/2006/ole">
            <mc:AlternateContent xmlns:mc="http://schemas.openxmlformats.org/markup-compatibility/2006">
              <mc:Choice xmlns:v="urn:schemas-microsoft-com:vml" Requires="v">
                <p:oleObj spid="_x0000_s9220" name="文档" r:id="rId3" imgW="6351348" imgH="4693917" progId="Word.Document.12">
                  <p:embed/>
                </p:oleObj>
              </mc:Choice>
              <mc:Fallback>
                <p:oleObj name="文档" r:id="rId3" imgW="6351348" imgH="4693917" progId="Word.Document.12">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33375"/>
                        <a:ext cx="8289925" cy="610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标题 1"/>
          <p:cNvSpPr>
            <a:spLocks noGrp="1"/>
          </p:cNvSpPr>
          <p:nvPr>
            <p:ph type="title"/>
          </p:nvPr>
        </p:nvSpPr>
        <p:spPr/>
        <p:txBody>
          <a:bodyPr/>
          <a:lstStyle/>
          <a:p>
            <a:r>
              <a:rPr lang="zh-CN" altLang="en-US" b="1" smtClean="0"/>
              <a:t>加权调整（</a:t>
            </a:r>
            <a:r>
              <a:rPr lang="en-US" altLang="zh-CN" b="1" smtClean="0"/>
              <a:t>weighting</a:t>
            </a:r>
            <a:r>
              <a:rPr lang="zh-CN" altLang="en-US" b="1" smtClean="0"/>
              <a:t>）</a:t>
            </a:r>
            <a:endParaRPr lang="zh-CN" altLang="en-US" smtClean="0"/>
          </a:p>
        </p:txBody>
      </p:sp>
      <p:sp>
        <p:nvSpPr>
          <p:cNvPr id="10244" name="内容占位符 2"/>
          <p:cNvSpPr>
            <a:spLocks noGrp="1"/>
          </p:cNvSpPr>
          <p:nvPr>
            <p:ph idx="1"/>
          </p:nvPr>
        </p:nvSpPr>
        <p:spPr>
          <a:xfrm>
            <a:off x="539750" y="2017713"/>
            <a:ext cx="8415338" cy="4114800"/>
          </a:xfrm>
        </p:spPr>
        <p:txBody>
          <a:bodyPr/>
          <a:lstStyle/>
          <a:p>
            <a:r>
              <a:rPr lang="zh-CN" altLang="zh-CN" sz="2800" smtClean="0"/>
              <a:t>加权调整法是通过对调查中所获得的回答数据使用加权因子</a:t>
            </a:r>
            <a:r>
              <a:rPr lang="zh-CN" altLang="en-US" sz="2800" smtClean="0"/>
              <a:t>，</a:t>
            </a:r>
            <a:r>
              <a:rPr lang="zh-CN" altLang="zh-CN" sz="2800" smtClean="0"/>
              <a:t>达到对数据进行调整</a:t>
            </a:r>
            <a:r>
              <a:rPr lang="zh-CN" altLang="en-US" sz="2800" smtClean="0"/>
              <a:t>，</a:t>
            </a:r>
            <a:r>
              <a:rPr lang="zh-CN" altLang="zh-CN" sz="2800" smtClean="0"/>
              <a:t>减小由于无回答造成的估计偏差。</a:t>
            </a:r>
            <a:endParaRPr lang="en-US" altLang="zh-CN" sz="2800" smtClean="0"/>
          </a:p>
          <a:p>
            <a:endParaRPr lang="zh-CN" altLang="en-US" sz="2800" smtClean="0"/>
          </a:p>
        </p:txBody>
      </p:sp>
      <p:graphicFrame>
        <p:nvGraphicFramePr>
          <p:cNvPr id="10242" name="Object 2"/>
          <p:cNvGraphicFramePr>
            <a:graphicFrameLocks noChangeAspect="1"/>
          </p:cNvGraphicFramePr>
          <p:nvPr/>
        </p:nvGraphicFramePr>
        <p:xfrm>
          <a:off x="708025" y="3568700"/>
          <a:ext cx="7889875" cy="2846388"/>
        </p:xfrm>
        <a:graphic>
          <a:graphicData uri="http://schemas.openxmlformats.org/presentationml/2006/ole">
            <mc:AlternateContent xmlns:mc="http://schemas.openxmlformats.org/markup-compatibility/2006">
              <mc:Choice xmlns:v="urn:schemas-microsoft-com:vml" Requires="v">
                <p:oleObj spid="_x0000_s10246" name="文档" r:id="rId3" imgW="6077738" imgH="2199182" progId="Word.Document.12">
                  <p:embed/>
                </p:oleObj>
              </mc:Choice>
              <mc:Fallback>
                <p:oleObj name="文档" r:id="rId3" imgW="6077738" imgH="2199182"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025" y="3568700"/>
                        <a:ext cx="7889875" cy="284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539750" y="1989138"/>
          <a:ext cx="8135938" cy="4319587"/>
        </p:xfrm>
        <a:graphic>
          <a:graphicData uri="http://schemas.openxmlformats.org/presentationml/2006/ole">
            <mc:AlternateContent xmlns:mc="http://schemas.openxmlformats.org/markup-compatibility/2006">
              <mc:Choice xmlns:v="urn:schemas-microsoft-com:vml" Requires="v">
                <p:oleObj spid="_x0000_s11269" name="文档" r:id="rId3" imgW="6078458" imgH="3235955" progId="Word.Document.12">
                  <p:embed/>
                </p:oleObj>
              </mc:Choice>
              <mc:Fallback>
                <p:oleObj name="文档" r:id="rId3" imgW="6078458" imgH="3235955"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989138"/>
                        <a:ext cx="8135938"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标题 1"/>
          <p:cNvSpPr>
            <a:spLocks noGrp="1"/>
          </p:cNvSpPr>
          <p:nvPr>
            <p:ph type="title"/>
          </p:nvPr>
        </p:nvSpPr>
        <p:spPr/>
        <p:txBody>
          <a:bodyPr/>
          <a:lstStyle/>
          <a:p>
            <a:r>
              <a:rPr lang="zh-CN" altLang="en-US" sz="3200" b="1" smtClean="0">
                <a:solidFill>
                  <a:schemeClr val="tx1"/>
                </a:solidFill>
              </a:rPr>
              <a:t>加权组调整</a:t>
            </a:r>
            <a:endParaRPr lang="zh-CN" altLang="en-US" sz="3200" smtClean="0">
              <a:solidFill>
                <a:schemeClr val="tx1"/>
              </a:solidFill>
            </a:endParaRPr>
          </a:p>
        </p:txBody>
      </p:sp>
      <p:graphicFrame>
        <p:nvGraphicFramePr>
          <p:cNvPr id="12290" name="Object 2"/>
          <p:cNvGraphicFramePr>
            <a:graphicFrameLocks noChangeAspect="1"/>
          </p:cNvGraphicFramePr>
          <p:nvPr/>
        </p:nvGraphicFramePr>
        <p:xfrm>
          <a:off x="280988" y="2005013"/>
          <a:ext cx="8612187" cy="4632325"/>
        </p:xfrm>
        <a:graphic>
          <a:graphicData uri="http://schemas.openxmlformats.org/presentationml/2006/ole">
            <mc:AlternateContent xmlns:mc="http://schemas.openxmlformats.org/markup-compatibility/2006">
              <mc:Choice xmlns:v="urn:schemas-microsoft-com:vml" Requires="v">
                <p:oleObj spid="_x0000_s12293" name="文档" r:id="rId3" imgW="6181782" imgH="3328833" progId="Word.Document.12">
                  <p:embed/>
                </p:oleObj>
              </mc:Choice>
              <mc:Fallback>
                <p:oleObj name="文档" r:id="rId3" imgW="6181782" imgH="3328833"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88" y="2005013"/>
                        <a:ext cx="8612187" cy="463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nvGraphicFramePr>
        <p:xfrm>
          <a:off x="1047750" y="1917700"/>
          <a:ext cx="7402513" cy="4733925"/>
        </p:xfrm>
        <a:graphic>
          <a:graphicData uri="http://schemas.openxmlformats.org/presentationml/2006/ole">
            <mc:AlternateContent xmlns:mc="http://schemas.openxmlformats.org/markup-compatibility/2006">
              <mc:Choice xmlns:v="urn:schemas-microsoft-com:vml" Requires="v">
                <p:oleObj spid="_x0000_s13316" name="文档" r:id="rId3" imgW="6222463" imgH="3978616" progId="Word.Document.12">
                  <p:embed/>
                </p:oleObj>
              </mc:Choice>
              <mc:Fallback>
                <p:oleObj name="文档" r:id="rId3" imgW="6222463" imgH="3978616"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0" y="1917700"/>
                        <a:ext cx="7402513" cy="473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1"/>
          <p:cNvSpPr>
            <a:spLocks noGrp="1"/>
          </p:cNvSpPr>
          <p:nvPr>
            <p:ph type="title"/>
          </p:nvPr>
        </p:nvSpPr>
        <p:spPr/>
        <p:txBody>
          <a:bodyPr/>
          <a:lstStyle/>
          <a:p>
            <a:r>
              <a:rPr lang="zh-CN" altLang="zh-CN" sz="4000" b="1" smtClean="0"/>
              <a:t>相关推估法</a:t>
            </a:r>
            <a:endParaRPr lang="zh-CN" altLang="en-US" sz="4000" b="1" smtClean="0"/>
          </a:p>
        </p:txBody>
      </p:sp>
      <p:sp>
        <p:nvSpPr>
          <p:cNvPr id="39939" name="内容占位符 2"/>
          <p:cNvSpPr>
            <a:spLocks noGrp="1"/>
          </p:cNvSpPr>
          <p:nvPr>
            <p:ph idx="1"/>
          </p:nvPr>
        </p:nvSpPr>
        <p:spPr>
          <a:xfrm>
            <a:off x="395288" y="2017713"/>
            <a:ext cx="8559800" cy="4219575"/>
          </a:xfrm>
        </p:spPr>
        <p:txBody>
          <a:bodyPr/>
          <a:lstStyle/>
          <a:p>
            <a:r>
              <a:rPr lang="zh-CN" altLang="zh-CN" smtClean="0"/>
              <a:t>主要用于调查中的项目无回答</a:t>
            </a:r>
            <a:endParaRPr lang="en-US" altLang="zh-CN" smtClean="0"/>
          </a:p>
          <a:p>
            <a:r>
              <a:rPr lang="zh-CN" altLang="zh-CN" b="1" smtClean="0"/>
              <a:t>基本思路</a:t>
            </a:r>
            <a:r>
              <a:rPr lang="zh-CN" altLang="zh-CN" smtClean="0"/>
              <a:t>是寻找与无回答问题变量有关联的其他调查问题变量</a:t>
            </a:r>
            <a:r>
              <a:rPr lang="en-US" altLang="zh-CN" smtClean="0"/>
              <a:t>,</a:t>
            </a:r>
            <a:r>
              <a:rPr lang="zh-CN" altLang="zh-CN" smtClean="0"/>
              <a:t>利用调查数据建立起变量之间的回归方程</a:t>
            </a:r>
            <a:r>
              <a:rPr lang="en-US" altLang="zh-CN" smtClean="0"/>
              <a:t>,</a:t>
            </a:r>
            <a:r>
              <a:rPr lang="zh-CN" altLang="zh-CN" smtClean="0"/>
              <a:t>对项目无回答的变量值进行推估。</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anim calcmode="lin" valueType="num">
                                      <p:cBhvr additive="base">
                                        <p:cTn id="11" dur="500" fill="hold"/>
                                        <p:tgtEl>
                                          <p:spTgt spid="3993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993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p:txBody>
          <a:bodyPr/>
          <a:lstStyle/>
          <a:p>
            <a:r>
              <a:rPr lang="zh-CN" altLang="zh-CN" sz="4000" b="1" smtClean="0"/>
              <a:t>插补调整</a:t>
            </a:r>
            <a:endParaRPr lang="zh-CN" altLang="en-US" sz="4000" b="1" smtClean="0"/>
          </a:p>
        </p:txBody>
      </p:sp>
      <p:sp>
        <p:nvSpPr>
          <p:cNvPr id="40963" name="内容占位符 2"/>
          <p:cNvSpPr>
            <a:spLocks noGrp="1"/>
          </p:cNvSpPr>
          <p:nvPr>
            <p:ph idx="1"/>
          </p:nvPr>
        </p:nvSpPr>
        <p:spPr>
          <a:xfrm>
            <a:off x="539750" y="2017713"/>
            <a:ext cx="8415338" cy="4114800"/>
          </a:xfrm>
        </p:spPr>
        <p:txBody>
          <a:bodyPr/>
          <a:lstStyle/>
          <a:p>
            <a:pPr>
              <a:buFont typeface="Wingdings" panose="05000000000000000000" pitchFamily="2" charset="2"/>
              <a:buNone/>
            </a:pPr>
            <a:r>
              <a:rPr lang="zh-CN" altLang="zh-CN" b="1" smtClean="0"/>
              <a:t>两个调整目的</a:t>
            </a:r>
            <a:r>
              <a:rPr lang="en-US" altLang="zh-CN" b="1" smtClean="0"/>
              <a:t>:</a:t>
            </a:r>
          </a:p>
          <a:p>
            <a:r>
              <a:rPr lang="zh-CN" altLang="en-US" sz="2800" smtClean="0"/>
              <a:t>第</a:t>
            </a:r>
            <a:r>
              <a:rPr lang="zh-CN" altLang="zh-CN" sz="2800" smtClean="0"/>
              <a:t>一个是减小由于无回答可能造成的估计量偏差</a:t>
            </a:r>
            <a:r>
              <a:rPr lang="zh-CN" altLang="en-US" sz="2800" smtClean="0"/>
              <a:t>；</a:t>
            </a:r>
            <a:endParaRPr lang="en-US" altLang="zh-CN" sz="2800" smtClean="0"/>
          </a:p>
          <a:p>
            <a:r>
              <a:rPr lang="zh-CN" altLang="en-US" sz="2800" smtClean="0"/>
              <a:t>第二个是</a:t>
            </a:r>
            <a:r>
              <a:rPr lang="zh-CN" altLang="zh-CN" sz="2800" smtClean="0"/>
              <a:t>力图构造一个完整的数据集</a:t>
            </a:r>
            <a:r>
              <a:rPr lang="zh-CN" altLang="en-US" sz="2800" smtClean="0"/>
              <a:t>。</a:t>
            </a:r>
            <a:endParaRPr lang="en-US" altLang="zh-CN" sz="2800" smtClean="0"/>
          </a:p>
          <a:p>
            <a:pPr>
              <a:buFont typeface="Wingdings" panose="05000000000000000000" pitchFamily="2" charset="2"/>
              <a:buNone/>
            </a:pPr>
            <a:r>
              <a:rPr lang="zh-CN" altLang="en-US" sz="2800" b="1" smtClean="0"/>
              <a:t>   </a:t>
            </a:r>
            <a:endParaRPr lang="en-US" altLang="zh-CN" sz="2800" b="1" smtClean="0"/>
          </a:p>
          <a:p>
            <a:pPr>
              <a:buFont typeface="Wingdings" panose="05000000000000000000" pitchFamily="2" charset="2"/>
              <a:buNone/>
            </a:pPr>
            <a:r>
              <a:rPr lang="en-US" altLang="zh-CN" sz="2800" b="1" smtClean="0"/>
              <a:t>   </a:t>
            </a:r>
            <a:r>
              <a:rPr lang="zh-CN" altLang="en-US" sz="2800" b="1" smtClean="0"/>
              <a:t>插补法的效率如何，取决于插补值与原无回答数据的相似程度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500" fill="hold"/>
                                        <p:tgtEl>
                                          <p:spTgt spid="409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additive="base">
                                        <p:cTn id="19" dur="500" fill="hold"/>
                                        <p:tgtEl>
                                          <p:spTgt spid="409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963">
                                            <p:txEl>
                                              <p:pRg st="3" end="3"/>
                                            </p:txEl>
                                          </p:spTgt>
                                        </p:tgtEl>
                                        <p:attrNameLst>
                                          <p:attrName>style.visibility</p:attrName>
                                        </p:attrNameLst>
                                      </p:cBhvr>
                                      <p:to>
                                        <p:strVal val="visible"/>
                                      </p:to>
                                    </p:set>
                                    <p:anim calcmode="lin" valueType="num">
                                      <p:cBhvr additive="base">
                                        <p:cTn id="25" dur="500" fill="hold"/>
                                        <p:tgtEl>
                                          <p:spTgt spid="409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 calcmode="lin" valueType="num">
                                      <p:cBhvr additive="base">
                                        <p:cTn id="31" dur="500" fill="hold"/>
                                        <p:tgtEl>
                                          <p:spTgt spid="4096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96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p:nvPr>
        </p:nvSpPr>
        <p:spPr/>
        <p:txBody>
          <a:bodyPr/>
          <a:lstStyle/>
          <a:p>
            <a:r>
              <a:rPr lang="zh-CN" altLang="en-US" sz="3600" b="1" smtClean="0"/>
              <a:t>均值插补法</a:t>
            </a:r>
          </a:p>
        </p:txBody>
      </p:sp>
      <p:sp>
        <p:nvSpPr>
          <p:cNvPr id="41987" name="内容占位符 2"/>
          <p:cNvSpPr>
            <a:spLocks noGrp="1"/>
          </p:cNvSpPr>
          <p:nvPr>
            <p:ph idx="1"/>
          </p:nvPr>
        </p:nvSpPr>
        <p:spPr>
          <a:xfrm>
            <a:off x="900113" y="2017713"/>
            <a:ext cx="7848600" cy="4148137"/>
          </a:xfrm>
        </p:spPr>
        <p:txBody>
          <a:bodyPr/>
          <a:lstStyle/>
          <a:p>
            <a:pPr>
              <a:buFont typeface="Wingdings" panose="05000000000000000000" pitchFamily="2" charset="2"/>
              <a:buNone/>
            </a:pPr>
            <a:r>
              <a:rPr lang="zh-CN" altLang="en-US" sz="2400" smtClean="0"/>
              <a:t>   实际中使用较多，</a:t>
            </a:r>
            <a:r>
              <a:rPr lang="zh-CN" altLang="zh-CN" sz="2400" smtClean="0"/>
              <a:t>根据辅助信息将样本分为若干组</a:t>
            </a:r>
            <a:r>
              <a:rPr lang="zh-CN" altLang="en-US" sz="2400" smtClean="0"/>
              <a:t>，</a:t>
            </a:r>
            <a:r>
              <a:rPr lang="zh-CN" altLang="zh-CN" sz="2400" smtClean="0"/>
              <a:t>使组内各单元的主要特征相似。然后分别计算各组目标变量</a:t>
            </a:r>
            <a:r>
              <a:rPr lang="en-US" altLang="zh-CN" sz="2400" smtClean="0"/>
              <a:t>Y</a:t>
            </a:r>
            <a:r>
              <a:rPr lang="zh-CN" altLang="zh-CN" sz="2400" smtClean="0"/>
              <a:t>的均值</a:t>
            </a:r>
            <a:r>
              <a:rPr lang="zh-CN" altLang="en-US" sz="2400" smtClean="0"/>
              <a:t>，</a:t>
            </a:r>
            <a:r>
              <a:rPr lang="zh-CN" altLang="zh-CN" sz="2400" smtClean="0"/>
              <a:t>将各组均值作为组内所有缺失项的替补值。</a:t>
            </a:r>
            <a:endParaRPr lang="en-US" altLang="zh-CN" sz="2400" smtClean="0"/>
          </a:p>
          <a:p>
            <a:pPr>
              <a:buFont typeface="Wingdings" panose="05000000000000000000" pitchFamily="2" charset="2"/>
              <a:buNone/>
            </a:pPr>
            <a:r>
              <a:rPr lang="zh-CN" altLang="en-US" sz="2400" b="1" smtClean="0"/>
              <a:t>优点</a:t>
            </a:r>
            <a:r>
              <a:rPr lang="zh-CN" altLang="en-US" sz="2400" smtClean="0"/>
              <a:t>：</a:t>
            </a:r>
            <a:r>
              <a:rPr lang="zh-CN" altLang="zh-CN" sz="2400" smtClean="0"/>
              <a:t>操作简便</a:t>
            </a:r>
            <a:r>
              <a:rPr lang="zh-CN" altLang="en-US" sz="2400" smtClean="0"/>
              <a:t>；</a:t>
            </a:r>
            <a:r>
              <a:rPr lang="zh-CN" altLang="zh-CN" sz="2400" smtClean="0"/>
              <a:t>对均值和总量这样的单变量参数可以有</a:t>
            </a:r>
            <a:r>
              <a:rPr lang="en-US" altLang="zh-CN" sz="2400" smtClean="0"/>
              <a:t>                                                                                                        </a:t>
            </a:r>
            <a:r>
              <a:rPr lang="zh-CN" altLang="zh-CN" sz="2400" smtClean="0"/>
              <a:t>效地降低其点估计的偏差</a:t>
            </a:r>
            <a:endParaRPr lang="en-US" altLang="zh-CN" sz="2400" smtClean="0"/>
          </a:p>
          <a:p>
            <a:pPr>
              <a:buFont typeface="Wingdings" panose="05000000000000000000" pitchFamily="2" charset="2"/>
              <a:buNone/>
            </a:pPr>
            <a:r>
              <a:rPr lang="zh-CN" altLang="en-US" sz="2400" b="1" smtClean="0"/>
              <a:t>缺点：</a:t>
            </a:r>
            <a:r>
              <a:rPr lang="zh-CN" altLang="zh-CN" sz="2400" smtClean="0"/>
              <a:t>插补的结果歪曲了样本单元中</a:t>
            </a:r>
            <a:r>
              <a:rPr lang="en-US" altLang="zh-CN" sz="2400" smtClean="0"/>
              <a:t>Y</a:t>
            </a:r>
            <a:r>
              <a:rPr lang="zh-CN" altLang="zh-CN" sz="2400" smtClean="0"/>
              <a:t>变量的分布</a:t>
            </a:r>
            <a:r>
              <a:rPr lang="zh-CN" altLang="en-US" sz="2400" smtClean="0"/>
              <a:t>；</a:t>
            </a:r>
            <a:endParaRPr lang="en-US" altLang="zh-CN" sz="2400" smtClean="0"/>
          </a:p>
          <a:p>
            <a:pPr>
              <a:buFont typeface="Wingdings" panose="05000000000000000000" pitchFamily="2" charset="2"/>
              <a:buNone/>
            </a:pPr>
            <a:r>
              <a:rPr lang="en-US" altLang="zh-CN" sz="2400" smtClean="0"/>
              <a:t>          </a:t>
            </a:r>
            <a:r>
              <a:rPr lang="zh-CN" altLang="zh-CN" sz="2400" smtClean="0"/>
              <a:t>插补结果将导致在均值和总量估计中对方差的低估</a:t>
            </a:r>
            <a:endParaRPr lang="en-US" altLang="zh-CN" sz="2400" smtClean="0"/>
          </a:p>
          <a:p>
            <a:pPr>
              <a:buFont typeface="Wingdings" panose="05000000000000000000" pitchFamily="2" charset="2"/>
              <a:buNone/>
            </a:pPr>
            <a:r>
              <a:rPr lang="zh-CN" altLang="zh-CN" sz="2400" b="1" smtClean="0"/>
              <a:t>均值插补适用的场合</a:t>
            </a:r>
            <a:r>
              <a:rPr lang="zh-CN" altLang="zh-CN" sz="2400" smtClean="0"/>
              <a:t>是仅仅进行简单的点估计</a:t>
            </a:r>
            <a:r>
              <a:rPr lang="en-US" altLang="zh-CN" sz="2400" smtClean="0"/>
              <a:t>,</a:t>
            </a:r>
            <a:r>
              <a:rPr lang="zh-CN" altLang="zh-CN" sz="2400" smtClean="0"/>
              <a:t>而不适用于需要方差估计等比较复杂的分析。</a:t>
            </a:r>
            <a:endParaRPr lang="en-US" altLang="zh-CN" sz="2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987">
                                            <p:txEl>
                                              <p:pRg st="4" end="4"/>
                                            </p:txEl>
                                          </p:spTgt>
                                        </p:tgtEl>
                                        <p:attrNameLst>
                                          <p:attrName>style.visibility</p:attrName>
                                        </p:attrNameLst>
                                      </p:cBhvr>
                                      <p:to>
                                        <p:strVal val="visible"/>
                                      </p:to>
                                    </p:set>
                                    <p:anim calcmode="lin" valueType="num">
                                      <p:cBhvr additive="base">
                                        <p:cTn id="31"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755650" y="1773238"/>
            <a:ext cx="7826375" cy="4114800"/>
          </a:xfrm>
        </p:spPr>
        <p:txBody>
          <a:bodyPr/>
          <a:lstStyle/>
          <a:p>
            <a:r>
              <a:rPr lang="zh-CN" altLang="en-US" sz="2800" smtClean="0"/>
              <a:t>产生渠道：</a:t>
            </a:r>
          </a:p>
          <a:p>
            <a:pPr lvl="1"/>
            <a:r>
              <a:rPr lang="zh-CN" altLang="en-US" sz="2400" smtClean="0"/>
              <a:t>调查设计：调查问卷的设计，抽样底册的不完善</a:t>
            </a:r>
          </a:p>
          <a:p>
            <a:pPr lvl="1"/>
            <a:r>
              <a:rPr lang="zh-CN" altLang="en-US" sz="2400" smtClean="0"/>
              <a:t>数据搜集阶段：调查人员，被调查者，调查工作人员</a:t>
            </a:r>
          </a:p>
          <a:p>
            <a:pPr lvl="1"/>
            <a:r>
              <a:rPr lang="zh-CN" altLang="en-US" sz="2400" smtClean="0"/>
              <a:t>在数据处理阶段：调查数据的编辑，编码、键入、估计</a:t>
            </a:r>
          </a:p>
          <a:p>
            <a:endParaRPr lang="zh-CN" altLang="en-US" sz="2800" smtClean="0"/>
          </a:p>
          <a:p>
            <a:r>
              <a:rPr lang="zh-CN" altLang="en-US" sz="2800" smtClean="0"/>
              <a:t>分类：</a:t>
            </a:r>
          </a:p>
          <a:p>
            <a:pPr lvl="1"/>
            <a:r>
              <a:rPr lang="zh-CN" altLang="en-US" sz="2400" smtClean="0"/>
              <a:t>抽样框误差、无回答误差、计量误差</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4">
                                            <p:txEl>
                                              <p:pRg st="0" end="0"/>
                                            </p:txEl>
                                          </p:spTgt>
                                        </p:tgtEl>
                                        <p:attrNameLst>
                                          <p:attrName>style.visibility</p:attrName>
                                        </p:attrNameLst>
                                      </p:cBhvr>
                                      <p:to>
                                        <p:strVal val="visible"/>
                                      </p:to>
                                    </p:set>
                                    <p:anim calcmode="lin" valueType="num">
                                      <p:cBhvr additive="base">
                                        <p:cTn id="7" dur="500" fill="hold"/>
                                        <p:tgtEl>
                                          <p:spTgt spid="286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674">
                                            <p:txEl>
                                              <p:pRg st="1" end="1"/>
                                            </p:txEl>
                                          </p:spTgt>
                                        </p:tgtEl>
                                        <p:attrNameLst>
                                          <p:attrName>style.visibility</p:attrName>
                                        </p:attrNameLst>
                                      </p:cBhvr>
                                      <p:to>
                                        <p:strVal val="visible"/>
                                      </p:to>
                                    </p:set>
                                    <p:anim calcmode="lin" valueType="num">
                                      <p:cBhvr additive="base">
                                        <p:cTn id="11" dur="500" fill="hold"/>
                                        <p:tgtEl>
                                          <p:spTgt spid="2867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67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674">
                                            <p:txEl>
                                              <p:pRg st="2" end="2"/>
                                            </p:txEl>
                                          </p:spTgt>
                                        </p:tgtEl>
                                        <p:attrNameLst>
                                          <p:attrName>style.visibility</p:attrName>
                                        </p:attrNameLst>
                                      </p:cBhvr>
                                      <p:to>
                                        <p:strVal val="visible"/>
                                      </p:to>
                                    </p:set>
                                    <p:anim calcmode="lin" valueType="num">
                                      <p:cBhvr additive="base">
                                        <p:cTn id="15" dur="500" fill="hold"/>
                                        <p:tgtEl>
                                          <p:spTgt spid="2867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867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8674">
                                            <p:txEl>
                                              <p:pRg st="3" end="3"/>
                                            </p:txEl>
                                          </p:spTgt>
                                        </p:tgtEl>
                                        <p:attrNameLst>
                                          <p:attrName>style.visibility</p:attrName>
                                        </p:attrNameLst>
                                      </p:cBhvr>
                                      <p:to>
                                        <p:strVal val="visible"/>
                                      </p:to>
                                    </p:set>
                                    <p:anim calcmode="lin" valueType="num">
                                      <p:cBhvr additive="base">
                                        <p:cTn id="19" dur="500" fill="hold"/>
                                        <p:tgtEl>
                                          <p:spTgt spid="2867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67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674">
                                            <p:txEl>
                                              <p:pRg st="5" end="5"/>
                                            </p:txEl>
                                          </p:spTgt>
                                        </p:tgtEl>
                                        <p:attrNameLst>
                                          <p:attrName>style.visibility</p:attrName>
                                        </p:attrNameLst>
                                      </p:cBhvr>
                                      <p:to>
                                        <p:strVal val="visible"/>
                                      </p:to>
                                    </p:set>
                                    <p:anim calcmode="lin" valueType="num">
                                      <p:cBhvr additive="base">
                                        <p:cTn id="25" dur="500" fill="hold"/>
                                        <p:tgtEl>
                                          <p:spTgt spid="2867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674">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674">
                                            <p:txEl>
                                              <p:pRg st="6" end="6"/>
                                            </p:txEl>
                                          </p:spTgt>
                                        </p:tgtEl>
                                        <p:attrNameLst>
                                          <p:attrName>style.visibility</p:attrName>
                                        </p:attrNameLst>
                                      </p:cBhvr>
                                      <p:to>
                                        <p:strVal val="visible"/>
                                      </p:to>
                                    </p:set>
                                    <p:anim calcmode="lin" valueType="num">
                                      <p:cBhvr additive="base">
                                        <p:cTn id="29" dur="500" fill="hold"/>
                                        <p:tgtEl>
                                          <p:spTgt spid="2867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867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标题 1"/>
          <p:cNvSpPr>
            <a:spLocks noGrp="1"/>
          </p:cNvSpPr>
          <p:nvPr>
            <p:ph type="title"/>
          </p:nvPr>
        </p:nvSpPr>
        <p:spPr/>
        <p:txBody>
          <a:bodyPr/>
          <a:lstStyle/>
          <a:p>
            <a:r>
              <a:rPr lang="zh-CN" altLang="zh-CN" sz="4000" b="1" smtClean="0"/>
              <a:t>随机插补</a:t>
            </a:r>
            <a:endParaRPr lang="zh-CN" altLang="en-US" sz="4000" b="1" smtClean="0"/>
          </a:p>
        </p:txBody>
      </p:sp>
      <p:sp>
        <p:nvSpPr>
          <p:cNvPr id="14340" name="内容占位符 2"/>
          <p:cNvSpPr>
            <a:spLocks noGrp="1"/>
          </p:cNvSpPr>
          <p:nvPr>
            <p:ph idx="1"/>
          </p:nvPr>
        </p:nvSpPr>
        <p:spPr>
          <a:xfrm>
            <a:off x="684213" y="1916113"/>
            <a:ext cx="7772400" cy="4403725"/>
          </a:xfrm>
        </p:spPr>
        <p:txBody>
          <a:bodyPr/>
          <a:lstStyle/>
          <a:p>
            <a:r>
              <a:rPr lang="zh-CN" altLang="zh-CN" smtClean="0"/>
              <a:t>采用某种概率抽样的方式</a:t>
            </a:r>
            <a:r>
              <a:rPr lang="en-US" altLang="zh-CN" smtClean="0"/>
              <a:t>,</a:t>
            </a:r>
            <a:r>
              <a:rPr lang="zh-CN" altLang="zh-CN" smtClean="0"/>
              <a:t>从回答单元的资料中抽取无回答的替补值。</a:t>
            </a:r>
            <a:endParaRPr lang="en-US" altLang="zh-CN" smtClean="0"/>
          </a:p>
          <a:p>
            <a:endParaRPr lang="zh-CN" altLang="en-US" smtClean="0"/>
          </a:p>
        </p:txBody>
      </p:sp>
      <p:graphicFrame>
        <p:nvGraphicFramePr>
          <p:cNvPr id="14338" name="Object 2"/>
          <p:cNvGraphicFramePr>
            <a:graphicFrameLocks noChangeAspect="1"/>
          </p:cNvGraphicFramePr>
          <p:nvPr/>
        </p:nvGraphicFramePr>
        <p:xfrm>
          <a:off x="825500" y="3067050"/>
          <a:ext cx="7699375" cy="3673475"/>
        </p:xfrm>
        <a:graphic>
          <a:graphicData uri="http://schemas.openxmlformats.org/presentationml/2006/ole">
            <mc:AlternateContent xmlns:mc="http://schemas.openxmlformats.org/markup-compatibility/2006">
              <mc:Choice xmlns:v="urn:schemas-microsoft-com:vml" Requires="v">
                <p:oleObj spid="_x0000_s14342" name="文档" r:id="rId3" imgW="6464392" imgH="3091959" progId="Word.Document.12">
                  <p:embed/>
                </p:oleObj>
              </mc:Choice>
              <mc:Fallback>
                <p:oleObj name="文档" r:id="rId3" imgW="6464392" imgH="3091959"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500" y="3067050"/>
                        <a:ext cx="7699375" cy="367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 calcmode="lin" valueType="num">
                                      <p:cBhvr additive="base">
                                        <p:cTn id="7" dur="500" fill="hold"/>
                                        <p:tgtEl>
                                          <p:spTgt spid="1434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8"/>
                                        </p:tgtEl>
                                        <p:attrNameLst>
                                          <p:attrName>style.visibility</p:attrName>
                                        </p:attrNameLst>
                                      </p:cBhvr>
                                      <p:to>
                                        <p:strVal val="visible"/>
                                      </p:to>
                                    </p:set>
                                    <p:anim calcmode="lin" valueType="num">
                                      <p:cBhvr additive="base">
                                        <p:cTn id="13" dur="500" fill="hold"/>
                                        <p:tgtEl>
                                          <p:spTgt spid="14338"/>
                                        </p:tgtEl>
                                        <p:attrNameLst>
                                          <p:attrName>ppt_x</p:attrName>
                                        </p:attrNameLst>
                                      </p:cBhvr>
                                      <p:tavLst>
                                        <p:tav tm="0">
                                          <p:val>
                                            <p:strVal val="#ppt_x"/>
                                          </p:val>
                                        </p:tav>
                                        <p:tav tm="100000">
                                          <p:val>
                                            <p:strVal val="#ppt_x"/>
                                          </p:val>
                                        </p:tav>
                                      </p:tavLst>
                                    </p:anim>
                                    <p:anim calcmode="lin" valueType="num">
                                      <p:cBhvr additive="base">
                                        <p:cTn id="14"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noChangeAspect="1"/>
          </p:cNvGraphicFramePr>
          <p:nvPr/>
        </p:nvGraphicFramePr>
        <p:xfrm>
          <a:off x="339725" y="250825"/>
          <a:ext cx="8185150" cy="6326188"/>
        </p:xfrm>
        <a:graphic>
          <a:graphicData uri="http://schemas.openxmlformats.org/presentationml/2006/ole">
            <mc:AlternateContent xmlns:mc="http://schemas.openxmlformats.org/markup-compatibility/2006">
              <mc:Choice xmlns:v="urn:schemas-microsoft-com:vml" Requires="v">
                <p:oleObj spid="_x0000_s15364" name="文档" r:id="rId3" imgW="8682072" imgH="6713824" progId="Word.Document.12">
                  <p:embed/>
                </p:oleObj>
              </mc:Choice>
              <mc:Fallback>
                <p:oleObj name="文档" r:id="rId3" imgW="8682072" imgH="6713824"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250825"/>
                        <a:ext cx="8185150" cy="632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down)">
                                      <p:cBhvr>
                                        <p:cTn id="7"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zh-CN" altLang="en-US" smtClean="0"/>
              <a:t>第四节 计量误差</a:t>
            </a:r>
          </a:p>
        </p:txBody>
      </p:sp>
      <p:sp>
        <p:nvSpPr>
          <p:cNvPr id="43011" name="Rectangle 3"/>
          <p:cNvSpPr>
            <a:spLocks noGrp="1" noChangeArrowheads="1"/>
          </p:cNvSpPr>
          <p:nvPr>
            <p:ph idx="1"/>
          </p:nvPr>
        </p:nvSpPr>
        <p:spPr>
          <a:xfrm>
            <a:off x="827088" y="2017713"/>
            <a:ext cx="8128000" cy="4114800"/>
          </a:xfrm>
        </p:spPr>
        <p:txBody>
          <a:bodyPr/>
          <a:lstStyle/>
          <a:p>
            <a:pPr>
              <a:buFont typeface="Wingdings" panose="05000000000000000000" pitchFamily="2" charset="2"/>
              <a:buNone/>
            </a:pPr>
            <a:r>
              <a:rPr lang="zh-CN" altLang="en-US" b="1" smtClean="0"/>
              <a:t>一、相关概念</a:t>
            </a:r>
            <a:endParaRPr lang="en-US" altLang="zh-CN" b="1" smtClean="0"/>
          </a:p>
          <a:p>
            <a:pPr>
              <a:buFont typeface="Wingdings" panose="05000000000000000000" pitchFamily="2" charset="2"/>
              <a:buNone/>
            </a:pPr>
            <a:r>
              <a:rPr lang="zh-CN" altLang="en-US" smtClean="0"/>
              <a:t>涵盖范围广，主要成因分类：</a:t>
            </a:r>
          </a:p>
          <a:p>
            <a:r>
              <a:rPr lang="zh-CN" altLang="en-US" smtClean="0"/>
              <a:t>设计误差：问卷设计 ，抽样过程 </a:t>
            </a:r>
          </a:p>
          <a:p>
            <a:r>
              <a:rPr lang="zh-CN" altLang="en-US" smtClean="0"/>
              <a:t>被调查者误差：无意识误差和有意识误差 </a:t>
            </a:r>
          </a:p>
          <a:p>
            <a:r>
              <a:rPr lang="zh-CN" altLang="en-US" smtClean="0"/>
              <a:t>调查者误差：现场调查人员造成的误差</a:t>
            </a:r>
          </a:p>
          <a:p>
            <a:r>
              <a:rPr lang="zh-CN" altLang="en-US" smtClean="0"/>
              <a:t>其它误差</a:t>
            </a:r>
            <a:r>
              <a:rPr lang="en-US" altLang="zh-CN" smtClean="0"/>
              <a:t>:</a:t>
            </a:r>
            <a:r>
              <a:rPr lang="zh-CN" altLang="en-US" smtClean="0"/>
              <a:t>测量工具</a:t>
            </a:r>
            <a:r>
              <a:rPr lang="en-US" altLang="zh-CN" smtClean="0"/>
              <a:t>,</a:t>
            </a:r>
            <a:r>
              <a:rPr lang="zh-CN" altLang="en-US" smtClean="0"/>
              <a:t>编码 </a:t>
            </a:r>
            <a:r>
              <a:rPr lang="en-US" altLang="zh-CN" smtClean="0"/>
              <a:t>,</a:t>
            </a:r>
            <a:r>
              <a:rPr lang="zh-CN" altLang="en-US" smtClean="0"/>
              <a:t>录入等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wipe(down)">
                                      <p:cBhvr>
                                        <p:cTn id="7" dur="500"/>
                                        <p:tgtEl>
                                          <p:spTgt spid="43011">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011">
                                            <p:txEl>
                                              <p:pRg st="1" end="1"/>
                                            </p:txEl>
                                          </p:spTgt>
                                        </p:tgtEl>
                                        <p:attrNameLst>
                                          <p:attrName>style.visibility</p:attrName>
                                        </p:attrNameLst>
                                      </p:cBhvr>
                                      <p:to>
                                        <p:strVal val="visible"/>
                                      </p:to>
                                    </p:set>
                                    <p:animEffect transition="in" filter="wipe(down)">
                                      <p:cBhvr>
                                        <p:cTn id="10" dur="500"/>
                                        <p:tgtEl>
                                          <p:spTgt spid="43011">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3011">
                                            <p:txEl>
                                              <p:pRg st="2" end="2"/>
                                            </p:txEl>
                                          </p:spTgt>
                                        </p:tgtEl>
                                        <p:attrNameLst>
                                          <p:attrName>style.visibility</p:attrName>
                                        </p:attrNameLst>
                                      </p:cBhvr>
                                      <p:to>
                                        <p:strVal val="visible"/>
                                      </p:to>
                                    </p:set>
                                    <p:animEffect transition="in" filter="wipe(down)">
                                      <p:cBhvr>
                                        <p:cTn id="13" dur="500"/>
                                        <p:tgtEl>
                                          <p:spTgt spid="43011">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3011">
                                            <p:txEl>
                                              <p:pRg st="3" end="3"/>
                                            </p:txEl>
                                          </p:spTgt>
                                        </p:tgtEl>
                                        <p:attrNameLst>
                                          <p:attrName>style.visibility</p:attrName>
                                        </p:attrNameLst>
                                      </p:cBhvr>
                                      <p:to>
                                        <p:strVal val="visible"/>
                                      </p:to>
                                    </p:set>
                                    <p:animEffect transition="in" filter="wipe(down)">
                                      <p:cBhvr>
                                        <p:cTn id="16" dur="500"/>
                                        <p:tgtEl>
                                          <p:spTgt spid="43011">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011">
                                            <p:txEl>
                                              <p:pRg st="4" end="4"/>
                                            </p:txEl>
                                          </p:spTgt>
                                        </p:tgtEl>
                                        <p:attrNameLst>
                                          <p:attrName>style.visibility</p:attrName>
                                        </p:attrNameLst>
                                      </p:cBhvr>
                                      <p:to>
                                        <p:strVal val="visible"/>
                                      </p:to>
                                    </p:set>
                                    <p:animEffect transition="in" filter="wipe(down)">
                                      <p:cBhvr>
                                        <p:cTn id="19" dur="500"/>
                                        <p:tgtEl>
                                          <p:spTgt spid="43011">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3011">
                                            <p:txEl>
                                              <p:pRg st="5" end="5"/>
                                            </p:txEl>
                                          </p:spTgt>
                                        </p:tgtEl>
                                        <p:attrNameLst>
                                          <p:attrName>style.visibility</p:attrName>
                                        </p:attrNameLst>
                                      </p:cBhvr>
                                      <p:to>
                                        <p:strVal val="visible"/>
                                      </p:to>
                                    </p:set>
                                    <p:animEffect transition="in" filter="wipe(down)">
                                      <p:cBhvr>
                                        <p:cTn id="22" dur="500"/>
                                        <p:tgtEl>
                                          <p:spTgt spid="430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r>
              <a:rPr lang="zh-CN" altLang="en-US" sz="3600" b="1" smtClean="0"/>
              <a:t>二、</a:t>
            </a:r>
            <a:r>
              <a:rPr lang="zh-CN" altLang="zh-CN" sz="3600" b="1" smtClean="0"/>
              <a:t>计量误差模型</a:t>
            </a:r>
            <a:endParaRPr lang="zh-CN" altLang="en-US" sz="3600" b="1" smtClean="0"/>
          </a:p>
        </p:txBody>
      </p:sp>
      <p:graphicFrame>
        <p:nvGraphicFramePr>
          <p:cNvPr id="16386" name="Object 2"/>
          <p:cNvGraphicFramePr>
            <a:graphicFrameLocks noChangeAspect="1"/>
          </p:cNvGraphicFramePr>
          <p:nvPr/>
        </p:nvGraphicFramePr>
        <p:xfrm>
          <a:off x="323850" y="1976438"/>
          <a:ext cx="8569325" cy="4881562"/>
        </p:xfrm>
        <a:graphic>
          <a:graphicData uri="http://schemas.openxmlformats.org/presentationml/2006/ole">
            <mc:AlternateContent xmlns:mc="http://schemas.openxmlformats.org/markup-compatibility/2006">
              <mc:Choice xmlns:v="urn:schemas-microsoft-com:vml" Requires="v">
                <p:oleObj spid="_x0000_s16389" name="文档" r:id="rId3" imgW="6328667" imgH="3623305" progId="Word.Document.12">
                  <p:embed/>
                </p:oleObj>
              </mc:Choice>
              <mc:Fallback>
                <p:oleObj name="文档" r:id="rId3" imgW="6328667" imgH="3623305"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976438"/>
                        <a:ext cx="8569325" cy="488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8" name="Rectangle 17"/>
          <p:cNvSpPr>
            <a:spLocks noGrp="1" noChangeArrowheads="1"/>
          </p:cNvSpPr>
          <p:nvPr>
            <p:ph type="title"/>
          </p:nvPr>
        </p:nvSpPr>
        <p:spPr/>
        <p:txBody>
          <a:bodyPr/>
          <a:lstStyle/>
          <a:p>
            <a:r>
              <a:rPr lang="zh-CN" altLang="en-US" sz="3600" b="1" smtClean="0"/>
              <a:t>推导过程</a:t>
            </a:r>
            <a:endParaRPr lang="zh-CN" altLang="zh-CN" sz="3600" b="1" smtClean="0"/>
          </a:p>
        </p:txBody>
      </p:sp>
      <p:sp>
        <p:nvSpPr>
          <p:cNvPr id="17419" name="Rectangle 3"/>
          <p:cNvSpPr>
            <a:spLocks noGrp="1" noChangeArrowheads="1"/>
          </p:cNvSpPr>
          <p:nvPr>
            <p:ph type="body" sz="half" idx="1"/>
          </p:nvPr>
        </p:nvSpPr>
        <p:spPr>
          <a:xfrm>
            <a:off x="755650" y="3141663"/>
            <a:ext cx="5842000" cy="1905000"/>
          </a:xfrm>
        </p:spPr>
        <p:txBody>
          <a:bodyPr/>
          <a:lstStyle/>
          <a:p>
            <a:pPr>
              <a:lnSpc>
                <a:spcPct val="90000"/>
              </a:lnSpc>
            </a:pPr>
            <a:endParaRPr lang="en-US" altLang="zh-CN" sz="2800" smtClean="0"/>
          </a:p>
          <a:p>
            <a:pPr>
              <a:lnSpc>
                <a:spcPct val="90000"/>
              </a:lnSpc>
            </a:pPr>
            <a:r>
              <a:rPr lang="zh-CN" altLang="en-US" sz="2800" smtClean="0"/>
              <a:t>对样本加以平均 </a:t>
            </a:r>
          </a:p>
        </p:txBody>
      </p:sp>
      <p:sp>
        <p:nvSpPr>
          <p:cNvPr id="17420" name="Rectangle 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7410" name="Object 4"/>
          <p:cNvGraphicFramePr>
            <a:graphicFrameLocks noChangeAspect="1"/>
          </p:cNvGraphicFramePr>
          <p:nvPr/>
        </p:nvGraphicFramePr>
        <p:xfrm>
          <a:off x="3995738" y="1773238"/>
          <a:ext cx="4630737" cy="1057275"/>
        </p:xfrm>
        <a:graphic>
          <a:graphicData uri="http://schemas.openxmlformats.org/presentationml/2006/ole">
            <mc:AlternateContent xmlns:mc="http://schemas.openxmlformats.org/markup-compatibility/2006">
              <mc:Choice xmlns:v="urn:schemas-microsoft-com:vml" Requires="v">
                <p:oleObj spid="_x0000_s17434" name="公式" r:id="rId3" imgW="2006280" imgH="457200" progId="Equation.3">
                  <p:embed/>
                </p:oleObj>
              </mc:Choice>
              <mc:Fallback>
                <p:oleObj name="公式" r:id="rId3" imgW="200628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1773238"/>
                        <a:ext cx="4630737" cy="105727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421" name="Rectangle 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7411" name="Object 6"/>
          <p:cNvGraphicFramePr>
            <a:graphicFrameLocks noChangeAspect="1"/>
          </p:cNvGraphicFramePr>
          <p:nvPr/>
        </p:nvGraphicFramePr>
        <p:xfrm>
          <a:off x="2195513" y="1989138"/>
          <a:ext cx="1584325" cy="873125"/>
        </p:xfrm>
        <a:graphic>
          <a:graphicData uri="http://schemas.openxmlformats.org/presentationml/2006/ole">
            <mc:AlternateContent xmlns:mc="http://schemas.openxmlformats.org/markup-compatibility/2006">
              <mc:Choice xmlns:v="urn:schemas-microsoft-com:vml" Requires="v">
                <p:oleObj spid="_x0000_s17435" name="公式" r:id="rId5" imgW="825500" imgH="457200" progId="Equation.3">
                  <p:embed/>
                </p:oleObj>
              </mc:Choice>
              <mc:Fallback>
                <p:oleObj name="公式" r:id="rId5" imgW="825500" imgH="4572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1989138"/>
                        <a:ext cx="1584325" cy="87312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422" name="Rectangle 9"/>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7412" name="Object 8"/>
          <p:cNvGraphicFramePr>
            <a:graphicFrameLocks noChangeAspect="1"/>
          </p:cNvGraphicFramePr>
          <p:nvPr/>
        </p:nvGraphicFramePr>
        <p:xfrm>
          <a:off x="4932363" y="3141663"/>
          <a:ext cx="1655762" cy="981075"/>
        </p:xfrm>
        <a:graphic>
          <a:graphicData uri="http://schemas.openxmlformats.org/presentationml/2006/ole">
            <mc:AlternateContent xmlns:mc="http://schemas.openxmlformats.org/markup-compatibility/2006">
              <mc:Choice xmlns:v="urn:schemas-microsoft-com:vml" Requires="v">
                <p:oleObj spid="_x0000_s17436" name="公式" r:id="rId7" imgW="774364" imgH="457002" progId="Equation.3">
                  <p:embed/>
                </p:oleObj>
              </mc:Choice>
              <mc:Fallback>
                <p:oleObj name="公式" r:id="rId7" imgW="774364" imgH="457002"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363" y="3141663"/>
                        <a:ext cx="1655762" cy="98107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423" name="Rectangle 1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7413" name="Object 10"/>
          <p:cNvGraphicFramePr>
            <a:graphicFrameLocks noChangeAspect="1"/>
          </p:cNvGraphicFramePr>
          <p:nvPr/>
        </p:nvGraphicFramePr>
        <p:xfrm>
          <a:off x="900113" y="2924175"/>
          <a:ext cx="1079500" cy="617538"/>
        </p:xfrm>
        <a:graphic>
          <a:graphicData uri="http://schemas.openxmlformats.org/presentationml/2006/ole">
            <mc:AlternateContent xmlns:mc="http://schemas.openxmlformats.org/markup-compatibility/2006">
              <mc:Choice xmlns:v="urn:schemas-microsoft-com:vml" Requires="v">
                <p:oleObj spid="_x0000_s17437" name="公式" r:id="rId9" imgW="800100" imgH="457200" progId="Equation.3">
                  <p:embed/>
                </p:oleObj>
              </mc:Choice>
              <mc:Fallback>
                <p:oleObj name="公式" r:id="rId9" imgW="800100" imgH="4572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0113" y="2924175"/>
                        <a:ext cx="1079500" cy="617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24" name="Rectangle 13"/>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7414" name="Object 12"/>
          <p:cNvGraphicFramePr>
            <a:graphicFrameLocks noChangeAspect="1"/>
          </p:cNvGraphicFramePr>
          <p:nvPr/>
        </p:nvGraphicFramePr>
        <p:xfrm>
          <a:off x="684213" y="1989138"/>
          <a:ext cx="1511300" cy="906462"/>
        </p:xfrm>
        <a:graphic>
          <a:graphicData uri="http://schemas.openxmlformats.org/presentationml/2006/ole">
            <mc:AlternateContent xmlns:mc="http://schemas.openxmlformats.org/markup-compatibility/2006">
              <mc:Choice xmlns:v="urn:schemas-microsoft-com:vml" Requires="v">
                <p:oleObj spid="_x0000_s17438" name="公式" r:id="rId11" imgW="761760" imgH="457200" progId="Equation.3">
                  <p:embed/>
                </p:oleObj>
              </mc:Choice>
              <mc:Fallback>
                <p:oleObj name="公式" r:id="rId11" imgW="761760" imgH="4572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4213" y="1989138"/>
                        <a:ext cx="1511300" cy="9064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7415" name="Object 14"/>
          <p:cNvGraphicFramePr>
            <a:graphicFrameLocks noChangeAspect="1"/>
          </p:cNvGraphicFramePr>
          <p:nvPr/>
        </p:nvGraphicFramePr>
        <p:xfrm>
          <a:off x="750888" y="4292600"/>
          <a:ext cx="6343650" cy="844550"/>
        </p:xfrm>
        <a:graphic>
          <a:graphicData uri="http://schemas.openxmlformats.org/presentationml/2006/ole">
            <mc:AlternateContent xmlns:mc="http://schemas.openxmlformats.org/markup-compatibility/2006">
              <mc:Choice xmlns:v="urn:schemas-microsoft-com:vml" Requires="v">
                <p:oleObj spid="_x0000_s17439" name="公式" r:id="rId13" imgW="1790640" imgH="241200" progId="Equation.3">
                  <p:embed/>
                </p:oleObj>
              </mc:Choice>
              <mc:Fallback>
                <p:oleObj name="公式" r:id="rId13" imgW="1790640" imgH="241200" progId="Equation.3">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0888" y="4292600"/>
                        <a:ext cx="6343650" cy="84455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7416" name="Object 19"/>
          <p:cNvGraphicFramePr>
            <a:graphicFrameLocks noChangeAspect="1"/>
          </p:cNvGraphicFramePr>
          <p:nvPr/>
        </p:nvGraphicFramePr>
        <p:xfrm>
          <a:off x="425450" y="5373688"/>
          <a:ext cx="7356475" cy="569912"/>
        </p:xfrm>
        <a:graphic>
          <a:graphicData uri="http://schemas.openxmlformats.org/presentationml/2006/ole">
            <mc:AlternateContent xmlns:mc="http://schemas.openxmlformats.org/markup-compatibility/2006">
              <mc:Choice xmlns:v="urn:schemas-microsoft-com:vml" Requires="v">
                <p:oleObj spid="_x0000_s17440" name="公式" r:id="rId15" imgW="3073320" imgH="241200" progId="Equation.3">
                  <p:embed/>
                </p:oleObj>
              </mc:Choice>
              <mc:Fallback>
                <p:oleObj name="公式" r:id="rId15" imgW="3073320" imgH="241200" progId="Equation.3">
                  <p:embed/>
                  <p:pic>
                    <p:nvPicPr>
                      <p:cNvPr id="0" name="Object 1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5450" y="5373688"/>
                        <a:ext cx="7356475" cy="56991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425" name="Rectangle 22"/>
          <p:cNvSpPr>
            <a:spLocks noChangeArrowheads="1"/>
          </p:cNvSpPr>
          <p:nvPr/>
        </p:nvSpPr>
        <p:spPr bwMode="auto">
          <a:xfrm>
            <a:off x="684213" y="6062663"/>
            <a:ext cx="88471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algn="l" eaLnBrk="1" hangingPunct="1">
              <a:lnSpc>
                <a:spcPct val="100000"/>
              </a:lnSpc>
            </a:pPr>
            <a:r>
              <a:rPr lang="en-US" altLang="zh-CN" sz="2400" b="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en-US" sz="2400">
                <a:solidFill>
                  <a:schemeClr val="bg2"/>
                </a:solidFill>
                <a:latin typeface="宋体" panose="02010600030101010101" pitchFamily="2" charset="-122"/>
                <a:ea typeface="宋体" panose="02010600030101010101" pitchFamily="2" charset="-122"/>
                <a:cs typeface="Times New Roman" panose="02020603050405020304" pitchFamily="18" charset="0"/>
              </a:rPr>
              <a:t>计量随机误差</a:t>
            </a:r>
            <a:r>
              <a:rPr lang="en-US" altLang="zh-CN" sz="2400">
                <a:solidFill>
                  <a:schemeClr val="bg2"/>
                </a:solidFill>
                <a:latin typeface="宋体" panose="02010600030101010101" pitchFamily="2" charset="-122"/>
                <a:ea typeface="宋体" panose="02010600030101010101" pitchFamily="2" charset="-122"/>
                <a:cs typeface="Times New Roman" panose="02020603050405020304" pitchFamily="18" charset="0"/>
              </a:rPr>
              <a:t>+</a:t>
            </a:r>
            <a:r>
              <a:rPr lang="zh-CN" altLang="en-US" sz="2400">
                <a:solidFill>
                  <a:schemeClr val="bg2"/>
                </a:solidFill>
                <a:latin typeface="宋体" panose="02010600030101010101" pitchFamily="2" charset="-122"/>
                <a:ea typeface="宋体" panose="02010600030101010101" pitchFamily="2" charset="-122"/>
                <a:cs typeface="Times New Roman" panose="02020603050405020304" pitchFamily="18" charset="0"/>
              </a:rPr>
              <a:t>抽样方差</a:t>
            </a:r>
            <a:r>
              <a:rPr lang="en-US" altLang="zh-CN" sz="2400">
                <a:solidFill>
                  <a:schemeClr val="bg2"/>
                </a:solidFill>
                <a:latin typeface="宋体" panose="02010600030101010101" pitchFamily="2" charset="-122"/>
                <a:ea typeface="宋体" panose="02010600030101010101" pitchFamily="2" charset="-122"/>
                <a:cs typeface="Times New Roman" panose="02020603050405020304" pitchFamily="18" charset="0"/>
              </a:rPr>
              <a:t>+</a:t>
            </a:r>
            <a:r>
              <a:rPr lang="zh-CN" altLang="en-US" sz="2400">
                <a:solidFill>
                  <a:schemeClr val="bg2"/>
                </a:solidFill>
                <a:latin typeface="宋体" panose="02010600030101010101" pitchFamily="2" charset="-122"/>
                <a:ea typeface="宋体" panose="02010600030101010101" pitchFamily="2" charset="-122"/>
                <a:cs typeface="Times New Roman" panose="02020603050405020304" pitchFamily="18" charset="0"/>
              </a:rPr>
              <a:t>计量偏差的平方</a:t>
            </a:r>
            <a:r>
              <a:rPr lang="en-US" altLang="zh-CN" sz="2400">
                <a:solidFill>
                  <a:schemeClr val="bg2"/>
                </a:solidFill>
                <a:latin typeface="宋体" panose="02010600030101010101" pitchFamily="2" charset="-122"/>
                <a:ea typeface="宋体" panose="02010600030101010101" pitchFamily="2" charset="-122"/>
                <a:cs typeface="Times New Roman" panose="02020603050405020304" pitchFamily="18" charset="0"/>
              </a:rPr>
              <a:t>+</a:t>
            </a:r>
            <a:r>
              <a:rPr lang="zh-CN" altLang="en-US" sz="2400">
                <a:solidFill>
                  <a:schemeClr val="bg2"/>
                </a:solidFill>
                <a:latin typeface="宋体" panose="02010600030101010101" pitchFamily="2" charset="-122"/>
                <a:ea typeface="宋体" panose="02010600030101010101" pitchFamily="2" charset="-122"/>
                <a:cs typeface="Times New Roman" panose="02020603050405020304" pitchFamily="18" charset="0"/>
              </a:rPr>
              <a:t>协方差（</a:t>
            </a:r>
            <a:r>
              <a:rPr lang="zh-CN" altLang="en-US" sz="2400">
                <a:solidFill>
                  <a:schemeClr val="bg2"/>
                </a:solidFill>
                <a:ea typeface="宋体" panose="02010600030101010101" pitchFamily="2" charset="-122"/>
                <a:cs typeface="Times New Roman" panose="02020603050405020304" pitchFamily="18" charset="0"/>
              </a:rPr>
              <a:t>通常为零</a:t>
            </a:r>
            <a:r>
              <a:rPr lang="zh-CN" altLang="en-US" sz="2400">
                <a:ea typeface="宋体" panose="02010600030101010101" pitchFamily="2" charset="-122"/>
                <a:cs typeface="Times New Roman" panose="02020603050405020304" pitchFamily="18" charset="0"/>
              </a:rPr>
              <a:t> </a:t>
            </a:r>
            <a:r>
              <a:rPr lang="zh-CN" altLang="en-US" sz="2400" b="0">
                <a:solidFill>
                  <a:schemeClr val="tx1"/>
                </a:solidFill>
                <a:latin typeface="宋体" panose="02010600030101010101" pitchFamily="2" charset="-122"/>
                <a:ea typeface="宋体" panose="02010600030101010101" pitchFamily="2" charset="-122"/>
                <a:cs typeface="Times New Roman" panose="02020603050405020304" pitchFamily="18" charset="0"/>
              </a:rPr>
              <a:t>）</a:t>
            </a:r>
          </a:p>
        </p:txBody>
      </p:sp>
      <p:graphicFrame>
        <p:nvGraphicFramePr>
          <p:cNvPr id="17417" name="Object 21"/>
          <p:cNvGraphicFramePr>
            <a:graphicFrameLocks noChangeAspect="1"/>
          </p:cNvGraphicFramePr>
          <p:nvPr/>
        </p:nvGraphicFramePr>
        <p:xfrm>
          <a:off x="2843213" y="2924175"/>
          <a:ext cx="1743075" cy="504825"/>
        </p:xfrm>
        <a:graphic>
          <a:graphicData uri="http://schemas.openxmlformats.org/presentationml/2006/ole">
            <mc:AlternateContent xmlns:mc="http://schemas.openxmlformats.org/markup-compatibility/2006">
              <mc:Choice xmlns:v="urn:schemas-microsoft-com:vml" Requires="v">
                <p:oleObj spid="_x0000_s17441" name="公式" r:id="rId17" imgW="787400" imgH="228600" progId="Equation.3">
                  <p:embed/>
                </p:oleObj>
              </mc:Choice>
              <mc:Fallback>
                <p:oleObj name="公式" r:id="rId17" imgW="787400" imgH="228600" progId="Equation.3">
                  <p:embed/>
                  <p:pic>
                    <p:nvPicPr>
                      <p:cNvPr id="0" name="Object 2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43213" y="2924175"/>
                        <a:ext cx="1743075"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zh-CN" altLang="en-US" sz="3600" b="1" smtClean="0"/>
              <a:t>小结</a:t>
            </a:r>
          </a:p>
        </p:txBody>
      </p:sp>
      <p:sp>
        <p:nvSpPr>
          <p:cNvPr id="18436" name="Rectangle 3"/>
          <p:cNvSpPr>
            <a:spLocks noGrp="1" noChangeArrowheads="1"/>
          </p:cNvSpPr>
          <p:nvPr>
            <p:ph idx="1"/>
          </p:nvPr>
        </p:nvSpPr>
        <p:spPr>
          <a:xfrm>
            <a:off x="539750" y="1890713"/>
            <a:ext cx="8064500" cy="4967287"/>
          </a:xfrm>
        </p:spPr>
        <p:txBody>
          <a:bodyPr/>
          <a:lstStyle/>
          <a:p>
            <a:pPr>
              <a:lnSpc>
                <a:spcPct val="80000"/>
              </a:lnSpc>
            </a:pPr>
            <a:endParaRPr lang="en-US" altLang="zh-CN" sz="2000" smtClean="0"/>
          </a:p>
          <a:p>
            <a:pPr>
              <a:lnSpc>
                <a:spcPct val="80000"/>
              </a:lnSpc>
            </a:pPr>
            <a:r>
              <a:rPr lang="zh-CN" altLang="en-US" sz="2800" smtClean="0"/>
              <a:t>第一，如果计量中存在偏差，结果会使估计量产生偏差；</a:t>
            </a:r>
          </a:p>
          <a:p>
            <a:pPr>
              <a:lnSpc>
                <a:spcPct val="80000"/>
              </a:lnSpc>
            </a:pPr>
            <a:r>
              <a:rPr lang="zh-CN" altLang="en-US" sz="2800" smtClean="0"/>
              <a:t>第二，偏差虽然可以影响估计量，但不会影响抽样方差；</a:t>
            </a:r>
          </a:p>
          <a:p>
            <a:pPr>
              <a:lnSpc>
                <a:spcPct val="80000"/>
              </a:lnSpc>
            </a:pPr>
            <a:r>
              <a:rPr lang="zh-CN" altLang="en-US" sz="2800" smtClean="0"/>
              <a:t>第三，假如不存在常数偏差，且样本中计量误差互不相关，便会有</a:t>
            </a:r>
          </a:p>
          <a:p>
            <a:pPr>
              <a:lnSpc>
                <a:spcPct val="80000"/>
              </a:lnSpc>
            </a:pPr>
            <a:endParaRPr lang="zh-CN" altLang="en-US" sz="2800" smtClean="0"/>
          </a:p>
          <a:p>
            <a:pPr>
              <a:lnSpc>
                <a:spcPct val="80000"/>
              </a:lnSpc>
            </a:pPr>
            <a:endParaRPr lang="zh-CN" altLang="en-US" sz="2800" smtClean="0"/>
          </a:p>
          <a:p>
            <a:pPr>
              <a:lnSpc>
                <a:spcPct val="80000"/>
              </a:lnSpc>
              <a:buFont typeface="Wingdings" panose="05000000000000000000" pitchFamily="2" charset="2"/>
              <a:buNone/>
            </a:pPr>
            <a:r>
              <a:rPr lang="zh-CN" altLang="en-US" sz="2800" smtClean="0"/>
              <a:t> </a:t>
            </a:r>
            <a:r>
              <a:rPr lang="zh-CN" altLang="en-US" sz="2400" smtClean="0"/>
              <a:t>在抽样调查中，由于计量方差的存在，一般的抽样误差计算公式往往低估了实际中的误差状况。</a:t>
            </a:r>
          </a:p>
        </p:txBody>
      </p:sp>
      <p:graphicFrame>
        <p:nvGraphicFramePr>
          <p:cNvPr id="18434" name="Object 4"/>
          <p:cNvGraphicFramePr>
            <a:graphicFrameLocks noChangeAspect="1"/>
          </p:cNvGraphicFramePr>
          <p:nvPr/>
        </p:nvGraphicFramePr>
        <p:xfrm>
          <a:off x="1187450" y="4508500"/>
          <a:ext cx="5472113" cy="877888"/>
        </p:xfrm>
        <a:graphic>
          <a:graphicData uri="http://schemas.openxmlformats.org/presentationml/2006/ole">
            <mc:AlternateContent xmlns:mc="http://schemas.openxmlformats.org/markup-compatibility/2006">
              <mc:Choice xmlns:v="urn:schemas-microsoft-com:vml" Requires="v">
                <p:oleObj spid="_x0000_s18438" name="公式" r:id="rId3" imgW="2438280" imgH="393480" progId="Equation.3">
                  <p:embed/>
                </p:oleObj>
              </mc:Choice>
              <mc:Fallback>
                <p:oleObj name="公式" r:id="rId3" imgW="2438280" imgH="393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4508500"/>
                        <a:ext cx="5472113" cy="87788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6">
                                            <p:txEl>
                                              <p:pRg st="1" end="1"/>
                                            </p:txEl>
                                          </p:spTgt>
                                        </p:tgtEl>
                                        <p:attrNameLst>
                                          <p:attrName>style.visibility</p:attrName>
                                        </p:attrNameLst>
                                      </p:cBhvr>
                                      <p:to>
                                        <p:strVal val="visible"/>
                                      </p:to>
                                    </p:set>
                                    <p:anim calcmode="lin" valueType="num">
                                      <p:cBhvr additive="base">
                                        <p:cTn id="7" dur="500" fill="hold"/>
                                        <p:tgtEl>
                                          <p:spTgt spid="1843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436">
                                            <p:txEl>
                                              <p:pRg st="2" end="2"/>
                                            </p:txEl>
                                          </p:spTgt>
                                        </p:tgtEl>
                                        <p:attrNameLst>
                                          <p:attrName>style.visibility</p:attrName>
                                        </p:attrNameLst>
                                      </p:cBhvr>
                                      <p:to>
                                        <p:strVal val="visible"/>
                                      </p:to>
                                    </p:set>
                                    <p:anim calcmode="lin" valueType="num">
                                      <p:cBhvr additive="base">
                                        <p:cTn id="11" dur="500" fill="hold"/>
                                        <p:tgtEl>
                                          <p:spTgt spid="1843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43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436">
                                            <p:txEl>
                                              <p:pRg st="3" end="3"/>
                                            </p:txEl>
                                          </p:spTgt>
                                        </p:tgtEl>
                                        <p:attrNameLst>
                                          <p:attrName>style.visibility</p:attrName>
                                        </p:attrNameLst>
                                      </p:cBhvr>
                                      <p:to>
                                        <p:strVal val="visible"/>
                                      </p:to>
                                    </p:set>
                                    <p:anim calcmode="lin" valueType="num">
                                      <p:cBhvr additive="base">
                                        <p:cTn id="15" dur="500" fill="hold"/>
                                        <p:tgtEl>
                                          <p:spTgt spid="1843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43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436">
                                            <p:txEl>
                                              <p:pRg st="6" end="6"/>
                                            </p:txEl>
                                          </p:spTgt>
                                        </p:tgtEl>
                                        <p:attrNameLst>
                                          <p:attrName>style.visibility</p:attrName>
                                        </p:attrNameLst>
                                      </p:cBhvr>
                                      <p:to>
                                        <p:strVal val="visible"/>
                                      </p:to>
                                    </p:set>
                                    <p:anim calcmode="lin" valueType="num">
                                      <p:cBhvr additive="base">
                                        <p:cTn id="19" dur="500" fill="hold"/>
                                        <p:tgtEl>
                                          <p:spTgt spid="18436">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3"/>
          <p:cNvSpPr>
            <a:spLocks noGrp="1" noChangeArrowheads="1"/>
          </p:cNvSpPr>
          <p:nvPr>
            <p:ph type="body" sz="half" idx="1"/>
          </p:nvPr>
        </p:nvSpPr>
        <p:spPr>
          <a:xfrm>
            <a:off x="395288" y="476250"/>
            <a:ext cx="8497887" cy="5905500"/>
          </a:xfrm>
        </p:spPr>
        <p:txBody>
          <a:bodyPr/>
          <a:lstStyle/>
          <a:p>
            <a:pPr eaLnBrk="1" hangingPunct="1">
              <a:lnSpc>
                <a:spcPct val="90000"/>
              </a:lnSpc>
              <a:buFont typeface="Arial" panose="020B0604020202020204" pitchFamily="34" charset="0"/>
              <a:buNone/>
            </a:pPr>
            <a:r>
              <a:rPr lang="en-US" altLang="zh-CN" sz="2400" smtClean="0"/>
              <a:t> </a:t>
            </a:r>
            <a:r>
              <a:rPr lang="zh-CN" altLang="en-US" sz="2800" smtClean="0"/>
              <a:t>第四，若计量误差之间存在相关，这时</a:t>
            </a:r>
          </a:p>
          <a:p>
            <a:pPr eaLnBrk="1" hangingPunct="1">
              <a:lnSpc>
                <a:spcPct val="90000"/>
              </a:lnSpc>
            </a:pPr>
            <a:endParaRPr lang="zh-CN" altLang="en-US" sz="2400" smtClean="0"/>
          </a:p>
          <a:p>
            <a:pPr eaLnBrk="1" hangingPunct="1">
              <a:lnSpc>
                <a:spcPct val="90000"/>
              </a:lnSpc>
            </a:pPr>
            <a:endParaRPr lang="zh-CN" altLang="en-US" sz="2400" smtClean="0"/>
          </a:p>
          <a:p>
            <a:pPr eaLnBrk="1" hangingPunct="1">
              <a:lnSpc>
                <a:spcPct val="90000"/>
              </a:lnSpc>
            </a:pPr>
            <a:endParaRPr lang="zh-CN" altLang="en-US" sz="2400" smtClean="0"/>
          </a:p>
          <a:p>
            <a:pPr eaLnBrk="1" hangingPunct="1">
              <a:lnSpc>
                <a:spcPct val="90000"/>
              </a:lnSpc>
            </a:pPr>
            <a:endParaRPr lang="zh-CN" altLang="en-US" sz="2400" smtClean="0"/>
          </a:p>
          <a:p>
            <a:pPr eaLnBrk="1" hangingPunct="1">
              <a:lnSpc>
                <a:spcPct val="90000"/>
              </a:lnSpc>
              <a:buFont typeface="Arial" panose="020B0604020202020204" pitchFamily="34" charset="0"/>
              <a:buNone/>
            </a:pPr>
            <a:r>
              <a:rPr lang="zh-CN" altLang="en-US" sz="2800" smtClean="0"/>
              <a:t>第五，将计量方差、抽样方差、偏差平方用另一种方式表示</a:t>
            </a:r>
            <a:r>
              <a:rPr lang="zh-CN" altLang="en-US" sz="2400" smtClean="0"/>
              <a:t> </a:t>
            </a:r>
          </a:p>
          <a:p>
            <a:pPr eaLnBrk="1" hangingPunct="1">
              <a:lnSpc>
                <a:spcPct val="90000"/>
              </a:lnSpc>
            </a:pPr>
            <a:endParaRPr lang="zh-CN" altLang="en-US" sz="2400" smtClean="0"/>
          </a:p>
          <a:p>
            <a:pPr eaLnBrk="1" hangingPunct="1">
              <a:lnSpc>
                <a:spcPct val="90000"/>
              </a:lnSpc>
            </a:pPr>
            <a:endParaRPr lang="zh-CN" altLang="en-US" sz="2400" smtClean="0"/>
          </a:p>
          <a:p>
            <a:pPr eaLnBrk="1" hangingPunct="1">
              <a:lnSpc>
                <a:spcPct val="90000"/>
              </a:lnSpc>
            </a:pPr>
            <a:r>
              <a:rPr lang="zh-CN" altLang="en-US" sz="2400" smtClean="0"/>
              <a:t>可以看出，随样本量</a:t>
            </a:r>
            <a:r>
              <a:rPr lang="en-US" altLang="zh-CN" sz="2400" i="1" smtClean="0"/>
              <a:t>n</a:t>
            </a:r>
            <a:r>
              <a:rPr lang="zh-CN" altLang="en-US" sz="2400" smtClean="0"/>
              <a:t>的增大，抽样方差会越来越小，但偏差平方与</a:t>
            </a:r>
            <a:r>
              <a:rPr lang="en-US" altLang="zh-CN" sz="2400" i="1" smtClean="0"/>
              <a:t>n</a:t>
            </a:r>
            <a:r>
              <a:rPr lang="zh-CN" altLang="en-US" sz="2400" smtClean="0"/>
              <a:t>无关；在大样本调查中，</a:t>
            </a:r>
            <a:r>
              <a:rPr lang="en-US" altLang="zh-CN" sz="2400" i="1" smtClean="0"/>
              <a:t>B</a:t>
            </a:r>
            <a:r>
              <a:rPr lang="zh-CN" altLang="en-US" sz="2400" smtClean="0"/>
              <a:t>与   所带来的影响成为了</a:t>
            </a:r>
            <a:r>
              <a:rPr lang="en-US" altLang="zh-CN" sz="2400" i="1" smtClean="0"/>
              <a:t>MSE</a:t>
            </a:r>
            <a:r>
              <a:rPr lang="zh-CN" altLang="en-US" sz="2400" smtClean="0"/>
              <a:t>中的主要部分，抽样方差在总误差中而显得不太重要。 </a:t>
            </a:r>
          </a:p>
          <a:p>
            <a:pPr eaLnBrk="1" hangingPunct="1">
              <a:lnSpc>
                <a:spcPct val="90000"/>
              </a:lnSpc>
            </a:pPr>
            <a:endParaRPr lang="zh-CN" altLang="en-US" sz="2400" smtClean="0"/>
          </a:p>
          <a:p>
            <a:pPr eaLnBrk="1" hangingPunct="1">
              <a:lnSpc>
                <a:spcPct val="90000"/>
              </a:lnSpc>
            </a:pPr>
            <a:endParaRPr lang="zh-CN" altLang="en-US" sz="2400" smtClean="0"/>
          </a:p>
          <a:p>
            <a:pPr eaLnBrk="1" hangingPunct="1">
              <a:lnSpc>
                <a:spcPct val="90000"/>
              </a:lnSpc>
            </a:pPr>
            <a:endParaRPr lang="en-US" altLang="zh-CN" sz="2400" smtClean="0"/>
          </a:p>
        </p:txBody>
      </p:sp>
      <p:graphicFrame>
        <p:nvGraphicFramePr>
          <p:cNvPr id="19458" name="Object 4"/>
          <p:cNvGraphicFramePr>
            <a:graphicFrameLocks noChangeAspect="1"/>
          </p:cNvGraphicFramePr>
          <p:nvPr/>
        </p:nvGraphicFramePr>
        <p:xfrm>
          <a:off x="1476375" y="981075"/>
          <a:ext cx="4032250" cy="944563"/>
        </p:xfrm>
        <a:graphic>
          <a:graphicData uri="http://schemas.openxmlformats.org/presentationml/2006/ole">
            <mc:AlternateContent xmlns:mc="http://schemas.openxmlformats.org/markup-compatibility/2006">
              <mc:Choice xmlns:v="urn:schemas-microsoft-com:vml" Requires="v">
                <p:oleObj spid="_x0000_s19466" name="公式" r:id="rId3" imgW="1663700" imgH="393700" progId="Equation.3">
                  <p:embed/>
                </p:oleObj>
              </mc:Choice>
              <mc:Fallback>
                <p:oleObj name="公式" r:id="rId3" imgW="1663700" imgH="3937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981075"/>
                        <a:ext cx="4032250" cy="94456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9462" name="AutoShape 7"/>
          <p:cNvSpPr>
            <a:spLocks noChangeArrowheads="1"/>
          </p:cNvSpPr>
          <p:nvPr/>
        </p:nvSpPr>
        <p:spPr bwMode="auto">
          <a:xfrm>
            <a:off x="1258888" y="1989138"/>
            <a:ext cx="6985000" cy="431800"/>
          </a:xfrm>
          <a:prstGeom prst="wedgeRoundRectCallout">
            <a:avLst>
              <a:gd name="adj1" fmla="val -14218"/>
              <a:gd name="adj2" fmla="val -73477"/>
              <a:gd name="adj3" fmla="val 16667"/>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nchor="ct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algn="l" eaLnBrk="1" hangingPunct="1">
              <a:lnSpc>
                <a:spcPct val="100000"/>
              </a:lnSpc>
              <a:spcBef>
                <a:spcPct val="20000"/>
              </a:spcBef>
              <a:buClr>
                <a:schemeClr val="tx2"/>
              </a:buClr>
              <a:buSzPct val="70000"/>
              <a:buFont typeface="Wingdings" panose="05000000000000000000" pitchFamily="2" charset="2"/>
              <a:buNone/>
            </a:pPr>
            <a:r>
              <a:rPr lang="zh-CN" altLang="en-US" sz="2400" b="0">
                <a:solidFill>
                  <a:schemeClr val="tx1"/>
                </a:solidFill>
              </a:rPr>
              <a:t>样本内相关系数。即使很小，也会产生极大影响</a:t>
            </a:r>
            <a:endParaRPr lang="zh-CN" altLang="en-US" sz="2400"/>
          </a:p>
        </p:txBody>
      </p:sp>
      <p:graphicFrame>
        <p:nvGraphicFramePr>
          <p:cNvPr id="19459" name="Object 8"/>
          <p:cNvGraphicFramePr>
            <a:graphicFrameLocks noChangeAspect="1"/>
          </p:cNvGraphicFramePr>
          <p:nvPr/>
        </p:nvGraphicFramePr>
        <p:xfrm>
          <a:off x="2124075" y="3213100"/>
          <a:ext cx="5472113" cy="833438"/>
        </p:xfrm>
        <a:graphic>
          <a:graphicData uri="http://schemas.openxmlformats.org/presentationml/2006/ole">
            <mc:AlternateContent xmlns:mc="http://schemas.openxmlformats.org/markup-compatibility/2006">
              <mc:Choice xmlns:v="urn:schemas-microsoft-com:vml" Requires="v">
                <p:oleObj spid="_x0000_s19467" name="公式" r:id="rId5" imgW="2565400" imgH="393700" progId="Equation.3">
                  <p:embed/>
                </p:oleObj>
              </mc:Choice>
              <mc:Fallback>
                <p:oleObj name="公式" r:id="rId5" imgW="2565400" imgH="3937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3213100"/>
                        <a:ext cx="5472113" cy="83343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9460" name="Object 12"/>
          <p:cNvGraphicFramePr>
            <a:graphicFrameLocks noChangeAspect="1"/>
          </p:cNvGraphicFramePr>
          <p:nvPr/>
        </p:nvGraphicFramePr>
        <p:xfrm>
          <a:off x="5940425" y="4508500"/>
          <a:ext cx="357188" cy="373063"/>
        </p:xfrm>
        <a:graphic>
          <a:graphicData uri="http://schemas.openxmlformats.org/presentationml/2006/ole">
            <mc:AlternateContent xmlns:mc="http://schemas.openxmlformats.org/markup-compatibility/2006">
              <mc:Choice xmlns:v="urn:schemas-microsoft-com:vml" Requires="v">
                <p:oleObj spid="_x0000_s19468" name="公式" r:id="rId7" imgW="215806" imgH="228501" progId="Equation.3">
                  <p:embed/>
                </p:oleObj>
              </mc:Choice>
              <mc:Fallback>
                <p:oleObj name="公式" r:id="rId7" imgW="215806" imgH="228501"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40425" y="4508500"/>
                        <a:ext cx="357188" cy="37306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258888" y="404813"/>
            <a:ext cx="7086600" cy="1276350"/>
          </a:xfrm>
        </p:spPr>
        <p:txBody>
          <a:bodyPr/>
          <a:lstStyle/>
          <a:p>
            <a:r>
              <a:rPr lang="zh-CN" altLang="en-US" sz="3600" b="1" smtClean="0"/>
              <a:t>三、减少计量误差的措施</a:t>
            </a:r>
            <a:r>
              <a:rPr lang="zh-CN" altLang="en-US" sz="3600" smtClean="0"/>
              <a:t> </a:t>
            </a:r>
          </a:p>
        </p:txBody>
      </p:sp>
      <p:sp>
        <p:nvSpPr>
          <p:cNvPr id="44035" name="Rectangle 3"/>
          <p:cNvSpPr>
            <a:spLocks noGrp="1" noChangeArrowheads="1"/>
          </p:cNvSpPr>
          <p:nvPr>
            <p:ph idx="1"/>
          </p:nvPr>
        </p:nvSpPr>
        <p:spPr>
          <a:xfrm>
            <a:off x="1042988" y="1989138"/>
            <a:ext cx="7772400" cy="4114800"/>
          </a:xfrm>
        </p:spPr>
        <p:txBody>
          <a:bodyPr/>
          <a:lstStyle/>
          <a:p>
            <a:pPr>
              <a:buFont typeface="Wingdings" panose="05000000000000000000" pitchFamily="2" charset="2"/>
              <a:buNone/>
            </a:pPr>
            <a:r>
              <a:rPr lang="zh-CN" altLang="en-US" smtClean="0"/>
              <a:t>需要对调查全过程质量控制 </a:t>
            </a:r>
          </a:p>
          <a:p>
            <a:r>
              <a:rPr lang="zh-CN" altLang="en-US" b="1" smtClean="0"/>
              <a:t>调查设计方面</a:t>
            </a:r>
            <a:r>
              <a:rPr lang="zh-CN" altLang="en-US" smtClean="0"/>
              <a:t> </a:t>
            </a:r>
          </a:p>
          <a:p>
            <a:r>
              <a:rPr lang="zh-CN" altLang="en-US" b="1" smtClean="0"/>
              <a:t>现场准备方面</a:t>
            </a:r>
            <a:r>
              <a:rPr lang="zh-CN" altLang="en-US" smtClean="0"/>
              <a:t> ：招聘访问员；对访问员培训；编写调查手册</a:t>
            </a:r>
          </a:p>
          <a:p>
            <a:r>
              <a:rPr lang="zh-CN" altLang="en-US" b="1" smtClean="0"/>
              <a:t>调查结果审核方面</a:t>
            </a:r>
            <a:r>
              <a:rPr lang="zh-CN" altLang="en-US" smtClean="0"/>
              <a:t> ：有效性审核、一致性审核、数据分布审核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anim calcmode="lin" valueType="num">
                                      <p:cBhvr additive="base">
                                        <p:cTn id="11" dur="500" fill="hold"/>
                                        <p:tgtEl>
                                          <p:spTgt spid="4403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403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anim calcmode="lin" valueType="num">
                                      <p:cBhvr additive="base">
                                        <p:cTn id="15" dur="500" fill="hold"/>
                                        <p:tgtEl>
                                          <p:spTgt spid="4403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403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anim calcmode="lin" valueType="num">
                                      <p:cBhvr additive="base">
                                        <p:cTn id="19" dur="500" fill="hold"/>
                                        <p:tgtEl>
                                          <p:spTgt spid="4403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403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标题 1"/>
          <p:cNvSpPr>
            <a:spLocks noGrp="1"/>
          </p:cNvSpPr>
          <p:nvPr>
            <p:ph type="title"/>
          </p:nvPr>
        </p:nvSpPr>
        <p:spPr/>
        <p:txBody>
          <a:bodyPr/>
          <a:lstStyle/>
          <a:p>
            <a:r>
              <a:rPr lang="zh-CN" altLang="en-US" sz="4000" b="1" smtClean="0"/>
              <a:t>第五节  </a:t>
            </a:r>
            <a:r>
              <a:rPr lang="zh-CN" altLang="zh-CN" sz="4000" b="1" smtClean="0"/>
              <a:t>离群值的检测和处理</a:t>
            </a:r>
            <a:endParaRPr lang="zh-CN" altLang="en-US" sz="4000" b="1" smtClean="0"/>
          </a:p>
        </p:txBody>
      </p:sp>
      <p:sp>
        <p:nvSpPr>
          <p:cNvPr id="45059" name="内容占位符 2"/>
          <p:cNvSpPr>
            <a:spLocks noGrp="1"/>
          </p:cNvSpPr>
          <p:nvPr>
            <p:ph idx="1"/>
          </p:nvPr>
        </p:nvSpPr>
        <p:spPr>
          <a:xfrm>
            <a:off x="323850" y="2017713"/>
            <a:ext cx="8631238" cy="4651375"/>
          </a:xfrm>
        </p:spPr>
        <p:txBody>
          <a:bodyPr/>
          <a:lstStyle/>
          <a:p>
            <a:pPr>
              <a:buFont typeface="Wingdings" panose="05000000000000000000" pitchFamily="2" charset="2"/>
              <a:buNone/>
            </a:pPr>
            <a:r>
              <a:rPr lang="zh-CN" altLang="en-US" b="1" smtClean="0"/>
              <a:t>一、</a:t>
            </a:r>
            <a:r>
              <a:rPr lang="zh-CN" altLang="zh-CN" b="1" smtClean="0"/>
              <a:t>离群值的概念</a:t>
            </a:r>
            <a:endParaRPr lang="en-US" altLang="zh-CN" b="1" smtClean="0"/>
          </a:p>
          <a:p>
            <a:r>
              <a:rPr lang="zh-CN" altLang="zh-CN" sz="2400" smtClean="0"/>
              <a:t>离群值是调查数据集里的极端值</a:t>
            </a:r>
            <a:r>
              <a:rPr lang="en-US" altLang="zh-CN" sz="2400" smtClean="0"/>
              <a:t>,</a:t>
            </a:r>
            <a:r>
              <a:rPr lang="zh-CN" altLang="zh-CN" sz="2400" smtClean="0"/>
              <a:t>是指和其他数据明显不一致的观测值</a:t>
            </a:r>
            <a:r>
              <a:rPr lang="zh-CN" altLang="en-US" sz="2400" smtClean="0"/>
              <a:t>。</a:t>
            </a:r>
            <a:endParaRPr lang="en-US" altLang="zh-CN" sz="2400" smtClean="0"/>
          </a:p>
          <a:p>
            <a:r>
              <a:rPr lang="zh-CN" altLang="zh-CN" sz="2400" smtClean="0"/>
              <a:t>区分</a:t>
            </a:r>
            <a:r>
              <a:rPr lang="zh-CN" altLang="zh-CN" sz="2400" b="1" smtClean="0"/>
              <a:t>极端观测值</a:t>
            </a:r>
            <a:r>
              <a:rPr lang="zh-CN" altLang="zh-CN" sz="2400" smtClean="0"/>
              <a:t>和</a:t>
            </a:r>
            <a:r>
              <a:rPr lang="zh-CN" altLang="zh-CN" sz="2400" b="1" smtClean="0"/>
              <a:t>影响较大的观测值</a:t>
            </a:r>
            <a:endParaRPr lang="en-US" altLang="zh-CN" sz="2400" b="1" smtClean="0"/>
          </a:p>
          <a:p>
            <a:pPr>
              <a:buFont typeface="Wingdings" panose="05000000000000000000" pitchFamily="2" charset="2"/>
              <a:buNone/>
            </a:pPr>
            <a:r>
              <a:rPr lang="en-US" altLang="zh-CN" sz="2000" smtClean="0"/>
              <a:t>   </a:t>
            </a:r>
            <a:r>
              <a:rPr lang="zh-CN" altLang="zh-CN" sz="2000" smtClean="0"/>
              <a:t>一个极端值不一定是有较大影响的观测值。但如果有较大影响的观测值是极端值即离群值</a:t>
            </a:r>
            <a:r>
              <a:rPr lang="en-US" altLang="zh-CN" sz="2000" smtClean="0"/>
              <a:t>,</a:t>
            </a:r>
            <a:r>
              <a:rPr lang="zh-CN" altLang="zh-CN" sz="2000" smtClean="0"/>
              <a:t>问题就显得十分严重。</a:t>
            </a:r>
            <a:endParaRPr lang="en-US" altLang="zh-CN" sz="2000" smtClean="0"/>
          </a:p>
          <a:p>
            <a:r>
              <a:rPr lang="zh-CN" altLang="zh-CN" sz="2400" smtClean="0"/>
              <a:t>可分为单变量离群值和多变量离群值</a:t>
            </a:r>
            <a:endParaRPr lang="en-US" altLang="zh-CN" sz="2400" smtClean="0"/>
          </a:p>
          <a:p>
            <a:r>
              <a:rPr lang="zh-CN" altLang="zh-CN" sz="2400" b="1" smtClean="0"/>
              <a:t>离群值产生的原因</a:t>
            </a:r>
            <a:r>
              <a:rPr lang="zh-CN" altLang="en-US" sz="2400" b="1" smtClean="0"/>
              <a:t>：</a:t>
            </a:r>
            <a:endParaRPr lang="en-US" altLang="zh-CN" sz="2400" b="1" smtClean="0"/>
          </a:p>
          <a:p>
            <a:pPr>
              <a:buFont typeface="Wingdings" panose="05000000000000000000" pitchFamily="2" charset="2"/>
              <a:buNone/>
            </a:pPr>
            <a:r>
              <a:rPr lang="zh-CN" altLang="zh-CN" sz="2400" smtClean="0"/>
              <a:t>被调查者回答数据有错误</a:t>
            </a:r>
            <a:r>
              <a:rPr lang="en-US" altLang="zh-CN" sz="2400" smtClean="0"/>
              <a:t>;</a:t>
            </a:r>
            <a:endParaRPr lang="zh-CN" altLang="zh-CN" sz="2400" smtClean="0"/>
          </a:p>
          <a:p>
            <a:pPr>
              <a:buFont typeface="Wingdings" panose="05000000000000000000" pitchFamily="2" charset="2"/>
              <a:buNone/>
            </a:pPr>
            <a:r>
              <a:rPr lang="zh-CN" altLang="zh-CN" sz="2400" smtClean="0"/>
              <a:t>调查人员记录数据有错误</a:t>
            </a:r>
            <a:r>
              <a:rPr lang="en-US" altLang="zh-CN" sz="2400" smtClean="0"/>
              <a:t>,</a:t>
            </a:r>
            <a:r>
              <a:rPr lang="zh-CN" altLang="zh-CN" sz="2400" smtClean="0"/>
              <a:t>如记录错误或数据录入错误。</a:t>
            </a:r>
          </a:p>
          <a:p>
            <a:endParaRPr lang="en-US" altLang="zh-CN" sz="2400" smtClean="0"/>
          </a:p>
          <a:p>
            <a:endParaRPr lang="zh-CN" altLang="en-US" sz="2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 calcmode="lin" valueType="num">
                                      <p:cBhvr additive="base">
                                        <p:cTn id="11" dur="500" fill="hold"/>
                                        <p:tgtEl>
                                          <p:spTgt spid="4505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505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 calcmode="lin" valueType="num">
                                      <p:cBhvr additive="base">
                                        <p:cTn id="15"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505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anim calcmode="lin" valueType="num">
                                      <p:cBhvr additive="base">
                                        <p:cTn id="19" dur="500" fill="hold"/>
                                        <p:tgtEl>
                                          <p:spTgt spid="4505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9">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anim calcmode="lin" valueType="num">
                                      <p:cBhvr additive="base">
                                        <p:cTn id="23" dur="5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5059">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anim calcmode="lin" valueType="num">
                                      <p:cBhvr additive="base">
                                        <p:cTn id="27" dur="500" fill="hold"/>
                                        <p:tgtEl>
                                          <p:spTgt spid="45059">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5059">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anim calcmode="lin" valueType="num">
                                      <p:cBhvr additive="base">
                                        <p:cTn id="31" dur="500" fill="hold"/>
                                        <p:tgtEl>
                                          <p:spTgt spid="4505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9">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059">
                                            <p:txEl>
                                              <p:pRg st="7" end="7"/>
                                            </p:txEl>
                                          </p:spTgt>
                                        </p:tgtEl>
                                        <p:attrNameLst>
                                          <p:attrName>style.visibility</p:attrName>
                                        </p:attrNameLst>
                                      </p:cBhvr>
                                      <p:to>
                                        <p:strVal val="visible"/>
                                      </p:to>
                                    </p:set>
                                    <p:anim calcmode="lin" valueType="num">
                                      <p:cBhvr additive="base">
                                        <p:cTn id="35" dur="500" fill="hold"/>
                                        <p:tgtEl>
                                          <p:spTgt spid="45059">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505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标题 1"/>
          <p:cNvSpPr>
            <a:spLocks noGrp="1"/>
          </p:cNvSpPr>
          <p:nvPr>
            <p:ph type="title"/>
          </p:nvPr>
        </p:nvSpPr>
        <p:spPr/>
        <p:txBody>
          <a:bodyPr/>
          <a:lstStyle/>
          <a:p>
            <a:r>
              <a:rPr lang="zh-CN" altLang="en-US" sz="3600" b="1" smtClean="0"/>
              <a:t>二、</a:t>
            </a:r>
            <a:r>
              <a:rPr lang="zh-CN" altLang="zh-CN" sz="3600" b="1" smtClean="0"/>
              <a:t>离群值的确认</a:t>
            </a:r>
            <a:endParaRPr lang="zh-CN" altLang="en-US" sz="3600" b="1" smtClean="0"/>
          </a:p>
        </p:txBody>
      </p:sp>
      <p:sp>
        <p:nvSpPr>
          <p:cNvPr id="20484" name="内容占位符 2"/>
          <p:cNvSpPr>
            <a:spLocks noGrp="1"/>
          </p:cNvSpPr>
          <p:nvPr>
            <p:ph idx="1"/>
          </p:nvPr>
        </p:nvSpPr>
        <p:spPr>
          <a:xfrm>
            <a:off x="611188" y="2017713"/>
            <a:ext cx="8343900" cy="4114800"/>
          </a:xfrm>
        </p:spPr>
        <p:txBody>
          <a:bodyPr/>
          <a:lstStyle/>
          <a:p>
            <a:r>
              <a:rPr lang="zh-CN" altLang="en-US" smtClean="0"/>
              <a:t>最常见的是</a:t>
            </a:r>
            <a:r>
              <a:rPr lang="zh-CN" altLang="zh-CN" smtClean="0"/>
              <a:t>单变量检测方法</a:t>
            </a:r>
            <a:endParaRPr lang="en-US" altLang="zh-CN" smtClean="0"/>
          </a:p>
          <a:p>
            <a:pPr>
              <a:buFont typeface="Wingdings" panose="05000000000000000000" pitchFamily="2" charset="2"/>
              <a:buNone/>
            </a:pPr>
            <a:endParaRPr lang="zh-CN" altLang="en-US" smtClean="0"/>
          </a:p>
        </p:txBody>
      </p:sp>
      <p:graphicFrame>
        <p:nvGraphicFramePr>
          <p:cNvPr id="20482" name="Object 2"/>
          <p:cNvGraphicFramePr>
            <a:graphicFrameLocks noChangeAspect="1"/>
          </p:cNvGraphicFramePr>
          <p:nvPr/>
        </p:nvGraphicFramePr>
        <p:xfrm>
          <a:off x="339725" y="2935288"/>
          <a:ext cx="8464550" cy="3509962"/>
        </p:xfrm>
        <a:graphic>
          <a:graphicData uri="http://schemas.openxmlformats.org/presentationml/2006/ole">
            <mc:AlternateContent xmlns:mc="http://schemas.openxmlformats.org/markup-compatibility/2006">
              <mc:Choice xmlns:v="urn:schemas-microsoft-com:vml" Requires="v">
                <p:oleObj spid="_x0000_s20486" name="文档" r:id="rId3" imgW="7101975" imgH="2955883" progId="Word.Document.12">
                  <p:embed/>
                </p:oleObj>
              </mc:Choice>
              <mc:Fallback>
                <p:oleObj name="文档" r:id="rId3" imgW="7101975" imgH="2955883"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2935288"/>
                        <a:ext cx="8464550" cy="3509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zh-CN" altLang="en-US" b="1" smtClean="0"/>
              <a:t> 第二节  抽样框误差 </a:t>
            </a:r>
          </a:p>
        </p:txBody>
      </p:sp>
      <p:sp>
        <p:nvSpPr>
          <p:cNvPr id="29699" name="Rectangle 3"/>
          <p:cNvSpPr>
            <a:spLocks noGrp="1" noChangeArrowheads="1"/>
          </p:cNvSpPr>
          <p:nvPr>
            <p:ph idx="1"/>
          </p:nvPr>
        </p:nvSpPr>
        <p:spPr/>
        <p:txBody>
          <a:bodyPr/>
          <a:lstStyle/>
          <a:p>
            <a:pPr>
              <a:lnSpc>
                <a:spcPct val="80000"/>
              </a:lnSpc>
            </a:pPr>
            <a:r>
              <a:rPr lang="zh-CN" altLang="en-US" sz="2400" smtClean="0"/>
              <a:t>抽样框误差 ：目标总体与抽样总体不一致</a:t>
            </a:r>
          </a:p>
          <a:p>
            <a:pPr lvl="1">
              <a:lnSpc>
                <a:spcPct val="80000"/>
              </a:lnSpc>
            </a:pPr>
            <a:r>
              <a:rPr lang="zh-CN" altLang="en-US" sz="2400" smtClean="0"/>
              <a:t>目标总体，即作为调查研究对象的全体 </a:t>
            </a:r>
          </a:p>
          <a:p>
            <a:pPr lvl="1">
              <a:lnSpc>
                <a:spcPct val="80000"/>
              </a:lnSpc>
            </a:pPr>
            <a:r>
              <a:rPr lang="zh-CN" altLang="en-US" sz="2400" smtClean="0"/>
              <a:t>抽样总体，即从中抽选样本的总体 </a:t>
            </a:r>
          </a:p>
          <a:p>
            <a:pPr>
              <a:lnSpc>
                <a:spcPct val="80000"/>
              </a:lnSpc>
            </a:pPr>
            <a:endParaRPr lang="zh-CN" altLang="en-US" sz="2400" smtClean="0"/>
          </a:p>
          <a:p>
            <a:pPr>
              <a:lnSpc>
                <a:spcPct val="80000"/>
              </a:lnSpc>
            </a:pPr>
            <a:r>
              <a:rPr lang="zh-CN" altLang="en-US" sz="2400" smtClean="0"/>
              <a:t>抽样框误差类型：</a:t>
            </a:r>
          </a:p>
          <a:p>
            <a:pPr lvl="1">
              <a:lnSpc>
                <a:spcPct val="80000"/>
              </a:lnSpc>
            </a:pPr>
            <a:r>
              <a:rPr lang="zh-CN" altLang="en-US" sz="2400" smtClean="0"/>
              <a:t>    </a:t>
            </a:r>
            <a:r>
              <a:rPr lang="en-US" altLang="zh-CN" sz="2400" smtClean="0"/>
              <a:t>1</a:t>
            </a:r>
            <a:r>
              <a:rPr lang="zh-CN" altLang="en-US" sz="2400" smtClean="0"/>
              <a:t>．丢失目标总体单元</a:t>
            </a:r>
            <a:r>
              <a:rPr lang="en-US" altLang="zh-CN" sz="2400" smtClean="0"/>
              <a:t>,</a:t>
            </a:r>
            <a:r>
              <a:rPr lang="zh-CN" altLang="en-US" sz="2400" smtClean="0"/>
              <a:t>威胁性较大</a:t>
            </a:r>
            <a:r>
              <a:rPr lang="en-US" altLang="zh-CN" sz="2400" smtClean="0"/>
              <a:t>. </a:t>
            </a:r>
          </a:p>
          <a:p>
            <a:pPr lvl="1">
              <a:lnSpc>
                <a:spcPct val="80000"/>
              </a:lnSpc>
            </a:pPr>
            <a:r>
              <a:rPr lang="en-US" altLang="zh-CN" sz="2400" smtClean="0"/>
              <a:t>    2</a:t>
            </a:r>
            <a:r>
              <a:rPr lang="zh-CN" altLang="en-US" sz="2400" smtClean="0"/>
              <a:t>．包含非目标总体单元。</a:t>
            </a:r>
          </a:p>
          <a:p>
            <a:pPr lvl="1">
              <a:lnSpc>
                <a:spcPct val="80000"/>
              </a:lnSpc>
            </a:pPr>
            <a:r>
              <a:rPr lang="zh-CN" altLang="en-US" sz="2400" smtClean="0"/>
              <a:t>    </a:t>
            </a:r>
            <a:r>
              <a:rPr lang="en-US" altLang="zh-CN" sz="2400" smtClean="0"/>
              <a:t>3</a:t>
            </a:r>
            <a:r>
              <a:rPr lang="zh-CN" altLang="en-US" sz="2400" smtClean="0"/>
              <a:t>．复合联接。这是指抽样框中的单元与目标总体单元不完全是一一对应关系。例如一个门牌号内居住两户或多户家庭，一户拥有两处或多处住房。</a:t>
            </a:r>
          </a:p>
          <a:p>
            <a:pPr lvl="1">
              <a:lnSpc>
                <a:spcPct val="80000"/>
              </a:lnSpc>
            </a:pPr>
            <a:r>
              <a:rPr lang="zh-CN" altLang="en-US" sz="2400" smtClean="0"/>
              <a:t>   </a:t>
            </a:r>
            <a:r>
              <a:rPr lang="en-US" altLang="zh-CN" sz="2400" smtClean="0"/>
              <a:t>4</a:t>
            </a:r>
            <a:r>
              <a:rPr lang="zh-CN" altLang="en-US" sz="2400" smtClean="0"/>
              <a:t>．不正确的辅助信息。</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wipe(down)">
                                      <p:cBhvr>
                                        <p:cTn id="7" dur="500"/>
                                        <p:tgtEl>
                                          <p:spTgt spid="2969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699">
                                            <p:txEl>
                                              <p:pRg st="1" end="1"/>
                                            </p:txEl>
                                          </p:spTgt>
                                        </p:tgtEl>
                                        <p:attrNameLst>
                                          <p:attrName>style.visibility</p:attrName>
                                        </p:attrNameLst>
                                      </p:cBhvr>
                                      <p:to>
                                        <p:strVal val="visible"/>
                                      </p:to>
                                    </p:set>
                                    <p:animEffect transition="in" filter="wipe(down)">
                                      <p:cBhvr>
                                        <p:cTn id="10" dur="500"/>
                                        <p:tgtEl>
                                          <p:spTgt spid="2969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animEffect transition="in" filter="wipe(down)">
                                      <p:cBhvr>
                                        <p:cTn id="13" dur="500"/>
                                        <p:tgtEl>
                                          <p:spTgt spid="29699">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9699">
                                            <p:txEl>
                                              <p:pRg st="4" end="4"/>
                                            </p:txEl>
                                          </p:spTgt>
                                        </p:tgtEl>
                                        <p:attrNameLst>
                                          <p:attrName>style.visibility</p:attrName>
                                        </p:attrNameLst>
                                      </p:cBhvr>
                                      <p:to>
                                        <p:strVal val="visible"/>
                                      </p:to>
                                    </p:set>
                                    <p:animEffect transition="in" filter="wipe(down)">
                                      <p:cBhvr>
                                        <p:cTn id="18" dur="500"/>
                                        <p:tgtEl>
                                          <p:spTgt spid="29699">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9699">
                                            <p:txEl>
                                              <p:pRg st="5" end="5"/>
                                            </p:txEl>
                                          </p:spTgt>
                                        </p:tgtEl>
                                        <p:attrNameLst>
                                          <p:attrName>style.visibility</p:attrName>
                                        </p:attrNameLst>
                                      </p:cBhvr>
                                      <p:to>
                                        <p:strVal val="visible"/>
                                      </p:to>
                                    </p:set>
                                    <p:animEffect transition="in" filter="wipe(down)">
                                      <p:cBhvr>
                                        <p:cTn id="21" dur="500"/>
                                        <p:tgtEl>
                                          <p:spTgt spid="29699">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9699">
                                            <p:txEl>
                                              <p:pRg st="6" end="6"/>
                                            </p:txEl>
                                          </p:spTgt>
                                        </p:tgtEl>
                                        <p:attrNameLst>
                                          <p:attrName>style.visibility</p:attrName>
                                        </p:attrNameLst>
                                      </p:cBhvr>
                                      <p:to>
                                        <p:strVal val="visible"/>
                                      </p:to>
                                    </p:set>
                                    <p:animEffect transition="in" filter="wipe(down)">
                                      <p:cBhvr>
                                        <p:cTn id="24" dur="500"/>
                                        <p:tgtEl>
                                          <p:spTgt spid="29699">
                                            <p:txEl>
                                              <p:pRg st="6" end="6"/>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9699">
                                            <p:txEl>
                                              <p:pRg st="7" end="7"/>
                                            </p:txEl>
                                          </p:spTgt>
                                        </p:tgtEl>
                                        <p:attrNameLst>
                                          <p:attrName>style.visibility</p:attrName>
                                        </p:attrNameLst>
                                      </p:cBhvr>
                                      <p:to>
                                        <p:strVal val="visible"/>
                                      </p:to>
                                    </p:set>
                                    <p:animEffect transition="in" filter="wipe(down)">
                                      <p:cBhvr>
                                        <p:cTn id="27" dur="500"/>
                                        <p:tgtEl>
                                          <p:spTgt spid="29699">
                                            <p:txEl>
                                              <p:pRg st="7" end="7"/>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9699">
                                            <p:txEl>
                                              <p:pRg st="8" end="8"/>
                                            </p:txEl>
                                          </p:spTgt>
                                        </p:tgtEl>
                                        <p:attrNameLst>
                                          <p:attrName>style.visibility</p:attrName>
                                        </p:attrNameLst>
                                      </p:cBhvr>
                                      <p:to>
                                        <p:strVal val="visible"/>
                                      </p:to>
                                    </p:set>
                                    <p:animEffect transition="in" filter="wipe(down)">
                                      <p:cBhvr>
                                        <p:cTn id="30" dur="500"/>
                                        <p:tgtEl>
                                          <p:spTgt spid="296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标题 1"/>
          <p:cNvSpPr>
            <a:spLocks noGrp="1"/>
          </p:cNvSpPr>
          <p:nvPr>
            <p:ph type="title"/>
          </p:nvPr>
        </p:nvSpPr>
        <p:spPr/>
        <p:txBody>
          <a:bodyPr/>
          <a:lstStyle/>
          <a:p>
            <a:r>
              <a:rPr lang="zh-CN" altLang="en-US" sz="3600" b="1" smtClean="0"/>
              <a:t>三、</a:t>
            </a:r>
            <a:r>
              <a:rPr lang="zh-CN" altLang="zh-CN" sz="3600" b="1" smtClean="0"/>
              <a:t>离群值的处理</a:t>
            </a:r>
            <a:endParaRPr lang="zh-CN" altLang="en-US" sz="3600" b="1" smtClean="0"/>
          </a:p>
        </p:txBody>
      </p:sp>
      <p:sp>
        <p:nvSpPr>
          <p:cNvPr id="46083" name="内容占位符 2"/>
          <p:cNvSpPr>
            <a:spLocks noGrp="1"/>
          </p:cNvSpPr>
          <p:nvPr>
            <p:ph idx="1"/>
          </p:nvPr>
        </p:nvSpPr>
        <p:spPr>
          <a:xfrm>
            <a:off x="395288" y="2017713"/>
            <a:ext cx="8559800" cy="4114800"/>
          </a:xfrm>
        </p:spPr>
        <p:txBody>
          <a:bodyPr/>
          <a:lstStyle/>
          <a:p>
            <a:r>
              <a:rPr lang="zh-CN" altLang="zh-CN" sz="2800" smtClean="0"/>
              <a:t>在</a:t>
            </a:r>
            <a:r>
              <a:rPr lang="zh-CN" altLang="zh-CN" sz="2800" b="1" smtClean="0"/>
              <a:t>调查进行中</a:t>
            </a:r>
            <a:r>
              <a:rPr lang="zh-CN" altLang="zh-CN" sz="2800" smtClean="0"/>
              <a:t>发现离群值</a:t>
            </a:r>
            <a:r>
              <a:rPr lang="zh-CN" altLang="en-US" sz="2800" smtClean="0"/>
              <a:t>：</a:t>
            </a:r>
            <a:r>
              <a:rPr lang="zh-CN" altLang="zh-CN" sz="2800" smtClean="0"/>
              <a:t>进行回访核实</a:t>
            </a:r>
            <a:r>
              <a:rPr lang="zh-CN" altLang="en-US" sz="2800" smtClean="0"/>
              <a:t>，更正错误</a:t>
            </a:r>
            <a:endParaRPr lang="en-US" altLang="zh-CN" sz="2800" smtClean="0"/>
          </a:p>
          <a:p>
            <a:r>
              <a:rPr lang="zh-CN" altLang="zh-CN" sz="2800" smtClean="0"/>
              <a:t>在</a:t>
            </a:r>
            <a:r>
              <a:rPr lang="zh-CN" altLang="zh-CN" sz="2800" b="1" smtClean="0"/>
              <a:t>调查完毕后的审核</a:t>
            </a:r>
            <a:r>
              <a:rPr lang="zh-CN" altLang="zh-CN" sz="2800" smtClean="0"/>
              <a:t>中发现离群值</a:t>
            </a:r>
            <a:r>
              <a:rPr lang="zh-CN" altLang="en-US" sz="2800" smtClean="0"/>
              <a:t>：</a:t>
            </a:r>
            <a:r>
              <a:rPr lang="zh-CN" altLang="zh-CN" sz="2800" smtClean="0"/>
              <a:t>插补处理</a:t>
            </a:r>
            <a:endParaRPr lang="en-US" altLang="zh-CN" sz="2800" smtClean="0"/>
          </a:p>
          <a:p>
            <a:r>
              <a:rPr lang="zh-CN" altLang="zh-CN" sz="2800" b="1" smtClean="0"/>
              <a:t>估计时</a:t>
            </a:r>
            <a:r>
              <a:rPr lang="zh-CN" altLang="zh-CN" sz="2800" smtClean="0"/>
              <a:t>处理离群值</a:t>
            </a:r>
            <a:r>
              <a:rPr lang="zh-CN" altLang="en-US" sz="2800" smtClean="0"/>
              <a:t>方法：</a:t>
            </a:r>
            <a:r>
              <a:rPr lang="zh-CN" altLang="zh-CN" sz="2800" smtClean="0"/>
              <a:t> 改变数值</a:t>
            </a:r>
            <a:r>
              <a:rPr lang="zh-CN" altLang="en-US" sz="2800" smtClean="0"/>
              <a:t>；</a:t>
            </a:r>
            <a:endParaRPr lang="en-US" altLang="zh-CN" sz="2800" smtClean="0"/>
          </a:p>
          <a:p>
            <a:pPr>
              <a:buFont typeface="Wingdings" panose="05000000000000000000" pitchFamily="2" charset="2"/>
              <a:buNone/>
            </a:pPr>
            <a:r>
              <a:rPr lang="en-US" altLang="zh-CN" sz="2800" smtClean="0"/>
              <a:t>                                       </a:t>
            </a:r>
            <a:r>
              <a:rPr lang="zh-CN" altLang="zh-CN" sz="2800" smtClean="0"/>
              <a:t>调整权重</a:t>
            </a:r>
            <a:r>
              <a:rPr lang="zh-CN" altLang="en-US" sz="2800" smtClean="0"/>
              <a:t>；</a:t>
            </a:r>
            <a:endParaRPr lang="en-US" altLang="zh-CN" sz="2800" smtClean="0"/>
          </a:p>
          <a:p>
            <a:pPr>
              <a:buFont typeface="Wingdings" panose="05000000000000000000" pitchFamily="2" charset="2"/>
              <a:buNone/>
            </a:pPr>
            <a:r>
              <a:rPr lang="en-US" altLang="zh-CN" sz="2800" smtClean="0"/>
              <a:t>                                       </a:t>
            </a:r>
            <a:r>
              <a:rPr lang="zh-CN" altLang="zh-CN" sz="2800" smtClean="0"/>
              <a:t>进行稳健估计</a:t>
            </a:r>
            <a:endParaRPr lang="zh-CN" alt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anim calcmode="lin" valueType="num">
                                      <p:cBhvr additive="base">
                                        <p:cTn id="11" dur="500" fill="hold"/>
                                        <p:tgtEl>
                                          <p:spTgt spid="4608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608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anim calcmode="lin" valueType="num">
                                      <p:cBhvr additive="base">
                                        <p:cTn id="15"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08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anim calcmode="lin" valueType="num">
                                      <p:cBhvr additive="base">
                                        <p:cTn id="19" dur="500" fill="hold"/>
                                        <p:tgtEl>
                                          <p:spTgt spid="4608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anim calcmode="lin" valueType="num">
                                      <p:cBhvr additive="base">
                                        <p:cTn id="23"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608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allAtOnce"/>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标题 1"/>
          <p:cNvSpPr>
            <a:spLocks noGrp="1"/>
          </p:cNvSpPr>
          <p:nvPr>
            <p:ph type="title"/>
          </p:nvPr>
        </p:nvSpPr>
        <p:spPr>
          <a:xfrm>
            <a:off x="1042988" y="620713"/>
            <a:ext cx="7793037" cy="1143000"/>
          </a:xfrm>
        </p:spPr>
        <p:txBody>
          <a:bodyPr/>
          <a:lstStyle/>
          <a:p>
            <a:r>
              <a:rPr lang="zh-CN" altLang="zh-CN" sz="3600" b="1" smtClean="0"/>
              <a:t>改变数值</a:t>
            </a:r>
            <a:endParaRPr lang="zh-CN" altLang="en-US" sz="3600" b="1" smtClean="0"/>
          </a:p>
        </p:txBody>
      </p:sp>
      <p:graphicFrame>
        <p:nvGraphicFramePr>
          <p:cNvPr id="72706" name="Object 2"/>
          <p:cNvGraphicFramePr>
            <a:graphicFrameLocks noChangeAspect="1"/>
          </p:cNvGraphicFramePr>
          <p:nvPr/>
        </p:nvGraphicFramePr>
        <p:xfrm>
          <a:off x="611188" y="1989138"/>
          <a:ext cx="8112125" cy="4572000"/>
        </p:xfrm>
        <a:graphic>
          <a:graphicData uri="http://schemas.openxmlformats.org/presentationml/2006/ole">
            <mc:AlternateContent xmlns:mc="http://schemas.openxmlformats.org/markup-compatibility/2006">
              <mc:Choice xmlns:v="urn:schemas-microsoft-com:vml" Requires="v">
                <p:oleObj spid="_x0000_s21509" name="文档" r:id="rId3" imgW="8461024" imgH="4777075" progId="Word.Document.12">
                  <p:embed/>
                </p:oleObj>
              </mc:Choice>
              <mc:Fallback>
                <p:oleObj name="文档" r:id="rId3" imgW="8461024" imgH="4777075"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989138"/>
                        <a:ext cx="81121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additive="base">
                                        <p:cTn id="7" dur="500" fill="hold"/>
                                        <p:tgtEl>
                                          <p:spTgt spid="72706"/>
                                        </p:tgtEl>
                                        <p:attrNameLst>
                                          <p:attrName>ppt_x</p:attrName>
                                        </p:attrNameLst>
                                      </p:cBhvr>
                                      <p:tavLst>
                                        <p:tav tm="0">
                                          <p:val>
                                            <p:strVal val="#ppt_x"/>
                                          </p:val>
                                        </p:tav>
                                        <p:tav tm="100000">
                                          <p:val>
                                            <p:strVal val="#ppt_x"/>
                                          </p:val>
                                        </p:tav>
                                      </p:tavLst>
                                    </p:anim>
                                    <p:anim calcmode="lin" valueType="num">
                                      <p:cBhvr additive="base">
                                        <p:cTn id="8" dur="500" fill="hold"/>
                                        <p:tgtEl>
                                          <p:spTgt spid="727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标题 1"/>
          <p:cNvSpPr>
            <a:spLocks noGrp="1"/>
          </p:cNvSpPr>
          <p:nvPr>
            <p:ph type="title"/>
          </p:nvPr>
        </p:nvSpPr>
        <p:spPr/>
        <p:txBody>
          <a:bodyPr/>
          <a:lstStyle/>
          <a:p>
            <a:r>
              <a:rPr lang="zh-CN" altLang="zh-CN" sz="3600" b="1" smtClean="0"/>
              <a:t>调整权重</a:t>
            </a:r>
            <a:endParaRPr lang="zh-CN" altLang="en-US" sz="3600" b="1" smtClean="0"/>
          </a:p>
        </p:txBody>
      </p:sp>
      <p:sp>
        <p:nvSpPr>
          <p:cNvPr id="3" name="内容占位符 2"/>
          <p:cNvSpPr>
            <a:spLocks noGrp="1"/>
          </p:cNvSpPr>
          <p:nvPr>
            <p:ph idx="1"/>
          </p:nvPr>
        </p:nvSpPr>
        <p:spPr>
          <a:xfrm>
            <a:off x="468313" y="2017713"/>
            <a:ext cx="8486775" cy="4291012"/>
          </a:xfrm>
        </p:spPr>
        <p:txBody>
          <a:bodyPr/>
          <a:lstStyle/>
          <a:p>
            <a:r>
              <a:rPr lang="zh-CN" altLang="zh-CN" sz="2800" smtClean="0"/>
              <a:t>降低离群值的权重</a:t>
            </a:r>
            <a:r>
              <a:rPr lang="zh-CN" altLang="en-US" sz="2800" smtClean="0"/>
              <a:t>，</a:t>
            </a:r>
            <a:r>
              <a:rPr lang="zh-CN" altLang="zh-CN" sz="2800" smtClean="0"/>
              <a:t>从而使它们的影响变小</a:t>
            </a:r>
            <a:endParaRPr lang="en-US" altLang="zh-CN" sz="2800" smtClean="0"/>
          </a:p>
          <a:p>
            <a:r>
              <a:rPr lang="zh-CN" altLang="zh-CN" sz="2800" smtClean="0"/>
              <a:t>对估计的影响很大</a:t>
            </a:r>
            <a:r>
              <a:rPr lang="zh-CN" altLang="en-US" sz="2800" smtClean="0"/>
              <a:t>，</a:t>
            </a:r>
            <a:r>
              <a:rPr lang="zh-CN" altLang="zh-CN" sz="2800" smtClean="0"/>
              <a:t>特别是对偏态总体的估计结果通常为低估。</a:t>
            </a:r>
            <a:endParaRPr lang="en-US" altLang="zh-CN" sz="2800" smtClean="0"/>
          </a:p>
          <a:p>
            <a:r>
              <a:rPr lang="zh-CN" altLang="zh-CN" sz="2800" smtClean="0"/>
              <a:t>目前</a:t>
            </a:r>
            <a:r>
              <a:rPr lang="zh-CN" altLang="en-US" sz="2800" smtClean="0"/>
              <a:t>，</a:t>
            </a:r>
            <a:r>
              <a:rPr lang="zh-CN" altLang="zh-CN" sz="2800" smtClean="0"/>
              <a:t>已经提出了一些能够降低离群值权重的估计量</a:t>
            </a:r>
            <a:r>
              <a:rPr lang="zh-CN" altLang="en-US" sz="2800" smtClean="0"/>
              <a:t>。</a:t>
            </a:r>
            <a:r>
              <a:rPr lang="en-US" altLang="zh-CN" sz="2800" smtClean="0"/>
              <a:t>【</a:t>
            </a:r>
            <a:r>
              <a:rPr lang="zh-CN" altLang="zh-CN" sz="2000" smtClean="0"/>
              <a:t>参见</a:t>
            </a:r>
            <a:r>
              <a:rPr lang="en-US" altLang="zh-CN" sz="2000" smtClean="0"/>
              <a:t>Rao (1970), Hidiroglou and Srinath (1981)】</a:t>
            </a:r>
            <a:endParaRPr lang="zh-CN" altLang="zh-CN" sz="2800" smtClean="0"/>
          </a:p>
          <a:p>
            <a:endParaRPr lang="zh-CN" alt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p:nvPr>
        </p:nvSpPr>
        <p:spPr/>
        <p:txBody>
          <a:bodyPr/>
          <a:lstStyle/>
          <a:p>
            <a:r>
              <a:rPr lang="zh-CN" altLang="zh-CN" sz="3600" b="1" smtClean="0"/>
              <a:t>选取稳健估计量</a:t>
            </a:r>
            <a:endParaRPr lang="zh-CN" altLang="en-US" sz="3600" b="1" smtClean="0"/>
          </a:p>
        </p:txBody>
      </p:sp>
      <p:sp>
        <p:nvSpPr>
          <p:cNvPr id="3" name="内容占位符 2"/>
          <p:cNvSpPr>
            <a:spLocks noGrp="1"/>
          </p:cNvSpPr>
          <p:nvPr>
            <p:ph idx="1"/>
          </p:nvPr>
        </p:nvSpPr>
        <p:spPr>
          <a:xfrm>
            <a:off x="395288" y="2017713"/>
            <a:ext cx="8424862" cy="4435475"/>
          </a:xfrm>
        </p:spPr>
        <p:txBody>
          <a:bodyPr/>
          <a:lstStyle/>
          <a:p>
            <a:r>
              <a:rPr lang="zh-CN" altLang="zh-CN" smtClean="0"/>
              <a:t>经典的估计理论中</a:t>
            </a:r>
            <a:r>
              <a:rPr lang="zh-CN" altLang="en-US" smtClean="0"/>
              <a:t>，</a:t>
            </a:r>
            <a:r>
              <a:rPr lang="zh-CN" altLang="zh-CN" smtClean="0"/>
              <a:t>估计量对离群值非常敏感</a:t>
            </a:r>
            <a:r>
              <a:rPr lang="zh-CN" altLang="en-US" smtClean="0"/>
              <a:t>。</a:t>
            </a:r>
            <a:endParaRPr lang="en-US" altLang="zh-CN" smtClean="0"/>
          </a:p>
          <a:p>
            <a:pPr>
              <a:buFont typeface="Wingdings" panose="05000000000000000000" pitchFamily="2" charset="2"/>
              <a:buNone/>
            </a:pPr>
            <a:endParaRPr lang="en-US" altLang="zh-CN" smtClean="0"/>
          </a:p>
          <a:p>
            <a:r>
              <a:rPr lang="zh-CN" altLang="zh-CN" b="1" smtClean="0"/>
              <a:t>稳健估计量</a:t>
            </a:r>
            <a:r>
              <a:rPr lang="zh-CN" altLang="zh-CN" smtClean="0"/>
              <a:t>能克服这种局限性</a:t>
            </a:r>
            <a:r>
              <a:rPr lang="zh-CN" altLang="en-US" smtClean="0"/>
              <a:t>，</a:t>
            </a:r>
            <a:r>
              <a:rPr lang="zh-CN" altLang="zh-CN" smtClean="0"/>
              <a:t>因为它对分布的假设不太敏感。</a:t>
            </a:r>
          </a:p>
          <a:p>
            <a:endParaRPr lang="en-US" altLang="zh-CN" sz="2000" smtClean="0"/>
          </a:p>
          <a:p>
            <a:pPr>
              <a:buFont typeface="Wingdings" panose="05000000000000000000" pitchFamily="2" charset="2"/>
              <a:buNone/>
            </a:pPr>
            <a:endParaRPr lang="en-US" altLang="zh-CN" sz="2000" smtClean="0"/>
          </a:p>
          <a:p>
            <a:r>
              <a:rPr lang="zh-CN" altLang="zh-CN" sz="2000" smtClean="0"/>
              <a:t>关于稳健估计量和离群值检测的详细讲解</a:t>
            </a:r>
            <a:r>
              <a:rPr lang="en-US" altLang="zh-CN" sz="2000" smtClean="0"/>
              <a:t>,</a:t>
            </a:r>
            <a:r>
              <a:rPr lang="zh-CN" altLang="zh-CN" sz="2000" smtClean="0"/>
              <a:t>请参见</a:t>
            </a:r>
            <a:r>
              <a:rPr lang="en-US" altLang="zh-CN" sz="2000" smtClean="0"/>
              <a:t> Barnett and Lewis (1995),Rousseeuw and Leroy (1987), Lee et al.(1992),</a:t>
            </a:r>
            <a:r>
              <a:rPr lang="zh-CN" altLang="zh-CN" sz="2000" smtClean="0"/>
              <a:t>以及</a:t>
            </a:r>
            <a:r>
              <a:rPr lang="en-US" altLang="zh-CN" sz="2000" smtClean="0"/>
              <a:t> Lee(1995)</a:t>
            </a:r>
            <a:r>
              <a:rPr lang="zh-CN" altLang="zh-CN" sz="2000" smtClean="0"/>
              <a:t>。</a:t>
            </a:r>
          </a:p>
          <a:p>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835696" y="2564904"/>
            <a:ext cx="5904656" cy="2160240"/>
          </a:xfrm>
          <a:prstGeom prst="rect">
            <a:avLst/>
          </a:prstGeom>
          <a:noFill/>
        </p:spPr>
        <p:txBody>
          <a:bodyPr spcFirstLastPara="1" wrap="none">
            <a:prstTxWarp prst="textArchUp">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altLang="zh-CN"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Thank you ~</a:t>
            </a: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p:nvPr>
        </p:nvSpPr>
        <p:spPr/>
        <p:txBody>
          <a:bodyPr/>
          <a:lstStyle/>
          <a:p>
            <a:r>
              <a:rPr lang="en-US" altLang="zh-CN" b="1" smtClean="0"/>
              <a:t/>
            </a:r>
            <a:br>
              <a:rPr lang="en-US" altLang="zh-CN" b="1" smtClean="0"/>
            </a:br>
            <a:r>
              <a:rPr lang="zh-CN" altLang="en-US" sz="3200" b="1" smtClean="0">
                <a:solidFill>
                  <a:schemeClr val="tx1"/>
                </a:solidFill>
              </a:rPr>
              <a:t>对抽样框误差的基本认识</a:t>
            </a:r>
            <a:endParaRPr lang="zh-CN" altLang="en-US" sz="3200" smtClean="0">
              <a:solidFill>
                <a:schemeClr val="tx1"/>
              </a:solidFill>
            </a:endParaRPr>
          </a:p>
        </p:txBody>
      </p:sp>
      <p:sp>
        <p:nvSpPr>
          <p:cNvPr id="37891" name="内容占位符 2"/>
          <p:cNvSpPr>
            <a:spLocks noGrp="1"/>
          </p:cNvSpPr>
          <p:nvPr>
            <p:ph idx="1"/>
          </p:nvPr>
        </p:nvSpPr>
        <p:spPr>
          <a:xfrm>
            <a:off x="857250" y="1714500"/>
            <a:ext cx="7826375" cy="4114800"/>
          </a:xfrm>
        </p:spPr>
        <p:txBody>
          <a:bodyPr/>
          <a:lstStyle/>
          <a:p>
            <a:pPr>
              <a:buFont typeface="Wingdings" panose="05000000000000000000" pitchFamily="2" charset="2"/>
              <a:buNone/>
            </a:pPr>
            <a:r>
              <a:rPr lang="en-US" altLang="zh-CN" sz="2800" b="1" smtClean="0"/>
              <a:t>1.</a:t>
            </a:r>
            <a:r>
              <a:rPr lang="zh-CN" altLang="en-US" sz="2800" smtClean="0"/>
              <a:t>有些误差来自构成抽样框资料的本身。</a:t>
            </a:r>
            <a:endParaRPr lang="en-US" altLang="zh-CN" sz="2800" smtClean="0"/>
          </a:p>
          <a:p>
            <a:pPr>
              <a:buFont typeface="Wingdings" panose="05000000000000000000" pitchFamily="2" charset="2"/>
              <a:buNone/>
            </a:pPr>
            <a:r>
              <a:rPr lang="en-US" altLang="zh-CN" sz="2800" smtClean="0"/>
              <a:t>2.</a:t>
            </a:r>
            <a:r>
              <a:rPr lang="zh-CN" altLang="en-US" sz="2800" smtClean="0"/>
              <a:t>抽样框的维护，抽样框使用情况的不断总结与研讨，对于经常性的调查项目来说，是十分必要的。</a:t>
            </a:r>
            <a:endParaRPr lang="en-US" altLang="zh-CN" sz="2800" smtClean="0"/>
          </a:p>
          <a:p>
            <a:pPr>
              <a:buFont typeface="Wingdings" panose="05000000000000000000" pitchFamily="2" charset="2"/>
              <a:buNone/>
            </a:pPr>
            <a:r>
              <a:rPr lang="en-US" altLang="zh-CN" sz="2800" smtClean="0"/>
              <a:t>3</a:t>
            </a:r>
            <a:r>
              <a:rPr lang="zh-CN" altLang="en-US" sz="2800" smtClean="0"/>
              <a:t>抽样框不完善并不意味着不能使用。</a:t>
            </a:r>
            <a:endParaRPr lang="en-US" altLang="zh-CN" sz="2800" smtClean="0"/>
          </a:p>
          <a:p>
            <a:pPr>
              <a:buFont typeface="Wingdings" panose="05000000000000000000" pitchFamily="2" charset="2"/>
              <a:buNone/>
            </a:pPr>
            <a:r>
              <a:rPr lang="en-US" altLang="zh-CN" sz="2800" smtClean="0"/>
              <a:t>4.</a:t>
            </a:r>
            <a:r>
              <a:rPr lang="zh-CN" altLang="en-US" sz="2800" smtClean="0"/>
              <a:t>抽样框误差在有些场合下会被解释为其它类型的非抽样误差。</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2"/>
          <p:cNvSpPr>
            <a:spLocks noGrp="1" noChangeArrowheads="1"/>
          </p:cNvSpPr>
          <p:nvPr>
            <p:ph type="title"/>
          </p:nvPr>
        </p:nvSpPr>
        <p:spPr>
          <a:xfrm>
            <a:off x="1042988" y="315913"/>
            <a:ext cx="7921625" cy="1276350"/>
          </a:xfrm>
        </p:spPr>
        <p:txBody>
          <a:bodyPr/>
          <a:lstStyle/>
          <a:p>
            <a:r>
              <a:rPr lang="zh-CN" altLang="en-US" sz="3600" b="1" smtClean="0"/>
              <a:t>抽样框误差的影响</a:t>
            </a:r>
            <a:r>
              <a:rPr lang="en-US" altLang="zh-CN" sz="3600" b="1" smtClean="0"/>
              <a:t>:</a:t>
            </a:r>
            <a:r>
              <a:rPr lang="zh-CN" altLang="en-US" sz="3200" smtClean="0">
                <a:solidFill>
                  <a:schemeClr val="tx1"/>
                </a:solidFill>
              </a:rPr>
              <a:t>丢失目标总体单元</a:t>
            </a:r>
          </a:p>
        </p:txBody>
      </p:sp>
      <p:sp>
        <p:nvSpPr>
          <p:cNvPr id="1032" name="Rectangle 3"/>
          <p:cNvSpPr>
            <a:spLocks noGrp="1" noChangeArrowheads="1"/>
          </p:cNvSpPr>
          <p:nvPr>
            <p:ph idx="1"/>
          </p:nvPr>
        </p:nvSpPr>
        <p:spPr>
          <a:xfrm>
            <a:off x="323850" y="1795463"/>
            <a:ext cx="8820150" cy="4657725"/>
          </a:xfrm>
        </p:spPr>
        <p:txBody>
          <a:bodyPr/>
          <a:lstStyle/>
          <a:p>
            <a:pPr>
              <a:lnSpc>
                <a:spcPct val="90000"/>
              </a:lnSpc>
              <a:buFont typeface="Wingdings" panose="05000000000000000000" pitchFamily="2" charset="2"/>
              <a:buNone/>
            </a:pPr>
            <a:r>
              <a:rPr lang="zh-CN" altLang="en-US" sz="3600" b="1" i="1" smtClean="0">
                <a:solidFill>
                  <a:schemeClr val="bg2"/>
                </a:solidFill>
              </a:rPr>
              <a:t>总量估计</a:t>
            </a:r>
          </a:p>
          <a:p>
            <a:pPr>
              <a:lnSpc>
                <a:spcPct val="90000"/>
              </a:lnSpc>
            </a:pPr>
            <a:r>
              <a:rPr lang="en-US" altLang="zh-CN" sz="2000" i="1" smtClean="0"/>
              <a:t>N</a:t>
            </a:r>
            <a:r>
              <a:rPr lang="zh-CN" altLang="en-US" sz="2000" i="1" smtClean="0"/>
              <a:t>＝</a:t>
            </a:r>
            <a:r>
              <a:rPr lang="en-US" altLang="zh-CN" sz="2000" i="1" smtClean="0"/>
              <a:t>N1</a:t>
            </a:r>
            <a:r>
              <a:rPr lang="zh-CN" altLang="en-US" sz="2000" i="1" smtClean="0"/>
              <a:t>＋</a:t>
            </a:r>
            <a:r>
              <a:rPr lang="en-US" altLang="zh-CN" sz="2000" i="1" smtClean="0"/>
              <a:t>N0</a:t>
            </a:r>
            <a:r>
              <a:rPr lang="en-US" altLang="zh-CN" sz="2000" smtClean="0"/>
              <a:t> </a:t>
            </a:r>
          </a:p>
          <a:p>
            <a:pPr>
              <a:lnSpc>
                <a:spcPct val="90000"/>
              </a:lnSpc>
              <a:buFont typeface="Wingdings" panose="05000000000000000000" pitchFamily="2" charset="2"/>
              <a:buNone/>
            </a:pPr>
            <a:r>
              <a:rPr lang="en-US" altLang="zh-CN" sz="2000" i="1" smtClean="0"/>
              <a:t>N1:</a:t>
            </a:r>
            <a:r>
              <a:rPr lang="zh-CN" altLang="en-US" sz="2000" i="1" smtClean="0"/>
              <a:t>抽样框中单元，</a:t>
            </a:r>
            <a:r>
              <a:rPr lang="en-US" altLang="zh-CN" sz="2000" i="1" smtClean="0"/>
              <a:t>N0:</a:t>
            </a:r>
            <a:r>
              <a:rPr lang="zh-CN" altLang="en-US" sz="2000" i="1" smtClean="0"/>
              <a:t>抽样框中丢失的单元， </a:t>
            </a:r>
            <a:r>
              <a:rPr lang="en-US" altLang="zh-CN" sz="2000" i="1" smtClean="0"/>
              <a:t>n1</a:t>
            </a:r>
            <a:r>
              <a:rPr lang="zh-CN" altLang="en-US" sz="2000" i="1" smtClean="0"/>
              <a:t>：抽样框中抽出的样本容量</a:t>
            </a:r>
          </a:p>
          <a:p>
            <a:pPr>
              <a:lnSpc>
                <a:spcPct val="90000"/>
              </a:lnSpc>
            </a:pPr>
            <a:r>
              <a:rPr lang="zh-CN" altLang="en-US" i="1" smtClean="0"/>
              <a:t>估计量 </a:t>
            </a:r>
            <a:r>
              <a:rPr lang="en-US" altLang="zh-CN" i="1" smtClean="0"/>
              <a:t>:                                    </a:t>
            </a:r>
          </a:p>
          <a:p>
            <a:pPr>
              <a:lnSpc>
                <a:spcPct val="90000"/>
              </a:lnSpc>
            </a:pPr>
            <a:endParaRPr lang="en-US" altLang="zh-CN" i="1" smtClean="0"/>
          </a:p>
          <a:p>
            <a:pPr>
              <a:lnSpc>
                <a:spcPct val="90000"/>
              </a:lnSpc>
            </a:pPr>
            <a:r>
              <a:rPr lang="zh-CN" altLang="en-US" i="1" smtClean="0"/>
              <a:t>偏差</a:t>
            </a:r>
            <a:r>
              <a:rPr lang="en-US" altLang="zh-CN" i="1" smtClean="0"/>
              <a:t>:</a:t>
            </a:r>
          </a:p>
          <a:p>
            <a:pPr>
              <a:lnSpc>
                <a:spcPct val="90000"/>
              </a:lnSpc>
            </a:pPr>
            <a:endParaRPr lang="en-US" altLang="zh-CN" smtClean="0"/>
          </a:p>
          <a:p>
            <a:pPr>
              <a:lnSpc>
                <a:spcPct val="90000"/>
              </a:lnSpc>
            </a:pPr>
            <a:r>
              <a:rPr lang="zh-CN" altLang="en-US" smtClean="0"/>
              <a:t>相对偏差 </a:t>
            </a:r>
          </a:p>
          <a:p>
            <a:pPr>
              <a:lnSpc>
                <a:spcPct val="90000"/>
              </a:lnSpc>
            </a:pPr>
            <a:endParaRPr lang="en-US" altLang="zh-CN" smtClean="0"/>
          </a:p>
        </p:txBody>
      </p:sp>
      <p:graphicFrame>
        <p:nvGraphicFramePr>
          <p:cNvPr id="1026" name="Object 4"/>
          <p:cNvGraphicFramePr>
            <a:graphicFrameLocks noChangeAspect="1"/>
          </p:cNvGraphicFramePr>
          <p:nvPr/>
        </p:nvGraphicFramePr>
        <p:xfrm>
          <a:off x="3419475" y="1700213"/>
          <a:ext cx="3455988" cy="966787"/>
        </p:xfrm>
        <a:graphic>
          <a:graphicData uri="http://schemas.openxmlformats.org/presentationml/2006/ole">
            <mc:AlternateContent xmlns:mc="http://schemas.openxmlformats.org/markup-compatibility/2006">
              <mc:Choice xmlns:v="urn:schemas-microsoft-com:vml" Requires="v">
                <p:oleObj spid="_x0000_s1042" name="公式" r:id="rId3" imgW="1600200" imgH="444500" progId="Equation.3">
                  <p:embed/>
                </p:oleObj>
              </mc:Choice>
              <mc:Fallback>
                <p:oleObj name="公式" r:id="rId3" imgW="1600200" imgH="4445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475" y="1700213"/>
                        <a:ext cx="3455988" cy="966787"/>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027" name="Object 6"/>
          <p:cNvGraphicFramePr>
            <a:graphicFrameLocks noChangeAspect="1"/>
          </p:cNvGraphicFramePr>
          <p:nvPr/>
        </p:nvGraphicFramePr>
        <p:xfrm>
          <a:off x="2268538" y="3284538"/>
          <a:ext cx="2016125" cy="982662"/>
        </p:xfrm>
        <a:graphic>
          <a:graphicData uri="http://schemas.openxmlformats.org/presentationml/2006/ole">
            <mc:AlternateContent xmlns:mc="http://schemas.openxmlformats.org/markup-compatibility/2006">
              <mc:Choice xmlns:v="urn:schemas-microsoft-com:vml" Requires="v">
                <p:oleObj spid="_x0000_s1043" name="公式" r:id="rId5" imgW="838200" imgH="457200" progId="Equation.3">
                  <p:embed/>
                </p:oleObj>
              </mc:Choice>
              <mc:Fallback>
                <p:oleObj name="公式" r:id="rId5" imgW="838200" imgH="4572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8538" y="3284538"/>
                        <a:ext cx="2016125" cy="9826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028" name="Object 8"/>
          <p:cNvGraphicFramePr>
            <a:graphicFrameLocks noChangeAspect="1"/>
          </p:cNvGraphicFramePr>
          <p:nvPr/>
        </p:nvGraphicFramePr>
        <p:xfrm>
          <a:off x="1979613" y="4365625"/>
          <a:ext cx="4248150" cy="769938"/>
        </p:xfrm>
        <a:graphic>
          <a:graphicData uri="http://schemas.openxmlformats.org/presentationml/2006/ole">
            <mc:AlternateContent xmlns:mc="http://schemas.openxmlformats.org/markup-compatibility/2006">
              <mc:Choice xmlns:v="urn:schemas-microsoft-com:vml" Requires="v">
                <p:oleObj spid="_x0000_s1044" name="公式" r:id="rId7" imgW="1422400" imgH="254000" progId="Equation.3">
                  <p:embed/>
                </p:oleObj>
              </mc:Choice>
              <mc:Fallback>
                <p:oleObj name="公式" r:id="rId7" imgW="1422400" imgH="2540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613" y="4365625"/>
                        <a:ext cx="4248150" cy="76993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033" name="Rectangle 11"/>
          <p:cNvSpPr>
            <a:spLocks noChangeArrowheads="1"/>
          </p:cNvSpPr>
          <p:nvPr/>
        </p:nvSpPr>
        <p:spPr bwMode="auto">
          <a:xfrm>
            <a:off x="0"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029" name="Object 10"/>
          <p:cNvGraphicFramePr>
            <a:graphicFrameLocks noChangeAspect="1"/>
          </p:cNvGraphicFramePr>
          <p:nvPr/>
        </p:nvGraphicFramePr>
        <p:xfrm>
          <a:off x="2411413" y="5445125"/>
          <a:ext cx="3743325" cy="1092200"/>
        </p:xfrm>
        <a:graphic>
          <a:graphicData uri="http://schemas.openxmlformats.org/presentationml/2006/ole">
            <mc:AlternateContent xmlns:mc="http://schemas.openxmlformats.org/markup-compatibility/2006">
              <mc:Choice xmlns:v="urn:schemas-microsoft-com:vml" Requires="v">
                <p:oleObj spid="_x0000_s1045" name="公式" r:id="rId9" imgW="1536033" imgH="444307" progId="Equation.3">
                  <p:embed/>
                </p:oleObj>
              </mc:Choice>
              <mc:Fallback>
                <p:oleObj name="公式" r:id="rId9" imgW="1536033" imgH="444307"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1413" y="5445125"/>
                        <a:ext cx="3743325" cy="10922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034" name="Rectangle 13"/>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1030" name="Object 12"/>
          <p:cNvGraphicFramePr>
            <a:graphicFrameLocks noChangeAspect="1"/>
          </p:cNvGraphicFramePr>
          <p:nvPr/>
        </p:nvGraphicFramePr>
        <p:xfrm>
          <a:off x="6769100" y="5589588"/>
          <a:ext cx="2374900" cy="790575"/>
        </p:xfrm>
        <a:graphic>
          <a:graphicData uri="http://schemas.openxmlformats.org/presentationml/2006/ole">
            <mc:AlternateContent xmlns:mc="http://schemas.openxmlformats.org/markup-compatibility/2006">
              <mc:Choice xmlns:v="urn:schemas-microsoft-com:vml" Requires="v">
                <p:oleObj spid="_x0000_s1046" name="公式" r:id="rId11" imgW="1371600" imgH="457200" progId="Equation.3">
                  <p:embed/>
                </p:oleObj>
              </mc:Choice>
              <mc:Fallback>
                <p:oleObj name="公式" r:id="rId11" imgW="1371600" imgH="4572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69100" y="5589588"/>
                        <a:ext cx="2374900" cy="79057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035" name="AutoShape 14"/>
          <p:cNvSpPr>
            <a:spLocks noChangeArrowheads="1"/>
          </p:cNvSpPr>
          <p:nvPr/>
        </p:nvSpPr>
        <p:spPr bwMode="auto">
          <a:xfrm>
            <a:off x="6227763" y="5734050"/>
            <a:ext cx="431800" cy="358775"/>
          </a:xfrm>
          <a:prstGeom prst="leftArrow">
            <a:avLst>
              <a:gd name="adj1" fmla="val 50000"/>
              <a:gd name="adj2" fmla="val 30088"/>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sp>
        <p:nvSpPr>
          <p:cNvPr id="1036" name="AutoShape 15"/>
          <p:cNvSpPr>
            <a:spLocks noChangeArrowheads="1"/>
          </p:cNvSpPr>
          <p:nvPr/>
        </p:nvSpPr>
        <p:spPr bwMode="auto">
          <a:xfrm>
            <a:off x="6659563" y="3933825"/>
            <a:ext cx="1584325" cy="719138"/>
          </a:xfrm>
          <a:prstGeom prst="wedgeRoundRectCallout">
            <a:avLst>
              <a:gd name="adj1" fmla="val -65130"/>
              <a:gd name="adj2" fmla="val 70088"/>
              <a:gd name="adj3" fmla="val 1666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r>
              <a:rPr lang="zh-CN" altLang="en-US" sz="3200">
                <a:solidFill>
                  <a:schemeClr val="accent2"/>
                </a:solidFill>
              </a:rPr>
              <a:t>低估</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Grp="1" noChangeArrowheads="1"/>
          </p:cNvSpPr>
          <p:nvPr>
            <p:ph idx="1"/>
          </p:nvPr>
        </p:nvSpPr>
        <p:spPr>
          <a:xfrm>
            <a:off x="674688" y="1795463"/>
            <a:ext cx="8145462" cy="4114800"/>
          </a:xfrm>
        </p:spPr>
        <p:txBody>
          <a:bodyPr/>
          <a:lstStyle/>
          <a:p>
            <a:r>
              <a:rPr lang="en-US" altLang="zh-CN" i="1" smtClean="0"/>
              <a:t>r</a:t>
            </a:r>
            <a:r>
              <a:rPr lang="en-US" altLang="zh-CN" smtClean="0"/>
              <a:t>=1</a:t>
            </a:r>
            <a:r>
              <a:rPr lang="zh-CN" altLang="en-US" smtClean="0"/>
              <a:t>，即丢失单位均值与抽样框单位均值相同，则相对偏倚为－</a:t>
            </a:r>
            <a:r>
              <a:rPr lang="en-US" altLang="zh-CN" smtClean="0"/>
              <a:t>W</a:t>
            </a:r>
            <a:r>
              <a:rPr lang="en-US" altLang="zh-CN" baseline="-25000" smtClean="0"/>
              <a:t>0 </a:t>
            </a:r>
          </a:p>
          <a:p>
            <a:r>
              <a:rPr lang="zh-CN" altLang="en-US" smtClean="0"/>
              <a:t>实践中抽样框中的丢失单元往往规模较小，一般</a:t>
            </a:r>
            <a:r>
              <a:rPr lang="en-US" altLang="zh-CN" i="1" smtClean="0"/>
              <a:t>r</a:t>
            </a:r>
            <a:r>
              <a:rPr lang="en-US" altLang="zh-CN" smtClean="0"/>
              <a:t>&lt;1, </a:t>
            </a:r>
            <a:r>
              <a:rPr lang="zh-CN" altLang="en-US" smtClean="0"/>
              <a:t>故相对偏倚的绝对值小于Ｗ</a:t>
            </a:r>
            <a:r>
              <a:rPr lang="en-US" altLang="zh-CN" baseline="-25000" smtClean="0"/>
              <a:t>0</a:t>
            </a:r>
          </a:p>
        </p:txBody>
      </p:sp>
      <p:sp>
        <p:nvSpPr>
          <p:cNvPr id="2053" name="Rectangle 7"/>
          <p:cNvSpPr>
            <a:spLocks noChangeArrowheads="1"/>
          </p:cNvSpPr>
          <p:nvPr/>
        </p:nvSpPr>
        <p:spPr bwMode="auto">
          <a:xfrm>
            <a:off x="2370138" y="2573338"/>
            <a:ext cx="320357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214123" name="Group 107"/>
          <p:cNvGraphicFramePr>
            <a:graphicFrameLocks noGrp="1"/>
          </p:cNvGraphicFramePr>
          <p:nvPr/>
        </p:nvGraphicFramePr>
        <p:xfrm>
          <a:off x="684213" y="4292600"/>
          <a:ext cx="6767512" cy="2197099"/>
        </p:xfrm>
        <a:graphic>
          <a:graphicData uri="http://schemas.openxmlformats.org/drawingml/2006/table">
            <a:tbl>
              <a:tblPr/>
              <a:tblGrid>
                <a:gridCol w="1839912"/>
                <a:gridCol w="985838"/>
                <a:gridCol w="984250"/>
                <a:gridCol w="985837"/>
                <a:gridCol w="985838"/>
                <a:gridCol w="985837"/>
              </a:tblGrid>
              <a:tr h="366501">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800" b="1" i="0" u="none" strike="noStrike" cap="none" normalizeH="0" baseline="0" dirty="0" smtClean="0">
                          <a:ln>
                            <a:noFill/>
                          </a:ln>
                          <a:solidFill>
                            <a:schemeClr val="tx1"/>
                          </a:solidFill>
                          <a:effectLst/>
                          <a:latin typeface="Times New Roman" pitchFamily="18" charset="0"/>
                          <a:ea typeface="宋体" pitchFamily="2" charset="-122"/>
                        </a:rPr>
                        <a:t>丢失单元比重</a:t>
                      </a:r>
                      <a:r>
                        <a:rPr kumimoji="1" lang="zh-CN" altLang="en-US" sz="1800" b="1" i="0" u="none" strike="noStrike" cap="none" normalizeH="0" baseline="0" dirty="0" smtClean="0">
                          <a:ln>
                            <a:noFill/>
                          </a:ln>
                          <a:solidFill>
                            <a:schemeClr val="tx1"/>
                          </a:solidFill>
                          <a:effectLst/>
                          <a:latin typeface="Arial" charset="0"/>
                          <a:ea typeface="宋体" pitchFamily="2" charset="-122"/>
                        </a:rPr>
                        <a:t>    </a:t>
                      </a:r>
                      <a:r>
                        <a:rPr kumimoji="1" lang="en-US" altLang="zh-CN" sz="1800" b="1" i="1" u="none" strike="noStrike" cap="none" normalizeH="0" baseline="0" dirty="0" smtClean="0">
                          <a:ln>
                            <a:noFill/>
                          </a:ln>
                          <a:solidFill>
                            <a:schemeClr val="tx1"/>
                          </a:solidFill>
                          <a:effectLst/>
                          <a:latin typeface="Times New Roman" pitchFamily="18" charset="0"/>
                          <a:ea typeface="宋体" pitchFamily="2" charset="-122"/>
                        </a:rPr>
                        <a:t>W</a:t>
                      </a:r>
                      <a:r>
                        <a:rPr kumimoji="1" lang="en-US" altLang="zh-CN" sz="1800" b="1" i="0" u="none" strike="noStrike" cap="none" normalizeH="0" baseline="-30000" dirty="0" smtClean="0">
                          <a:ln>
                            <a:noFill/>
                          </a:ln>
                          <a:solidFill>
                            <a:schemeClr val="tx1"/>
                          </a:solidFill>
                          <a:effectLst/>
                          <a:latin typeface="Times New Roman" pitchFamily="18" charset="0"/>
                          <a:ea typeface="宋体" pitchFamily="2" charset="-122"/>
                        </a:rPr>
                        <a:t>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endParaRP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1" lang="zh-CN" altLang="zh-CN" sz="1800" b="1" i="0" u="none" strike="noStrike" cap="none" normalizeH="0" baseline="0" dirty="0" smtClean="0">
                        <a:ln>
                          <a:noFill/>
                        </a:ln>
                        <a:solidFill>
                          <a:schemeClr val="tx1"/>
                        </a:solidFill>
                        <a:effectLst/>
                        <a:latin typeface="Arial" charset="0"/>
                        <a:ea typeface="宋体" pitchFamily="2" charset="-122"/>
                      </a:endParaRPr>
                    </a:p>
                  </a:txBody>
                  <a:tcPr marL="92075" marR="92075" marT="46051" marB="4605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66501">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0.5</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0.9</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1.0</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1.1</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2.0</a:t>
                      </a:r>
                    </a:p>
                  </a:txBody>
                  <a:tcPr marL="92075" marR="92075" marT="46051" marB="4605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40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0.01</a:t>
                      </a:r>
                      <a:endParaRPr kumimoji="1"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0.05</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0.10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0.25</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0.50</a:t>
                      </a:r>
                    </a:p>
                  </a:txBody>
                  <a:tcPr marL="92075" marR="92075" marT="46051" marB="46051"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-0.0050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-0.0256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-0.0526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-0.1429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-0.3333</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-0.0090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-0.0452</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-0.0909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-0.2308</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-0.4737</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-0.010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-0.050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-0.100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-0.250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-0.500</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-0.0109</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-0.0547</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-0.1089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-0.2683</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-0.5238</a:t>
                      </a:r>
                    </a:p>
                  </a:txBody>
                  <a:tcPr marL="92075" marR="92075" marT="46051" marB="4605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-0.0198</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-0.0952</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-0.1818</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-0.4000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-0.6667</a:t>
                      </a:r>
                    </a:p>
                  </a:txBody>
                  <a:tcPr marL="92075" marR="92075" marT="46051" marB="4605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80" name="Rectangle 109"/>
          <p:cNvSpPr>
            <a:spLocks noChangeArrowheads="1"/>
          </p:cNvSpPr>
          <p:nvPr/>
        </p:nvSpPr>
        <p:spPr bwMode="auto">
          <a:xfrm>
            <a:off x="0" y="32242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2050" name="Object 108"/>
          <p:cNvGraphicFramePr>
            <a:graphicFrameLocks noChangeAspect="1"/>
          </p:cNvGraphicFramePr>
          <p:nvPr/>
        </p:nvGraphicFramePr>
        <p:xfrm>
          <a:off x="4067175" y="4221163"/>
          <a:ext cx="792163" cy="608012"/>
        </p:xfrm>
        <a:graphic>
          <a:graphicData uri="http://schemas.openxmlformats.org/presentationml/2006/ole">
            <mc:AlternateContent xmlns:mc="http://schemas.openxmlformats.org/markup-compatibility/2006">
              <mc:Choice xmlns:v="urn:schemas-microsoft-com:vml" Requires="v">
                <p:oleObj spid="_x0000_s2083" name="公式" r:id="rId3" imgW="533169" imgH="406224" progId="Equation.3">
                  <p:embed/>
                </p:oleObj>
              </mc:Choice>
              <mc:Fallback>
                <p:oleObj name="公式" r:id="rId3" imgW="533169" imgH="406224" progId="Equation.3">
                  <p:embed/>
                  <p:pic>
                    <p:nvPicPr>
                      <p:cNvPr id="0" name="Object 1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4221163"/>
                        <a:ext cx="792163" cy="608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1" name="AutoShape 110"/>
          <p:cNvSpPr>
            <a:spLocks noChangeArrowheads="1"/>
          </p:cNvSpPr>
          <p:nvPr/>
        </p:nvSpPr>
        <p:spPr bwMode="auto">
          <a:xfrm>
            <a:off x="7667625" y="4797425"/>
            <a:ext cx="1476375" cy="1368425"/>
          </a:xfrm>
          <a:prstGeom prst="wedgeRectCallout">
            <a:avLst>
              <a:gd name="adj1" fmla="val -69356"/>
              <a:gd name="adj2" fmla="val 1044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r>
              <a:rPr lang="zh-CN" altLang="en-US" sz="2000">
                <a:solidFill>
                  <a:schemeClr val="accent2"/>
                </a:solidFill>
              </a:rPr>
              <a:t>丢失单元条件下总体总和估计的相对偏倚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p:txBody>
          <a:bodyPr/>
          <a:lstStyle/>
          <a:p>
            <a:r>
              <a:rPr lang="zh-CN" altLang="en-US" smtClean="0"/>
              <a:t>均值估计</a:t>
            </a:r>
          </a:p>
        </p:txBody>
      </p:sp>
      <p:sp>
        <p:nvSpPr>
          <p:cNvPr id="3078" name="Rectangle 3"/>
          <p:cNvSpPr>
            <a:spLocks noGrp="1" noChangeArrowheads="1"/>
          </p:cNvSpPr>
          <p:nvPr>
            <p:ph idx="1"/>
          </p:nvPr>
        </p:nvSpPr>
        <p:spPr/>
        <p:txBody>
          <a:bodyPr/>
          <a:lstStyle/>
          <a:p>
            <a:r>
              <a:rPr lang="zh-CN" altLang="en-US" sz="3600" i="1" smtClean="0"/>
              <a:t>估计量 </a:t>
            </a:r>
            <a:r>
              <a:rPr lang="en-US" altLang="zh-CN" sz="3600" i="1" smtClean="0"/>
              <a:t>:                                    </a:t>
            </a:r>
          </a:p>
          <a:p>
            <a:endParaRPr lang="en-US" altLang="zh-CN" sz="3600" i="1" smtClean="0"/>
          </a:p>
          <a:p>
            <a:r>
              <a:rPr lang="zh-CN" altLang="en-US" sz="3600" i="1" smtClean="0"/>
              <a:t>偏差</a:t>
            </a:r>
            <a:r>
              <a:rPr lang="en-US" altLang="zh-CN" sz="3600" i="1" smtClean="0"/>
              <a:t>:</a:t>
            </a:r>
          </a:p>
          <a:p>
            <a:endParaRPr lang="en-US" altLang="zh-CN" sz="3600" i="1" smtClean="0"/>
          </a:p>
          <a:p>
            <a:r>
              <a:rPr lang="zh-CN" altLang="en-US" sz="3600" smtClean="0"/>
              <a:t>相对偏差 </a:t>
            </a:r>
          </a:p>
          <a:p>
            <a:endParaRPr lang="en-US" altLang="zh-CN" sz="3600" i="1" smtClean="0"/>
          </a:p>
        </p:txBody>
      </p:sp>
      <p:sp>
        <p:nvSpPr>
          <p:cNvPr id="3079" name="Rectangle 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3074" name="Object 4"/>
          <p:cNvGraphicFramePr>
            <a:graphicFrameLocks noChangeAspect="1"/>
          </p:cNvGraphicFramePr>
          <p:nvPr/>
        </p:nvGraphicFramePr>
        <p:xfrm>
          <a:off x="3563938" y="1844675"/>
          <a:ext cx="1476375" cy="885825"/>
        </p:xfrm>
        <a:graphic>
          <a:graphicData uri="http://schemas.openxmlformats.org/presentationml/2006/ole">
            <mc:AlternateContent xmlns:mc="http://schemas.openxmlformats.org/markup-compatibility/2006">
              <mc:Choice xmlns:v="urn:schemas-microsoft-com:vml" Requires="v">
                <p:oleObj spid="_x0000_s3085" name="公式" r:id="rId3" imgW="762000" imgH="457200" progId="Equation.3">
                  <p:embed/>
                </p:oleObj>
              </mc:Choice>
              <mc:Fallback>
                <p:oleObj name="公式" r:id="rId3" imgW="7620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1844675"/>
                        <a:ext cx="1476375" cy="88582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3080" name="Rectangle 7"/>
          <p:cNvSpPr>
            <a:spLocks noChangeArrowheads="1"/>
          </p:cNvSpPr>
          <p:nvPr/>
        </p:nvSpPr>
        <p:spPr bwMode="auto">
          <a:xfrm>
            <a:off x="0" y="3290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3075" name="Object 6"/>
          <p:cNvGraphicFramePr>
            <a:graphicFrameLocks noChangeAspect="1"/>
          </p:cNvGraphicFramePr>
          <p:nvPr/>
        </p:nvGraphicFramePr>
        <p:xfrm>
          <a:off x="2916238" y="3213100"/>
          <a:ext cx="3313112" cy="644525"/>
        </p:xfrm>
        <a:graphic>
          <a:graphicData uri="http://schemas.openxmlformats.org/presentationml/2006/ole">
            <mc:AlternateContent xmlns:mc="http://schemas.openxmlformats.org/markup-compatibility/2006">
              <mc:Choice xmlns:v="urn:schemas-microsoft-com:vml" Requires="v">
                <p:oleObj spid="_x0000_s3086" name="公式" r:id="rId5" imgW="1422400" imgH="279400" progId="Equation.3">
                  <p:embed/>
                </p:oleObj>
              </mc:Choice>
              <mc:Fallback>
                <p:oleObj name="公式" r:id="rId5" imgW="1422400" imgH="2794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6238" y="3213100"/>
                        <a:ext cx="3313112" cy="64452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3081" name="Rectangle 9"/>
          <p:cNvSpPr>
            <a:spLocks noChangeArrowheads="1"/>
          </p:cNvSpPr>
          <p:nvPr/>
        </p:nvSpPr>
        <p:spPr bwMode="auto">
          <a:xfrm>
            <a:off x="0"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3076" name="Object 8"/>
          <p:cNvGraphicFramePr>
            <a:graphicFrameLocks noChangeAspect="1"/>
          </p:cNvGraphicFramePr>
          <p:nvPr/>
        </p:nvGraphicFramePr>
        <p:xfrm>
          <a:off x="3708400" y="4292600"/>
          <a:ext cx="4162425" cy="1025525"/>
        </p:xfrm>
        <a:graphic>
          <a:graphicData uri="http://schemas.openxmlformats.org/presentationml/2006/ole">
            <mc:AlternateContent xmlns:mc="http://schemas.openxmlformats.org/markup-compatibility/2006">
              <mc:Choice xmlns:v="urn:schemas-microsoft-com:vml" Requires="v">
                <p:oleObj spid="_x0000_s3087" name="公式" r:id="rId7" imgW="1815840" imgH="444240" progId="Equation.3">
                  <p:embed/>
                </p:oleObj>
              </mc:Choice>
              <mc:Fallback>
                <p:oleObj name="公式" r:id="rId7" imgW="1815840" imgH="44424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8400" y="4292600"/>
                        <a:ext cx="4162425" cy="1025525"/>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323850" y="1795463"/>
            <a:ext cx="8177213" cy="4114800"/>
          </a:xfrm>
        </p:spPr>
        <p:txBody>
          <a:bodyPr/>
          <a:lstStyle/>
          <a:p>
            <a:r>
              <a:rPr lang="zh-CN" altLang="en-US" smtClean="0"/>
              <a:t>如果丢失单元均值和抽样单元均值相同，即</a:t>
            </a:r>
            <a:r>
              <a:rPr lang="en-US" altLang="zh-CN" i="1" smtClean="0"/>
              <a:t>r</a:t>
            </a:r>
            <a:r>
              <a:rPr lang="en-US" altLang="zh-CN" smtClean="0"/>
              <a:t>=1</a:t>
            </a:r>
            <a:r>
              <a:rPr lang="zh-CN" altLang="en-US" smtClean="0"/>
              <a:t>，则估计量是目标变量的无偏估计。</a:t>
            </a:r>
          </a:p>
          <a:p>
            <a:r>
              <a:rPr lang="zh-CN" altLang="en-US" smtClean="0"/>
              <a:t>如果</a:t>
            </a:r>
            <a:r>
              <a:rPr lang="en-US" altLang="zh-CN" i="1" smtClean="0"/>
              <a:t>r</a:t>
            </a:r>
            <a:r>
              <a:rPr lang="en-US" altLang="zh-CN" smtClean="0"/>
              <a:t>≠1</a:t>
            </a:r>
            <a:r>
              <a:rPr lang="zh-CN" altLang="en-US" smtClean="0"/>
              <a:t>，偏倚状况则随</a:t>
            </a:r>
            <a:r>
              <a:rPr lang="en-US" altLang="zh-CN" smtClean="0"/>
              <a:t>r</a:t>
            </a:r>
            <a:r>
              <a:rPr lang="zh-CN" altLang="en-US" smtClean="0"/>
              <a:t>的变化而变化 </a:t>
            </a:r>
          </a:p>
        </p:txBody>
      </p:sp>
      <p:sp>
        <p:nvSpPr>
          <p:cNvPr id="4101" name="Rectangle 6"/>
          <p:cNvSpPr>
            <a:spLocks noChangeArrowheads="1"/>
          </p:cNvSpPr>
          <p:nvPr/>
        </p:nvSpPr>
        <p:spPr bwMode="auto">
          <a:xfrm>
            <a:off x="2370138" y="2573338"/>
            <a:ext cx="320357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217194" name="Group 106"/>
          <p:cNvGraphicFramePr>
            <a:graphicFrameLocks noGrp="1"/>
          </p:cNvGraphicFramePr>
          <p:nvPr/>
        </p:nvGraphicFramePr>
        <p:xfrm>
          <a:off x="468313" y="3789363"/>
          <a:ext cx="6624637" cy="2524126"/>
        </p:xfrm>
        <a:graphic>
          <a:graphicData uri="http://schemas.openxmlformats.org/drawingml/2006/table">
            <a:tbl>
              <a:tblPr/>
              <a:tblGrid>
                <a:gridCol w="1800225"/>
                <a:gridCol w="965200"/>
                <a:gridCol w="965200"/>
                <a:gridCol w="965200"/>
                <a:gridCol w="963612"/>
                <a:gridCol w="965200"/>
              </a:tblGrid>
              <a:tr h="6938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800" b="1" i="0" u="none" strike="noStrike" cap="none" normalizeH="0" baseline="0" dirty="0" smtClean="0">
                          <a:ln>
                            <a:noFill/>
                          </a:ln>
                          <a:solidFill>
                            <a:schemeClr val="tx1"/>
                          </a:solidFill>
                          <a:effectLst/>
                          <a:latin typeface="Times New Roman" pitchFamily="18" charset="0"/>
                          <a:ea typeface="宋体" pitchFamily="2" charset="-122"/>
                        </a:rPr>
                        <a:t>丢失单元比重</a:t>
                      </a:r>
                      <a:r>
                        <a:rPr kumimoji="1" lang="en-US" altLang="zh-CN" sz="1800" b="1" i="1" u="none" strike="noStrike" cap="none" normalizeH="0" baseline="0" dirty="0" smtClean="0">
                          <a:ln>
                            <a:noFill/>
                          </a:ln>
                          <a:solidFill>
                            <a:schemeClr val="tx1"/>
                          </a:solidFill>
                          <a:effectLst/>
                          <a:latin typeface="Arial" charset="0"/>
                          <a:ea typeface="宋体" pitchFamily="2" charset="-122"/>
                        </a:rPr>
                        <a:t>W</a:t>
                      </a:r>
                      <a:r>
                        <a:rPr kumimoji="1" lang="en-US" altLang="zh-CN" sz="1800" b="1" i="0" u="none" strike="noStrike" cap="none" normalizeH="0" baseline="-30000" dirty="0" smtClean="0">
                          <a:ln>
                            <a:noFill/>
                          </a:ln>
                          <a:solidFill>
                            <a:schemeClr val="tx1"/>
                          </a:solidFill>
                          <a:effectLst/>
                          <a:latin typeface="Times New Roman" pitchFamily="18" charset="0"/>
                          <a:ea typeface="宋体" pitchFamily="2" charset="-122"/>
                        </a:rPr>
                        <a:t>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endParaRP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1" lang="zh-CN" altLang="zh-CN" sz="1800" b="1" i="0" u="none" strike="noStrike" cap="none" normalizeH="0" baseline="0" dirty="0" smtClean="0">
                        <a:ln>
                          <a:noFill/>
                        </a:ln>
                        <a:solidFill>
                          <a:schemeClr val="tx1"/>
                        </a:solidFill>
                        <a:effectLst/>
                        <a:latin typeface="Arial" charset="0"/>
                        <a:ea typeface="宋体" pitchFamily="2" charset="-122"/>
                      </a:endParaRPr>
                    </a:p>
                  </a:txBody>
                  <a:tcPr marL="92075" marR="92075" marT="46044" marB="4604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66442">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0.5</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0.9</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1.0</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1.1</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2.0</a:t>
                      </a:r>
                    </a:p>
                  </a:txBody>
                  <a:tcPr marL="92075" marR="92075" marT="46044" marB="4604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8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0.01</a:t>
                      </a:r>
                      <a:endParaRPr kumimoji="1"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0.05</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0.10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0.25</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0.50</a:t>
                      </a:r>
                    </a:p>
                  </a:txBody>
                  <a:tcPr marL="92075" marR="92075" marT="46044" marB="4604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0.0050</a:t>
                      </a:r>
                      <a:endParaRPr kumimoji="1"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0.0256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0.0526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0.1429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0.3333</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0.0010</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0.0050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0.0101</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0.0256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0.0526</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a:t>
                      </a:r>
                      <a:endParaRPr kumimoji="1"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-0.0009</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-0.0049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-0.0099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-0.0244</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-0.0476</a:t>
                      </a:r>
                    </a:p>
                  </a:txBody>
                  <a:tcPr marL="92075" marR="92075" marT="46044" marB="4604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-0.0099</a:t>
                      </a:r>
                      <a:endPar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-0.0476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-0.0909</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-0.2000</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rPr>
                        <a:t>-0.3333</a:t>
                      </a:r>
                    </a:p>
                  </a:txBody>
                  <a:tcPr marL="92075" marR="92075" marT="46044" marB="4604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128" name="AutoShape 107"/>
          <p:cNvSpPr>
            <a:spLocks noChangeArrowheads="1"/>
          </p:cNvSpPr>
          <p:nvPr/>
        </p:nvSpPr>
        <p:spPr bwMode="auto">
          <a:xfrm>
            <a:off x="7235825" y="4581525"/>
            <a:ext cx="1476375" cy="1296988"/>
          </a:xfrm>
          <a:prstGeom prst="wedgeRectCallout">
            <a:avLst>
              <a:gd name="adj1" fmla="val -60324"/>
              <a:gd name="adj2" fmla="val 3041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r>
              <a:rPr lang="zh-CN" altLang="en-US" sz="1800">
                <a:solidFill>
                  <a:schemeClr val="accent2"/>
                </a:solidFill>
              </a:rPr>
              <a:t>丢失单元条件下总体均值估计的相对偏倚 </a:t>
            </a:r>
          </a:p>
        </p:txBody>
      </p:sp>
      <p:sp>
        <p:nvSpPr>
          <p:cNvPr id="4129" name="Rectangle 109"/>
          <p:cNvSpPr>
            <a:spLocks noChangeArrowheads="1"/>
          </p:cNvSpPr>
          <p:nvPr/>
        </p:nvSpPr>
        <p:spPr bwMode="auto">
          <a:xfrm>
            <a:off x="0" y="32242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defRPr kumimoji="1" sz="5400" b="1">
                <a:solidFill>
                  <a:srgbClr val="000000"/>
                </a:solidFill>
                <a:latin typeface="Arial" panose="020B0604020202020204" pitchFamily="34" charset="0"/>
                <a:ea typeface="楷体_GB2312" pitchFamily="49" charset="-122"/>
              </a:defRPr>
            </a:lvl1pPr>
            <a:lvl2pPr marL="742950" indent="-285750" eaLnBrk="0" hangingPunct="0">
              <a:defRPr kumimoji="1" sz="5400" b="1">
                <a:solidFill>
                  <a:srgbClr val="000000"/>
                </a:solidFill>
                <a:latin typeface="Arial" panose="020B0604020202020204" pitchFamily="34" charset="0"/>
                <a:ea typeface="楷体_GB2312" pitchFamily="49" charset="-122"/>
              </a:defRPr>
            </a:lvl2pPr>
            <a:lvl3pPr marL="1143000" indent="-228600" eaLnBrk="0" hangingPunct="0">
              <a:defRPr kumimoji="1" sz="5400" b="1">
                <a:solidFill>
                  <a:srgbClr val="000000"/>
                </a:solidFill>
                <a:latin typeface="Arial" panose="020B0604020202020204" pitchFamily="34" charset="0"/>
                <a:ea typeface="楷体_GB2312" pitchFamily="49" charset="-122"/>
              </a:defRPr>
            </a:lvl3pPr>
            <a:lvl4pPr marL="1600200" indent="-228600" eaLnBrk="0" hangingPunct="0">
              <a:defRPr kumimoji="1" sz="5400" b="1">
                <a:solidFill>
                  <a:srgbClr val="000000"/>
                </a:solidFill>
                <a:latin typeface="Arial" panose="020B0604020202020204" pitchFamily="34" charset="0"/>
                <a:ea typeface="楷体_GB2312" pitchFamily="49" charset="-122"/>
              </a:defRPr>
            </a:lvl4pPr>
            <a:lvl5pPr marL="2057400" indent="-228600" eaLnBrk="0" hangingPunct="0">
              <a:defRPr kumimoji="1" sz="5400" b="1">
                <a:solidFill>
                  <a:srgbClr val="000000"/>
                </a:solidFill>
                <a:latin typeface="Arial" panose="020B0604020202020204" pitchFamily="34" charset="0"/>
                <a:ea typeface="楷体_GB2312" pitchFamily="49" charset="-122"/>
              </a:defRPr>
            </a:lvl5pPr>
            <a:lvl6pPr marL="25146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6pPr>
            <a:lvl7pPr marL="29718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7pPr>
            <a:lvl8pPr marL="34290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8pPr>
            <a:lvl9pPr marL="3886200" indent="-228600" algn="ctr" eaLnBrk="0" fontAlgn="base" hangingPunct="0">
              <a:lnSpc>
                <a:spcPct val="90000"/>
              </a:lnSpc>
              <a:spcBef>
                <a:spcPct val="0"/>
              </a:spcBef>
              <a:spcAft>
                <a:spcPct val="0"/>
              </a:spcAft>
              <a:defRPr kumimoji="1" sz="5400" b="1">
                <a:solidFill>
                  <a:srgbClr val="000000"/>
                </a:solidFill>
                <a:latin typeface="Arial" panose="020B0604020202020204" pitchFamily="34" charset="0"/>
                <a:ea typeface="楷体_GB2312" pitchFamily="49" charset="-122"/>
              </a:defRPr>
            </a:lvl9pPr>
          </a:lstStyle>
          <a:p>
            <a:pPr eaLnBrk="1" hangingPunct="1"/>
            <a:endParaRPr lang="zh-CN" altLang="en-US"/>
          </a:p>
        </p:txBody>
      </p:sp>
      <p:graphicFrame>
        <p:nvGraphicFramePr>
          <p:cNvPr id="4098" name="Object 108"/>
          <p:cNvGraphicFramePr>
            <a:graphicFrameLocks noChangeAspect="1"/>
          </p:cNvGraphicFramePr>
          <p:nvPr/>
        </p:nvGraphicFramePr>
        <p:xfrm>
          <a:off x="4067175" y="3789363"/>
          <a:ext cx="936625" cy="719137"/>
        </p:xfrm>
        <a:graphic>
          <a:graphicData uri="http://schemas.openxmlformats.org/presentationml/2006/ole">
            <mc:AlternateContent xmlns:mc="http://schemas.openxmlformats.org/markup-compatibility/2006">
              <mc:Choice xmlns:v="urn:schemas-microsoft-com:vml" Requires="v">
                <p:oleObj spid="_x0000_s4131" name="公式" r:id="rId3" imgW="533169" imgH="406224" progId="Equation.3">
                  <p:embed/>
                </p:oleObj>
              </mc:Choice>
              <mc:Fallback>
                <p:oleObj name="公式" r:id="rId3" imgW="533169" imgH="406224" progId="Equation.3">
                  <p:embed/>
                  <p:pic>
                    <p:nvPicPr>
                      <p:cNvPr id="0" name="Object 1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3789363"/>
                        <a:ext cx="936625" cy="719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新建 Microsoft Office PowerPoint 演示文稿</Template>
  <TotalTime>2058</TotalTime>
  <Words>2082</Words>
  <Application>Microsoft Office PowerPoint</Application>
  <PresentationFormat>全屏显示(4:3)</PresentationFormat>
  <Paragraphs>277</Paragraphs>
  <Slides>44</Slides>
  <Notes>0</Notes>
  <HiddenSlides>0</HiddenSlides>
  <MMClips>0</MMClips>
  <ScaleCrop>false</ScaleCrop>
  <HeadingPairs>
    <vt:vector size="8" baseType="variant">
      <vt:variant>
        <vt:lpstr>已用的字体</vt:lpstr>
      </vt:variant>
      <vt:variant>
        <vt:i4>7</vt:i4>
      </vt:variant>
      <vt:variant>
        <vt:lpstr>主题</vt:lpstr>
      </vt:variant>
      <vt:variant>
        <vt:i4>6</vt:i4>
      </vt:variant>
      <vt:variant>
        <vt:lpstr>嵌入 OLE 服务器</vt:lpstr>
      </vt:variant>
      <vt:variant>
        <vt:i4>2</vt:i4>
      </vt:variant>
      <vt:variant>
        <vt:lpstr>幻灯片标题</vt:lpstr>
      </vt:variant>
      <vt:variant>
        <vt:i4>44</vt:i4>
      </vt:variant>
    </vt:vector>
  </HeadingPairs>
  <TitlesOfParts>
    <vt:vector size="59" baseType="lpstr">
      <vt:lpstr>Arial</vt:lpstr>
      <vt:lpstr>楷体_GB2312</vt:lpstr>
      <vt:lpstr>Tahoma</vt:lpstr>
      <vt:lpstr>宋体</vt:lpstr>
      <vt:lpstr>Wingdings</vt:lpstr>
      <vt:lpstr>Times New Roman</vt:lpstr>
      <vt:lpstr>Calibri</vt:lpstr>
      <vt:lpstr>Blends</vt:lpstr>
      <vt:lpstr>Office 主题</vt:lpstr>
      <vt:lpstr>1_Blends</vt:lpstr>
      <vt:lpstr>1_Office 主题</vt:lpstr>
      <vt:lpstr>2_Blends</vt:lpstr>
      <vt:lpstr>2_Office 主题</vt:lpstr>
      <vt:lpstr>Microsoft 公式 3.0</vt:lpstr>
      <vt:lpstr>Microsoft Office Word 文档</vt:lpstr>
      <vt:lpstr>第十章 调查中的非抽样误差</vt:lpstr>
      <vt:lpstr>第一节 概述</vt:lpstr>
      <vt:lpstr>PowerPoint 演示文稿</vt:lpstr>
      <vt:lpstr> 第二节  抽样框误差 </vt:lpstr>
      <vt:lpstr> 对抽样框误差的基本认识</vt:lpstr>
      <vt:lpstr>抽样框误差的影响:丢失目标总体单元</vt:lpstr>
      <vt:lpstr>PowerPoint 演示文稿</vt:lpstr>
      <vt:lpstr>均值估计</vt:lpstr>
      <vt:lpstr>PowerPoint 演示文稿</vt:lpstr>
      <vt:lpstr>不完善抽样框的使用 </vt:lpstr>
      <vt:lpstr>使用多个抽样框 </vt:lpstr>
      <vt:lpstr>PowerPoint 演示文稿</vt:lpstr>
      <vt:lpstr> 总量估计的近似方差：</vt:lpstr>
      <vt:lpstr>第三节   无回答误差</vt:lpstr>
      <vt:lpstr>二、无回答的原因</vt:lpstr>
      <vt:lpstr>三、无回答的统计影响</vt:lpstr>
      <vt:lpstr>四、降低无回答的措施</vt:lpstr>
      <vt:lpstr>PowerPoint 演示文稿</vt:lpstr>
      <vt:lpstr>五、对存在无回答数据的调整</vt:lpstr>
      <vt:lpstr> 再抽样调整</vt:lpstr>
      <vt:lpstr>PowerPoint 演示文稿</vt:lpstr>
      <vt:lpstr>PowerPoint 演示文稿</vt:lpstr>
      <vt:lpstr>加权调整（weighting）</vt:lpstr>
      <vt:lpstr>PowerPoint 演示文稿</vt:lpstr>
      <vt:lpstr>加权组调整</vt:lpstr>
      <vt:lpstr>PowerPoint 演示文稿</vt:lpstr>
      <vt:lpstr>相关推估法</vt:lpstr>
      <vt:lpstr>插补调整</vt:lpstr>
      <vt:lpstr>均值插补法</vt:lpstr>
      <vt:lpstr>随机插补</vt:lpstr>
      <vt:lpstr>PowerPoint 演示文稿</vt:lpstr>
      <vt:lpstr>第四节 计量误差</vt:lpstr>
      <vt:lpstr>二、计量误差模型</vt:lpstr>
      <vt:lpstr>推导过程</vt:lpstr>
      <vt:lpstr>小结</vt:lpstr>
      <vt:lpstr>PowerPoint 演示文稿</vt:lpstr>
      <vt:lpstr>三、减少计量误差的措施 </vt:lpstr>
      <vt:lpstr>第五节  离群值的检测和处理</vt:lpstr>
      <vt:lpstr>二、离群值的确认</vt:lpstr>
      <vt:lpstr>三、离群值的处理</vt:lpstr>
      <vt:lpstr>改变数值</vt:lpstr>
      <vt:lpstr>调整权重</vt:lpstr>
      <vt:lpstr>选取稳健估计量</vt:lpstr>
      <vt:lpstr>PowerPoint 演示文稿</vt:lpstr>
    </vt:vector>
  </TitlesOfParts>
  <Company>人大统计系</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中国人民大学统计学系 博士论文答辩</dc:title>
  <dc:creator>蒋妍</dc:creator>
  <cp:lastModifiedBy>Lxsure</cp:lastModifiedBy>
  <cp:revision>450</cp:revision>
  <cp:lastPrinted>1601-01-01T00:00:00Z</cp:lastPrinted>
  <dcterms:created xsi:type="dcterms:W3CDTF">2001-06-06T18:51:26Z</dcterms:created>
  <dcterms:modified xsi:type="dcterms:W3CDTF">2016-03-04T11:09:05Z</dcterms:modified>
</cp:coreProperties>
</file>