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84" r:id="rId42"/>
    <p:sldId id="299" r:id="rId43"/>
    <p:sldId id="300" r:id="rId44"/>
    <p:sldId id="302" r:id="rId45"/>
    <p:sldId id="303" r:id="rId46"/>
    <p:sldId id="304" r:id="rId47"/>
    <p:sldId id="305" r:id="rId48"/>
    <p:sldId id="306" r:id="rId49"/>
    <p:sldId id="307" r:id="rId50"/>
    <p:sldId id="308" r:id="rId51"/>
    <p:sldId id="310" r:id="rId52"/>
    <p:sldId id="311" r:id="rId53"/>
    <p:sldId id="309" r:id="rId54"/>
    <p:sldId id="313" r:id="rId55"/>
    <p:sldId id="315" r:id="rId56"/>
    <p:sldId id="314" r:id="rId57"/>
    <p:sldId id="317" r:id="rId58"/>
    <p:sldId id="318" r:id="rId59"/>
    <p:sldId id="319" r:id="rId60"/>
    <p:sldId id="320" r:id="rId61"/>
    <p:sldId id="321" r:id="rId62"/>
    <p:sldId id="323" r:id="rId6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 name="Group 2"/>
          <p:cNvGrpSpPr>
            <a:grpSpLocks/>
          </p:cNvGrpSpPr>
          <p:nvPr/>
        </p:nvGrpSpPr>
        <p:grpSpPr bwMode="auto">
          <a:xfrm>
            <a:off x="0" y="2438400"/>
            <a:ext cx="9009063" cy="1052513"/>
            <a:chOff x="0" y="1536"/>
            <a:chExt cx="5675" cy="663"/>
          </a:xfrm>
        </p:grpSpPr>
        <p:grpSp>
          <p:nvGrpSpPr>
            <p:cNvPr id="3" name="Group 3"/>
            <p:cNvGrpSpPr>
              <a:grpSpLocks/>
            </p:cNvGrpSpPr>
            <p:nvPr/>
          </p:nvGrpSpPr>
          <p:grpSpPr bwMode="auto">
            <a:xfrm>
              <a:off x="183" y="1604"/>
              <a:ext cx="448" cy="299"/>
              <a:chOff x="720" y="336"/>
              <a:chExt cx="624" cy="432"/>
            </a:xfrm>
          </p:grpSpPr>
          <p:sp>
            <p:nvSpPr>
              <p:cNvPr id="3072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zh-CN" altLang="en-US"/>
              </a:p>
            </p:txBody>
          </p:sp>
          <p:sp>
            <p:nvSpPr>
              <p:cNvPr id="3072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zh-CN" altLang="en-US"/>
              </a:p>
            </p:txBody>
          </p:sp>
        </p:grpSp>
        <p:grpSp>
          <p:nvGrpSpPr>
            <p:cNvPr id="4" name="Group 6"/>
            <p:cNvGrpSpPr>
              <a:grpSpLocks/>
            </p:cNvGrpSpPr>
            <p:nvPr/>
          </p:nvGrpSpPr>
          <p:grpSpPr bwMode="auto">
            <a:xfrm>
              <a:off x="261" y="1870"/>
              <a:ext cx="465" cy="299"/>
              <a:chOff x="912" y="2640"/>
              <a:chExt cx="672" cy="432"/>
            </a:xfrm>
          </p:grpSpPr>
          <p:sp>
            <p:nvSpPr>
              <p:cNvPr id="3072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zh-CN" altLang="en-US"/>
              </a:p>
            </p:txBody>
          </p:sp>
          <p:sp>
            <p:nvSpPr>
              <p:cNvPr id="3072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zh-CN" altLang="en-US"/>
              </a:p>
            </p:txBody>
          </p:sp>
        </p:grpSp>
        <p:sp>
          <p:nvSpPr>
            <p:cNvPr id="3072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zh-CN" altLang="en-US"/>
            </a:p>
          </p:txBody>
        </p:sp>
        <p:sp>
          <p:nvSpPr>
            <p:cNvPr id="3073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zh-CN" altLang="en-US"/>
            </a:p>
          </p:txBody>
        </p:sp>
        <p:sp>
          <p:nvSpPr>
            <p:cNvPr id="3073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zh-CN" altLang="en-US"/>
            </a:p>
          </p:txBody>
        </p:sp>
      </p:grpSp>
      <p:sp>
        <p:nvSpPr>
          <p:cNvPr id="30732"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3073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530820CF-B880-4189-942D-D702A7CBA730}" type="datetimeFigureOut">
              <a:rPr lang="zh-CN" altLang="en-US" smtClean="0"/>
              <a:pPr/>
              <a:t>2016/3/4</a:t>
            </a:fld>
            <a:endParaRPr lang="zh-CN" altLang="en-US"/>
          </a:p>
        </p:txBody>
      </p:sp>
      <p:sp>
        <p:nvSpPr>
          <p:cNvPr id="3073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zh-CN" altLang="en-US"/>
          </a:p>
        </p:txBody>
      </p:sp>
      <p:sp>
        <p:nvSpPr>
          <p:cNvPr id="3073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2016/3/4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lang="zh-CN" altLang="zh-CN"/>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lang="zh-CN" altLang="zh-CN"/>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lang="zh-CN" altLang="zh-CN"/>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lang="zh-CN" altLang="zh-CN"/>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5"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2970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fld id="{530820CF-B880-4189-942D-D702A7CBA730}" type="datetimeFigureOut">
              <a:rPr lang="zh-CN" altLang="en-US" smtClean="0"/>
              <a:pPr/>
              <a:t>2016/3/4</a:t>
            </a:fld>
            <a:endParaRPr lang="zh-CN" altLang="en-US"/>
          </a:p>
        </p:txBody>
      </p:sp>
      <p:sp>
        <p:nvSpPr>
          <p:cNvPr id="2970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zh-CN" altLang="en-US"/>
          </a:p>
        </p:txBody>
      </p:sp>
      <p:sp>
        <p:nvSpPr>
          <p:cNvPr id="2970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ea typeface="宋体" pitchFamily="2" charset="-122"/>
        </a:defRPr>
      </a:lvl2pPr>
      <a:lvl3pPr algn="l" rtl="0" eaLnBrk="1" fontAlgn="base" hangingPunct="1">
        <a:spcBef>
          <a:spcPct val="0"/>
        </a:spcBef>
        <a:spcAft>
          <a:spcPct val="0"/>
        </a:spcAft>
        <a:defRPr kumimoji="1" sz="4400">
          <a:solidFill>
            <a:schemeClr val="tx2"/>
          </a:solidFill>
          <a:latin typeface="Tahoma" pitchFamily="34" charset="0"/>
          <a:ea typeface="宋体" pitchFamily="2" charset="-122"/>
        </a:defRPr>
      </a:lvl3pPr>
      <a:lvl4pPr algn="l" rtl="0" eaLnBrk="1" fontAlgn="base" hangingPunct="1">
        <a:spcBef>
          <a:spcPct val="0"/>
        </a:spcBef>
        <a:spcAft>
          <a:spcPct val="0"/>
        </a:spcAft>
        <a:defRPr kumimoji="1" sz="4400">
          <a:solidFill>
            <a:schemeClr val="tx2"/>
          </a:solidFill>
          <a:latin typeface="Tahoma" pitchFamily="34" charset="0"/>
          <a:ea typeface="宋体" pitchFamily="2" charset="-122"/>
        </a:defRPr>
      </a:lvl4pPr>
      <a:lvl5pPr algn="l" rtl="0" eaLnBrk="1" fontAlgn="base" hangingPunct="1">
        <a:spcBef>
          <a:spcPct val="0"/>
        </a:spcBef>
        <a:spcAft>
          <a:spcPct val="0"/>
        </a:spcAft>
        <a:defRPr kumimoji="1" sz="4400">
          <a:solidFill>
            <a:schemeClr val="tx2"/>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2"/>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2"/>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2"/>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kumimoji="1" sz="2800">
          <a:solidFill>
            <a:schemeClr val="tx1"/>
          </a:solidFill>
          <a:latin typeface="+mn-lt"/>
          <a:ea typeface="+mn-ea"/>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kumimoji="1" sz="2400">
          <a:solidFill>
            <a:schemeClr val="tx1"/>
          </a:solidFill>
          <a:latin typeface="+mn-lt"/>
          <a:ea typeface="+mn-ea"/>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2016/3/4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__6.docx"/><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__7.docx"/><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Word___8.docx"/><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__9.docx"/><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Word___10.docx"/><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Word___11.docx"/><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__12.docx"/><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0.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__13.docx"/><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1.emf"/></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Word___14.docx"/><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2.emf"/></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__15.docx"/><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3.emf"/></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__16.docx"/><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4.emf"/></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__17.docx"/><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5.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__18.docx"/><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6.emf"/></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__19.docx"/><Relationship Id="rId2" Type="http://schemas.openxmlformats.org/officeDocument/2006/relationships/slideLayout" Target="../slideLayouts/slideLayout13.xml"/><Relationship Id="rId1" Type="http://schemas.openxmlformats.org/officeDocument/2006/relationships/vmlDrawing" Target="../drawings/vmlDrawing20.vml"/><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Word___20.docx"/><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28.emf"/></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Word___21.docx"/><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29.emf"/></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Word___22.docx"/><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30.emf"/></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Word___23.docx"/><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31.emf"/></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Word___24.docx"/><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32.emf"/></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oleObject" Target="../embeddings/oleObject1.bin"/><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image" Target="../media/image5.png"/><Relationship Id="rId4" Type="http://schemas.openxmlformats.org/officeDocument/2006/relationships/image" Target="../media/image1.wmf"/><Relationship Id="rId9"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package" Target="../embeddings/Microsoft_Word___25.docx"/><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33.emf"/></Relationships>
</file>

<file path=ppt/slides/_rels/slide42.xml.rels><?xml version="1.0" encoding="UTF-8" standalone="yes"?>
<Relationships xmlns="http://schemas.openxmlformats.org/package/2006/relationships"><Relationship Id="rId3" Type="http://schemas.openxmlformats.org/officeDocument/2006/relationships/package" Target="../embeddings/Microsoft_Word___26.docx"/><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34.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package" Target="../embeddings/Microsoft_Word___27.docx"/><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35.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__3.docx"/><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__4.doc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__5.docx"/><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zh-CN" altLang="en-US" b="1" dirty="0" smtClean="0">
                <a:latin typeface="宋体" pitchFamily="2" charset="-122"/>
                <a:cs typeface="Times New Roman" pitchFamily="18" charset="0"/>
              </a:rPr>
              <a:t>第七章 </a:t>
            </a:r>
            <a:r>
              <a:rPr lang="zh-CN" altLang="zh-CN" b="1" dirty="0">
                <a:latin typeface="宋体" pitchFamily="2" charset="-122"/>
                <a:cs typeface="Times New Roman" pitchFamily="18" charset="0"/>
              </a:rPr>
              <a:t>其他抽样方法</a:t>
            </a:r>
            <a:endParaRPr lang="zh-CN" altLang="en-US" b="1" dirty="0">
              <a:latin typeface="宋体" pitchFamily="2" charset="-122"/>
              <a:cs typeface="Times New Roman" pitchFamily="18" charset="0"/>
            </a:endParaRPr>
          </a:p>
        </p:txBody>
      </p:sp>
      <p:sp>
        <p:nvSpPr>
          <p:cNvPr id="5123" name="Rectangle 3"/>
          <p:cNvSpPr>
            <a:spLocks noGrp="1" noChangeArrowheads="1"/>
          </p:cNvSpPr>
          <p:nvPr>
            <p:ph type="subTitle" idx="1"/>
          </p:nvPr>
        </p:nvSpPr>
        <p:spPr>
          <a:xfrm>
            <a:off x="1187624" y="3352800"/>
            <a:ext cx="7499176" cy="2308448"/>
          </a:xfrm>
        </p:spPr>
        <p:txBody>
          <a:bodyPr>
            <a:normAutofit/>
          </a:bodyPr>
          <a:lstStyle/>
          <a:p>
            <a:pPr algn="l"/>
            <a:r>
              <a:rPr lang="zh-CN" altLang="en-US" sz="2800" dirty="0">
                <a:latin typeface="宋体" pitchFamily="2" charset="-122"/>
              </a:rPr>
              <a:t>第一节 </a:t>
            </a:r>
            <a:r>
              <a:rPr lang="zh-CN" altLang="en-US" sz="2800" dirty="0" smtClean="0">
                <a:latin typeface="宋体" pitchFamily="2" charset="-122"/>
              </a:rPr>
              <a:t>二重抽样</a:t>
            </a:r>
            <a:endParaRPr lang="zh-CN" altLang="en-US" sz="2800" dirty="0">
              <a:latin typeface="宋体" pitchFamily="2" charset="-122"/>
            </a:endParaRPr>
          </a:p>
          <a:p>
            <a:pPr algn="l"/>
            <a:r>
              <a:rPr lang="zh-CN" altLang="en-US" sz="2800" dirty="0">
                <a:latin typeface="宋体" pitchFamily="2" charset="-122"/>
              </a:rPr>
              <a:t>第二节 </a:t>
            </a:r>
            <a:r>
              <a:rPr lang="zh-CN" altLang="en-US" sz="2800" dirty="0" smtClean="0">
                <a:latin typeface="宋体" pitchFamily="2" charset="-122"/>
              </a:rPr>
              <a:t>捕获再捕获抽样</a:t>
            </a:r>
            <a:endParaRPr lang="zh-CN" altLang="en-US" sz="2800" dirty="0">
              <a:latin typeface="宋体" pitchFamily="2" charset="-122"/>
            </a:endParaRPr>
          </a:p>
          <a:p>
            <a:pPr algn="l"/>
            <a:r>
              <a:rPr lang="zh-CN" altLang="en-US" sz="2800" dirty="0">
                <a:latin typeface="宋体" pitchFamily="2" charset="-122"/>
              </a:rPr>
              <a:t>第三节 </a:t>
            </a:r>
            <a:r>
              <a:rPr lang="zh-CN" altLang="en-US" sz="2800" dirty="0" smtClean="0">
                <a:latin typeface="宋体" pitchFamily="2" charset="-122"/>
              </a:rPr>
              <a:t>电话调查抽样</a:t>
            </a:r>
            <a:endParaRPr lang="zh-CN" altLang="en-US" sz="2800" dirty="0">
              <a:latin typeface="宋体" pitchFamily="2" charset="-122"/>
            </a:endParaRPr>
          </a:p>
        </p:txBody>
      </p:sp>
      <p:sp>
        <p:nvSpPr>
          <p:cNvPr id="4" name="Rectangle 14"/>
          <p:cNvSpPr>
            <a:spLocks noGrp="1" noChangeArrowheads="1"/>
          </p:cNvSpPr>
          <p:nvPr>
            <p:ph type="dt" sz="half" idx="2"/>
          </p:nvPr>
        </p:nvSpPr>
        <p:spPr>
          <a:xfrm>
            <a:off x="990600" y="6248400"/>
            <a:ext cx="1905000" cy="457200"/>
          </a:xfrm>
          <a:prstGeom prst="rect">
            <a:avLst/>
          </a:prstGeom>
        </p:spPr>
        <p:txBody>
          <a:bodyPr/>
          <a:lstStyle/>
          <a:p>
            <a:fld id="{895C5AD8-575D-4B16-8AC4-DDFEEC96AF8C}" type="datetime1">
              <a:rPr lang="zh-CN" altLang="en-US"/>
              <a:pPr/>
              <a:t>2016/3/4</a:t>
            </a:fld>
            <a:endParaRPr lang="en-US" altLang="zh-CN"/>
          </a:p>
        </p:txBody>
      </p:sp>
      <p:sp>
        <p:nvSpPr>
          <p:cNvPr id="5" name="Rectangle 16"/>
          <p:cNvSpPr>
            <a:spLocks noGrp="1" noChangeArrowheads="1"/>
          </p:cNvSpPr>
          <p:nvPr>
            <p:ph type="sldNum" sz="quarter" idx="4"/>
          </p:nvPr>
        </p:nvSpPr>
        <p:spPr>
          <a:xfrm>
            <a:off x="6858000" y="6248400"/>
            <a:ext cx="1905000" cy="457200"/>
          </a:xfrm>
          <a:prstGeom prst="rect">
            <a:avLst/>
          </a:prstGeom>
        </p:spPr>
        <p:txBody>
          <a:bodyPr/>
          <a:lstStyle/>
          <a:p>
            <a:fld id="{C154E557-428F-4323-A131-C50B9F98FB4F}" type="slidenum">
              <a:rPr lang="en-US" altLang="zh-CN"/>
              <a:pPr/>
              <a:t>1</a:t>
            </a:fld>
            <a:endParaRPr lang="en-US" altLang="zh-CN"/>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定理</a:t>
            </a:r>
            <a:r>
              <a:rPr lang="en-US" altLang="zh-CN" sz="3200" b="1" dirty="0" smtClean="0"/>
              <a:t>7.2 </a:t>
            </a:r>
            <a:r>
              <a:rPr lang="zh-CN" altLang="en-US" sz="3200" b="1" dirty="0" smtClean="0"/>
              <a:t>证明</a:t>
            </a:r>
            <a:endParaRPr lang="zh-CN" altLang="en-US" sz="3200" b="1" dirty="0"/>
          </a:p>
        </p:txBody>
      </p:sp>
      <p:graphicFrame>
        <p:nvGraphicFramePr>
          <p:cNvPr id="23554" name="Object 2"/>
          <p:cNvGraphicFramePr>
            <a:graphicFrameLocks noChangeAspect="1"/>
          </p:cNvGraphicFramePr>
          <p:nvPr/>
        </p:nvGraphicFramePr>
        <p:xfrm>
          <a:off x="735013" y="2084388"/>
          <a:ext cx="7750175" cy="4181475"/>
        </p:xfrm>
        <a:graphic>
          <a:graphicData uri="http://schemas.openxmlformats.org/presentationml/2006/ole">
            <mc:AlternateContent xmlns:mc="http://schemas.openxmlformats.org/markup-compatibility/2006">
              <mc:Choice xmlns:v="urn:schemas-microsoft-com:vml" Requires="v">
                <p:oleObj spid="_x0000_s23573" name="文档" r:id="rId3" imgW="7884283" imgH="4285328" progId="Word.Document.12">
                  <p:embed/>
                </p:oleObj>
              </mc:Choice>
              <mc:Fallback>
                <p:oleObj name="文档" r:id="rId3" imgW="7884283" imgH="4285328"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013" y="2084388"/>
                        <a:ext cx="7750175" cy="418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2"/>
          <p:cNvGraphicFramePr>
            <a:graphicFrameLocks noChangeAspect="1"/>
          </p:cNvGraphicFramePr>
          <p:nvPr/>
        </p:nvGraphicFramePr>
        <p:xfrm>
          <a:off x="674688" y="2189163"/>
          <a:ext cx="8185150" cy="3867150"/>
        </p:xfrm>
        <a:graphic>
          <a:graphicData uri="http://schemas.openxmlformats.org/presentationml/2006/ole">
            <mc:AlternateContent xmlns:mc="http://schemas.openxmlformats.org/markup-compatibility/2006">
              <mc:Choice xmlns:v="urn:schemas-microsoft-com:vml" Requires="v">
                <p:oleObj spid="_x0000_s24597" name="文档" r:id="rId3" imgW="6578156" imgH="3110319" progId="Word.Document.12">
                  <p:embed/>
                </p:oleObj>
              </mc:Choice>
              <mc:Fallback>
                <p:oleObj name="文档" r:id="rId3" imgW="6578156" imgH="3110319"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688" y="2189163"/>
                        <a:ext cx="8185150"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smtClean="0"/>
              <a:t>【</a:t>
            </a:r>
            <a:r>
              <a:rPr lang="zh-CN" altLang="en-US" sz="3600" b="1" dirty="0" smtClean="0"/>
              <a:t>例</a:t>
            </a:r>
            <a:r>
              <a:rPr lang="en-US" sz="3600" b="1" dirty="0" smtClean="0"/>
              <a:t>7.1</a:t>
            </a:r>
            <a:r>
              <a:rPr lang="en-US" altLang="zh-CN" sz="3600" b="1" dirty="0" smtClean="0"/>
              <a:t>】</a:t>
            </a:r>
            <a:r>
              <a:rPr lang="zh-CN" altLang="en-US" dirty="0" smtClean="0"/>
              <a:t>　</a:t>
            </a:r>
            <a:endParaRPr lang="zh-CN" altLang="en-US" dirty="0"/>
          </a:p>
        </p:txBody>
      </p:sp>
      <p:sp>
        <p:nvSpPr>
          <p:cNvPr id="3" name="内容占位符 2"/>
          <p:cNvSpPr>
            <a:spLocks noGrp="1"/>
          </p:cNvSpPr>
          <p:nvPr>
            <p:ph idx="1"/>
          </p:nvPr>
        </p:nvSpPr>
        <p:spPr>
          <a:xfrm>
            <a:off x="428596" y="2017712"/>
            <a:ext cx="8526492" cy="4411684"/>
          </a:xfrm>
        </p:spPr>
        <p:txBody>
          <a:bodyPr/>
          <a:lstStyle/>
          <a:p>
            <a:pPr>
              <a:buNone/>
            </a:pPr>
            <a:r>
              <a:rPr lang="zh-CN" altLang="en-US" sz="2400" dirty="0" smtClean="0"/>
              <a:t>    某银行要调查其客户的资产情况。已知该银行的客户数为</a:t>
            </a:r>
            <a:r>
              <a:rPr lang="en-US" sz="2400" dirty="0" smtClean="0"/>
              <a:t>8000,</a:t>
            </a:r>
            <a:r>
              <a:rPr lang="zh-CN" altLang="en-US" sz="2400" dirty="0" smtClean="0"/>
              <a:t>针对客户规模差异较大的特点</a:t>
            </a:r>
            <a:r>
              <a:rPr lang="en-US" sz="2400" dirty="0" smtClean="0"/>
              <a:t>,</a:t>
            </a:r>
            <a:r>
              <a:rPr lang="zh-CN" altLang="en-US" sz="2400" dirty="0" smtClean="0"/>
              <a:t>拟采用分层抽样。但由于缺乏现有的分层资料</a:t>
            </a:r>
            <a:r>
              <a:rPr lang="en-US" sz="2400" dirty="0" smtClean="0"/>
              <a:t>,</a:t>
            </a:r>
            <a:r>
              <a:rPr lang="zh-CN" altLang="en-US" sz="2400" dirty="0" smtClean="0"/>
              <a:t>决定采用二重分层抽样方法</a:t>
            </a:r>
            <a:r>
              <a:rPr lang="en-US" sz="2400" dirty="0" smtClean="0"/>
              <a:t>,</a:t>
            </a:r>
            <a:r>
              <a:rPr lang="zh-CN" altLang="en-US" sz="2400" dirty="0" smtClean="0"/>
              <a:t>第一重样本量</a:t>
            </a:r>
            <a:r>
              <a:rPr lang="en-US" sz="2400" dirty="0" smtClean="0"/>
              <a:t> n'=1 000,</a:t>
            </a:r>
            <a:r>
              <a:rPr lang="zh-CN" altLang="en-US" sz="2400" dirty="0" smtClean="0"/>
              <a:t>根据其自报的资产情况可分为</a:t>
            </a:r>
            <a:r>
              <a:rPr lang="en-US" sz="2400" dirty="0" smtClean="0"/>
              <a:t>4</a:t>
            </a:r>
            <a:r>
              <a:rPr lang="zh-CN" altLang="en-US" sz="2400" dirty="0" smtClean="0"/>
              <a:t>层</a:t>
            </a:r>
            <a:r>
              <a:rPr lang="en-US" sz="2400" dirty="0" smtClean="0"/>
              <a:t>:</a:t>
            </a:r>
            <a:r>
              <a:rPr lang="zh-CN" altLang="en-US" sz="2400" dirty="0" smtClean="0"/>
              <a:t>第一层为</a:t>
            </a:r>
            <a:r>
              <a:rPr lang="en-US" sz="2400" dirty="0" smtClean="0"/>
              <a:t>300</a:t>
            </a:r>
            <a:r>
              <a:rPr lang="zh-CN" altLang="en-US" sz="2400" dirty="0" smtClean="0"/>
              <a:t>万元以下</a:t>
            </a:r>
            <a:r>
              <a:rPr lang="en-US" sz="2400" dirty="0" smtClean="0"/>
              <a:t>;</a:t>
            </a:r>
            <a:r>
              <a:rPr lang="zh-CN" altLang="en-US" sz="2400" dirty="0" smtClean="0"/>
              <a:t>第二层为</a:t>
            </a:r>
            <a:r>
              <a:rPr lang="en-US" sz="2400" dirty="0" smtClean="0"/>
              <a:t>300</a:t>
            </a:r>
            <a:r>
              <a:rPr lang="zh-CN" altLang="en-US" sz="2400" dirty="0" smtClean="0"/>
              <a:t>万元</a:t>
            </a:r>
            <a:r>
              <a:rPr lang="en-US" sz="2400" dirty="0" smtClean="0"/>
              <a:t>~1 000</a:t>
            </a:r>
            <a:r>
              <a:rPr lang="zh-CN" altLang="en-US" sz="2400" dirty="0" smtClean="0"/>
              <a:t>万元</a:t>
            </a:r>
            <a:r>
              <a:rPr lang="en-US" sz="2400" dirty="0" smtClean="0"/>
              <a:t>;</a:t>
            </a:r>
            <a:r>
              <a:rPr lang="zh-CN" altLang="en-US" sz="2400" dirty="0" smtClean="0"/>
              <a:t>第三层为</a:t>
            </a:r>
            <a:r>
              <a:rPr lang="en-US" sz="2400" dirty="0" smtClean="0"/>
              <a:t>1 000</a:t>
            </a:r>
            <a:r>
              <a:rPr lang="zh-CN" altLang="en-US" sz="2400" dirty="0" smtClean="0"/>
              <a:t>万元</a:t>
            </a:r>
            <a:r>
              <a:rPr lang="en-US" sz="2400" dirty="0" smtClean="0"/>
              <a:t>~2 000</a:t>
            </a:r>
            <a:r>
              <a:rPr lang="zh-CN" altLang="en-US" sz="2400" dirty="0" smtClean="0"/>
              <a:t>万元</a:t>
            </a:r>
            <a:r>
              <a:rPr lang="en-US" sz="2400" dirty="0" smtClean="0"/>
              <a:t>;</a:t>
            </a:r>
            <a:r>
              <a:rPr lang="zh-CN" altLang="en-US" sz="2400" dirty="0" smtClean="0"/>
              <a:t>第四层为</a:t>
            </a:r>
            <a:r>
              <a:rPr lang="en-US" sz="2400" dirty="0" smtClean="0"/>
              <a:t>2 000</a:t>
            </a:r>
            <a:r>
              <a:rPr lang="zh-CN" altLang="en-US" sz="2400" dirty="0" smtClean="0"/>
              <a:t>万元以上。然后在第一重样本分层的基础上</a:t>
            </a:r>
            <a:r>
              <a:rPr lang="en-US" sz="2400" dirty="0" smtClean="0"/>
              <a:t>,</a:t>
            </a:r>
            <a:r>
              <a:rPr lang="zh-CN" altLang="en-US" sz="2400" dirty="0" smtClean="0"/>
              <a:t>在各层分别抽取第二重样本。第二重样本量</a:t>
            </a:r>
            <a:r>
              <a:rPr lang="en-US" sz="2400" dirty="0" smtClean="0"/>
              <a:t> n=</a:t>
            </a:r>
            <a:r>
              <a:rPr lang="en-US" sz="2400" dirty="0" err="1" smtClean="0"/>
              <a:t>n</a:t>
            </a:r>
            <a:r>
              <a:rPr lang="en-US" sz="2400" baseline="-25000" dirty="0" err="1" smtClean="0"/>
              <a:t>h</a:t>
            </a:r>
            <a:r>
              <a:rPr lang="en-US" sz="2400" dirty="0" smtClean="0"/>
              <a:t>=200</a:t>
            </a:r>
            <a:r>
              <a:rPr lang="zh-CN" altLang="en-US" sz="2400" dirty="0" smtClean="0"/>
              <a:t>。通过对这</a:t>
            </a:r>
            <a:r>
              <a:rPr lang="en-US" sz="2400" dirty="0" smtClean="0"/>
              <a:t>200</a:t>
            </a:r>
            <a:r>
              <a:rPr lang="zh-CN" altLang="en-US" sz="2400" dirty="0" smtClean="0"/>
              <a:t>位客户进行详细的调查</a:t>
            </a:r>
            <a:r>
              <a:rPr lang="en-US" sz="2400" dirty="0" smtClean="0"/>
              <a:t>,</a:t>
            </a:r>
            <a:r>
              <a:rPr lang="zh-CN" altLang="en-US" sz="2400" dirty="0" smtClean="0"/>
              <a:t>取得有关数据整理如表</a:t>
            </a:r>
            <a:r>
              <a:rPr lang="en-US" sz="2400" dirty="0" smtClean="0"/>
              <a:t>7</a:t>
            </a:r>
            <a:r>
              <a:rPr lang="en-US" altLang="zh-CN" sz="2400" dirty="0" smtClean="0"/>
              <a:t>—</a:t>
            </a:r>
            <a:r>
              <a:rPr lang="en-US" sz="2400" dirty="0" smtClean="0"/>
              <a:t>1,</a:t>
            </a:r>
            <a:r>
              <a:rPr lang="zh-CN" altLang="en-US" sz="2400" dirty="0" smtClean="0"/>
              <a:t>试估计该银行所有客户的资产总额及其抽样标准误差。</a:t>
            </a: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2017713"/>
            <a:ext cx="8526492" cy="4114800"/>
          </a:xfrm>
        </p:spPr>
        <p:txBody>
          <a:bodyPr/>
          <a:lstStyle/>
          <a:p>
            <a:r>
              <a:rPr lang="zh-CN" altLang="en-US" dirty="0" smtClean="0"/>
              <a:t>表</a:t>
            </a:r>
            <a:r>
              <a:rPr lang="en-US" dirty="0" smtClean="0"/>
              <a:t>7</a:t>
            </a:r>
            <a:r>
              <a:rPr lang="en-US" altLang="zh-CN" dirty="0" smtClean="0"/>
              <a:t>—</a:t>
            </a:r>
            <a:r>
              <a:rPr lang="en-US" dirty="0" smtClean="0"/>
              <a:t>1</a:t>
            </a:r>
            <a:r>
              <a:rPr lang="zh-CN" altLang="en-US" dirty="0" smtClean="0"/>
              <a:t>　某银行客户的样本数据</a:t>
            </a:r>
            <a:endParaRPr lang="en-US" altLang="zh-CN" dirty="0" smtClean="0"/>
          </a:p>
          <a:p>
            <a:endParaRPr lang="zh-CN" altLang="en-US" dirty="0" smtClean="0"/>
          </a:p>
          <a:p>
            <a:endParaRPr lang="zh-CN" altLang="en-US" dirty="0"/>
          </a:p>
        </p:txBody>
      </p:sp>
      <p:graphicFrame>
        <p:nvGraphicFramePr>
          <p:cNvPr id="25603" name="Object 3"/>
          <p:cNvGraphicFramePr>
            <a:graphicFrameLocks noChangeAspect="1"/>
          </p:cNvGraphicFramePr>
          <p:nvPr/>
        </p:nvGraphicFramePr>
        <p:xfrm>
          <a:off x="0" y="2714620"/>
          <a:ext cx="9118087" cy="3571900"/>
        </p:xfrm>
        <a:graphic>
          <a:graphicData uri="http://schemas.openxmlformats.org/presentationml/2006/ole">
            <mc:AlternateContent xmlns:mc="http://schemas.openxmlformats.org/markup-compatibility/2006">
              <mc:Choice xmlns:v="urn:schemas-microsoft-com:vml" Requires="v">
                <p:oleObj spid="_x0000_s25622" name="文档" r:id="rId3" imgW="5875638" imgH="1873147" progId="Word.Document.12">
                  <p:embed/>
                </p:oleObj>
              </mc:Choice>
              <mc:Fallback>
                <p:oleObj name="文档" r:id="rId3" imgW="5875638" imgH="1873147"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714620"/>
                        <a:ext cx="9118087" cy="35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文本框 3"/>
              <p:cNvSpPr txBox="1"/>
              <p:nvPr/>
            </p:nvSpPr>
            <p:spPr>
              <a:xfrm>
                <a:off x="755576" y="2276872"/>
                <a:ext cx="7560840" cy="3273140"/>
              </a:xfrm>
              <a:prstGeom prst="rect">
                <a:avLst/>
              </a:prstGeom>
              <a:noFill/>
            </p:spPr>
            <p:txBody>
              <a:bodyPr wrap="square" rtlCol="0">
                <a:spAutoFit/>
              </a:bodyPr>
              <a:lstStyle/>
              <a:p>
                <a:r>
                  <a:rPr lang="zh-CN" altLang="en-US" sz="2400" smtClean="0"/>
                  <a:t>解：根据表</a:t>
                </a:r>
                <a:r>
                  <a:rPr lang="en-US" altLang="zh-CN" sz="2400" smtClean="0"/>
                  <a:t>7-1</a:t>
                </a:r>
                <a:r>
                  <a:rPr lang="zh-CN" altLang="en-US" sz="2400" smtClean="0"/>
                  <a:t>，可计算各层的权重：</a:t>
                </a:r>
                <a:endParaRPr lang="en-US" altLang="zh-CN" sz="2400" smtClean="0"/>
              </a:p>
              <a:p>
                <a:pPr/>
                <a14:m>
                  <m:oMathPara xmlns:m="http://schemas.openxmlformats.org/officeDocument/2006/math">
                    <m:oMathParaPr>
                      <m:jc m:val="centerGroup"/>
                    </m:oMathParaPr>
                    <m:oMath xmlns:m="http://schemas.openxmlformats.org/officeDocument/2006/math">
                      <m:sSubSup>
                        <m:sSubSupPr>
                          <m:ctrlPr>
                            <a:rPr lang="en-US" altLang="zh-CN" sz="2400" i="1" smtClean="0">
                              <a:latin typeface="Cambria Math" panose="02040503050406030204" pitchFamily="18" charset="0"/>
                            </a:rPr>
                          </m:ctrlPr>
                        </m:sSubSupPr>
                        <m:e>
                          <m:r>
                            <a:rPr lang="en-US" altLang="zh-CN" sz="2400" b="0" i="1" smtClean="0">
                              <a:latin typeface="Cambria Math" panose="02040503050406030204" pitchFamily="18" charset="0"/>
                            </a:rPr>
                            <m:t>𝑊</m:t>
                          </m:r>
                        </m:e>
                        <m:sub>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m:t>
                          </m:r>
                        </m:sup>
                      </m:sSubSup>
                      <m:r>
                        <a:rPr lang="en-US" altLang="zh-CN" sz="2400" b="0" i="1" smtClean="0">
                          <a:latin typeface="Cambria Math" panose="02040503050406030204" pitchFamily="18" charset="0"/>
                        </a:rPr>
                        <m:t>=0.54,</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𝑊</m:t>
                          </m:r>
                        </m:e>
                        <m:sub>
                          <m:r>
                            <a:rPr lang="en-US" altLang="zh-CN" sz="2400" b="0" i="1" smtClean="0">
                              <a:latin typeface="Cambria Math" panose="02040503050406030204" pitchFamily="18" charset="0"/>
                            </a:rPr>
                            <m:t>2</m:t>
                          </m:r>
                        </m:sub>
                        <m:sup>
                          <m:r>
                            <a:rPr lang="en-US" altLang="zh-CN" sz="2400" b="0" i="1" smtClean="0">
                              <a:latin typeface="Cambria Math" panose="02040503050406030204" pitchFamily="18" charset="0"/>
                            </a:rPr>
                            <m:t>,</m:t>
                          </m:r>
                        </m:sup>
                      </m:sSubSup>
                      <m:r>
                        <a:rPr lang="en-US" altLang="zh-CN" sz="2400" b="0" i="1" smtClean="0">
                          <a:latin typeface="Cambria Math" panose="02040503050406030204" pitchFamily="18" charset="0"/>
                        </a:rPr>
                        <m:t>=0.32,</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𝑊</m:t>
                          </m:r>
                        </m:e>
                        <m:sub>
                          <m:r>
                            <a:rPr lang="en-US" altLang="zh-CN" sz="2400" b="0" i="1" smtClean="0">
                              <a:latin typeface="Cambria Math" panose="02040503050406030204" pitchFamily="18" charset="0"/>
                            </a:rPr>
                            <m:t>3</m:t>
                          </m:r>
                        </m:sub>
                        <m:sup>
                          <m:r>
                            <a:rPr lang="en-US" altLang="zh-CN" sz="2400" b="0" i="1" smtClean="0">
                              <a:latin typeface="Cambria Math" panose="02040503050406030204" pitchFamily="18" charset="0"/>
                            </a:rPr>
                            <m:t>,</m:t>
                          </m:r>
                        </m:sup>
                      </m:sSubSup>
                      <m:r>
                        <a:rPr lang="en-US" altLang="zh-CN" sz="2400" b="0" i="1" smtClean="0">
                          <a:latin typeface="Cambria Math" panose="02040503050406030204" pitchFamily="18" charset="0"/>
                        </a:rPr>
                        <m:t>=0.10,</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𝑊</m:t>
                          </m:r>
                        </m:e>
                        <m:sub>
                          <m:r>
                            <a:rPr lang="en-US" altLang="zh-CN" sz="2400" b="0" i="1" smtClean="0">
                              <a:latin typeface="Cambria Math" panose="02040503050406030204" pitchFamily="18" charset="0"/>
                            </a:rPr>
                            <m:t>4</m:t>
                          </m:r>
                        </m:sub>
                        <m:sup>
                          <m:r>
                            <a:rPr lang="en-US" altLang="zh-CN" sz="2400" b="0" i="1" smtClean="0">
                              <a:latin typeface="Cambria Math" panose="02040503050406030204" pitchFamily="18" charset="0"/>
                            </a:rPr>
                            <m:t>,</m:t>
                          </m:r>
                        </m:sup>
                      </m:sSubSup>
                      <m:r>
                        <a:rPr lang="en-US" altLang="zh-CN" sz="2400" b="0" i="1" smtClean="0">
                          <a:latin typeface="Cambria Math" panose="02040503050406030204" pitchFamily="18" charset="0"/>
                        </a:rPr>
                        <m:t>=0.04</m:t>
                      </m:r>
                    </m:oMath>
                  </m:oMathPara>
                </a14:m>
                <a:endParaRPr lang="en-US" altLang="zh-CN" sz="2400" smtClean="0"/>
              </a:p>
              <a:p>
                <a:r>
                  <a:rPr lang="zh-CN" altLang="en-US" sz="2400" smtClean="0"/>
                  <a:t>（</a:t>
                </a:r>
                <a:r>
                  <a:rPr lang="en-US" altLang="zh-CN" sz="2400" smtClean="0"/>
                  <a:t>1</a:t>
                </a:r>
                <a:r>
                  <a:rPr lang="zh-CN" altLang="en-US" sz="2400" smtClean="0"/>
                  <a:t>）根据式（</a:t>
                </a:r>
                <a:r>
                  <a:rPr lang="en-US" altLang="zh-CN" sz="2400" smtClean="0"/>
                  <a:t>7.1</a:t>
                </a:r>
                <a:r>
                  <a:rPr lang="zh-CN" altLang="en-US" sz="2400" smtClean="0"/>
                  <a:t>），该银行客户的平均资产额估计为：</a:t>
                </a:r>
                <a:endParaRPr lang="en-US" altLang="zh-CN" sz="2400" smtClean="0"/>
              </a:p>
              <a:p>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acc>
                            <m:accPr>
                              <m:chr m:val="̅"/>
                              <m:ctrlPr>
                                <a:rPr lang="en-US" altLang="zh-CN" sz="2400" i="1" smtClean="0">
                                  <a:latin typeface="Cambria Math" panose="02040503050406030204" pitchFamily="18" charset="0"/>
                                </a:rPr>
                              </m:ctrlPr>
                            </m:accPr>
                            <m:e>
                              <m:r>
                                <a:rPr lang="en-US" altLang="zh-CN" sz="2400" b="0" i="1" smtClean="0">
                                  <a:latin typeface="Cambria Math" panose="02040503050406030204" pitchFamily="18" charset="0"/>
                                </a:rPr>
                                <m:t>𝑦</m:t>
                              </m:r>
                            </m:e>
                          </m:acc>
                        </m:e>
                        <m:sub>
                          <m:r>
                            <a:rPr lang="en-US" altLang="zh-CN" sz="2400" b="0" i="1" smtClean="0">
                              <a:latin typeface="Cambria Math" panose="02040503050406030204" pitchFamily="18" charset="0"/>
                            </a:rPr>
                            <m:t>𝑠𝑡𝐷</m:t>
                          </m:r>
                        </m:sub>
                      </m:sSub>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h</m:t>
                          </m:r>
                          <m:r>
                            <a:rPr lang="en-US" altLang="zh-CN" sz="2400" b="0" i="1" smtClean="0">
                              <a:latin typeface="Cambria Math" panose="02040503050406030204" pitchFamily="18" charset="0"/>
                            </a:rPr>
                            <m:t>=</m:t>
                          </m:r>
                          <m:r>
                            <m:rPr>
                              <m:brk m:alnAt="23"/>
                            </m:rP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𝐿</m:t>
                          </m:r>
                        </m:sup>
                        <m:e>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𝑊</m:t>
                              </m:r>
                            </m:e>
                            <m:sub>
                              <m:r>
                                <a:rPr lang="en-US" altLang="zh-CN" sz="2400" b="0" i="1" smtClean="0">
                                  <a:latin typeface="Cambria Math" panose="02040503050406030204" pitchFamily="18" charset="0"/>
                                </a:rPr>
                                <m:t>h</m:t>
                              </m:r>
                            </m:sub>
                            <m:sup>
                              <m:r>
                                <a:rPr lang="en-US" altLang="zh-CN" sz="2400" b="0" i="1" smtClean="0">
                                  <a:latin typeface="Cambria Math" panose="02040503050406030204" pitchFamily="18" charset="0"/>
                                </a:rPr>
                                <m:t>,</m:t>
                              </m:r>
                            </m:sup>
                          </m:sSubSup>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𝑦</m:t>
                                  </m:r>
                                </m:e>
                              </m:acc>
                            </m:e>
                            <m:sub>
                              <m:r>
                                <a:rPr lang="en-US" altLang="zh-CN" sz="2400" b="0" i="1" smtClean="0">
                                  <a:latin typeface="Cambria Math" panose="02040503050406030204" pitchFamily="18" charset="0"/>
                                </a:rPr>
                                <m:t>h</m:t>
                              </m:r>
                            </m:sub>
                          </m:sSub>
                        </m:e>
                      </m:nary>
                      <m:r>
                        <a:rPr lang="en-US" altLang="zh-CN" sz="2400" b="0" i="1" smtClean="0">
                          <a:latin typeface="Cambria Math" panose="02040503050406030204" pitchFamily="18" charset="0"/>
                        </a:rPr>
                        <m:t>=6.42(</m:t>
                      </m:r>
                      <m:r>
                        <a:rPr lang="zh-CN" altLang="en-US" sz="2400" i="1">
                          <a:latin typeface="Cambria Math" panose="02040503050406030204" pitchFamily="18" charset="0"/>
                        </a:rPr>
                        <m:t>百万</m:t>
                      </m:r>
                      <m:r>
                        <a:rPr lang="zh-CN" altLang="en-US" sz="2400" b="0" i="1" smtClean="0">
                          <a:latin typeface="Cambria Math" panose="02040503050406030204" pitchFamily="18" charset="0"/>
                        </a:rPr>
                        <m:t>元</m:t>
                      </m:r>
                      <m:r>
                        <a:rPr lang="en-US" altLang="zh-CN" sz="2400" b="0" i="1" smtClean="0">
                          <a:latin typeface="Cambria Math" panose="02040503050406030204" pitchFamily="18" charset="0"/>
                        </a:rPr>
                        <m:t>)</m:t>
                      </m:r>
                    </m:oMath>
                  </m:oMathPara>
                </a14:m>
                <a:endParaRPr lang="en-US" altLang="zh-CN" sz="2400" smtClean="0"/>
              </a:p>
              <a:p>
                <a:r>
                  <a:rPr lang="zh-CN" altLang="en-US" sz="2400" smtClean="0"/>
                  <a:t>该银行共有</a:t>
                </a:r>
                <a:r>
                  <a:rPr lang="en-US" altLang="zh-CN" sz="2400" smtClean="0"/>
                  <a:t>8000</a:t>
                </a:r>
                <a:r>
                  <a:rPr lang="zh-CN" altLang="en-US" sz="2400" smtClean="0"/>
                  <a:t>客户，故全部客户资产总额为：</a:t>
                </a:r>
                <a:endParaRPr lang="en-US" altLang="zh-CN" sz="2400" smtClean="0"/>
              </a:p>
              <a:p>
                <a:pPr/>
                <a14:m>
                  <m:oMathPara xmlns:m="http://schemas.openxmlformats.org/officeDocument/2006/math">
                    <m:oMathParaPr>
                      <m:jc m:val="centerGroup"/>
                    </m:oMathParaPr>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𝑌</m:t>
                          </m:r>
                        </m:e>
                      </m:acc>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𝑁</m:t>
                      </m:r>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𝑦</m:t>
                              </m:r>
                            </m:e>
                          </m:acc>
                        </m:e>
                        <m:sub>
                          <m:r>
                            <a:rPr lang="en-US" altLang="zh-CN" sz="2400" i="1">
                              <a:latin typeface="Cambria Math" panose="02040503050406030204" pitchFamily="18" charset="0"/>
                            </a:rPr>
                            <m:t>𝑠𝑡𝐷</m:t>
                          </m:r>
                        </m:sub>
                      </m:sSub>
                      <m:r>
                        <a:rPr lang="en-US" altLang="zh-CN" sz="2400" b="0" i="1" smtClean="0">
                          <a:latin typeface="Cambria Math" panose="02040503050406030204" pitchFamily="18" charset="0"/>
                        </a:rPr>
                        <m:t>=51360</m:t>
                      </m:r>
                      <m:r>
                        <a:rPr lang="en-US" altLang="zh-CN" sz="2400" i="1">
                          <a:latin typeface="Cambria Math" panose="02040503050406030204" pitchFamily="18" charset="0"/>
                        </a:rPr>
                        <m:t>(</m:t>
                      </m:r>
                      <m:r>
                        <a:rPr lang="zh-CN" altLang="en-US" sz="2400" i="1">
                          <a:latin typeface="Cambria Math" panose="02040503050406030204" pitchFamily="18" charset="0"/>
                        </a:rPr>
                        <m:t>百万元</m:t>
                      </m:r>
                      <m:r>
                        <a:rPr lang="en-US" altLang="zh-CN" sz="2400" i="1">
                          <a:latin typeface="Cambria Math" panose="02040503050406030204" pitchFamily="18" charset="0"/>
                        </a:rPr>
                        <m:t>)</m:t>
                      </m:r>
                    </m:oMath>
                  </m:oMathPara>
                </a14:m>
                <a:endParaRPr lang="en-US" altLang="zh-CN" sz="2400"/>
              </a:p>
              <a:p>
                <a:endParaRPr lang="zh-CN" altLang="en-US"/>
              </a:p>
            </p:txBody>
          </p:sp>
        </mc:Choice>
        <mc:Fallback xmlns="">
          <p:sp>
            <p:nvSpPr>
              <p:cNvPr id="4" name="文本框 3"/>
              <p:cNvSpPr txBox="1">
                <a:spLocks noRot="1" noChangeAspect="1" noMove="1" noResize="1" noEditPoints="1" noAdjustHandles="1" noChangeArrowheads="1" noChangeShapeType="1" noTextEdit="1"/>
              </p:cNvSpPr>
              <p:nvPr/>
            </p:nvSpPr>
            <p:spPr>
              <a:xfrm>
                <a:off x="755576" y="2276872"/>
                <a:ext cx="7560840" cy="3273140"/>
              </a:xfrm>
              <a:prstGeom prst="rect">
                <a:avLst/>
              </a:prstGeom>
              <a:blipFill rotWithShape="0">
                <a:blip r:embed="rId2"/>
                <a:stretch>
                  <a:fillRect l="-1290" t="-1866" r="-387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文本框 3"/>
              <p:cNvSpPr txBox="1"/>
              <p:nvPr/>
            </p:nvSpPr>
            <p:spPr>
              <a:xfrm>
                <a:off x="755576" y="2132856"/>
                <a:ext cx="7416824" cy="3662798"/>
              </a:xfrm>
              <a:prstGeom prst="rect">
                <a:avLst/>
              </a:prstGeom>
              <a:noFill/>
            </p:spPr>
            <p:txBody>
              <a:bodyPr wrap="square" rtlCol="0">
                <a:spAutoFit/>
              </a:bodyPr>
              <a:lstStyle/>
              <a:p>
                <a:r>
                  <a:rPr lang="zh-CN" altLang="en-US" smtClean="0"/>
                  <a:t>（</a:t>
                </a:r>
                <a:r>
                  <a:rPr lang="en-US" altLang="zh-CN" sz="2400" smtClean="0"/>
                  <a:t>2</a:t>
                </a:r>
                <a:r>
                  <a:rPr lang="zh-CN" altLang="en-US" sz="2400" smtClean="0"/>
                  <a:t>）根据式（</a:t>
                </a:r>
                <a:r>
                  <a:rPr lang="en-US" altLang="zh-CN" sz="2400" smtClean="0"/>
                  <a:t>7.4</a:t>
                </a:r>
                <a:r>
                  <a:rPr lang="zh-CN" altLang="en-US" sz="2400" smtClean="0"/>
                  <a:t>），</a:t>
                </a:r>
                <a14:m>
                  <m:oMath xmlns:m="http://schemas.openxmlformats.org/officeDocument/2006/math">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𝑦</m:t>
                            </m:r>
                          </m:e>
                        </m:acc>
                      </m:e>
                      <m:sub>
                        <m:r>
                          <a:rPr lang="en-US" altLang="zh-CN" sz="2400" i="1">
                            <a:latin typeface="Cambria Math" panose="02040503050406030204" pitchFamily="18" charset="0"/>
                          </a:rPr>
                          <m:t>𝑠𝑡𝐷</m:t>
                        </m:r>
                      </m:sub>
                    </m:sSub>
                  </m:oMath>
                </a14:m>
                <a:r>
                  <a:rPr lang="zh-CN" altLang="en-US" sz="2400" smtClean="0"/>
                  <a:t>的方差估计为：</a:t>
                </a:r>
                <a:endParaRPr lang="en-US" altLang="zh-CN" sz="2400" smtClean="0"/>
              </a:p>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𝑣</m:t>
                      </m:r>
                      <m:d>
                        <m:dPr>
                          <m:ctrlPr>
                            <a:rPr lang="en-US" altLang="zh-CN" sz="2400" b="0" i="1" smtClean="0">
                              <a:latin typeface="Cambria Math" panose="02040503050406030204" pitchFamily="18" charset="0"/>
                            </a:rPr>
                          </m:ctrlPr>
                        </m:dPr>
                        <m:e>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𝑦</m:t>
                                  </m:r>
                                </m:e>
                              </m:acc>
                            </m:e>
                            <m:sub>
                              <m:r>
                                <a:rPr lang="en-US" altLang="zh-CN" sz="2400" i="1">
                                  <a:latin typeface="Cambria Math" panose="02040503050406030204" pitchFamily="18" charset="0"/>
                                </a:rPr>
                                <m:t>𝑠𝑡𝐷</m:t>
                              </m:r>
                            </m:sub>
                          </m:sSub>
                        </m:e>
                      </m:d>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h</m:t>
                          </m:r>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𝐿</m:t>
                          </m:r>
                        </m:sup>
                        <m:e>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𝑛</m:t>
                                  </m:r>
                                </m:e>
                                <m:sub>
                                  <m:r>
                                    <a:rPr lang="en-US" altLang="zh-CN" sz="2400" b="0" i="1" smtClean="0">
                                      <a:latin typeface="Cambria Math" panose="02040503050406030204" pitchFamily="18" charset="0"/>
                                    </a:rPr>
                                    <m:t>h</m:t>
                                  </m:r>
                                </m:sub>
                              </m:sSub>
                            </m:den>
                          </m:f>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𝑛</m:t>
                                  </m:r>
                                </m:e>
                                <m:sub>
                                  <m:r>
                                    <a:rPr lang="en-US" altLang="zh-CN" sz="2400" b="0" i="1" smtClean="0">
                                      <a:latin typeface="Cambria Math" panose="02040503050406030204" pitchFamily="18" charset="0"/>
                                    </a:rPr>
                                    <m:t>h</m:t>
                                  </m:r>
                                </m:sub>
                                <m:sup>
                                  <m:r>
                                    <a:rPr lang="en-US" altLang="zh-CN" sz="2400" b="0" i="1" smtClean="0">
                                      <a:latin typeface="Cambria Math" panose="02040503050406030204" pitchFamily="18" charset="0"/>
                                    </a:rPr>
                                    <m:t>,</m:t>
                                  </m:r>
                                </m:sup>
                              </m:sSubSup>
                            </m:den>
                          </m:f>
                          <m:r>
                            <a:rPr lang="en-US" altLang="zh-CN" sz="2400" b="0" i="1" smtClean="0">
                              <a:latin typeface="Cambria Math" panose="02040503050406030204" pitchFamily="18" charset="0"/>
                            </a:rPr>
                            <m:t>)</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𝑤</m:t>
                              </m:r>
                            </m:e>
                            <m:sub>
                              <m:r>
                                <a:rPr lang="en-US" altLang="zh-CN" sz="2400" b="0" i="1" smtClean="0">
                                  <a:latin typeface="Cambria Math" panose="02040503050406030204" pitchFamily="18" charset="0"/>
                                </a:rPr>
                                <m:t>h</m:t>
                              </m:r>
                            </m:sub>
                            <m:sup>
                              <m:r>
                                <a:rPr lang="en-US" altLang="zh-CN" sz="2400" b="0" i="1" smtClean="0">
                                  <a:latin typeface="Cambria Math" panose="02040503050406030204" pitchFamily="18" charset="0"/>
                                </a:rPr>
                                <m:t>2</m:t>
                              </m:r>
                            </m:sup>
                          </m:sSubSup>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𝑠</m:t>
                              </m:r>
                            </m:e>
                            <m:sub>
                              <m:r>
                                <a:rPr lang="en-US" altLang="zh-CN" sz="2400" b="0" i="1" smtClean="0">
                                  <a:latin typeface="Cambria Math" panose="02040503050406030204" pitchFamily="18" charset="0"/>
                                </a:rPr>
                                <m:t>h</m:t>
                              </m:r>
                            </m:sub>
                            <m:sup>
                              <m:r>
                                <a:rPr lang="en-US" altLang="zh-CN" sz="2400" b="0" i="1" smtClean="0">
                                  <a:latin typeface="Cambria Math" panose="02040503050406030204" pitchFamily="18" charset="0"/>
                                </a:rPr>
                                <m:t>2</m:t>
                              </m:r>
                            </m:sup>
                          </m:sSubSup>
                        </m:e>
                      </m:nary>
                      <m:r>
                        <a:rPr lang="en-US" altLang="zh-CN" sz="2400" b="0" i="1" smtClean="0">
                          <a:latin typeface="Cambria Math" panose="02040503050406030204" pitchFamily="18" charset="0"/>
                        </a:rPr>
                        <m:t>+</m:t>
                      </m:r>
                      <m:d>
                        <m:dPr>
                          <m:ctrlPr>
                            <a:rPr lang="en-US" altLang="zh-CN" sz="2400" b="0" i="1" smtClean="0">
                              <a:latin typeface="Cambria Math" panose="02040503050406030204" pitchFamily="18" charset="0"/>
                            </a:rPr>
                          </m:ctrlPr>
                        </m:dPr>
                        <m:e>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𝑛</m:t>
                                  </m:r>
                                </m:e>
                                <m:sup>
                                  <m:r>
                                    <a:rPr lang="en-US" altLang="zh-CN" sz="2400" b="0" i="1" smtClean="0">
                                      <a:latin typeface="Cambria Math" panose="02040503050406030204" pitchFamily="18" charset="0"/>
                                    </a:rPr>
                                    <m:t>,</m:t>
                                  </m:r>
                                </m:sup>
                              </m:sSup>
                            </m:den>
                          </m:f>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𝑁</m:t>
                              </m:r>
                            </m:den>
                          </m:f>
                        </m:e>
                      </m:d>
                      <m:nary>
                        <m:naryPr>
                          <m:chr m:val="∑"/>
                          <m:ctrlPr>
                            <a:rPr lang="en-US" altLang="zh-CN" sz="2400" i="1">
                              <a:latin typeface="Cambria Math" panose="02040503050406030204" pitchFamily="18" charset="0"/>
                            </a:rPr>
                          </m:ctrlPr>
                        </m:naryPr>
                        <m:sub>
                          <m:r>
                            <m:rPr>
                              <m:brk m:alnAt="23"/>
                            </m:rPr>
                            <a:rPr lang="en-US" altLang="zh-CN" sz="2400" i="1">
                              <a:latin typeface="Cambria Math" panose="02040503050406030204" pitchFamily="18" charset="0"/>
                            </a:rPr>
                            <m:t>h</m:t>
                          </m:r>
                          <m:r>
                            <a:rPr lang="en-US" altLang="zh-CN" sz="2400" i="1">
                              <a:latin typeface="Cambria Math" panose="02040503050406030204" pitchFamily="18" charset="0"/>
                            </a:rPr>
                            <m:t>=1</m:t>
                          </m:r>
                        </m:sub>
                        <m:sup>
                          <m:r>
                            <a:rPr lang="en-US" altLang="zh-CN" sz="2400" i="1">
                              <a:latin typeface="Cambria Math" panose="02040503050406030204" pitchFamily="18" charset="0"/>
                            </a:rPr>
                            <m:t>𝐿</m:t>
                          </m:r>
                        </m:sup>
                        <m:e>
                          <m:sSubSup>
                            <m:sSubSupPr>
                              <m:ctrlPr>
                                <a:rPr lang="en-US" altLang="zh-CN" sz="2400" i="1" smtClean="0">
                                  <a:latin typeface="Cambria Math" panose="02040503050406030204" pitchFamily="18" charset="0"/>
                                </a:rPr>
                              </m:ctrlPr>
                            </m:sSubSupPr>
                            <m:e>
                              <m:r>
                                <a:rPr lang="en-US" altLang="zh-CN" sz="2400" b="0" i="1" smtClean="0">
                                  <a:latin typeface="Cambria Math" panose="02040503050406030204" pitchFamily="18" charset="0"/>
                                </a:rPr>
                                <m:t>𝑤</m:t>
                              </m:r>
                            </m:e>
                            <m:sub>
                              <m:r>
                                <a:rPr lang="en-US" altLang="zh-CN" sz="2400" b="0" i="1" smtClean="0">
                                  <a:latin typeface="Cambria Math" panose="02040503050406030204" pitchFamily="18" charset="0"/>
                                </a:rPr>
                                <m:t>h</m:t>
                              </m:r>
                            </m:sub>
                            <m:sup>
                              <m:r>
                                <a:rPr lang="en-US" altLang="zh-CN" sz="2400" b="0" i="1" smtClean="0">
                                  <a:latin typeface="Cambria Math" panose="02040503050406030204" pitchFamily="18" charset="0"/>
                                </a:rPr>
                                <m:t>,</m:t>
                              </m:r>
                            </m:sup>
                          </m:sSubSup>
                          <m:sSup>
                            <m:sSupPr>
                              <m:ctrlPr>
                                <a:rPr lang="en-US" altLang="zh-CN" sz="2400" i="1" smtClean="0">
                                  <a:latin typeface="Cambria Math" panose="02040503050406030204" pitchFamily="18" charset="0"/>
                                </a:rPr>
                              </m:ctrlPr>
                            </m:sSupPr>
                            <m:e>
                              <m:d>
                                <m:dPr>
                                  <m:ctrlPr>
                                    <a:rPr lang="en-US" altLang="zh-CN" sz="2400" b="0" i="1" smtClean="0">
                                      <a:latin typeface="Cambria Math" panose="02040503050406030204" pitchFamily="18" charset="0"/>
                                    </a:rPr>
                                  </m:ctrlPr>
                                </m:dPr>
                                <m:e>
                                  <m:sSubSup>
                                    <m:sSubSupPr>
                                      <m:ctrlPr>
                                        <a:rPr lang="en-US" altLang="zh-CN" sz="2400" b="0" i="1" smtClean="0">
                                          <a:latin typeface="Cambria Math" panose="02040503050406030204" pitchFamily="18" charset="0"/>
                                        </a:rPr>
                                      </m:ctrlPr>
                                    </m:sSubSup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𝑦</m:t>
                                          </m:r>
                                        </m:e>
                                      </m:acc>
                                    </m:e>
                                    <m:sub>
                                      <m:r>
                                        <a:rPr lang="en-US" altLang="zh-CN" sz="2400" b="0" i="1" smtClean="0">
                                          <a:latin typeface="Cambria Math" panose="02040503050406030204" pitchFamily="18" charset="0"/>
                                        </a:rPr>
                                        <m:t>h</m:t>
                                      </m:r>
                                    </m:sub>
                                    <m:sup/>
                                  </m:sSubSup>
                                  <m:r>
                                    <a:rPr lang="en-US" altLang="zh-CN" sz="2400" b="0" i="1" smtClean="0">
                                      <a:latin typeface="Cambria Math" panose="02040503050406030204" pitchFamily="18" charset="0"/>
                                    </a:rPr>
                                    <m:t>−</m:t>
                                  </m:r>
                                  <m:sSubSup>
                                    <m:sSubSupPr>
                                      <m:ctrlPr>
                                        <a:rPr lang="en-US" altLang="zh-CN" sz="2400" b="0" i="1" smtClean="0">
                                          <a:latin typeface="Cambria Math" panose="02040503050406030204" pitchFamily="18" charset="0"/>
                                        </a:rPr>
                                      </m:ctrlPr>
                                    </m:sSubSup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𝑦</m:t>
                                          </m:r>
                                        </m:e>
                                      </m:acc>
                                    </m:e>
                                    <m:sub>
                                      <m:r>
                                        <a:rPr lang="en-US" altLang="zh-CN" sz="2400" b="0" i="1" smtClean="0">
                                          <a:latin typeface="Cambria Math" panose="02040503050406030204" pitchFamily="18" charset="0"/>
                                        </a:rPr>
                                        <m:t>𝑠𝑡𝐷</m:t>
                                      </m:r>
                                    </m:sub>
                                    <m:sup/>
                                  </m:sSubSup>
                                </m:e>
                              </m:d>
                            </m:e>
                            <m:sup>
                              <m:r>
                                <a:rPr lang="en-US" altLang="zh-CN" sz="2400" b="0" i="1" smtClean="0">
                                  <a:latin typeface="Cambria Math" panose="02040503050406030204" pitchFamily="18" charset="0"/>
                                </a:rPr>
                                <m:t>2</m:t>
                              </m:r>
                            </m:sup>
                          </m:sSup>
                        </m:e>
                      </m:nary>
                      <m:r>
                        <a:rPr lang="en-US" altLang="zh-CN" sz="2400" b="0" i="1" smtClean="0">
                          <a:latin typeface="Cambria Math" panose="02040503050406030204" pitchFamily="18" charset="0"/>
                        </a:rPr>
                        <m:t>=0.0368+0.0552=0.092</m:t>
                      </m:r>
                    </m:oMath>
                  </m:oMathPara>
                </a14:m>
                <a:endParaRPr lang="en-US" altLang="zh-CN" sz="2400" smtClean="0"/>
              </a:p>
              <a:p>
                <a:endParaRPr lang="en-US" altLang="zh-CN" sz="2400" smtClean="0"/>
              </a:p>
              <a:p>
                <a:r>
                  <a:rPr lang="zh-CN" altLang="en-US" sz="2400" smtClean="0"/>
                  <a:t>该银行客户资产总额的抽样标准误的估计：</a:t>
                </a:r>
                <a:endParaRPr lang="en-US" altLang="zh-CN" sz="2400" smtClean="0"/>
              </a:p>
              <a:p>
                <a:pPr/>
                <a14:m>
                  <m:oMathPara xmlns:m="http://schemas.openxmlformats.org/officeDocument/2006/math">
                    <m:oMathParaPr>
                      <m:jc m:val="centerGroup"/>
                    </m:oMathParaPr>
                    <m:oMath xmlns:m="http://schemas.openxmlformats.org/officeDocument/2006/math">
                      <m:r>
                        <m:rPr>
                          <m:sty m:val="p"/>
                        </m:rPr>
                        <a:rPr lang="en-US" altLang="zh-CN" sz="2400">
                          <a:latin typeface="Cambria Math" panose="02040503050406030204" pitchFamily="18" charset="0"/>
                        </a:rPr>
                        <m:t>s</m:t>
                      </m:r>
                      <m:d>
                        <m:dPr>
                          <m:ctrlPr>
                            <a:rPr lang="en-US" altLang="zh-CN" sz="2400" b="0" i="1" smtClean="0">
                              <a:latin typeface="Cambria Math" panose="02040503050406030204" pitchFamily="18" charset="0"/>
                            </a:rPr>
                          </m:ctrlPr>
                        </m:d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d>
                      <m:r>
                        <a:rPr lang="en-US" altLang="zh-CN" sz="2400" b="0" i="0" smtClean="0">
                          <a:latin typeface="Cambria Math" panose="02040503050406030204" pitchFamily="18" charset="0"/>
                        </a:rPr>
                        <m:t>=</m:t>
                      </m:r>
                      <m:r>
                        <m:rPr>
                          <m:sty m:val="p"/>
                        </m:rPr>
                        <a:rPr lang="en-US" altLang="zh-CN" sz="2400" b="0" i="0" smtClean="0">
                          <a:latin typeface="Cambria Math" panose="02040503050406030204" pitchFamily="18" charset="0"/>
                        </a:rPr>
                        <m:t>Ns</m:t>
                      </m:r>
                      <m:d>
                        <m:dPr>
                          <m:ctrlPr>
                            <a:rPr lang="en-US" altLang="zh-CN" sz="2400" b="0" i="1" smtClean="0">
                              <a:latin typeface="Cambria Math" panose="02040503050406030204" pitchFamily="18" charset="0"/>
                            </a:rPr>
                          </m:ctrlPr>
                        </m:dPr>
                        <m:e>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𝑦</m:t>
                                  </m:r>
                                </m:e>
                              </m:acc>
                            </m:e>
                            <m:sub>
                              <m:r>
                                <a:rPr lang="en-US" altLang="zh-CN" sz="2400" i="1">
                                  <a:latin typeface="Cambria Math" panose="02040503050406030204" pitchFamily="18" charset="0"/>
                                </a:rPr>
                                <m:t>𝑠𝑡𝐷</m:t>
                              </m:r>
                            </m:sub>
                          </m:sSub>
                        </m:e>
                      </m:d>
                      <m:r>
                        <a:rPr lang="en-US" altLang="zh-CN" sz="2400" b="0" i="0" smtClean="0">
                          <a:latin typeface="Cambria Math" panose="02040503050406030204" pitchFamily="18" charset="0"/>
                        </a:rPr>
                        <m:t>=2426.52(</m:t>
                      </m:r>
                      <m:r>
                        <a:rPr lang="zh-CN" altLang="en-US" sz="2400" i="1">
                          <a:latin typeface="Cambria Math" panose="02040503050406030204" pitchFamily="18" charset="0"/>
                        </a:rPr>
                        <m:t>百万元</m:t>
                      </m:r>
                      <m:r>
                        <a:rPr lang="en-US" altLang="zh-CN" sz="2400" b="0" i="0" smtClean="0">
                          <a:latin typeface="Cambria Math" panose="02040503050406030204" pitchFamily="18" charset="0"/>
                        </a:rPr>
                        <m:t>)</m:t>
                      </m:r>
                    </m:oMath>
                  </m:oMathPara>
                </a14:m>
                <a:endParaRPr lang="en-US" altLang="zh-CN" sz="2400" smtClean="0"/>
              </a:p>
              <a:p>
                <a:endParaRPr lang="zh-CN" altLang="en-US"/>
              </a:p>
            </p:txBody>
          </p:sp>
        </mc:Choice>
        <mc:Fallback xmlns="">
          <p:sp>
            <p:nvSpPr>
              <p:cNvPr id="4" name="文本框 3"/>
              <p:cNvSpPr txBox="1">
                <a:spLocks noRot="1" noChangeAspect="1" noMove="1" noResize="1" noEditPoints="1" noAdjustHandles="1" noChangeArrowheads="1" noChangeShapeType="1" noTextEdit="1"/>
              </p:cNvSpPr>
              <p:nvPr/>
            </p:nvSpPr>
            <p:spPr>
              <a:xfrm>
                <a:off x="755576" y="2132856"/>
                <a:ext cx="7416824" cy="3662798"/>
              </a:xfrm>
              <a:prstGeom prst="rect">
                <a:avLst/>
              </a:prstGeom>
              <a:blipFill rotWithShape="0">
                <a:blip r:embed="rId2"/>
                <a:stretch>
                  <a:fillRect l="-1315" t="-183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00100" y="617538"/>
            <a:ext cx="7943875" cy="1143000"/>
          </a:xfrm>
        </p:spPr>
        <p:txBody>
          <a:bodyPr/>
          <a:lstStyle/>
          <a:p>
            <a:r>
              <a:rPr lang="zh-CN" altLang="en-US" dirty="0" smtClean="0"/>
              <a:t/>
            </a:r>
            <a:br>
              <a:rPr lang="zh-CN" altLang="en-US" dirty="0" smtClean="0"/>
            </a:br>
            <a:r>
              <a:rPr lang="en-US" sz="4000" dirty="0" smtClean="0"/>
              <a:t> </a:t>
            </a:r>
            <a:r>
              <a:rPr lang="en-US" sz="3200" b="1" dirty="0" smtClean="0"/>
              <a:t>4.</a:t>
            </a:r>
            <a:r>
              <a:rPr lang="zh-CN" altLang="en-US" sz="3200" b="1" dirty="0" smtClean="0"/>
              <a:t>二重分层抽样样本量的最优分配</a:t>
            </a:r>
            <a:endParaRPr lang="zh-CN" altLang="en-US" sz="3200" b="1" dirty="0"/>
          </a:p>
        </p:txBody>
      </p:sp>
      <p:sp>
        <p:nvSpPr>
          <p:cNvPr id="3" name="内容占位符 2"/>
          <p:cNvSpPr>
            <a:spLocks noGrp="1"/>
          </p:cNvSpPr>
          <p:nvPr>
            <p:ph idx="1"/>
          </p:nvPr>
        </p:nvSpPr>
        <p:spPr>
          <a:xfrm>
            <a:off x="142844" y="2017712"/>
            <a:ext cx="8812244" cy="4554560"/>
          </a:xfrm>
        </p:spPr>
        <p:txBody>
          <a:bodyPr/>
          <a:lstStyle/>
          <a:p>
            <a:r>
              <a:rPr lang="zh-CN" altLang="en-US" sz="2800" dirty="0" smtClean="0"/>
              <a:t>二重分层抽样中有两次抽样</a:t>
            </a:r>
            <a:r>
              <a:rPr lang="en-US" sz="2800" dirty="0" smtClean="0"/>
              <a:t>,</a:t>
            </a:r>
            <a:r>
              <a:rPr lang="zh-CN" altLang="en-US" sz="2800" dirty="0" smtClean="0"/>
              <a:t>这两次抽样的样本量</a:t>
            </a:r>
            <a:r>
              <a:rPr lang="en-US" sz="2800" dirty="0" smtClean="0"/>
              <a:t>,</a:t>
            </a:r>
            <a:r>
              <a:rPr lang="zh-CN" altLang="en-US" sz="2800" dirty="0" smtClean="0"/>
              <a:t>即</a:t>
            </a:r>
            <a:r>
              <a:rPr lang="en-US" sz="2800" dirty="0" smtClean="0"/>
              <a:t> n'</a:t>
            </a:r>
            <a:r>
              <a:rPr lang="zh-CN" altLang="en-US" sz="2800" dirty="0" smtClean="0"/>
              <a:t>和</a:t>
            </a:r>
            <a:r>
              <a:rPr lang="en-US" sz="2800" dirty="0" smtClean="0"/>
              <a:t> n,</a:t>
            </a:r>
            <a:r>
              <a:rPr lang="zh-CN" altLang="en-US" sz="2800" dirty="0" smtClean="0"/>
              <a:t>直接影响估计的精度。</a:t>
            </a:r>
            <a:endParaRPr lang="en-US" altLang="zh-CN" sz="2800" dirty="0" smtClean="0"/>
          </a:p>
          <a:p>
            <a:r>
              <a:rPr lang="zh-CN" altLang="en-US" sz="2800" dirty="0" smtClean="0"/>
              <a:t>第一重抽样</a:t>
            </a:r>
            <a:r>
              <a:rPr lang="en-US" sz="2800" dirty="0" smtClean="0"/>
              <a:t> n'</a:t>
            </a:r>
            <a:r>
              <a:rPr lang="zh-CN" altLang="en-US" sz="2800" dirty="0" smtClean="0"/>
              <a:t>越大</a:t>
            </a:r>
            <a:r>
              <a:rPr lang="en-US" sz="2800" dirty="0" smtClean="0"/>
              <a:t>,</a:t>
            </a:r>
            <a:r>
              <a:rPr lang="zh-CN" altLang="en-US" sz="2800" dirty="0" smtClean="0"/>
              <a:t>对分层信息的了解和估计就越精确</a:t>
            </a:r>
            <a:r>
              <a:rPr lang="en-US" sz="2800" dirty="0" smtClean="0"/>
              <a:t>,</a:t>
            </a:r>
            <a:r>
              <a:rPr lang="zh-CN" altLang="en-US" sz="2800" dirty="0" smtClean="0"/>
              <a:t>从而可以减少估计量的方差</a:t>
            </a:r>
            <a:r>
              <a:rPr lang="en-US" sz="2800" dirty="0" smtClean="0"/>
              <a:t>;</a:t>
            </a:r>
            <a:r>
              <a:rPr lang="zh-CN" altLang="en-US" sz="2800" dirty="0" smtClean="0"/>
              <a:t>同样</a:t>
            </a:r>
            <a:r>
              <a:rPr lang="en-US" sz="2800" dirty="0" smtClean="0"/>
              <a:t>,</a:t>
            </a:r>
            <a:r>
              <a:rPr lang="zh-CN" altLang="en-US" sz="2800" dirty="0" smtClean="0"/>
              <a:t>第二重抽样</a:t>
            </a:r>
            <a:r>
              <a:rPr lang="en-US" sz="2800" dirty="0" smtClean="0"/>
              <a:t> n</a:t>
            </a:r>
            <a:r>
              <a:rPr lang="zh-CN" altLang="en-US" sz="2800" dirty="0" smtClean="0"/>
              <a:t>越大</a:t>
            </a:r>
            <a:r>
              <a:rPr lang="en-US" sz="2800" dirty="0" smtClean="0"/>
              <a:t>,</a:t>
            </a:r>
            <a:r>
              <a:rPr lang="zh-CN" altLang="en-US" sz="2800" dirty="0" smtClean="0"/>
              <a:t>估计量的方差越小。</a:t>
            </a:r>
            <a:endParaRPr lang="en-US" altLang="zh-CN" sz="2800" dirty="0" smtClean="0"/>
          </a:p>
          <a:p>
            <a:r>
              <a:rPr lang="zh-CN" altLang="en-US" sz="2800" dirty="0" smtClean="0"/>
              <a:t>调查经费是有限的</a:t>
            </a:r>
            <a:r>
              <a:rPr lang="en-US" sz="2800" dirty="0" smtClean="0"/>
              <a:t>,</a:t>
            </a:r>
            <a:r>
              <a:rPr lang="zh-CN" altLang="en-US" sz="2800" dirty="0" smtClean="0"/>
              <a:t>因此需要在给定的费用条件下</a:t>
            </a:r>
            <a:r>
              <a:rPr lang="en-US" sz="2800" dirty="0" smtClean="0"/>
              <a:t>,</a:t>
            </a:r>
            <a:r>
              <a:rPr lang="zh-CN" altLang="en-US" sz="2800" dirty="0" smtClean="0"/>
              <a:t>选择</a:t>
            </a:r>
            <a:r>
              <a:rPr lang="en-US" sz="2800" dirty="0" smtClean="0"/>
              <a:t> n'</a:t>
            </a:r>
            <a:r>
              <a:rPr lang="zh-CN" altLang="en-US" sz="2800" dirty="0" smtClean="0"/>
              <a:t>和</a:t>
            </a:r>
            <a:r>
              <a:rPr lang="en-US" sz="2800" dirty="0" smtClean="0"/>
              <a:t> n,</a:t>
            </a:r>
            <a:r>
              <a:rPr lang="zh-CN" altLang="en-US" sz="2800" dirty="0" smtClean="0"/>
              <a:t>使得估计量的方差</a:t>
            </a:r>
            <a:r>
              <a:rPr lang="en-US" sz="2800" dirty="0" smtClean="0"/>
              <a:t> V(    )</a:t>
            </a:r>
            <a:r>
              <a:rPr lang="zh-CN" altLang="en-US" sz="2800" dirty="0" smtClean="0"/>
              <a:t>最小。</a:t>
            </a:r>
          </a:p>
          <a:p>
            <a:endParaRPr lang="zh-CN" altLang="en-US" dirty="0"/>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68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429256" y="4857760"/>
            <a:ext cx="500066" cy="41763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1" name="Object 1"/>
          <p:cNvGraphicFramePr>
            <a:graphicFrameLocks noChangeAspect="1"/>
          </p:cNvGraphicFramePr>
          <p:nvPr>
            <p:extLst>
              <p:ext uri="{D42A27DB-BD31-4B8C-83A1-F6EECF244321}">
                <p14:modId xmlns:p14="http://schemas.microsoft.com/office/powerpoint/2010/main" val="2733173801"/>
              </p:ext>
            </p:extLst>
          </p:nvPr>
        </p:nvGraphicFramePr>
        <p:xfrm>
          <a:off x="611560" y="1911350"/>
          <a:ext cx="8229600" cy="4946650"/>
        </p:xfrm>
        <a:graphic>
          <a:graphicData uri="http://schemas.openxmlformats.org/presentationml/2006/ole">
            <mc:AlternateContent xmlns:mc="http://schemas.openxmlformats.org/markup-compatibility/2006">
              <mc:Choice xmlns:v="urn:schemas-microsoft-com:vml" Requires="v">
                <p:oleObj spid="_x0000_s35861" name="文档" r:id="rId3" imgW="5753589" imgH="3455404" progId="Word.Document.12">
                  <p:embed/>
                </p:oleObj>
              </mc:Choice>
              <mc:Fallback>
                <p:oleObj name="文档" r:id="rId3" imgW="5753589" imgH="3455404"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911350"/>
                        <a:ext cx="8229600" cy="494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7" name="Object 1"/>
          <p:cNvGraphicFramePr>
            <a:graphicFrameLocks noChangeAspect="1"/>
          </p:cNvGraphicFramePr>
          <p:nvPr/>
        </p:nvGraphicFramePr>
        <p:xfrm>
          <a:off x="465138" y="1784350"/>
          <a:ext cx="8288337" cy="4811713"/>
        </p:xfrm>
        <a:graphic>
          <a:graphicData uri="http://schemas.openxmlformats.org/presentationml/2006/ole">
            <mc:AlternateContent xmlns:mc="http://schemas.openxmlformats.org/markup-compatibility/2006">
              <mc:Choice xmlns:v="urn:schemas-microsoft-com:vml" Requires="v">
                <p:oleObj spid="_x0000_s34837" name="文档" r:id="rId3" imgW="6272865" imgH="3650664" progId="Word.Document.12">
                  <p:embed/>
                </p:oleObj>
              </mc:Choice>
              <mc:Fallback>
                <p:oleObj name="文档" r:id="rId3" imgW="6272865" imgH="3650664"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8" y="1784350"/>
                        <a:ext cx="8288337" cy="481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a:r>
            <a:br>
              <a:rPr lang="zh-CN" altLang="en-US" dirty="0" smtClean="0"/>
            </a:br>
            <a:r>
              <a:rPr lang="en-US" dirty="0" smtClean="0"/>
              <a:t> </a:t>
            </a:r>
            <a:r>
              <a:rPr lang="en-US" sz="3200" b="1" dirty="0" smtClean="0"/>
              <a:t>5.</a:t>
            </a:r>
            <a:r>
              <a:rPr lang="zh-CN" altLang="en-US" sz="3200" b="1" dirty="0" smtClean="0"/>
              <a:t>在无回答中的应用</a:t>
            </a:r>
            <a:endParaRPr lang="zh-CN" altLang="en-US" sz="3200" b="1" dirty="0"/>
          </a:p>
        </p:txBody>
      </p:sp>
      <p:graphicFrame>
        <p:nvGraphicFramePr>
          <p:cNvPr id="33793" name="Object 1"/>
          <p:cNvGraphicFramePr>
            <a:graphicFrameLocks noChangeAspect="1"/>
          </p:cNvGraphicFramePr>
          <p:nvPr>
            <p:extLst>
              <p:ext uri="{D42A27DB-BD31-4B8C-83A1-F6EECF244321}">
                <p14:modId xmlns:p14="http://schemas.microsoft.com/office/powerpoint/2010/main" val="4168432485"/>
              </p:ext>
            </p:extLst>
          </p:nvPr>
        </p:nvGraphicFramePr>
        <p:xfrm>
          <a:off x="295275" y="2204864"/>
          <a:ext cx="8648700" cy="4302125"/>
        </p:xfrm>
        <a:graphic>
          <a:graphicData uri="http://schemas.openxmlformats.org/presentationml/2006/ole">
            <mc:AlternateContent xmlns:mc="http://schemas.openxmlformats.org/markup-compatibility/2006">
              <mc:Choice xmlns:v="urn:schemas-microsoft-com:vml" Requires="v">
                <p:oleObj spid="_x0000_s33813" name="文档" r:id="rId3" imgW="5742068" imgH="2847342" progId="Word.Document.12">
                  <p:embed/>
                </p:oleObj>
              </mc:Choice>
              <mc:Fallback>
                <p:oleObj name="文档" r:id="rId3" imgW="5742068" imgH="2847342"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75" y="2204864"/>
                        <a:ext cx="86487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793037" cy="1143000"/>
          </a:xfrm>
        </p:spPr>
        <p:txBody>
          <a:bodyPr/>
          <a:lstStyle/>
          <a:p>
            <a:r>
              <a:rPr lang="en-US" sz="4000" b="1" dirty="0" smtClean="0"/>
              <a:t>7.1</a:t>
            </a:r>
            <a:r>
              <a:rPr lang="zh-CN" altLang="en-US" sz="4000" b="1" dirty="0" smtClean="0"/>
              <a:t>　二重抽样</a:t>
            </a:r>
            <a:endParaRPr lang="zh-CN" altLang="en-US" sz="4000" b="1" dirty="0"/>
          </a:p>
        </p:txBody>
      </p:sp>
      <p:sp>
        <p:nvSpPr>
          <p:cNvPr id="3" name="内容占位符 2"/>
          <p:cNvSpPr>
            <a:spLocks noGrp="1"/>
          </p:cNvSpPr>
          <p:nvPr>
            <p:ph idx="1"/>
          </p:nvPr>
        </p:nvSpPr>
        <p:spPr>
          <a:xfrm>
            <a:off x="357158" y="2017712"/>
            <a:ext cx="8597930" cy="4411683"/>
          </a:xfrm>
        </p:spPr>
        <p:txBody>
          <a:bodyPr/>
          <a:lstStyle/>
          <a:p>
            <a:r>
              <a:rPr lang="zh-CN" altLang="en-US" sz="2800" b="1" dirty="0" smtClean="0"/>
              <a:t>一、概述</a:t>
            </a:r>
            <a:endParaRPr lang="en-US" altLang="zh-CN" sz="2800" b="1" dirty="0" smtClean="0"/>
          </a:p>
          <a:p>
            <a:pPr>
              <a:buNone/>
            </a:pPr>
            <a:r>
              <a:rPr lang="zh-CN" altLang="en-US" sz="2400" dirty="0" smtClean="0"/>
              <a:t>   二重抽样</a:t>
            </a:r>
            <a:r>
              <a:rPr lang="en-US" sz="2400" dirty="0" smtClean="0"/>
              <a:t>(double sampling),</a:t>
            </a:r>
            <a:r>
              <a:rPr lang="zh-CN" altLang="en-US" sz="2400" dirty="0" smtClean="0"/>
              <a:t>也称二相抽样或两相抽样</a:t>
            </a:r>
            <a:r>
              <a:rPr lang="en-US" sz="2400" dirty="0" smtClean="0"/>
              <a:t>(two-phase sampling),</a:t>
            </a:r>
            <a:r>
              <a:rPr lang="zh-CN" altLang="en-US" sz="2400" dirty="0" smtClean="0"/>
              <a:t>是指在抽样时分两步抽取样本</a:t>
            </a:r>
            <a:r>
              <a:rPr lang="en-US" sz="2400" dirty="0" smtClean="0"/>
              <a:t>,</a:t>
            </a:r>
            <a:r>
              <a:rPr lang="zh-CN" altLang="en-US" sz="2400" dirty="0" smtClean="0"/>
              <a:t>每一步抽取一个样本。</a:t>
            </a:r>
            <a:endParaRPr lang="en-US" altLang="zh-CN" sz="2400" dirty="0" smtClean="0"/>
          </a:p>
          <a:p>
            <a:pPr>
              <a:buNone/>
            </a:pPr>
            <a:r>
              <a:rPr lang="en-US" altLang="zh-CN" sz="2400" dirty="0" smtClean="0"/>
              <a:t>    </a:t>
            </a:r>
            <a:r>
              <a:rPr lang="zh-CN" altLang="en-US" sz="2400" dirty="0" smtClean="0"/>
              <a:t>一般情况下</a:t>
            </a:r>
            <a:r>
              <a:rPr lang="en-US" sz="2400" dirty="0" smtClean="0"/>
              <a:t>,</a:t>
            </a:r>
            <a:r>
              <a:rPr lang="zh-CN" altLang="en-US" sz="2400" dirty="0" smtClean="0"/>
              <a:t>先从总体</a:t>
            </a:r>
            <a:r>
              <a:rPr lang="en-US" sz="2400" dirty="0" smtClean="0"/>
              <a:t>N</a:t>
            </a:r>
            <a:r>
              <a:rPr lang="zh-CN" altLang="en-US" sz="2400" dirty="0" smtClean="0"/>
              <a:t>中抽取一个较大的样本</a:t>
            </a:r>
            <a:r>
              <a:rPr lang="en-US" sz="2400" dirty="0" smtClean="0"/>
              <a:t>n‘,</a:t>
            </a:r>
            <a:r>
              <a:rPr lang="zh-CN" altLang="en-US" sz="2400" dirty="0" smtClean="0"/>
              <a:t>称为第一重</a:t>
            </a:r>
            <a:r>
              <a:rPr lang="en-US" sz="2400" dirty="0" smtClean="0"/>
              <a:t>(</a:t>
            </a:r>
            <a:r>
              <a:rPr lang="zh-CN" altLang="en-US" sz="2400" dirty="0" smtClean="0"/>
              <a:t>相</a:t>
            </a:r>
            <a:r>
              <a:rPr lang="en-US" sz="2400" dirty="0" smtClean="0"/>
              <a:t>)</a:t>
            </a:r>
            <a:r>
              <a:rPr lang="zh-CN" altLang="en-US" sz="2400" dirty="0" smtClean="0"/>
              <a:t>样本</a:t>
            </a:r>
            <a:r>
              <a:rPr lang="en-US" sz="2400" dirty="0" smtClean="0"/>
              <a:t>,</a:t>
            </a:r>
            <a:r>
              <a:rPr lang="zh-CN" altLang="en-US" sz="2400" dirty="0" smtClean="0"/>
              <a:t>对之进行调查以获取总体的某些辅助信息</a:t>
            </a:r>
            <a:r>
              <a:rPr lang="en-US" sz="2400" dirty="0" smtClean="0"/>
              <a:t>,</a:t>
            </a:r>
            <a:r>
              <a:rPr lang="zh-CN" altLang="en-US" sz="2400" dirty="0" smtClean="0"/>
              <a:t>为下一步的抽样估计提供条件。然后进行第二重</a:t>
            </a:r>
            <a:r>
              <a:rPr lang="en-US" sz="2400" dirty="0" smtClean="0"/>
              <a:t>(</a:t>
            </a:r>
            <a:r>
              <a:rPr lang="zh-CN" altLang="en-US" sz="2400" dirty="0" smtClean="0"/>
              <a:t>相</a:t>
            </a:r>
            <a:r>
              <a:rPr lang="en-US" sz="2400" dirty="0" smtClean="0"/>
              <a:t>)</a:t>
            </a:r>
            <a:r>
              <a:rPr lang="zh-CN" altLang="en-US" sz="2400" dirty="0" smtClean="0"/>
              <a:t>抽样，第二重抽样所抽的样本</a:t>
            </a:r>
            <a:r>
              <a:rPr lang="en-US" sz="2400" dirty="0" smtClean="0"/>
              <a:t>n</a:t>
            </a:r>
            <a:r>
              <a:rPr lang="zh-CN" altLang="en-US" sz="2400" dirty="0" smtClean="0"/>
              <a:t>相对较小</a:t>
            </a:r>
            <a:r>
              <a:rPr lang="en-US" sz="2400" dirty="0" smtClean="0"/>
              <a:t>,</a:t>
            </a:r>
            <a:r>
              <a:rPr lang="zh-CN" altLang="en-US" sz="2400" dirty="0" smtClean="0"/>
              <a:t>但是第二重抽样调查才是主调查。一般地</a:t>
            </a:r>
            <a:r>
              <a:rPr lang="en-US" sz="2400" dirty="0" smtClean="0"/>
              <a:t>,</a:t>
            </a:r>
            <a:r>
              <a:rPr lang="zh-CN" altLang="en-US" sz="2400" dirty="0" smtClean="0"/>
              <a:t>第二重样本是从第一重样本中抽取的</a:t>
            </a:r>
            <a:r>
              <a:rPr lang="en-US" sz="2400" dirty="0" smtClean="0"/>
              <a:t>,</a:t>
            </a:r>
            <a:r>
              <a:rPr lang="zh-CN" altLang="en-US" sz="2400" dirty="0" smtClean="0"/>
              <a:t>即第一重样本的子样本</a:t>
            </a:r>
            <a:r>
              <a:rPr lang="en-US" sz="2400" dirty="0" smtClean="0"/>
              <a:t>,</a:t>
            </a:r>
            <a:r>
              <a:rPr lang="zh-CN" altLang="en-US" sz="2400" dirty="0" smtClean="0"/>
              <a:t>但有时也可以从总体中独立抽取。由于样本是分两次抽取的</a:t>
            </a:r>
            <a:r>
              <a:rPr lang="en-US" sz="2400" dirty="0" smtClean="0"/>
              <a:t>,</a:t>
            </a:r>
            <a:r>
              <a:rPr lang="zh-CN" altLang="en-US" sz="2400" dirty="0" smtClean="0"/>
              <a:t>因此称为二重抽样。</a:t>
            </a:r>
          </a:p>
          <a:p>
            <a:pPr>
              <a:buNone/>
            </a:pP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017712"/>
            <a:ext cx="8597930" cy="4483121"/>
          </a:xfrm>
        </p:spPr>
        <p:txBody>
          <a:bodyPr/>
          <a:lstStyle/>
          <a:p>
            <a:r>
              <a:rPr lang="zh-CN" altLang="en-US" sz="2400" dirty="0" smtClean="0"/>
              <a:t>该偏差取决于无回答层占总体的比例以及回答层和无回答层</a:t>
            </a:r>
            <a:r>
              <a:rPr lang="zh-CN" altLang="en-US" sz="2400" smtClean="0"/>
              <a:t>的</a:t>
            </a:r>
            <a:r>
              <a:rPr lang="zh-CN" altLang="en-US" sz="2400" smtClean="0"/>
              <a:t>差异</a:t>
            </a:r>
            <a:r>
              <a:rPr lang="zh-CN" altLang="en-US" sz="2400"/>
              <a:t>。</a:t>
            </a:r>
            <a:endParaRPr lang="en-US" altLang="zh-CN" sz="2400"/>
          </a:p>
          <a:p>
            <a:r>
              <a:rPr lang="zh-CN" altLang="en-US" sz="2400" smtClean="0"/>
              <a:t>使用</a:t>
            </a:r>
            <a:r>
              <a:rPr lang="zh-CN" altLang="en-US" sz="2400" dirty="0" smtClean="0"/>
              <a:t>二重抽样方法对无回答样本进行二次抽样调查</a:t>
            </a:r>
            <a:r>
              <a:rPr lang="en-US" sz="2400" dirty="0" smtClean="0"/>
              <a:t>,</a:t>
            </a:r>
            <a:r>
              <a:rPr lang="zh-CN" altLang="en-US" sz="2400" dirty="0" smtClean="0"/>
              <a:t>其估计量优于仅根据回答数据的估计量</a:t>
            </a:r>
            <a:r>
              <a:rPr lang="en-US" sz="2400" dirty="0" smtClean="0"/>
              <a:t>,</a:t>
            </a:r>
            <a:r>
              <a:rPr lang="zh-CN" altLang="en-US" sz="2400" dirty="0" smtClean="0"/>
              <a:t>如果对无回答层的二重抽样中能得到完全回答</a:t>
            </a:r>
            <a:r>
              <a:rPr lang="en-US" sz="2400" dirty="0" smtClean="0"/>
              <a:t>,</a:t>
            </a:r>
            <a:r>
              <a:rPr lang="zh-CN" altLang="en-US" sz="2400" dirty="0" smtClean="0"/>
              <a:t>甚至可以消除无回答偏差。</a:t>
            </a:r>
            <a:endParaRPr lang="en-US" altLang="zh-CN" sz="2400" dirty="0" smtClean="0"/>
          </a:p>
          <a:p>
            <a:r>
              <a:rPr lang="zh-CN" altLang="en-US" sz="2400" dirty="0" smtClean="0"/>
              <a:t>关于二重抽样对无回答数据的调整估计量参见第</a:t>
            </a:r>
            <a:r>
              <a:rPr lang="en-US" sz="2400" dirty="0" smtClean="0"/>
              <a:t>10</a:t>
            </a:r>
            <a:r>
              <a:rPr lang="zh-CN" altLang="en-US" sz="2400" dirty="0" smtClean="0"/>
              <a:t>章的相关内容。</a:t>
            </a:r>
          </a:p>
          <a:p>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三、为比率的二重抽样</a:t>
            </a:r>
            <a:endParaRPr lang="zh-CN" altLang="en-US" b="1" dirty="0"/>
          </a:p>
        </p:txBody>
      </p:sp>
      <p:graphicFrame>
        <p:nvGraphicFramePr>
          <p:cNvPr id="31745" name="Object 1"/>
          <p:cNvGraphicFramePr>
            <a:graphicFrameLocks noChangeAspect="1"/>
          </p:cNvGraphicFramePr>
          <p:nvPr/>
        </p:nvGraphicFramePr>
        <p:xfrm>
          <a:off x="360363" y="2098675"/>
          <a:ext cx="8483600" cy="4316413"/>
        </p:xfrm>
        <a:graphic>
          <a:graphicData uri="http://schemas.openxmlformats.org/presentationml/2006/ole">
            <mc:AlternateContent xmlns:mc="http://schemas.openxmlformats.org/markup-compatibility/2006">
              <mc:Choice xmlns:v="urn:schemas-microsoft-com:vml" Requires="v">
                <p:oleObj spid="_x0000_s31765" name="文档" r:id="rId3" imgW="5752149" imgH="2918265" progId="Word.Document.12">
                  <p:embed/>
                </p:oleObj>
              </mc:Choice>
              <mc:Fallback>
                <p:oleObj name="文档" r:id="rId3" imgW="5752149" imgH="2918265"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2098675"/>
                        <a:ext cx="8483600" cy="431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b="1" dirty="0" smtClean="0"/>
              <a:t>1.</a:t>
            </a:r>
            <a:r>
              <a:rPr lang="zh-CN" altLang="en-US" sz="3600" b="1" dirty="0" smtClean="0"/>
              <a:t>二重抽样比估计的抽样方法</a:t>
            </a:r>
            <a:endParaRPr lang="zh-CN" altLang="en-US" sz="3600" b="1" dirty="0"/>
          </a:p>
        </p:txBody>
      </p:sp>
      <p:graphicFrame>
        <p:nvGraphicFramePr>
          <p:cNvPr id="30721" name="Object 1"/>
          <p:cNvGraphicFramePr>
            <a:graphicFrameLocks noChangeAspect="1"/>
          </p:cNvGraphicFramePr>
          <p:nvPr/>
        </p:nvGraphicFramePr>
        <p:xfrm>
          <a:off x="449263" y="2293938"/>
          <a:ext cx="8364537" cy="3897312"/>
        </p:xfrm>
        <a:graphic>
          <a:graphicData uri="http://schemas.openxmlformats.org/presentationml/2006/ole">
            <mc:AlternateContent xmlns:mc="http://schemas.openxmlformats.org/markup-compatibility/2006">
              <mc:Choice xmlns:v="urn:schemas-microsoft-com:vml" Requires="v">
                <p:oleObj spid="_x0000_s30741" name="文档" r:id="rId3" imgW="6738722" imgH="3146318" progId="Word.Document.12">
                  <p:embed/>
                </p:oleObj>
              </mc:Choice>
              <mc:Fallback>
                <p:oleObj name="文档" r:id="rId3" imgW="6738722" imgH="3146318"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263" y="2293938"/>
                        <a:ext cx="8364537" cy="389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b="1" dirty="0" smtClean="0"/>
              <a:t>2.</a:t>
            </a:r>
            <a:r>
              <a:rPr lang="zh-CN" altLang="en-US" sz="3600" b="1" dirty="0" smtClean="0"/>
              <a:t>二重抽样的比估计及其性质</a:t>
            </a:r>
            <a:endParaRPr lang="zh-CN" altLang="en-US" sz="3600" b="1" dirty="0"/>
          </a:p>
        </p:txBody>
      </p:sp>
      <p:graphicFrame>
        <p:nvGraphicFramePr>
          <p:cNvPr id="29697" name="Object 1"/>
          <p:cNvGraphicFramePr>
            <a:graphicFrameLocks noChangeAspect="1"/>
          </p:cNvGraphicFramePr>
          <p:nvPr/>
        </p:nvGraphicFramePr>
        <p:xfrm>
          <a:off x="434975" y="2219325"/>
          <a:ext cx="8169275" cy="3732213"/>
        </p:xfrm>
        <a:graphic>
          <a:graphicData uri="http://schemas.openxmlformats.org/presentationml/2006/ole">
            <mc:AlternateContent xmlns:mc="http://schemas.openxmlformats.org/markup-compatibility/2006">
              <mc:Choice xmlns:v="urn:schemas-microsoft-com:vml" Requires="v">
                <p:oleObj spid="_x0000_s29717" name="文档" r:id="rId3" imgW="8376061" imgH="3840019" progId="Word.Document.12">
                  <p:embed/>
                </p:oleObj>
              </mc:Choice>
              <mc:Fallback>
                <p:oleObj name="文档" r:id="rId3" imgW="8376061" imgH="3840019"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975" y="2219325"/>
                        <a:ext cx="8169275" cy="373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3" name="Object 1"/>
          <p:cNvGraphicFramePr>
            <a:graphicFrameLocks noChangeAspect="1"/>
          </p:cNvGraphicFramePr>
          <p:nvPr/>
        </p:nvGraphicFramePr>
        <p:xfrm>
          <a:off x="149225" y="2143125"/>
          <a:ext cx="8559800" cy="4287838"/>
        </p:xfrm>
        <a:graphic>
          <a:graphicData uri="http://schemas.openxmlformats.org/presentationml/2006/ole">
            <mc:AlternateContent xmlns:mc="http://schemas.openxmlformats.org/markup-compatibility/2006">
              <mc:Choice xmlns:v="urn:schemas-microsoft-com:vml" Requires="v">
                <p:oleObj spid="_x0000_s28693" name="文档" r:id="rId3" imgW="8781795" imgH="4408445" progId="Word.Document.12">
                  <p:embed/>
                </p:oleObj>
              </mc:Choice>
              <mc:Fallback>
                <p:oleObj name="文档" r:id="rId3" imgW="8781795" imgH="4408445"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225" y="2143125"/>
                        <a:ext cx="8559800" cy="428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4" name="Object 2"/>
          <p:cNvGraphicFramePr>
            <a:graphicFrameLocks noChangeAspect="1"/>
          </p:cNvGraphicFramePr>
          <p:nvPr/>
        </p:nvGraphicFramePr>
        <p:xfrm>
          <a:off x="357158" y="2000240"/>
          <a:ext cx="8408987" cy="4572000"/>
        </p:xfrm>
        <a:graphic>
          <a:graphicData uri="http://schemas.openxmlformats.org/presentationml/2006/ole">
            <mc:AlternateContent xmlns:mc="http://schemas.openxmlformats.org/markup-compatibility/2006">
              <mc:Choice xmlns:v="urn:schemas-microsoft-com:vml" Requires="v">
                <p:oleObj spid="_x0000_s38934" name="文档" r:id="rId3" imgW="8629150" imgH="4700397" progId="Word.Document.12">
                  <p:embed/>
                </p:oleObj>
              </mc:Choice>
              <mc:Fallback>
                <p:oleObj name="文档" r:id="rId3" imgW="8629150" imgH="470039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58" y="2000240"/>
                        <a:ext cx="840898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8" name="Object 2"/>
          <p:cNvGraphicFramePr>
            <a:graphicFrameLocks noChangeAspect="1"/>
          </p:cNvGraphicFramePr>
          <p:nvPr/>
        </p:nvGraphicFramePr>
        <p:xfrm>
          <a:off x="142844" y="1857364"/>
          <a:ext cx="8848727" cy="4676775"/>
        </p:xfrm>
        <a:graphic>
          <a:graphicData uri="http://schemas.openxmlformats.org/presentationml/2006/ole">
            <mc:AlternateContent xmlns:mc="http://schemas.openxmlformats.org/markup-compatibility/2006">
              <mc:Choice xmlns:v="urn:schemas-microsoft-com:vml" Requires="v">
                <p:oleObj spid="_x0000_s39958" name="文档" r:id="rId3" imgW="6039217" imgH="3274114" progId="Word.Document.12">
                  <p:embed/>
                </p:oleObj>
              </mc:Choice>
              <mc:Fallback>
                <p:oleObj name="文档" r:id="rId3" imgW="6039217" imgH="3274114"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44" y="1857364"/>
                        <a:ext cx="8848727" cy="467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dirty="0" smtClean="0"/>
              <a:t>【</a:t>
            </a:r>
            <a:r>
              <a:rPr lang="zh-CN" altLang="en-US" sz="4000" dirty="0" smtClean="0"/>
              <a:t>例</a:t>
            </a:r>
            <a:r>
              <a:rPr lang="en-US" sz="4000" dirty="0" smtClean="0"/>
              <a:t>7.2</a:t>
            </a:r>
            <a:r>
              <a:rPr lang="en-US" altLang="zh-CN" sz="4000" dirty="0" smtClean="0"/>
              <a:t>】</a:t>
            </a:r>
            <a:endParaRPr lang="zh-CN" altLang="en-US" sz="4000" dirty="0"/>
          </a:p>
        </p:txBody>
      </p:sp>
      <p:sp>
        <p:nvSpPr>
          <p:cNvPr id="3" name="内容占位符 2"/>
          <p:cNvSpPr>
            <a:spLocks noGrp="1"/>
          </p:cNvSpPr>
          <p:nvPr>
            <p:ph idx="1"/>
          </p:nvPr>
        </p:nvSpPr>
        <p:spPr>
          <a:xfrm>
            <a:off x="214282" y="2017712"/>
            <a:ext cx="8740806" cy="4625997"/>
          </a:xfrm>
        </p:spPr>
        <p:txBody>
          <a:bodyPr/>
          <a:lstStyle/>
          <a:p>
            <a:r>
              <a:rPr lang="zh-CN" altLang="en-US" sz="2400" dirty="0" smtClean="0"/>
              <a:t>某住宅小区共有</a:t>
            </a:r>
            <a:r>
              <a:rPr lang="en-US" sz="2400" dirty="0" smtClean="0"/>
              <a:t>200</a:t>
            </a:r>
            <a:r>
              <a:rPr lang="zh-CN" altLang="en-US" sz="2400" dirty="0" smtClean="0"/>
              <a:t>个住户</a:t>
            </a:r>
            <a:r>
              <a:rPr lang="en-US" sz="2400" dirty="0" smtClean="0"/>
              <a:t>,</a:t>
            </a:r>
            <a:r>
              <a:rPr lang="zh-CN" altLang="en-US" sz="2400" dirty="0" smtClean="0"/>
              <a:t>现欲估计小区住户家庭月平均收入的平均水平。家庭收入的数据不易调查</a:t>
            </a:r>
            <a:r>
              <a:rPr lang="en-US" sz="2400" dirty="0" smtClean="0"/>
              <a:t>,</a:t>
            </a:r>
            <a:r>
              <a:rPr lang="zh-CN" altLang="en-US" sz="2400" dirty="0" smtClean="0"/>
              <a:t>而家庭支出的资料相对容易获取</a:t>
            </a:r>
            <a:r>
              <a:rPr lang="en-US" sz="2400" dirty="0" smtClean="0"/>
              <a:t>,</a:t>
            </a:r>
            <a:r>
              <a:rPr lang="zh-CN" altLang="en-US" sz="2400" dirty="0" smtClean="0"/>
              <a:t>而且家庭月平均收入与家庭月平均支出之间强相关</a:t>
            </a:r>
            <a:r>
              <a:rPr lang="en-US" sz="2400" dirty="0" smtClean="0"/>
              <a:t>,</a:t>
            </a:r>
            <a:r>
              <a:rPr lang="zh-CN" altLang="en-US" sz="2400" dirty="0" smtClean="0"/>
              <a:t>因此拟采用二重抽样比估计方法。先从住户中随机抽取</a:t>
            </a:r>
            <a:r>
              <a:rPr lang="en-US" sz="2400" dirty="0" smtClean="0"/>
              <a:t>100</a:t>
            </a:r>
            <a:r>
              <a:rPr lang="zh-CN" altLang="en-US" sz="2400" dirty="0" smtClean="0"/>
              <a:t>个住户作为第一重样本</a:t>
            </a:r>
            <a:r>
              <a:rPr lang="en-US" sz="2400" dirty="0" smtClean="0"/>
              <a:t>,</a:t>
            </a:r>
            <a:r>
              <a:rPr lang="zh-CN" altLang="en-US" sz="2400" dirty="0" smtClean="0"/>
              <a:t>调查家庭月平均支出</a:t>
            </a:r>
            <a:r>
              <a:rPr lang="en-US" sz="2400" dirty="0" smtClean="0"/>
              <a:t>,</a:t>
            </a:r>
            <a:r>
              <a:rPr lang="zh-CN" altLang="en-US" sz="2400" dirty="0" smtClean="0"/>
              <a:t>结果家庭月平均支出的样本均值为</a:t>
            </a:r>
            <a:r>
              <a:rPr lang="en-US" sz="2400" dirty="0" smtClean="0"/>
              <a:t>1 500</a:t>
            </a:r>
            <a:r>
              <a:rPr lang="zh-CN" altLang="en-US" sz="2400" dirty="0" smtClean="0"/>
              <a:t>元</a:t>
            </a:r>
            <a:r>
              <a:rPr lang="en-US" sz="2400" dirty="0" smtClean="0"/>
              <a:t>;</a:t>
            </a:r>
            <a:r>
              <a:rPr lang="zh-CN" altLang="en-US" sz="2400" dirty="0" smtClean="0"/>
              <a:t>然后从这</a:t>
            </a:r>
            <a:r>
              <a:rPr lang="en-US" sz="2400" dirty="0" smtClean="0"/>
              <a:t>100</a:t>
            </a:r>
            <a:r>
              <a:rPr lang="zh-CN" altLang="en-US" sz="2400" dirty="0" smtClean="0"/>
              <a:t>个住户中随机抽选</a:t>
            </a:r>
            <a:r>
              <a:rPr lang="en-US" sz="2400" dirty="0" smtClean="0"/>
              <a:t>10</a:t>
            </a:r>
            <a:r>
              <a:rPr lang="zh-CN" altLang="en-US" sz="2400" dirty="0" smtClean="0"/>
              <a:t>户作为第二重样本</a:t>
            </a:r>
            <a:r>
              <a:rPr lang="en-US" sz="2400" dirty="0" smtClean="0"/>
              <a:t>,</a:t>
            </a:r>
            <a:r>
              <a:rPr lang="zh-CN" altLang="en-US" sz="2400" dirty="0" smtClean="0"/>
              <a:t>调查家庭月平均收入和家庭月平均支出</a:t>
            </a:r>
            <a:r>
              <a:rPr lang="en-US" sz="2400" dirty="0" smtClean="0"/>
              <a:t>,</a:t>
            </a:r>
            <a:r>
              <a:rPr lang="zh-CN" altLang="en-US" sz="2400" dirty="0" smtClean="0"/>
              <a:t>资料见表</a:t>
            </a:r>
            <a:r>
              <a:rPr lang="en-US" sz="2400" dirty="0" smtClean="0"/>
              <a:t>7</a:t>
            </a:r>
            <a:r>
              <a:rPr lang="en-US" altLang="zh-CN" sz="2400" dirty="0" smtClean="0"/>
              <a:t>—</a:t>
            </a:r>
            <a:r>
              <a:rPr lang="en-US" sz="2400" dirty="0" smtClean="0"/>
              <a:t>2</a:t>
            </a:r>
            <a:r>
              <a:rPr lang="zh-CN" altLang="en-US" sz="2400" dirty="0" smtClean="0"/>
              <a:t>。试估计该小区家庭月平均收入</a:t>
            </a:r>
            <a:r>
              <a:rPr lang="en-US" sz="2400" dirty="0" smtClean="0"/>
              <a:t>,</a:t>
            </a:r>
            <a:r>
              <a:rPr lang="zh-CN" altLang="en-US" sz="2400" dirty="0" smtClean="0"/>
              <a:t>并计算估计量标准误差。</a:t>
            </a:r>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2" name="Object 2"/>
          <p:cNvGraphicFramePr>
            <a:graphicFrameLocks noChangeAspect="1"/>
          </p:cNvGraphicFramePr>
          <p:nvPr/>
        </p:nvGraphicFramePr>
        <p:xfrm>
          <a:off x="644525" y="2068513"/>
          <a:ext cx="7629525" cy="5156200"/>
        </p:xfrm>
        <a:graphic>
          <a:graphicData uri="http://schemas.openxmlformats.org/presentationml/2006/ole">
            <mc:AlternateContent xmlns:mc="http://schemas.openxmlformats.org/markup-compatibility/2006">
              <mc:Choice xmlns:v="urn:schemas-microsoft-com:vml" Requires="v">
                <p:oleObj spid="_x0000_s40982" name="文档" r:id="rId3" imgW="8507466" imgH="5651492" progId="Word.Document.12">
                  <p:embed/>
                </p:oleObj>
              </mc:Choice>
              <mc:Fallback>
                <p:oleObj name="文档" r:id="rId3" imgW="8507466" imgH="565149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525" y="2068513"/>
                        <a:ext cx="7629525" cy="515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6" name="Object 2"/>
          <p:cNvGraphicFramePr>
            <a:graphicFrameLocks noChangeAspect="1"/>
          </p:cNvGraphicFramePr>
          <p:nvPr/>
        </p:nvGraphicFramePr>
        <p:xfrm>
          <a:off x="323528" y="692696"/>
          <a:ext cx="8424936" cy="5498755"/>
        </p:xfrm>
        <a:graphic>
          <a:graphicData uri="http://schemas.openxmlformats.org/presentationml/2006/ole">
            <mc:AlternateContent xmlns:mc="http://schemas.openxmlformats.org/markup-compatibility/2006">
              <mc:Choice xmlns:v="urn:schemas-microsoft-com:vml" Requires="v">
                <p:oleObj spid="_x0000_s42005" name="文档" r:id="rId3" imgW="7739198" imgH="5240743" progId="Word.Document.12">
                  <p:embed/>
                </p:oleObj>
              </mc:Choice>
              <mc:Fallback>
                <p:oleObj name="文档" r:id="rId3" imgW="7739198" imgH="524074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692696"/>
                        <a:ext cx="8424936" cy="5498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二重抽样与两阶段抽样</a:t>
            </a:r>
            <a:endParaRPr lang="zh-CN" altLang="en-US" sz="3200" b="1" dirty="0"/>
          </a:p>
        </p:txBody>
      </p:sp>
      <p:sp>
        <p:nvSpPr>
          <p:cNvPr id="3" name="内容占位符 2"/>
          <p:cNvSpPr>
            <a:spLocks noGrp="1"/>
          </p:cNvSpPr>
          <p:nvPr>
            <p:ph idx="1"/>
          </p:nvPr>
        </p:nvSpPr>
        <p:spPr>
          <a:xfrm>
            <a:off x="642910" y="2017713"/>
            <a:ext cx="8312178" cy="4114800"/>
          </a:xfrm>
        </p:spPr>
        <p:txBody>
          <a:bodyPr/>
          <a:lstStyle/>
          <a:p>
            <a:r>
              <a:rPr lang="zh-CN" altLang="en-US" sz="2800" dirty="0" smtClean="0"/>
              <a:t>二者都可被视为分阶段抽样方法；</a:t>
            </a:r>
            <a:endParaRPr lang="en-US" altLang="zh-CN" sz="2800" dirty="0" smtClean="0"/>
          </a:p>
          <a:p>
            <a:r>
              <a:rPr lang="zh-CN" altLang="en-US" sz="2800" b="1" smtClean="0"/>
              <a:t>差异</a:t>
            </a:r>
            <a:r>
              <a:rPr lang="zh-CN" altLang="en-US" sz="2800" smtClean="0"/>
              <a:t>：</a:t>
            </a:r>
            <a:endParaRPr lang="en-US" altLang="zh-CN" sz="2800" smtClean="0"/>
          </a:p>
          <a:p>
            <a:pPr lvl="1"/>
            <a:r>
              <a:rPr lang="zh-CN" altLang="en-US" sz="2400" b="1" smtClean="0"/>
              <a:t>两</a:t>
            </a:r>
            <a:r>
              <a:rPr lang="zh-CN" altLang="en-US" sz="2400" b="1" dirty="0" smtClean="0"/>
              <a:t>阶段抽样</a:t>
            </a:r>
            <a:r>
              <a:rPr lang="zh-CN" altLang="en-US" sz="2400" dirty="0" smtClean="0"/>
              <a:t>是先从总体</a:t>
            </a:r>
            <a:r>
              <a:rPr lang="en-US" sz="2400" dirty="0" smtClean="0"/>
              <a:t>N</a:t>
            </a:r>
            <a:r>
              <a:rPr lang="zh-CN" altLang="en-US" sz="2400" dirty="0" smtClean="0"/>
              <a:t>个单元</a:t>
            </a:r>
            <a:r>
              <a:rPr lang="en-US" sz="2400" dirty="0" smtClean="0"/>
              <a:t>(</a:t>
            </a:r>
            <a:r>
              <a:rPr lang="zh-CN" altLang="en-US" sz="2400" dirty="0" smtClean="0"/>
              <a:t>初级单元</a:t>
            </a:r>
            <a:r>
              <a:rPr lang="en-US" sz="2400" dirty="0" smtClean="0"/>
              <a:t>)</a:t>
            </a:r>
            <a:r>
              <a:rPr lang="zh-CN" altLang="en-US" sz="2400" dirty="0" smtClean="0"/>
              <a:t>中抽出</a:t>
            </a:r>
            <a:r>
              <a:rPr lang="en-US" sz="2400" dirty="0" smtClean="0"/>
              <a:t>n</a:t>
            </a:r>
            <a:r>
              <a:rPr lang="zh-CN" altLang="en-US" sz="2400" dirty="0" smtClean="0"/>
              <a:t>个样本单元</a:t>
            </a:r>
            <a:r>
              <a:rPr lang="en-US" sz="2400" dirty="0" smtClean="0"/>
              <a:t>,</a:t>
            </a:r>
            <a:r>
              <a:rPr lang="zh-CN" altLang="en-US" sz="2400" dirty="0" smtClean="0"/>
              <a:t>却并不对这</a:t>
            </a:r>
            <a:r>
              <a:rPr lang="en-US" sz="2400" dirty="0" smtClean="0"/>
              <a:t>n</a:t>
            </a:r>
            <a:r>
              <a:rPr lang="zh-CN" altLang="en-US" sz="2400" dirty="0" smtClean="0"/>
              <a:t>个样本单元中的所有小单元</a:t>
            </a:r>
            <a:r>
              <a:rPr lang="en-US" sz="2400" dirty="0" smtClean="0"/>
              <a:t>(</a:t>
            </a:r>
            <a:r>
              <a:rPr lang="zh-CN" altLang="en-US" sz="2400" dirty="0" smtClean="0"/>
              <a:t>二级单元</a:t>
            </a:r>
            <a:r>
              <a:rPr lang="en-US" sz="2400" dirty="0" smtClean="0"/>
              <a:t>)</a:t>
            </a:r>
            <a:r>
              <a:rPr lang="zh-CN" altLang="en-US" sz="2400" dirty="0" smtClean="0"/>
              <a:t>都</a:t>
            </a:r>
            <a:r>
              <a:rPr lang="zh-CN" altLang="en-US" sz="2400" smtClean="0"/>
              <a:t>进行</a:t>
            </a:r>
            <a:r>
              <a:rPr lang="zh-CN" altLang="en-US" sz="2400" smtClean="0"/>
              <a:t>调查</a:t>
            </a:r>
            <a:r>
              <a:rPr lang="en-US" sz="2400" smtClean="0"/>
              <a:t>;</a:t>
            </a:r>
            <a:r>
              <a:rPr lang="zh-CN" altLang="en-US" sz="2400" b="1" dirty="0" smtClean="0"/>
              <a:t>二重抽样</a:t>
            </a:r>
            <a:r>
              <a:rPr lang="zh-CN" altLang="en-US" sz="2400" dirty="0" smtClean="0"/>
              <a:t>则不同</a:t>
            </a:r>
            <a:r>
              <a:rPr lang="en-US" sz="2400" dirty="0" smtClean="0"/>
              <a:t>,</a:t>
            </a:r>
            <a:r>
              <a:rPr lang="zh-CN" altLang="en-US" sz="2400" dirty="0" smtClean="0"/>
              <a:t>要对第一重</a:t>
            </a:r>
            <a:r>
              <a:rPr lang="en-US" sz="2400" dirty="0" smtClean="0"/>
              <a:t>(</a:t>
            </a:r>
            <a:r>
              <a:rPr lang="zh-CN" altLang="en-US" sz="2400" dirty="0" smtClean="0"/>
              <a:t>相</a:t>
            </a:r>
            <a:r>
              <a:rPr lang="en-US" sz="2400" dirty="0" smtClean="0"/>
              <a:t>)</a:t>
            </a:r>
            <a:r>
              <a:rPr lang="zh-CN" altLang="en-US" sz="2400" dirty="0" smtClean="0"/>
              <a:t>样本进行调查以获取总体的某些</a:t>
            </a:r>
            <a:r>
              <a:rPr lang="zh-CN" altLang="en-US" sz="2400" smtClean="0"/>
              <a:t>辅助</a:t>
            </a:r>
            <a:r>
              <a:rPr lang="zh-CN" altLang="en-US" sz="2400" smtClean="0"/>
              <a:t>信息</a:t>
            </a:r>
            <a:r>
              <a:rPr lang="zh-CN" altLang="en-US" smtClean="0"/>
              <a:t>。</a:t>
            </a:r>
            <a:endParaRPr lang="en-US" altLang="zh-CN" smtClean="0"/>
          </a:p>
          <a:p>
            <a:pPr lvl="1"/>
            <a:r>
              <a:rPr lang="zh-CN" altLang="en-US" sz="2400" b="1"/>
              <a:t>两阶段抽样</a:t>
            </a:r>
            <a:r>
              <a:rPr lang="zh-CN" altLang="en-US" sz="2400"/>
              <a:t>的第一阶段抽样单位和第二阶段抽样单位往往是不同</a:t>
            </a:r>
            <a:r>
              <a:rPr lang="zh-CN" altLang="en-US" sz="2400"/>
              <a:t>的</a:t>
            </a:r>
            <a:r>
              <a:rPr lang="en-US" altLang="zh-CN" sz="2400"/>
              <a:t>;</a:t>
            </a:r>
            <a:r>
              <a:rPr lang="zh-CN" altLang="en-US" sz="2400"/>
              <a:t>而</a:t>
            </a:r>
            <a:r>
              <a:rPr lang="zh-CN" altLang="en-US" sz="2400" b="1"/>
              <a:t>二重抽样</a:t>
            </a:r>
            <a:r>
              <a:rPr lang="zh-CN" altLang="en-US" sz="2400"/>
              <a:t>的第二重样本则往往是第一重样本的</a:t>
            </a:r>
            <a:r>
              <a:rPr lang="zh-CN" altLang="en-US" sz="2400"/>
              <a:t>子样本。</a:t>
            </a:r>
            <a:endParaRPr lang="en-US" altLang="zh-CN" sz="2400"/>
          </a:p>
          <a:p>
            <a:pPr lvl="1"/>
            <a:endParaRPr lang="en-US" altLang="zh-CN" smtClean="0"/>
          </a:p>
          <a:p>
            <a:pPr lvl="1"/>
            <a:endParaRPr lang="en-US" altLang="zh-CN" dirty="0" smtClean="0"/>
          </a:p>
          <a:p>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a:r>
            <a:br>
              <a:rPr lang="zh-CN" altLang="en-US" dirty="0" smtClean="0"/>
            </a:br>
            <a:r>
              <a:rPr lang="en-US" sz="3200" b="1" dirty="0" smtClean="0"/>
              <a:t> 3.</a:t>
            </a:r>
            <a:r>
              <a:rPr lang="zh-CN" altLang="en-US" sz="3200" b="1" dirty="0" smtClean="0"/>
              <a:t>二重抽样比估计时样本量的最优分配</a:t>
            </a:r>
            <a:endParaRPr lang="zh-CN" altLang="en-US" sz="3200" dirty="0"/>
          </a:p>
        </p:txBody>
      </p:sp>
      <mc:AlternateContent xmlns:mc="http://schemas.openxmlformats.org/markup-compatibility/2006" xmlns:a14="http://schemas.microsoft.com/office/drawing/2010/main">
        <mc:Choice Requires="a14">
          <p:sp>
            <p:nvSpPr>
              <p:cNvPr id="4" name="文本框 3"/>
              <p:cNvSpPr txBox="1"/>
              <p:nvPr/>
            </p:nvSpPr>
            <p:spPr>
              <a:xfrm>
                <a:off x="971600" y="2204864"/>
                <a:ext cx="7200800" cy="3436197"/>
              </a:xfrm>
              <a:prstGeom prst="rect">
                <a:avLst/>
              </a:prstGeom>
              <a:noFill/>
            </p:spPr>
            <p:txBody>
              <a:bodyPr wrap="square" rtlCol="0">
                <a:spAutoFit/>
              </a:bodyPr>
              <a:lstStyle/>
              <a:p>
                <a:r>
                  <a:rPr lang="zh-CN" altLang="en-US" sz="2400" smtClean="0"/>
                  <a:t>在给定费用的条件下，选择第一重样本量</a:t>
                </a:r>
                <a14:m>
                  <m:oMath xmlns:m="http://schemas.openxmlformats.org/officeDocument/2006/math">
                    <m:sSup>
                      <m:sSupPr>
                        <m:ctrlPr>
                          <a:rPr lang="en-US" altLang="zh-CN" sz="2400" i="1" smtClean="0">
                            <a:latin typeface="Cambria Math" panose="02040503050406030204" pitchFamily="18" charset="0"/>
                          </a:rPr>
                        </m:ctrlPr>
                      </m:sSupPr>
                      <m:e>
                        <m:r>
                          <a:rPr lang="en-US" altLang="zh-CN" sz="2400" b="0" i="1" smtClean="0">
                            <a:latin typeface="Cambria Math" panose="02040503050406030204" pitchFamily="18" charset="0"/>
                          </a:rPr>
                          <m:t>𝑛</m:t>
                        </m:r>
                      </m:e>
                      <m:sup>
                        <m:r>
                          <a:rPr lang="en-US" altLang="zh-CN" sz="2400" b="0" i="1" smtClean="0">
                            <a:latin typeface="Cambria Math" panose="02040503050406030204" pitchFamily="18" charset="0"/>
                          </a:rPr>
                          <m:t>,</m:t>
                        </m:r>
                      </m:sup>
                    </m:sSup>
                  </m:oMath>
                </a14:m>
                <a:r>
                  <a:rPr lang="zh-CN" altLang="en-US" sz="2400" smtClean="0"/>
                  <a:t>和第二重样本量</a:t>
                </a:r>
                <a14:m>
                  <m:oMath xmlns:m="http://schemas.openxmlformats.org/officeDocument/2006/math">
                    <m:sSup>
                      <m:sSupPr>
                        <m:ctrlPr>
                          <a:rPr lang="en-US" altLang="zh-CN" sz="2400" i="1" smtClean="0">
                            <a:latin typeface="Cambria Math" panose="02040503050406030204" pitchFamily="18" charset="0"/>
                          </a:rPr>
                        </m:ctrlPr>
                      </m:sSupPr>
                      <m:e>
                        <m:r>
                          <a:rPr lang="en-US" altLang="zh-CN" sz="2400" b="0" i="1" smtClean="0">
                            <a:latin typeface="Cambria Math" panose="02040503050406030204" pitchFamily="18" charset="0"/>
                          </a:rPr>
                          <m:t>𝑛</m:t>
                        </m:r>
                      </m:e>
                      <m:sup>
                        <m:r>
                          <a:rPr lang="en-US" altLang="zh-CN" sz="2400" b="0" i="1" smtClean="0">
                            <a:latin typeface="Cambria Math" panose="02040503050406030204" pitchFamily="18" charset="0"/>
                          </a:rPr>
                          <m:t>,</m:t>
                        </m:r>
                      </m:sup>
                    </m:sSup>
                    <m:r>
                      <a:rPr lang="en-US" altLang="zh-CN" sz="2400" b="0" i="1" smtClean="0">
                        <a:latin typeface="Cambria Math" panose="02040503050406030204" pitchFamily="18" charset="0"/>
                      </a:rPr>
                      <m:t>𝑓</m:t>
                    </m:r>
                  </m:oMath>
                </a14:m>
                <a:r>
                  <a:rPr lang="zh-CN" altLang="en-US" sz="2400" smtClean="0"/>
                  <a:t>，其中</a:t>
                </a:r>
                <a14:m>
                  <m:oMath xmlns:m="http://schemas.openxmlformats.org/officeDocument/2006/math">
                    <m:r>
                      <a:rPr lang="en-US" altLang="zh-CN" sz="2400" b="0" i="1" smtClean="0">
                        <a:latin typeface="Cambria Math" panose="02040503050406030204" pitchFamily="18" charset="0"/>
                      </a:rPr>
                      <m:t>𝑓</m:t>
                    </m:r>
                    <m:r>
                      <a:rPr lang="zh-CN" altLang="en-US" sz="2400" b="0" i="1" smtClean="0">
                        <a:latin typeface="Cambria Math" panose="02040503050406030204" pitchFamily="18" charset="0"/>
                      </a:rPr>
                      <m:t>为</m:t>
                    </m:r>
                  </m:oMath>
                </a14:m>
                <a:r>
                  <a:rPr lang="zh-CN" altLang="en-US" sz="2400" smtClean="0"/>
                  <a:t>抽样比，使得估计量的方差</a:t>
                </a:r>
                <a14:m>
                  <m:oMath xmlns:m="http://schemas.openxmlformats.org/officeDocument/2006/math">
                    <m:r>
                      <a:rPr lang="en-US" altLang="zh-CN" sz="2400" b="0" i="1" smtClean="0">
                        <a:latin typeface="Cambria Math" panose="02040503050406030204" pitchFamily="18" charset="0"/>
                      </a:rPr>
                      <m:t>𝑉</m:t>
                    </m:r>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𝑦</m:t>
                            </m:r>
                          </m:e>
                        </m:acc>
                      </m:e>
                      <m:sub>
                        <m:r>
                          <a:rPr lang="en-US" altLang="zh-CN" sz="2400" b="0" i="1" smtClean="0">
                            <a:latin typeface="Cambria Math" panose="02040503050406030204" pitchFamily="18" charset="0"/>
                          </a:rPr>
                          <m:t>𝑅𝐷</m:t>
                        </m:r>
                      </m:sub>
                    </m:sSub>
                    <m:r>
                      <a:rPr lang="en-US" altLang="zh-CN" sz="2400" b="0" i="1" smtClean="0">
                        <a:latin typeface="Cambria Math" panose="02040503050406030204" pitchFamily="18" charset="0"/>
                      </a:rPr>
                      <m:t>)</m:t>
                    </m:r>
                    <m:r>
                      <a:rPr lang="zh-CN" altLang="en-US" sz="2400" i="1">
                        <a:latin typeface="Cambria Math" panose="02040503050406030204" pitchFamily="18" charset="0"/>
                      </a:rPr>
                      <m:t>最小</m:t>
                    </m:r>
                  </m:oMath>
                </a14:m>
                <a:r>
                  <a:rPr lang="zh-CN" altLang="en-US" sz="2400" smtClean="0"/>
                  <a:t>。</a:t>
                </a:r>
                <a:endParaRPr lang="en-US" altLang="zh-CN" sz="2400" smtClean="0"/>
              </a:p>
              <a:p>
                <a:r>
                  <a:rPr lang="zh-CN" altLang="en-US" sz="2400" smtClean="0"/>
                  <a:t>在一定的费用约束下</a:t>
                </a:r>
                <a:r>
                  <a:rPr lang="en-US" altLang="zh-CN" sz="2400" smtClean="0"/>
                  <a:t>,</a:t>
                </a:r>
                <a:r>
                  <a:rPr lang="zh-CN" altLang="en-US" sz="2400" smtClean="0"/>
                  <a:t>求导使得最小化，得：</a:t>
                </a:r>
                <a:endParaRPr lang="en-US" altLang="zh-CN" sz="2400" smtClean="0"/>
              </a:p>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𝑓</m:t>
                      </m:r>
                      <m:r>
                        <a:rPr lang="en-US" altLang="zh-CN" sz="2400" b="0" i="1" smtClean="0">
                          <a:latin typeface="Cambria Math" panose="02040503050406030204" pitchFamily="18" charset="0"/>
                        </a:rPr>
                        <m:t>=</m:t>
                      </m:r>
                      <m:rad>
                        <m:radPr>
                          <m:degHide m:val="on"/>
                          <m:ctrlPr>
                            <a:rPr lang="en-US" altLang="zh-CN" sz="2400" b="0" i="1" smtClean="0">
                              <a:latin typeface="Cambria Math" panose="02040503050406030204" pitchFamily="18" charset="0"/>
                            </a:rPr>
                          </m:ctrlPr>
                        </m:radPr>
                        <m:deg/>
                        <m:e>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𝑐</m:t>
                                  </m:r>
                                </m:e>
                                <m:sub>
                                  <m:r>
                                    <a:rPr lang="en-US" altLang="zh-CN" sz="2400" b="0" i="1" smtClean="0">
                                      <a:latin typeface="Cambria Math" panose="02040503050406030204" pitchFamily="18" charset="0"/>
                                    </a:rPr>
                                    <m:t>1</m:t>
                                  </m:r>
                                </m:sub>
                              </m:sSub>
                              <m:r>
                                <a:rPr lang="en-US" altLang="zh-CN" sz="2400" b="0" i="1" smtClean="0">
                                  <a:latin typeface="Cambria Math" panose="02040503050406030204" pitchFamily="18" charset="0"/>
                                </a:rPr>
                                <m:t>(</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𝑦</m:t>
                                  </m:r>
                                </m:sub>
                                <m:sup>
                                  <m:r>
                                    <a:rPr lang="en-US" altLang="zh-CN" sz="2400" b="0" i="1" smtClean="0">
                                      <a:latin typeface="Cambria Math" panose="02040503050406030204" pitchFamily="18" charset="0"/>
                                    </a:rPr>
                                    <m:t>2</m:t>
                                  </m:r>
                                </m:sup>
                              </m:sSubSup>
                              <m:r>
                                <a:rPr lang="en-US" altLang="zh-CN" sz="2400" b="0" i="1" smtClean="0">
                                  <a:latin typeface="Cambria Math" panose="02040503050406030204" pitchFamily="18" charset="0"/>
                                </a:rPr>
                                <m:t>+</m:t>
                              </m:r>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𝑅</m:t>
                                  </m:r>
                                </m:e>
                                <m:sup>
                                  <m:r>
                                    <a:rPr lang="en-US" altLang="zh-CN" sz="2400" b="0" i="1" smtClean="0">
                                      <a:latin typeface="Cambria Math" panose="02040503050406030204" pitchFamily="18" charset="0"/>
                                    </a:rPr>
                                    <m:t>2</m:t>
                                  </m:r>
                                </m:sup>
                              </m:sSup>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𝑥</m:t>
                                  </m:r>
                                </m:sub>
                                <m:sup>
                                  <m:r>
                                    <a:rPr lang="en-US" altLang="zh-CN" sz="2400" b="0" i="1" smtClean="0">
                                      <a:latin typeface="Cambria Math" panose="02040503050406030204" pitchFamily="18" charset="0"/>
                                    </a:rPr>
                                    <m:t>2</m:t>
                                  </m:r>
                                </m:sup>
                              </m:sSubSup>
                              <m:r>
                                <a:rPr lang="en-US" altLang="zh-CN" sz="2400" b="0" i="1" smtClean="0">
                                  <a:latin typeface="Cambria Math" panose="02040503050406030204" pitchFamily="18" charset="0"/>
                                </a:rPr>
                                <m:t>−2</m:t>
                              </m:r>
                              <m:r>
                                <a:rPr lang="en-US" altLang="zh-CN" sz="2400" b="0" i="1" smtClean="0">
                                  <a:latin typeface="Cambria Math" panose="02040503050406030204" pitchFamily="18" charset="0"/>
                                </a:rPr>
                                <m:t>𝑅</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𝑦𝑥</m:t>
                                  </m:r>
                                </m:sub>
                              </m:sSub>
                              <m:r>
                                <a:rPr lang="en-US" altLang="zh-CN" sz="2400" b="0" i="1" smtClean="0">
                                  <a:latin typeface="Cambria Math" panose="02040503050406030204" pitchFamily="18" charset="0"/>
                                </a:rPr>
                                <m:t>)</m:t>
                              </m:r>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𝑐</m:t>
                                  </m:r>
                                </m:e>
                                <m:sub>
                                  <m:r>
                                    <a:rPr lang="en-US" altLang="zh-CN" sz="2400" b="0" i="1" smtClean="0">
                                      <a:latin typeface="Cambria Math" panose="02040503050406030204" pitchFamily="18" charset="0"/>
                                    </a:rPr>
                                    <m:t>1</m:t>
                                  </m:r>
                                </m:sub>
                              </m:sSub>
                              <m:r>
                                <a:rPr lang="en-US" altLang="zh-CN" sz="2400" b="0" i="1" smtClean="0">
                                  <a:latin typeface="Cambria Math" panose="02040503050406030204" pitchFamily="18" charset="0"/>
                                </a:rPr>
                                <m:t>(</m:t>
                              </m:r>
                              <m:r>
                                <a:rPr lang="en-US" altLang="zh-CN" sz="2400" i="1">
                                  <a:latin typeface="Cambria Math" panose="02040503050406030204" pitchFamily="18" charset="0"/>
                                </a:rPr>
                                <m:t>2</m:t>
                              </m:r>
                              <m:r>
                                <a:rPr lang="en-US" altLang="zh-CN" sz="2400" i="1">
                                  <a:latin typeface="Cambria Math" panose="02040503050406030204" pitchFamily="18" charset="0"/>
                                </a:rPr>
                                <m:t>𝑅</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𝑆</m:t>
                                  </m:r>
                                </m:e>
                                <m:sub>
                                  <m:r>
                                    <a:rPr lang="en-US" altLang="zh-CN" sz="2400" i="1">
                                      <a:latin typeface="Cambria Math" panose="02040503050406030204" pitchFamily="18" charset="0"/>
                                    </a:rPr>
                                    <m:t>𝑦𝑥</m:t>
                                  </m:r>
                                </m:sub>
                              </m:sSub>
                              <m:r>
                                <a:rPr lang="en-US" altLang="zh-CN" sz="2400" b="0" i="1" smtClean="0">
                                  <a:latin typeface="Cambria Math" panose="02040503050406030204" pitchFamily="18" charset="0"/>
                                </a:rPr>
                                <m:t>−</m:t>
                              </m:r>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𝑅</m:t>
                                  </m:r>
                                </m:e>
                                <m:sup>
                                  <m:r>
                                    <a:rPr lang="en-US" altLang="zh-CN" sz="2400" b="0" i="1" smtClean="0">
                                      <a:latin typeface="Cambria Math" panose="02040503050406030204" pitchFamily="18" charset="0"/>
                                    </a:rPr>
                                    <m:t>2</m:t>
                                  </m:r>
                                </m:sup>
                              </m:sSup>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𝑥</m:t>
                                  </m:r>
                                </m:sub>
                                <m:sup>
                                  <m:r>
                                    <a:rPr lang="en-US" altLang="zh-CN" sz="2400" b="0" i="1" smtClean="0">
                                      <a:latin typeface="Cambria Math" panose="02040503050406030204" pitchFamily="18" charset="0"/>
                                    </a:rPr>
                                    <m:t>2</m:t>
                                  </m:r>
                                </m:sup>
                              </m:sSubSup>
                              <m:r>
                                <a:rPr lang="en-US" altLang="zh-CN" sz="2400" b="0" i="1" smtClean="0">
                                  <a:latin typeface="Cambria Math" panose="02040503050406030204" pitchFamily="18" charset="0"/>
                                </a:rPr>
                                <m:t>)</m:t>
                              </m:r>
                            </m:den>
                          </m:f>
                        </m:e>
                      </m:rad>
                    </m:oMath>
                  </m:oMathPara>
                </a14:m>
                <a:endParaRPr lang="en-US" altLang="zh-CN" sz="2400" b="0" i="1"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altLang="zh-CN" sz="2400" i="1" smtClean="0">
                              <a:latin typeface="Cambria Math" panose="02040503050406030204" pitchFamily="18" charset="0"/>
                            </a:rPr>
                          </m:ctrlPr>
                        </m:sSupPr>
                        <m:e>
                          <m:r>
                            <a:rPr lang="en-US" altLang="zh-CN" sz="2400" b="0" i="1" smtClean="0">
                              <a:latin typeface="Cambria Math" panose="02040503050406030204" pitchFamily="18" charset="0"/>
                            </a:rPr>
                            <m:t>𝑛</m:t>
                          </m:r>
                        </m:e>
                        <m:sup>
                          <m:r>
                            <a:rPr lang="en-US" altLang="zh-CN" sz="2400" b="0" i="1" smtClean="0">
                              <a:latin typeface="Cambria Math" panose="02040503050406030204" pitchFamily="18" charset="0"/>
                            </a:rPr>
                            <m:t>,</m:t>
                          </m:r>
                        </m:sup>
                      </m:sSup>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𝐶</m:t>
                              </m:r>
                            </m:e>
                            <m:sub>
                              <m:r>
                                <a:rPr lang="en-US" altLang="zh-CN" sz="2400" b="0" i="1" smtClean="0">
                                  <a:latin typeface="Cambria Math" panose="02040503050406030204" pitchFamily="18" charset="0"/>
                                </a:rPr>
                                <m:t>𝑇</m:t>
                              </m:r>
                            </m:sub>
                            <m:sup>
                              <m:r>
                                <a:rPr lang="en-US" altLang="zh-CN" sz="2400" b="0" i="1" smtClean="0">
                                  <a:latin typeface="Cambria Math" panose="02040503050406030204" pitchFamily="18" charset="0"/>
                                </a:rPr>
                                <m:t>∗</m:t>
                              </m:r>
                            </m:sup>
                          </m:sSubSup>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𝑐</m:t>
                              </m:r>
                            </m:e>
                            <m:sub>
                              <m:r>
                                <a:rPr lang="en-US" altLang="zh-CN" sz="2400" b="0" i="1" smtClean="0">
                                  <a:latin typeface="Cambria Math" panose="02040503050406030204" pitchFamily="18" charset="0"/>
                                </a:rPr>
                                <m:t>1</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𝑐</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𝑓</m:t>
                          </m:r>
                        </m:den>
                      </m:f>
                    </m:oMath>
                  </m:oMathPara>
                </a14:m>
                <a:endParaRPr lang="zh-CN" altLang="en-US"/>
              </a:p>
            </p:txBody>
          </p:sp>
        </mc:Choice>
        <mc:Fallback xmlns="">
          <p:sp>
            <p:nvSpPr>
              <p:cNvPr id="4" name="文本框 3"/>
              <p:cNvSpPr txBox="1">
                <a:spLocks noRot="1" noChangeAspect="1" noMove="1" noResize="1" noEditPoints="1" noAdjustHandles="1" noChangeArrowheads="1" noChangeShapeType="1" noTextEdit="1"/>
              </p:cNvSpPr>
              <p:nvPr/>
            </p:nvSpPr>
            <p:spPr>
              <a:xfrm>
                <a:off x="971600" y="2204864"/>
                <a:ext cx="7200800" cy="3436197"/>
              </a:xfrm>
              <a:prstGeom prst="rect">
                <a:avLst/>
              </a:prstGeom>
              <a:blipFill rotWithShape="0">
                <a:blip r:embed="rId2"/>
                <a:stretch>
                  <a:fillRect l="-1269" t="-1954" r="-25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7.2  </a:t>
            </a:r>
            <a:r>
              <a:rPr lang="zh-CN" altLang="en-US" b="1" dirty="0" smtClean="0"/>
              <a:t>捕获再捕获抽样</a:t>
            </a:r>
            <a:endParaRPr lang="zh-CN" altLang="en-US" b="1" dirty="0"/>
          </a:p>
        </p:txBody>
      </p:sp>
      <p:sp>
        <p:nvSpPr>
          <p:cNvPr id="3" name="内容占位符 2"/>
          <p:cNvSpPr>
            <a:spLocks noGrp="1"/>
          </p:cNvSpPr>
          <p:nvPr>
            <p:ph idx="1"/>
          </p:nvPr>
        </p:nvSpPr>
        <p:spPr>
          <a:xfrm>
            <a:off x="357158" y="2017712"/>
            <a:ext cx="8597930" cy="4411683"/>
          </a:xfrm>
        </p:spPr>
        <p:txBody>
          <a:bodyPr/>
          <a:lstStyle/>
          <a:p>
            <a:r>
              <a:rPr lang="zh-CN" altLang="en-US" b="1" dirty="0" smtClean="0"/>
              <a:t>一、捕获再捕获估计</a:t>
            </a:r>
            <a:endParaRPr lang="en-US" altLang="zh-CN" b="1" dirty="0" smtClean="0"/>
          </a:p>
          <a:p>
            <a:pPr>
              <a:buNone/>
            </a:pPr>
            <a:r>
              <a:rPr lang="zh-CN" altLang="en-US" sz="2400" dirty="0" smtClean="0"/>
              <a:t>    </a:t>
            </a:r>
            <a:r>
              <a:rPr lang="zh-CN" altLang="en-US" sz="2800" b="1" dirty="0" smtClean="0"/>
              <a:t>捕获再捕获抽样的基本思想</a:t>
            </a:r>
            <a:r>
              <a:rPr lang="zh-CN" altLang="en-US" sz="2800" dirty="0" smtClean="0"/>
              <a:t>是从总体中抽取一个样本</a:t>
            </a:r>
            <a:r>
              <a:rPr lang="en-US" sz="2800" dirty="0" smtClean="0"/>
              <a:t>,</a:t>
            </a:r>
            <a:r>
              <a:rPr lang="zh-CN" altLang="en-US" sz="2800" dirty="0" smtClean="0"/>
              <a:t>将样本的每个个体标识</a:t>
            </a:r>
            <a:r>
              <a:rPr lang="en-US" sz="2800" dirty="0" smtClean="0"/>
              <a:t>(</a:t>
            </a:r>
            <a:r>
              <a:rPr lang="zh-CN" altLang="en-US" sz="2800" dirty="0" smtClean="0"/>
              <a:t>作标记或加标签</a:t>
            </a:r>
            <a:r>
              <a:rPr lang="en-US" sz="2800" dirty="0" smtClean="0"/>
              <a:t>) </a:t>
            </a:r>
            <a:r>
              <a:rPr lang="zh-CN" altLang="en-US" sz="2800" dirty="0" smtClean="0"/>
              <a:t>后释放回总体中</a:t>
            </a:r>
            <a:r>
              <a:rPr lang="en-US" sz="2800" dirty="0" smtClean="0"/>
              <a:t>,</a:t>
            </a:r>
            <a:r>
              <a:rPr lang="zh-CN" altLang="en-US" sz="2800" dirty="0" smtClean="0"/>
              <a:t>经过一段时间的充分混合后</a:t>
            </a:r>
            <a:r>
              <a:rPr lang="en-US" sz="2800" dirty="0" smtClean="0"/>
              <a:t>,</a:t>
            </a:r>
            <a:r>
              <a:rPr lang="zh-CN" altLang="en-US" sz="2800" dirty="0" smtClean="0"/>
              <a:t>再从总体中抽取一个样本</a:t>
            </a:r>
            <a:r>
              <a:rPr lang="en-US" sz="2800" dirty="0" smtClean="0"/>
              <a:t>,</a:t>
            </a:r>
            <a:r>
              <a:rPr lang="zh-CN" altLang="en-US" sz="2800" dirty="0" smtClean="0"/>
              <a:t>此时</a:t>
            </a:r>
            <a:r>
              <a:rPr lang="en-US" sz="2800" dirty="0" smtClean="0"/>
              <a:t>,</a:t>
            </a:r>
            <a:r>
              <a:rPr lang="zh-CN" altLang="en-US" sz="2800" dirty="0" smtClean="0"/>
              <a:t>该样本将包括已标识的和未标识的个体</a:t>
            </a:r>
            <a:r>
              <a:rPr lang="en-US" sz="2800" dirty="0" smtClean="0"/>
              <a:t>,</a:t>
            </a:r>
            <a:r>
              <a:rPr lang="zh-CN" altLang="en-US" sz="2800" dirty="0" smtClean="0"/>
              <a:t>利用这两个样本的信息对总体数量做估计。</a:t>
            </a:r>
            <a:endParaRPr lang="en-US" altLang="zh-CN" sz="2800" dirty="0" smtClean="0"/>
          </a:p>
          <a:p>
            <a:pPr>
              <a:buNone/>
            </a:pPr>
            <a:r>
              <a:rPr lang="en-US" altLang="zh-CN" sz="2800" smtClean="0"/>
              <a:t>   </a:t>
            </a:r>
            <a:r>
              <a:rPr lang="zh-CN" altLang="en-US" sz="2800" smtClean="0"/>
              <a:t>该</a:t>
            </a:r>
            <a:r>
              <a:rPr lang="zh-CN" altLang="en-US" sz="2800" dirty="0" smtClean="0"/>
              <a:t>方法实际上是</a:t>
            </a:r>
            <a:r>
              <a:rPr lang="zh-CN" altLang="en-US" sz="2800" b="1" dirty="0" smtClean="0"/>
              <a:t>两阶段抽样方法</a:t>
            </a:r>
            <a:r>
              <a:rPr lang="zh-CN" altLang="en-US" sz="2800" dirty="0" smtClean="0"/>
              <a:t>。</a:t>
            </a:r>
            <a:endParaRPr lang="zh-CN" altLang="en-US"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2017712"/>
            <a:ext cx="8501122" cy="4625998"/>
          </a:xfrm>
        </p:spPr>
        <p:txBody>
          <a:bodyPr/>
          <a:lstStyle/>
          <a:p>
            <a:r>
              <a:rPr lang="zh-CN" altLang="en-US" sz="2800" dirty="0" smtClean="0"/>
              <a:t>彼德森</a:t>
            </a:r>
            <a:r>
              <a:rPr lang="en-US" sz="2800" dirty="0" smtClean="0"/>
              <a:t>(Peterson,1896)</a:t>
            </a:r>
            <a:r>
              <a:rPr lang="zh-CN" altLang="en-US" sz="2800" dirty="0" smtClean="0"/>
              <a:t>首先提出了捕获再捕获抽样方法</a:t>
            </a:r>
            <a:r>
              <a:rPr lang="en-US" sz="2800" dirty="0" smtClean="0"/>
              <a:t>,</a:t>
            </a:r>
            <a:r>
              <a:rPr lang="zh-CN" altLang="en-US" sz="2800" dirty="0" smtClean="0"/>
              <a:t>并将该方法用于野生动物的数量研究中。</a:t>
            </a:r>
            <a:endParaRPr lang="en-US" altLang="zh-CN" sz="2800" dirty="0" smtClean="0"/>
          </a:p>
          <a:p>
            <a:pPr>
              <a:buNone/>
            </a:pPr>
            <a:endParaRPr lang="en-US" altLang="zh-CN" sz="2800" dirty="0" smtClean="0"/>
          </a:p>
          <a:p>
            <a:r>
              <a:rPr lang="zh-CN" altLang="en-US" sz="2800" dirty="0" smtClean="0"/>
              <a:t>施纳贝尔</a:t>
            </a:r>
            <a:r>
              <a:rPr lang="en-US" sz="2800" dirty="0" smtClean="0"/>
              <a:t>(Schnabel,1938)</a:t>
            </a:r>
            <a:r>
              <a:rPr lang="zh-CN" altLang="en-US" sz="2800" dirty="0" smtClean="0"/>
              <a:t>将此方法扩展到多样本情形</a:t>
            </a:r>
            <a:r>
              <a:rPr lang="en-US" sz="2800" dirty="0" smtClean="0"/>
              <a:t>,</a:t>
            </a:r>
            <a:r>
              <a:rPr lang="zh-CN" altLang="en-US" sz="2800" dirty="0" smtClean="0"/>
              <a:t>即对第二次捕获的个体标识后再释放回总体中</a:t>
            </a:r>
            <a:r>
              <a:rPr lang="en-US" sz="2800" dirty="0" smtClean="0"/>
              <a:t>,</a:t>
            </a:r>
            <a:r>
              <a:rPr lang="zh-CN" altLang="en-US" sz="2800" dirty="0" smtClean="0"/>
              <a:t>进行第三次抽样。这种方法计算比较简单</a:t>
            </a:r>
            <a:r>
              <a:rPr lang="en-US" sz="2800" dirty="0" smtClean="0"/>
              <a:t>,</a:t>
            </a:r>
            <a:r>
              <a:rPr lang="zh-CN" altLang="en-US" sz="2800" dirty="0" smtClean="0"/>
              <a:t>精确度也较高</a:t>
            </a:r>
            <a:r>
              <a:rPr lang="en-US" sz="2800" dirty="0" smtClean="0"/>
              <a:t>,</a:t>
            </a:r>
            <a:r>
              <a:rPr lang="zh-CN" altLang="en-US" sz="2800" dirty="0" smtClean="0"/>
              <a:t>因而得到广泛的应用。</a:t>
            </a:r>
          </a:p>
          <a:p>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以捕鱼的例子进行说明</a:t>
            </a:r>
            <a:endParaRPr lang="zh-CN" altLang="en-US" sz="3200" b="1" dirty="0"/>
          </a:p>
        </p:txBody>
      </p:sp>
      <p:sp>
        <p:nvSpPr>
          <p:cNvPr id="3" name="内容占位符 2"/>
          <p:cNvSpPr>
            <a:spLocks noGrp="1"/>
          </p:cNvSpPr>
          <p:nvPr>
            <p:ph idx="1"/>
          </p:nvPr>
        </p:nvSpPr>
        <p:spPr>
          <a:xfrm>
            <a:off x="500034" y="2017712"/>
            <a:ext cx="8358246" cy="4268807"/>
          </a:xfrm>
        </p:spPr>
        <p:txBody>
          <a:bodyPr/>
          <a:lstStyle/>
          <a:p>
            <a:r>
              <a:rPr lang="zh-CN" altLang="en-US" sz="2400" dirty="0" smtClean="0"/>
              <a:t>假如我们想估计湖中鱼的数量</a:t>
            </a:r>
            <a:r>
              <a:rPr lang="en-US" sz="2400" dirty="0" smtClean="0"/>
              <a:t>N</a:t>
            </a:r>
            <a:r>
              <a:rPr lang="zh-CN" altLang="en-US" sz="2400" dirty="0" smtClean="0"/>
              <a:t>。一个方法是从湖中捕获</a:t>
            </a:r>
            <a:r>
              <a:rPr lang="en-US" sz="2400" dirty="0" smtClean="0"/>
              <a:t>200</a:t>
            </a:r>
            <a:r>
              <a:rPr lang="zh-CN" altLang="en-US" sz="2400" dirty="0" smtClean="0"/>
              <a:t>条鱼做上标记后放回湖中</a:t>
            </a:r>
            <a:r>
              <a:rPr lang="en-US" sz="2400" dirty="0" smtClean="0"/>
              <a:t>,</a:t>
            </a:r>
            <a:r>
              <a:rPr lang="zh-CN" altLang="en-US" sz="2400" dirty="0" smtClean="0"/>
              <a:t>让它们与湖中未作标记的鱼混合。然后</a:t>
            </a:r>
            <a:r>
              <a:rPr lang="en-US" sz="2400" dirty="0" smtClean="0"/>
              <a:t>,</a:t>
            </a:r>
            <a:r>
              <a:rPr lang="zh-CN" altLang="en-US" sz="2400" dirty="0" smtClean="0"/>
              <a:t>从湖中再捕获</a:t>
            </a:r>
            <a:r>
              <a:rPr lang="en-US" sz="2400" dirty="0" smtClean="0"/>
              <a:t>100</a:t>
            </a:r>
            <a:r>
              <a:rPr lang="zh-CN" altLang="en-US" sz="2400" dirty="0" smtClean="0"/>
              <a:t>条鱼</a:t>
            </a:r>
            <a:r>
              <a:rPr lang="en-US" sz="2400" dirty="0" smtClean="0"/>
              <a:t>,</a:t>
            </a:r>
            <a:r>
              <a:rPr lang="zh-CN" altLang="en-US" sz="2400" dirty="0" smtClean="0"/>
              <a:t>这次与第一次捕获是相互独立的。假设第二次捕获的鱼中有</a:t>
            </a:r>
            <a:r>
              <a:rPr lang="en-US" sz="2400" dirty="0" smtClean="0"/>
              <a:t>20</a:t>
            </a:r>
            <a:r>
              <a:rPr lang="zh-CN" altLang="en-US" sz="2400" dirty="0" smtClean="0"/>
              <a:t>条是已经做了标记的</a:t>
            </a:r>
            <a:r>
              <a:rPr lang="en-US" sz="2400" dirty="0" smtClean="0"/>
              <a:t>,</a:t>
            </a:r>
            <a:r>
              <a:rPr lang="zh-CN" altLang="en-US" sz="2400" dirty="0" smtClean="0"/>
              <a:t>同时假定两次捕获中间湖中鱼的总体没有发生变化</a:t>
            </a:r>
            <a:r>
              <a:rPr lang="en-US" sz="2400" dirty="0" smtClean="0"/>
              <a:t>,</a:t>
            </a:r>
            <a:r>
              <a:rPr lang="zh-CN" altLang="en-US" sz="2400" dirty="0" smtClean="0"/>
              <a:t>且每次从湖中捕鱼都是简单随机抽样</a:t>
            </a:r>
            <a:r>
              <a:rPr lang="en-US" sz="2400" dirty="0" smtClean="0"/>
              <a:t>,</a:t>
            </a:r>
            <a:r>
              <a:rPr lang="zh-CN" altLang="en-US" sz="2400" dirty="0" smtClean="0"/>
              <a:t>那么就可以得到这样的估计</a:t>
            </a:r>
            <a:r>
              <a:rPr lang="en-US" sz="2400" dirty="0" smtClean="0"/>
              <a:t>:</a:t>
            </a:r>
            <a:r>
              <a:rPr lang="zh-CN" altLang="en-US" sz="2400" dirty="0" smtClean="0"/>
              <a:t>湖中的鱼有</a:t>
            </a:r>
            <a:r>
              <a:rPr lang="en-US" sz="2400" dirty="0" smtClean="0"/>
              <a:t>20%</a:t>
            </a:r>
            <a:r>
              <a:rPr lang="zh-CN" altLang="en-US" sz="2400" dirty="0" smtClean="0"/>
              <a:t>做了标记</a:t>
            </a:r>
            <a:r>
              <a:rPr lang="en-US" sz="2400" dirty="0" smtClean="0"/>
              <a:t>,</a:t>
            </a:r>
            <a:r>
              <a:rPr lang="zh-CN" altLang="en-US" sz="2400" dirty="0" smtClean="0"/>
              <a:t>这就相当于那</a:t>
            </a:r>
            <a:r>
              <a:rPr lang="en-US" sz="2400" dirty="0" smtClean="0"/>
              <a:t>200</a:t>
            </a:r>
            <a:r>
              <a:rPr lang="zh-CN" altLang="en-US" sz="2400" dirty="0" smtClean="0"/>
              <a:t>条作了标记的鱼近似代表了湖中鱼总体的</a:t>
            </a:r>
            <a:r>
              <a:rPr lang="en-US" sz="2400" dirty="0" smtClean="0"/>
              <a:t>20%</a:t>
            </a:r>
            <a:r>
              <a:rPr lang="zh-CN" altLang="en-US" sz="2400" dirty="0" smtClean="0"/>
              <a:t>。因此</a:t>
            </a:r>
            <a:r>
              <a:rPr lang="en-US" sz="2400" dirty="0" smtClean="0"/>
              <a:t>N</a:t>
            </a:r>
            <a:r>
              <a:rPr lang="zh-CN" altLang="en-US" sz="2400" dirty="0" smtClean="0"/>
              <a:t>的估计值就近似等于</a:t>
            </a:r>
            <a:r>
              <a:rPr lang="en-US" sz="2400" dirty="0" smtClean="0"/>
              <a:t>1000</a:t>
            </a:r>
            <a:r>
              <a:rPr lang="zh-CN" altLang="en-US" sz="2400" dirty="0" smtClean="0"/>
              <a:t>。</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2017712"/>
            <a:ext cx="8669368" cy="4483121"/>
          </a:xfrm>
        </p:spPr>
        <p:txBody>
          <a:bodyPr/>
          <a:lstStyle/>
          <a:p>
            <a:r>
              <a:rPr lang="zh-CN" altLang="en-US" b="1" dirty="0" smtClean="0"/>
              <a:t>这种方法依赖于以下假定</a:t>
            </a:r>
            <a:r>
              <a:rPr lang="en-US" b="1" dirty="0" smtClean="0"/>
              <a:t>:</a:t>
            </a:r>
            <a:endParaRPr lang="zh-CN" altLang="en-US" b="1" dirty="0" smtClean="0"/>
          </a:p>
          <a:p>
            <a:pPr lvl="1">
              <a:lnSpc>
                <a:spcPct val="150000"/>
              </a:lnSpc>
            </a:pPr>
            <a:r>
              <a:rPr lang="en-US" sz="2400" dirty="0" smtClean="0"/>
              <a:t>(1)</a:t>
            </a:r>
            <a:r>
              <a:rPr lang="zh-CN" altLang="en-US" sz="2400" dirty="0" smtClean="0"/>
              <a:t>总体是封闭的</a:t>
            </a:r>
            <a:r>
              <a:rPr lang="en-US" altLang="zh-CN" sz="2400" dirty="0" smtClean="0"/>
              <a:t>——</a:t>
            </a:r>
            <a:r>
              <a:rPr lang="zh-CN" altLang="en-US" sz="2400" dirty="0" smtClean="0"/>
              <a:t>两次抽样间没有鱼进入或离开该湖。即对每次抽样而言</a:t>
            </a:r>
            <a:r>
              <a:rPr lang="en-US" sz="2400" dirty="0" smtClean="0"/>
              <a:t>,N</a:t>
            </a:r>
            <a:r>
              <a:rPr lang="zh-CN" altLang="en-US" sz="2400" dirty="0" smtClean="0"/>
              <a:t>是相同的。</a:t>
            </a:r>
          </a:p>
          <a:p>
            <a:pPr lvl="1">
              <a:lnSpc>
                <a:spcPct val="150000"/>
              </a:lnSpc>
            </a:pPr>
            <a:r>
              <a:rPr lang="en-US" sz="2400" dirty="0" smtClean="0"/>
              <a:t>(2)</a:t>
            </a:r>
            <a:r>
              <a:rPr lang="zh-CN" altLang="en-US" sz="2400" dirty="0" smtClean="0"/>
              <a:t>每个样本都是来自总体</a:t>
            </a:r>
            <a:r>
              <a:rPr lang="zh-CN" altLang="en-US" sz="2400" smtClean="0"/>
              <a:t>的</a:t>
            </a:r>
            <a:r>
              <a:rPr lang="zh-CN" altLang="en-US" sz="2400" smtClean="0"/>
              <a:t>简单随机抽样，即</a:t>
            </a:r>
            <a:r>
              <a:rPr lang="zh-CN" altLang="en-US" sz="2400" dirty="0" smtClean="0"/>
              <a:t>湖中每条鱼都有同样的机会</a:t>
            </a:r>
            <a:r>
              <a:rPr lang="zh-CN" altLang="en-US" sz="2400" smtClean="0"/>
              <a:t>被</a:t>
            </a:r>
            <a:r>
              <a:rPr lang="zh-CN" altLang="en-US" sz="2000" smtClean="0"/>
              <a:t>捕获。</a:t>
            </a:r>
            <a:endParaRPr lang="en-US" altLang="zh-CN" sz="2000" smtClean="0"/>
          </a:p>
          <a:p>
            <a:pPr lvl="1">
              <a:lnSpc>
                <a:spcPct val="150000"/>
              </a:lnSpc>
            </a:pPr>
            <a:r>
              <a:rPr lang="en-US" altLang="zh-CN" sz="2000"/>
              <a:t>(3)</a:t>
            </a:r>
            <a:r>
              <a:rPr lang="zh-CN" altLang="en-US" sz="2000"/>
              <a:t>两个样本是独立的。即第一次捕获并被作了标记的鱼被放回湖中后跟总体再次混合</a:t>
            </a:r>
            <a:r>
              <a:rPr lang="en-US" altLang="zh-CN" sz="2000"/>
              <a:t>,</a:t>
            </a:r>
            <a:r>
              <a:rPr lang="zh-CN" altLang="en-US" sz="2000"/>
              <a:t>标记与否跟第二次被捕获的概率没有关系。</a:t>
            </a:r>
            <a:endParaRPr lang="en-US" altLang="zh-CN" sz="2000"/>
          </a:p>
          <a:p>
            <a:pPr lvl="1">
              <a:lnSpc>
                <a:spcPct val="150000"/>
              </a:lnSpc>
            </a:pPr>
            <a:r>
              <a:rPr lang="en-US" altLang="zh-CN" sz="2000" smtClean="0"/>
              <a:t>(</a:t>
            </a:r>
            <a:r>
              <a:rPr lang="en-US" altLang="zh-CN" sz="2000"/>
              <a:t>4)</a:t>
            </a:r>
            <a:r>
              <a:rPr lang="zh-CN" altLang="en-US" sz="2000"/>
              <a:t>鱼不会丢失其标记</a:t>
            </a:r>
            <a:r>
              <a:rPr lang="en-US" altLang="zh-CN" sz="2000"/>
              <a:t>,</a:t>
            </a:r>
            <a:r>
              <a:rPr lang="zh-CN" altLang="en-US" sz="2000"/>
              <a:t>从而有标记的鱼可以</a:t>
            </a:r>
            <a:r>
              <a:rPr lang="zh-CN" altLang="en-US" sz="2000"/>
              <a:t>被</a:t>
            </a:r>
            <a:r>
              <a:rPr lang="zh-CN" altLang="en-US" sz="2000" smtClean="0"/>
              <a:t>识别。</a:t>
            </a:r>
            <a:endParaRPr lang="zh-CN" altLang="en-US" sz="2000"/>
          </a:p>
          <a:p>
            <a:endParaRPr lang="zh-CN" altLang="en-US" sz="2400" dirty="0" smtClean="0"/>
          </a:p>
          <a:p>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082" name="Object 2"/>
          <p:cNvGraphicFramePr>
            <a:graphicFrameLocks noChangeAspect="1"/>
          </p:cNvGraphicFramePr>
          <p:nvPr/>
        </p:nvGraphicFramePr>
        <p:xfrm>
          <a:off x="323528" y="2204864"/>
          <a:ext cx="8469312" cy="3913188"/>
        </p:xfrm>
        <a:graphic>
          <a:graphicData uri="http://schemas.openxmlformats.org/presentationml/2006/ole">
            <mc:AlternateContent xmlns:mc="http://schemas.openxmlformats.org/markup-compatibility/2006">
              <mc:Choice xmlns:v="urn:schemas-microsoft-com:vml" Requires="v">
                <p:oleObj spid="_x0000_s46102" name="文档" r:id="rId3" imgW="5923653" imgH="2742048" progId="Word.Document.12">
                  <p:embed/>
                </p:oleObj>
              </mc:Choice>
              <mc:Fallback>
                <p:oleObj name="文档" r:id="rId3" imgW="5923653" imgH="2742048"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204864"/>
                        <a:ext cx="8469312" cy="391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6" name="Object 2"/>
          <p:cNvGraphicFramePr>
            <a:graphicFrameLocks noChangeAspect="1"/>
          </p:cNvGraphicFramePr>
          <p:nvPr/>
        </p:nvGraphicFramePr>
        <p:xfrm>
          <a:off x="323528" y="2204864"/>
          <a:ext cx="8394471" cy="4143404"/>
        </p:xfrm>
        <a:graphic>
          <a:graphicData uri="http://schemas.openxmlformats.org/presentationml/2006/ole">
            <mc:AlternateContent xmlns:mc="http://schemas.openxmlformats.org/markup-compatibility/2006">
              <mc:Choice xmlns:v="urn:schemas-microsoft-com:vml" Requires="v">
                <p:oleObj spid="_x0000_s47126" name="文档" r:id="rId3" imgW="8373901" imgH="4147091" progId="Word.Document.12">
                  <p:embed/>
                </p:oleObj>
              </mc:Choice>
              <mc:Fallback>
                <p:oleObj name="文档" r:id="rId3" imgW="8373901" imgH="414709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204864"/>
                        <a:ext cx="8394471" cy="4143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0" name="Object 2"/>
          <p:cNvGraphicFramePr>
            <a:graphicFrameLocks noChangeAspect="1"/>
          </p:cNvGraphicFramePr>
          <p:nvPr/>
        </p:nvGraphicFramePr>
        <p:xfrm>
          <a:off x="251520" y="1988840"/>
          <a:ext cx="8618537" cy="4556125"/>
        </p:xfrm>
        <a:graphic>
          <a:graphicData uri="http://schemas.openxmlformats.org/presentationml/2006/ole">
            <mc:AlternateContent xmlns:mc="http://schemas.openxmlformats.org/markup-compatibility/2006">
              <mc:Choice xmlns:v="urn:schemas-microsoft-com:vml" Requires="v">
                <p:oleObj spid="_x0000_s48150" name="文档" r:id="rId3" imgW="5914652" imgH="3220476" progId="Word.Document.12">
                  <p:embed/>
                </p:oleObj>
              </mc:Choice>
              <mc:Fallback>
                <p:oleObj name="文档" r:id="rId3" imgW="5914652" imgH="3220476"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988840"/>
                        <a:ext cx="8618537" cy="455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p:cNvGraphicFramePr>
            <a:graphicFrameLocks noChangeAspect="1"/>
          </p:cNvGraphicFramePr>
          <p:nvPr/>
        </p:nvGraphicFramePr>
        <p:xfrm>
          <a:off x="251520" y="2276872"/>
          <a:ext cx="8499475" cy="3957638"/>
        </p:xfrm>
        <a:graphic>
          <a:graphicData uri="http://schemas.openxmlformats.org/presentationml/2006/ole">
            <mc:AlternateContent xmlns:mc="http://schemas.openxmlformats.org/markup-compatibility/2006">
              <mc:Choice xmlns:v="urn:schemas-microsoft-com:vml" Requires="v">
                <p:oleObj spid="_x0000_s49174" name="文档" r:id="rId3" imgW="5894132" imgH="2733048" progId="Word.Document.12">
                  <p:embed/>
                </p:oleObj>
              </mc:Choice>
              <mc:Fallback>
                <p:oleObj name="文档" r:id="rId3" imgW="5894132" imgH="2733048"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276872"/>
                        <a:ext cx="8499475" cy="395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p:cNvGraphicFramePr>
            <a:graphicFrameLocks noChangeAspect="1"/>
          </p:cNvGraphicFramePr>
          <p:nvPr/>
        </p:nvGraphicFramePr>
        <p:xfrm>
          <a:off x="330200" y="2219325"/>
          <a:ext cx="8588375" cy="4195763"/>
        </p:xfrm>
        <a:graphic>
          <a:graphicData uri="http://schemas.openxmlformats.org/presentationml/2006/ole">
            <mc:AlternateContent xmlns:mc="http://schemas.openxmlformats.org/markup-compatibility/2006">
              <mc:Choice xmlns:v="urn:schemas-microsoft-com:vml" Requires="v">
                <p:oleObj spid="_x0000_s50198" name="文档" r:id="rId3" imgW="5876718" imgH="2877583" progId="Word.Document.12">
                  <p:embed/>
                </p:oleObj>
              </mc:Choice>
              <mc:Fallback>
                <p:oleObj name="文档" r:id="rId3" imgW="5876718" imgH="287758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00" y="2219325"/>
                        <a:ext cx="8588375" cy="419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二、为分层的二重抽样</a:t>
            </a:r>
            <a:endParaRPr lang="zh-CN" altLang="en-US" sz="4000" b="1" dirty="0"/>
          </a:p>
        </p:txBody>
      </p:sp>
      <p:sp>
        <p:nvSpPr>
          <p:cNvPr id="3" name="内容占位符 2"/>
          <p:cNvSpPr>
            <a:spLocks noGrp="1"/>
          </p:cNvSpPr>
          <p:nvPr>
            <p:ph idx="1"/>
          </p:nvPr>
        </p:nvSpPr>
        <p:spPr>
          <a:xfrm>
            <a:off x="428596" y="2017713"/>
            <a:ext cx="8526492" cy="4114800"/>
          </a:xfrm>
        </p:spPr>
        <p:txBody>
          <a:bodyPr/>
          <a:lstStyle/>
          <a:p>
            <a:pPr>
              <a:buNone/>
            </a:pPr>
            <a:r>
              <a:rPr lang="en-US" altLang="zh-CN" dirty="0" smtClean="0"/>
              <a:t>1</a:t>
            </a:r>
            <a:r>
              <a:rPr lang="zh-CN" altLang="en-US" b="1" dirty="0" smtClean="0"/>
              <a:t>、符号说明</a:t>
            </a:r>
            <a:endParaRPr lang="en-US" altLang="zh-CN" b="1" dirty="0" smtClean="0"/>
          </a:p>
          <a:p>
            <a:pPr>
              <a:buNone/>
            </a:pPr>
            <a:r>
              <a:rPr lang="zh-CN" altLang="en-US" sz="2400" dirty="0" smtClean="0"/>
              <a:t>用下标</a:t>
            </a:r>
            <a:r>
              <a:rPr lang="en-US" sz="2400" dirty="0" smtClean="0"/>
              <a:t>h</a:t>
            </a:r>
            <a:r>
              <a:rPr lang="zh-CN" altLang="en-US" sz="2400" dirty="0" smtClean="0"/>
              <a:t>表示层数</a:t>
            </a:r>
            <a:r>
              <a:rPr lang="en-US" sz="2400" dirty="0" smtClean="0"/>
              <a:t>,h=1,2,</a:t>
            </a:r>
            <a:r>
              <a:rPr lang="en-US" altLang="zh-CN" sz="2400" dirty="0" smtClean="0"/>
              <a:t>…</a:t>
            </a:r>
            <a:r>
              <a:rPr lang="en-US" sz="2400" dirty="0" smtClean="0"/>
              <a:t>,L</a:t>
            </a:r>
            <a:endParaRPr lang="zh-CN" altLang="en-US" sz="2400" dirty="0" smtClean="0"/>
          </a:p>
          <a:p>
            <a:pPr>
              <a:buNone/>
            </a:pPr>
            <a:r>
              <a:rPr lang="en-US" sz="2400" dirty="0" err="1" smtClean="0"/>
              <a:t>N</a:t>
            </a:r>
            <a:r>
              <a:rPr lang="en-US" sz="2400" baseline="-25000" dirty="0" err="1" smtClean="0"/>
              <a:t>h</a:t>
            </a:r>
            <a:r>
              <a:rPr lang="en-US" sz="2400" dirty="0" smtClean="0"/>
              <a:t>:</a:t>
            </a:r>
            <a:r>
              <a:rPr lang="zh-CN" altLang="en-US" sz="2400" dirty="0" smtClean="0"/>
              <a:t>总体第</a:t>
            </a:r>
            <a:r>
              <a:rPr lang="en-US" sz="2400" dirty="0" smtClean="0"/>
              <a:t> h</a:t>
            </a:r>
            <a:r>
              <a:rPr lang="zh-CN" altLang="en-US" sz="2400" dirty="0" smtClean="0"/>
              <a:t>层的单元数</a:t>
            </a:r>
            <a:r>
              <a:rPr lang="en-US" sz="2400" dirty="0" smtClean="0"/>
              <a:t>;</a:t>
            </a:r>
            <a:r>
              <a:rPr lang="zh-CN" altLang="en-US" sz="2400" dirty="0" smtClean="0"/>
              <a:t>总体单元数</a:t>
            </a:r>
            <a:r>
              <a:rPr lang="en-US" sz="2400" dirty="0" smtClean="0"/>
              <a:t> N=    </a:t>
            </a:r>
            <a:r>
              <a:rPr lang="en-US" sz="2400" dirty="0" err="1" smtClean="0"/>
              <a:t>N</a:t>
            </a:r>
            <a:r>
              <a:rPr lang="en-US" sz="2400" baseline="-25000" dirty="0" err="1" smtClean="0"/>
              <a:t>h</a:t>
            </a:r>
            <a:endParaRPr lang="zh-CN" altLang="en-US" sz="2400" dirty="0" smtClean="0"/>
          </a:p>
          <a:p>
            <a:pPr>
              <a:buNone/>
            </a:pPr>
            <a:r>
              <a:rPr lang="en-US" sz="2400" dirty="0" err="1" smtClean="0"/>
              <a:t>n'</a:t>
            </a:r>
            <a:r>
              <a:rPr lang="en-US" sz="2400" baseline="-25000" dirty="0" err="1" smtClean="0"/>
              <a:t>h</a:t>
            </a:r>
            <a:r>
              <a:rPr lang="en-US" sz="2400" dirty="0" smtClean="0"/>
              <a:t>:</a:t>
            </a:r>
            <a:r>
              <a:rPr lang="zh-CN" altLang="en-US" sz="2400" dirty="0" smtClean="0"/>
              <a:t>第一重样本第</a:t>
            </a:r>
            <a:r>
              <a:rPr lang="en-US" sz="2400" dirty="0" smtClean="0"/>
              <a:t> h</a:t>
            </a:r>
            <a:r>
              <a:rPr lang="zh-CN" altLang="en-US" sz="2400" dirty="0" smtClean="0"/>
              <a:t>层的单元数</a:t>
            </a:r>
            <a:r>
              <a:rPr lang="en-US" sz="2400" dirty="0" smtClean="0"/>
              <a:t>;</a:t>
            </a:r>
            <a:r>
              <a:rPr lang="zh-CN" altLang="en-US" sz="2400" dirty="0" smtClean="0"/>
              <a:t>第一重样本单元数</a:t>
            </a:r>
            <a:r>
              <a:rPr lang="en-US" sz="2400" dirty="0" smtClean="0"/>
              <a:t> n'=    </a:t>
            </a:r>
            <a:r>
              <a:rPr lang="en-US" sz="2400" dirty="0" err="1" smtClean="0"/>
              <a:t>n'</a:t>
            </a:r>
            <a:r>
              <a:rPr lang="en-US" sz="2400" baseline="-25000" dirty="0" err="1" smtClean="0"/>
              <a:t>h</a:t>
            </a:r>
            <a:endParaRPr lang="zh-CN" altLang="en-US" sz="2400" dirty="0" smtClean="0"/>
          </a:p>
          <a:p>
            <a:pPr>
              <a:buNone/>
            </a:pPr>
            <a:r>
              <a:rPr lang="en-US" sz="2400" dirty="0" err="1" smtClean="0"/>
              <a:t>n</a:t>
            </a:r>
            <a:r>
              <a:rPr lang="en-US" sz="2400" baseline="-25000" dirty="0" err="1" smtClean="0"/>
              <a:t>h</a:t>
            </a:r>
            <a:r>
              <a:rPr lang="en-US" sz="2400" dirty="0" smtClean="0"/>
              <a:t>:</a:t>
            </a:r>
            <a:r>
              <a:rPr lang="zh-CN" altLang="en-US" sz="2400" dirty="0" smtClean="0"/>
              <a:t>第二重样本第</a:t>
            </a:r>
            <a:r>
              <a:rPr lang="en-US" sz="2400" dirty="0" smtClean="0"/>
              <a:t> h</a:t>
            </a:r>
            <a:r>
              <a:rPr lang="zh-CN" altLang="en-US" sz="2400" dirty="0" smtClean="0"/>
              <a:t>层的单元数</a:t>
            </a:r>
            <a:r>
              <a:rPr lang="en-US" sz="2400" dirty="0" smtClean="0"/>
              <a:t>;</a:t>
            </a:r>
            <a:r>
              <a:rPr lang="zh-CN" altLang="en-US" sz="2400" dirty="0" smtClean="0"/>
              <a:t>第二重样本单元数</a:t>
            </a:r>
            <a:r>
              <a:rPr lang="en-US" sz="2400" dirty="0" smtClean="0"/>
              <a:t> n=    </a:t>
            </a:r>
            <a:r>
              <a:rPr lang="en-US" sz="2400" dirty="0" err="1" smtClean="0"/>
              <a:t>n</a:t>
            </a:r>
            <a:r>
              <a:rPr lang="en-US" sz="2400" baseline="-25000" dirty="0" err="1" smtClean="0"/>
              <a:t>h</a:t>
            </a:r>
            <a:endParaRPr lang="en-US" sz="2400" baseline="-25000" dirty="0" smtClean="0"/>
          </a:p>
          <a:p>
            <a:pPr>
              <a:buNone/>
            </a:pPr>
            <a:r>
              <a:rPr lang="en-US" sz="2400" dirty="0" err="1" smtClean="0"/>
              <a:t>W</a:t>
            </a:r>
            <a:r>
              <a:rPr lang="en-US" sz="2400" baseline="-25000" dirty="0" err="1" smtClean="0"/>
              <a:t>h</a:t>
            </a:r>
            <a:r>
              <a:rPr lang="en-US" sz="2400" dirty="0" smtClean="0"/>
              <a:t>=     :</a:t>
            </a:r>
            <a:r>
              <a:rPr lang="zh-CN" altLang="en-US" sz="2400" dirty="0" smtClean="0"/>
              <a:t>总体单元第</a:t>
            </a:r>
            <a:r>
              <a:rPr lang="en-US" sz="2400" dirty="0" smtClean="0"/>
              <a:t> h</a:t>
            </a:r>
            <a:r>
              <a:rPr lang="zh-CN" altLang="en-US" sz="2400" dirty="0" smtClean="0"/>
              <a:t>层的权重</a:t>
            </a:r>
          </a:p>
          <a:p>
            <a:pPr>
              <a:buNone/>
            </a:pPr>
            <a:r>
              <a:rPr lang="en-US" sz="2400" dirty="0" err="1" smtClean="0"/>
              <a:t>w'</a:t>
            </a:r>
            <a:r>
              <a:rPr lang="en-US" sz="2400" baseline="-25000" dirty="0" err="1" smtClean="0"/>
              <a:t>h</a:t>
            </a:r>
            <a:r>
              <a:rPr lang="en-US" sz="2400" dirty="0" smtClean="0"/>
              <a:t>=     :</a:t>
            </a:r>
            <a:r>
              <a:rPr lang="zh-CN" altLang="en-US" sz="2400" dirty="0" smtClean="0"/>
              <a:t>第一重样本第</a:t>
            </a:r>
            <a:r>
              <a:rPr lang="en-US" sz="2400" dirty="0" smtClean="0"/>
              <a:t> h</a:t>
            </a:r>
            <a:r>
              <a:rPr lang="zh-CN" altLang="en-US" sz="2400" dirty="0" smtClean="0"/>
              <a:t>层的权重</a:t>
            </a:r>
          </a:p>
          <a:p>
            <a:pPr>
              <a:buNone/>
            </a:pPr>
            <a:r>
              <a:rPr lang="en-US" sz="2400" dirty="0" err="1" smtClean="0"/>
              <a:t>f</a:t>
            </a:r>
            <a:r>
              <a:rPr lang="en-US" sz="2400" baseline="-25000" dirty="0" err="1" smtClean="0"/>
              <a:t>hD</a:t>
            </a:r>
            <a:r>
              <a:rPr lang="en-US" sz="2400" dirty="0" smtClean="0"/>
              <a:t>=     :</a:t>
            </a:r>
            <a:r>
              <a:rPr lang="zh-CN" altLang="en-US" sz="2400" dirty="0" smtClean="0"/>
              <a:t>第二重样本第</a:t>
            </a:r>
            <a:r>
              <a:rPr lang="en-US" sz="2400" dirty="0" smtClean="0"/>
              <a:t> h</a:t>
            </a:r>
            <a:r>
              <a:rPr lang="zh-CN" altLang="en-US" sz="2400" dirty="0" smtClean="0"/>
              <a:t>层的抽样比</a:t>
            </a:r>
            <a:r>
              <a:rPr lang="en-US" sz="2400" dirty="0" smtClean="0"/>
              <a:t>, 0&lt;</a:t>
            </a:r>
            <a:r>
              <a:rPr lang="en-US" sz="2400" dirty="0" err="1" smtClean="0"/>
              <a:t>f</a:t>
            </a:r>
            <a:r>
              <a:rPr lang="en-US" sz="2400" baseline="-25000" dirty="0" err="1" smtClean="0"/>
              <a:t>hD</a:t>
            </a:r>
            <a:r>
              <a:rPr lang="zh-CN" altLang="en-US" sz="2400" dirty="0" smtClean="0"/>
              <a:t>≤</a:t>
            </a:r>
            <a:r>
              <a:rPr lang="en-US" sz="2400" dirty="0" smtClean="0"/>
              <a:t>1</a:t>
            </a:r>
            <a:endParaRPr lang="zh-CN" altLang="en-US" sz="2400" dirty="0" smtClean="0"/>
          </a:p>
          <a:p>
            <a:pPr>
              <a:buNone/>
            </a:pPr>
            <a:r>
              <a:rPr lang="en-US" sz="2400" dirty="0" err="1" smtClean="0"/>
              <a:t>y</a:t>
            </a:r>
            <a:r>
              <a:rPr lang="en-US" sz="2400" baseline="-25000" dirty="0" err="1" smtClean="0"/>
              <a:t>hj</a:t>
            </a:r>
            <a:r>
              <a:rPr lang="en-US" sz="2400" dirty="0" smtClean="0"/>
              <a:t>:</a:t>
            </a:r>
            <a:r>
              <a:rPr lang="zh-CN" altLang="en-US" sz="2400" dirty="0" smtClean="0"/>
              <a:t>第二重样本第</a:t>
            </a:r>
            <a:r>
              <a:rPr lang="en-US" sz="2400" dirty="0" smtClean="0"/>
              <a:t> h</a:t>
            </a:r>
            <a:r>
              <a:rPr lang="zh-CN" altLang="en-US" sz="2400" dirty="0" smtClean="0"/>
              <a:t>层</a:t>
            </a:r>
            <a:r>
              <a:rPr lang="en-US" sz="2400" dirty="0" smtClean="0"/>
              <a:t> j</a:t>
            </a:r>
            <a:r>
              <a:rPr lang="zh-CN" altLang="en-US" sz="2400" dirty="0" smtClean="0"/>
              <a:t>单元的观测值</a:t>
            </a:r>
            <a:r>
              <a:rPr lang="en-US" sz="2400" dirty="0" smtClean="0"/>
              <a:t>,j=1,2,</a:t>
            </a:r>
            <a:r>
              <a:rPr lang="en-US" altLang="zh-CN" sz="2400" dirty="0" smtClean="0"/>
              <a:t>…</a:t>
            </a:r>
            <a:r>
              <a:rPr lang="en-US" sz="2400" dirty="0" smtClean="0"/>
              <a:t>,</a:t>
            </a:r>
            <a:r>
              <a:rPr lang="en-US" sz="2400" dirty="0" err="1" smtClean="0"/>
              <a:t>n</a:t>
            </a:r>
            <a:r>
              <a:rPr lang="en-US" sz="2400" baseline="-25000" dirty="0" err="1" smtClean="0"/>
              <a:t>h</a:t>
            </a:r>
            <a:r>
              <a:rPr lang="en-US" sz="2400" dirty="0" err="1" smtClean="0"/>
              <a:t>;h</a:t>
            </a:r>
            <a:r>
              <a:rPr lang="en-US" sz="2400" dirty="0" smtClean="0"/>
              <a:t>=1,2,</a:t>
            </a:r>
            <a:r>
              <a:rPr lang="en-US" altLang="zh-CN" sz="2400" dirty="0" smtClean="0"/>
              <a:t>…</a:t>
            </a:r>
            <a:r>
              <a:rPr lang="en-US" sz="2400" dirty="0" smtClean="0"/>
              <a:t>,L</a:t>
            </a:r>
            <a:endParaRPr lang="zh-CN" altLang="en-US" sz="2400" dirty="0" smtClean="0"/>
          </a:p>
          <a:p>
            <a:pPr>
              <a:buNone/>
            </a:pPr>
            <a:endParaRPr lang="zh-CN" altLang="en-US" sz="2400" dirty="0" smtClean="0"/>
          </a:p>
          <a:p>
            <a:pPr>
              <a:buNone/>
            </a:pPr>
            <a:endParaRPr lang="en-US" altLang="zh-CN" dirty="0" smtClean="0"/>
          </a:p>
          <a:p>
            <a:pPr>
              <a:buNone/>
            </a:pPr>
            <a:endParaRPr lang="zh-CN" altLang="en-US" dirty="0"/>
          </a:p>
        </p:txBody>
      </p:sp>
      <p:graphicFrame>
        <p:nvGraphicFramePr>
          <p:cNvPr id="4" name="对象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85" name="公式" r:id="rId3" imgW="114120" imgH="215640" progId="Equation.3">
                  <p:embed/>
                </p:oleObj>
              </mc:Choice>
              <mc:Fallback>
                <p:oleObj name="公式"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对象 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86" name="公式" r:id="rId5" imgW="114120" imgH="215640" progId="Equation.3">
                  <p:embed/>
                </p:oleObj>
              </mc:Choice>
              <mc:Fallback>
                <p:oleObj name="公式" r:id="rId5" imgW="114120" imgH="21564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87" name="公式" r:id="rId6" imgW="114120" imgH="215640" progId="Equation.3">
                  <p:embed/>
                </p:oleObj>
              </mc:Choice>
              <mc:Fallback>
                <p:oleObj name="公式" r:id="rId6" imgW="114120" imgH="215640"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31"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786446" y="2928934"/>
            <a:ext cx="357190" cy="595316"/>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33"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715272" y="3429000"/>
            <a:ext cx="285752" cy="476253"/>
          </a:xfrm>
          <a:prstGeom prst="rect">
            <a:avLst/>
          </a:prstGeom>
          <a:noFill/>
        </p:spPr>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35"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572396" y="3929066"/>
            <a:ext cx="357190" cy="500066"/>
          </a:xfrm>
          <a:prstGeom prst="rect">
            <a:avLst/>
          </a:prstGeom>
          <a:noFill/>
        </p:spPr>
      </p:pic>
      <p:sp>
        <p:nvSpPr>
          <p:cNvPr id="104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40" name="Picture 1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214414" y="4357695"/>
            <a:ext cx="220808" cy="428628"/>
          </a:xfrm>
          <a:prstGeom prst="rect">
            <a:avLst/>
          </a:prstGeom>
          <a:noFill/>
        </p:spPr>
      </p:pic>
      <p:sp>
        <p:nvSpPr>
          <p:cNvPr id="1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42" name="Picture 18"/>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1214414" y="4857760"/>
            <a:ext cx="252000" cy="329921"/>
          </a:xfrm>
          <a:prstGeom prst="rect">
            <a:avLst/>
          </a:prstGeom>
          <a:noFill/>
        </p:spPr>
      </p:pic>
      <p:sp>
        <p:nvSpPr>
          <p:cNvPr id="1045"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44" name="Picture 20"/>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1142976" y="5286388"/>
            <a:ext cx="285752" cy="496306"/>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二、应用</a:t>
            </a:r>
            <a:r>
              <a:rPr lang="en-US" sz="3200" b="1" dirty="0" smtClean="0"/>
              <a:t>:</a:t>
            </a:r>
            <a:r>
              <a:rPr lang="zh-CN" altLang="en-US" sz="3200" b="1" dirty="0" smtClean="0"/>
              <a:t>美国人口普查局的</a:t>
            </a:r>
            <a:r>
              <a:rPr lang="en-US" sz="3200" b="1" dirty="0" smtClean="0"/>
              <a:t>PES</a:t>
            </a:r>
            <a:r>
              <a:rPr lang="zh-CN" altLang="en-US" sz="3200" b="1" dirty="0" smtClean="0"/>
              <a:t>方法</a:t>
            </a:r>
            <a:endParaRPr lang="zh-CN" altLang="en-US" sz="3200" b="1" dirty="0"/>
          </a:p>
        </p:txBody>
      </p:sp>
      <p:sp>
        <p:nvSpPr>
          <p:cNvPr id="3" name="内容占位符 2"/>
          <p:cNvSpPr>
            <a:spLocks noGrp="1"/>
          </p:cNvSpPr>
          <p:nvPr>
            <p:ph idx="1"/>
          </p:nvPr>
        </p:nvSpPr>
        <p:spPr>
          <a:xfrm>
            <a:off x="285720" y="2017712"/>
            <a:ext cx="8572560" cy="4554560"/>
          </a:xfrm>
        </p:spPr>
        <p:txBody>
          <a:bodyPr/>
          <a:lstStyle/>
          <a:p>
            <a:r>
              <a:rPr lang="zh-CN" altLang="en-US" sz="2400" dirty="0" smtClean="0"/>
              <a:t>美国人口普查局在</a:t>
            </a:r>
            <a:r>
              <a:rPr lang="en-US" sz="2400" dirty="0" smtClean="0"/>
              <a:t>10</a:t>
            </a:r>
            <a:r>
              <a:rPr lang="zh-CN" altLang="en-US" sz="2400" dirty="0" smtClean="0"/>
              <a:t>年一次的人口普查中希望能调查到尽可能多的人</a:t>
            </a:r>
            <a:r>
              <a:rPr lang="en-US" sz="2400" dirty="0" smtClean="0"/>
              <a:t>,</a:t>
            </a:r>
            <a:r>
              <a:rPr lang="zh-CN" altLang="en-US" sz="2400" dirty="0" smtClean="0"/>
              <a:t>但不可避免有些人会被遗漏掉从而导致普查的人口估计要少于实际的人口</a:t>
            </a:r>
            <a:r>
              <a:rPr lang="zh-CN" altLang="en-US" sz="2400" smtClean="0"/>
              <a:t>总量</a:t>
            </a:r>
            <a:r>
              <a:rPr lang="zh-CN" altLang="en-US" sz="2400" smtClean="0"/>
              <a:t>。</a:t>
            </a:r>
            <a:endParaRPr lang="en-US" altLang="zh-CN" sz="2400" smtClean="0"/>
          </a:p>
          <a:p>
            <a:r>
              <a:rPr lang="en-US" altLang="zh-CN" sz="2400" smtClean="0"/>
              <a:t>Hogan(1993</a:t>
            </a:r>
            <a:r>
              <a:rPr lang="en-US" altLang="zh-CN" sz="2400"/>
              <a:t>)</a:t>
            </a:r>
            <a:r>
              <a:rPr lang="zh-CN" altLang="en-US" sz="2400"/>
              <a:t>介绍了美国人口普查局使用的普查后调查方法</a:t>
            </a:r>
            <a:r>
              <a:rPr lang="en-US" altLang="zh-CN" sz="2400"/>
              <a:t>(PES)</a:t>
            </a:r>
            <a:r>
              <a:rPr lang="zh-CN" altLang="en-US" sz="2400"/>
              <a:t>。</a:t>
            </a:r>
            <a:endParaRPr lang="en-US" altLang="zh-CN" sz="2400"/>
          </a:p>
          <a:p>
            <a:r>
              <a:rPr lang="zh-CN" altLang="en-US" sz="2400"/>
              <a:t>加拿大则采用一个类似的程序</a:t>
            </a:r>
            <a:r>
              <a:rPr lang="en-US" altLang="zh-CN" sz="2400"/>
              <a:t>,</a:t>
            </a:r>
            <a:r>
              <a:rPr lang="zh-CN" altLang="en-US" sz="2400"/>
              <a:t>称为逆登记核查法。抽取两个样本。</a:t>
            </a:r>
            <a:r>
              <a:rPr lang="en-US" altLang="zh-CN" sz="2400"/>
              <a:t>P</a:t>
            </a:r>
            <a:r>
              <a:rPr lang="zh-CN" altLang="en-US" sz="2400"/>
              <a:t>样本独立于普查直接从总体中抽出</a:t>
            </a:r>
            <a:r>
              <a:rPr lang="en-US" altLang="zh-CN" sz="2400"/>
              <a:t>,</a:t>
            </a:r>
            <a:r>
              <a:rPr lang="zh-CN" altLang="en-US" sz="2400"/>
              <a:t>用以估计普查中遗漏的人数</a:t>
            </a:r>
            <a:r>
              <a:rPr lang="en-US" altLang="zh-CN" sz="2400"/>
              <a:t>,E</a:t>
            </a:r>
            <a:r>
              <a:rPr lang="zh-CN" altLang="en-US" sz="2400"/>
              <a:t>样本则从普查登记中抽出用以估计普查的误差</a:t>
            </a:r>
            <a:r>
              <a:rPr lang="en-US" altLang="zh-CN" sz="2400"/>
              <a:t>,</a:t>
            </a:r>
            <a:r>
              <a:rPr lang="zh-CN" altLang="en-US" sz="2400"/>
              <a:t>比如无此人</a:t>
            </a:r>
            <a:r>
              <a:rPr lang="en-US" altLang="zh-CN" sz="2400"/>
              <a:t>,</a:t>
            </a:r>
            <a:r>
              <a:rPr lang="zh-CN" altLang="en-US" sz="2400"/>
              <a:t>或者是重复登记的情况。</a:t>
            </a:r>
            <a:endParaRPr lang="en-US" altLang="zh-CN" sz="2400"/>
          </a:p>
          <a:p>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017712"/>
            <a:ext cx="8597930" cy="4411683"/>
          </a:xfrm>
        </p:spPr>
        <p:txBody>
          <a:bodyPr/>
          <a:lstStyle/>
          <a:p>
            <a:r>
              <a:rPr lang="zh-CN" altLang="en-US" dirty="0" smtClean="0"/>
              <a:t>事后分层的总体表如表</a:t>
            </a:r>
            <a:r>
              <a:rPr lang="en-US" dirty="0" smtClean="0"/>
              <a:t>7</a:t>
            </a:r>
            <a:r>
              <a:rPr lang="en-US" altLang="zh-CN" dirty="0" smtClean="0"/>
              <a:t>—</a:t>
            </a:r>
            <a:r>
              <a:rPr lang="en-US" dirty="0" smtClean="0"/>
              <a:t>3</a:t>
            </a:r>
            <a:r>
              <a:rPr lang="zh-CN" altLang="en-US" dirty="0" smtClean="0"/>
              <a:t>所示</a:t>
            </a:r>
            <a:endParaRPr lang="en-US" altLang="zh-CN" dirty="0" smtClean="0"/>
          </a:p>
          <a:p>
            <a:endParaRPr lang="zh-CN" altLang="en-US" dirty="0"/>
          </a:p>
        </p:txBody>
      </p:sp>
      <p:graphicFrame>
        <p:nvGraphicFramePr>
          <p:cNvPr id="51202" name="Object 2"/>
          <p:cNvGraphicFramePr>
            <a:graphicFrameLocks noChangeAspect="1"/>
          </p:cNvGraphicFramePr>
          <p:nvPr/>
        </p:nvGraphicFramePr>
        <p:xfrm>
          <a:off x="390525" y="2578100"/>
          <a:ext cx="8483600" cy="4152900"/>
        </p:xfrm>
        <a:graphic>
          <a:graphicData uri="http://schemas.openxmlformats.org/presentationml/2006/ole">
            <mc:AlternateContent xmlns:mc="http://schemas.openxmlformats.org/markup-compatibility/2006">
              <mc:Choice xmlns:v="urn:schemas-microsoft-com:vml" Requires="v">
                <p:oleObj spid="_x0000_s51222" name="文档" r:id="rId3" imgW="6617398" imgH="3177997" progId="Word.Document.12">
                  <p:embed/>
                </p:oleObj>
              </mc:Choice>
              <mc:Fallback>
                <p:oleObj name="文档" r:id="rId3" imgW="6617398" imgH="317799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25" y="2578100"/>
                        <a:ext cx="8483600"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p:cNvGraphicFramePr>
            <a:graphicFrameLocks noChangeAspect="1"/>
          </p:cNvGraphicFramePr>
          <p:nvPr/>
        </p:nvGraphicFramePr>
        <p:xfrm>
          <a:off x="449263" y="2233613"/>
          <a:ext cx="8334375" cy="4017962"/>
        </p:xfrm>
        <a:graphic>
          <a:graphicData uri="http://schemas.openxmlformats.org/presentationml/2006/ole">
            <mc:AlternateContent xmlns:mc="http://schemas.openxmlformats.org/markup-compatibility/2006">
              <mc:Choice xmlns:v="urn:schemas-microsoft-com:vml" Requires="v">
                <p:oleObj spid="_x0000_s52246" name="文档" r:id="rId3" imgW="6889207" imgH="3327033" progId="Word.Document.12">
                  <p:embed/>
                </p:oleObj>
              </mc:Choice>
              <mc:Fallback>
                <p:oleObj name="文档" r:id="rId3" imgW="6889207" imgH="332703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263" y="2233613"/>
                        <a:ext cx="8334375" cy="401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a:r>
            <a:br>
              <a:rPr lang="zh-CN" altLang="en-US" dirty="0" smtClean="0"/>
            </a:br>
            <a:r>
              <a:rPr lang="en-US" dirty="0" smtClean="0"/>
              <a:t> </a:t>
            </a:r>
            <a:r>
              <a:rPr lang="en-US" b="1" dirty="0" smtClean="0"/>
              <a:t>7.3</a:t>
            </a:r>
            <a:r>
              <a:rPr lang="zh-CN" altLang="en-US" b="1" dirty="0" smtClean="0"/>
              <a:t>　电话调查抽样</a:t>
            </a:r>
            <a:endParaRPr lang="zh-CN" altLang="en-US" b="1" dirty="0"/>
          </a:p>
        </p:txBody>
      </p:sp>
      <p:sp>
        <p:nvSpPr>
          <p:cNvPr id="3" name="内容占位符 2"/>
          <p:cNvSpPr>
            <a:spLocks noGrp="1"/>
          </p:cNvSpPr>
          <p:nvPr>
            <p:ph idx="1"/>
          </p:nvPr>
        </p:nvSpPr>
        <p:spPr>
          <a:xfrm>
            <a:off x="214282" y="2017712"/>
            <a:ext cx="8740806" cy="4625997"/>
          </a:xfrm>
        </p:spPr>
        <p:txBody>
          <a:bodyPr/>
          <a:lstStyle/>
          <a:p>
            <a:r>
              <a:rPr lang="zh-CN" altLang="en-US" b="1" dirty="0" smtClean="0"/>
              <a:t>一、电话调查的抽样方法</a:t>
            </a:r>
            <a:endParaRPr lang="en-US" altLang="zh-CN" b="1" dirty="0" smtClean="0"/>
          </a:p>
          <a:p>
            <a:pPr>
              <a:buNone/>
            </a:pPr>
            <a:r>
              <a:rPr lang="zh-CN" altLang="en-US" dirty="0" smtClean="0"/>
              <a:t>   </a:t>
            </a:r>
            <a:r>
              <a:rPr lang="zh-CN" altLang="en-US" sz="2800" dirty="0" smtClean="0"/>
              <a:t>普通住户电话调查的抽样方法主要有三大类</a:t>
            </a:r>
            <a:r>
              <a:rPr lang="en-US" sz="2800" dirty="0" smtClean="0"/>
              <a:t>:</a:t>
            </a:r>
            <a:r>
              <a:rPr lang="zh-CN" altLang="en-US" sz="2800" b="1" dirty="0" smtClean="0"/>
              <a:t>电话号码簿法</a:t>
            </a:r>
            <a:r>
              <a:rPr lang="zh-CN" altLang="en-US" sz="2800" dirty="0" smtClean="0"/>
              <a:t>、</a:t>
            </a:r>
            <a:r>
              <a:rPr lang="zh-CN" altLang="en-US" sz="2800" b="1" dirty="0" smtClean="0"/>
              <a:t>随机拨号法</a:t>
            </a:r>
            <a:r>
              <a:rPr lang="zh-CN" altLang="en-US" sz="2800" dirty="0" smtClean="0"/>
              <a:t>以及</a:t>
            </a:r>
            <a:r>
              <a:rPr lang="zh-CN" altLang="en-US" sz="2800" b="1" dirty="0" smtClean="0"/>
              <a:t>综合法</a:t>
            </a:r>
            <a:r>
              <a:rPr lang="zh-CN" altLang="en-US" sz="2800" dirty="0" smtClean="0"/>
              <a:t>。</a:t>
            </a:r>
            <a:endParaRPr lang="en-US" altLang="zh-CN" sz="2800" dirty="0" smtClean="0"/>
          </a:p>
          <a:p>
            <a:pPr>
              <a:buNone/>
            </a:pPr>
            <a:endParaRPr lang="en-US" altLang="zh-CN" sz="2800" dirty="0" smtClean="0"/>
          </a:p>
          <a:p>
            <a:pPr>
              <a:buNone/>
            </a:pPr>
            <a:r>
              <a:rPr lang="en-US" sz="2800" b="1" dirty="0" smtClean="0"/>
              <a:t>   1.</a:t>
            </a:r>
            <a:r>
              <a:rPr lang="zh-CN" altLang="en-US" sz="2800" b="1" dirty="0" smtClean="0"/>
              <a:t>电话号码簿法</a:t>
            </a:r>
            <a:r>
              <a:rPr lang="en-US" sz="2400" b="1" dirty="0" smtClean="0"/>
              <a:t>(sampling telephone directories)</a:t>
            </a:r>
            <a:endParaRPr lang="zh-CN" altLang="en-US" sz="2400" b="1" dirty="0" smtClean="0"/>
          </a:p>
          <a:p>
            <a:pPr>
              <a:buNone/>
            </a:pPr>
            <a:r>
              <a:rPr lang="zh-CN" altLang="en-US" sz="2400" dirty="0" smtClean="0"/>
              <a:t>    电话调查最初的抽样设计是直接利用现成的、被认为能代表有电话住户的电话号码簿作为抽样框</a:t>
            </a:r>
            <a:r>
              <a:rPr lang="en-US" sz="2400" dirty="0" smtClean="0"/>
              <a:t>,</a:t>
            </a:r>
            <a:r>
              <a:rPr lang="zh-CN" altLang="en-US" sz="2400" dirty="0" smtClean="0"/>
              <a:t>采用随机抽样或系统抽样的方式获得住宅电话号码。</a:t>
            </a:r>
          </a:p>
          <a:p>
            <a:pPr>
              <a:buNone/>
            </a:pPr>
            <a:endParaRPr lang="zh-CN" altLang="en-US" sz="2800" dirty="0" smtClean="0"/>
          </a:p>
          <a:p>
            <a:pPr>
              <a:buNone/>
            </a:pPr>
            <a:endParaRPr lang="zh-CN" altLang="en-US"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200" b="1" dirty="0" smtClean="0"/>
              <a:t>(1)</a:t>
            </a:r>
            <a:r>
              <a:rPr lang="zh-CN" altLang="en-US" sz="3200" b="1" dirty="0" smtClean="0"/>
              <a:t>随机抽样法</a:t>
            </a:r>
            <a:endParaRPr lang="zh-CN" altLang="en-US" sz="3200" b="1" dirty="0"/>
          </a:p>
        </p:txBody>
      </p:sp>
      <p:sp>
        <p:nvSpPr>
          <p:cNvPr id="3" name="内容占位符 2"/>
          <p:cNvSpPr>
            <a:spLocks noGrp="1"/>
          </p:cNvSpPr>
          <p:nvPr>
            <p:ph idx="1"/>
          </p:nvPr>
        </p:nvSpPr>
        <p:spPr>
          <a:xfrm>
            <a:off x="214282" y="2017712"/>
            <a:ext cx="8740806" cy="4554559"/>
          </a:xfrm>
        </p:spPr>
        <p:txBody>
          <a:bodyPr/>
          <a:lstStyle/>
          <a:p>
            <a:r>
              <a:rPr lang="zh-CN" altLang="en-US" sz="2800" dirty="0" smtClean="0"/>
              <a:t>又可分为简单随机抽样和两阶段随机抽样。</a:t>
            </a:r>
            <a:endParaRPr lang="en-US" altLang="zh-CN" sz="2800" dirty="0" smtClean="0"/>
          </a:p>
          <a:p>
            <a:r>
              <a:rPr lang="zh-CN" altLang="en-US" sz="2800" dirty="0" smtClean="0"/>
              <a:t>简单随机抽样</a:t>
            </a:r>
            <a:r>
              <a:rPr lang="en-US" sz="2800" dirty="0" smtClean="0"/>
              <a:t>,</a:t>
            </a:r>
            <a:r>
              <a:rPr lang="zh-CN" altLang="en-US" sz="2800" dirty="0" smtClean="0"/>
              <a:t>就是将电话号码簿上的电话号码建为一个计算机文件</a:t>
            </a:r>
            <a:r>
              <a:rPr lang="en-US" sz="2800" dirty="0" smtClean="0"/>
              <a:t>,</a:t>
            </a:r>
            <a:r>
              <a:rPr lang="zh-CN" altLang="en-US" sz="2800" dirty="0" smtClean="0"/>
              <a:t>在其中随机抽出所需的样本数</a:t>
            </a:r>
            <a:r>
              <a:rPr lang="en-US" sz="2800" dirty="0" smtClean="0"/>
              <a:t>,</a:t>
            </a:r>
            <a:r>
              <a:rPr lang="zh-CN" altLang="en-US" sz="2800" dirty="0" smtClean="0"/>
              <a:t>这是一种非常简便的做法。</a:t>
            </a:r>
            <a:endParaRPr lang="en-US" altLang="zh-CN" sz="2800" dirty="0" smtClean="0"/>
          </a:p>
          <a:p>
            <a:r>
              <a:rPr lang="zh-CN" altLang="en-US" sz="2800" dirty="0" smtClean="0"/>
              <a:t>两阶段随机抽样是将抽样过程分为两阶段</a:t>
            </a:r>
            <a:r>
              <a:rPr lang="en-US" sz="2800" dirty="0" smtClean="0"/>
              <a:t>,</a:t>
            </a:r>
            <a:r>
              <a:rPr lang="zh-CN" altLang="en-US" sz="2800" dirty="0" smtClean="0"/>
              <a:t>以既定的样本大小为基础</a:t>
            </a:r>
            <a:r>
              <a:rPr lang="en-US" sz="2800" dirty="0" smtClean="0"/>
              <a:t>,</a:t>
            </a:r>
            <a:r>
              <a:rPr lang="zh-CN" altLang="en-US" sz="2800" dirty="0" smtClean="0"/>
              <a:t>决定抽取的号码簿</a:t>
            </a:r>
            <a:r>
              <a:rPr lang="zh-CN" altLang="en-US" sz="2800" smtClean="0"/>
              <a:t>页数</a:t>
            </a:r>
            <a:r>
              <a:rPr lang="zh-CN" altLang="en-US" sz="2800" smtClean="0"/>
              <a:t>。</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200" b="1" dirty="0" smtClean="0"/>
              <a:t>(2)</a:t>
            </a:r>
            <a:r>
              <a:rPr lang="zh-CN" altLang="en-US" sz="3200" b="1" dirty="0" smtClean="0"/>
              <a:t>系统抽样法</a:t>
            </a:r>
            <a:endParaRPr lang="zh-CN" altLang="en-US" sz="3200" b="1" dirty="0"/>
          </a:p>
        </p:txBody>
      </p:sp>
      <p:sp>
        <p:nvSpPr>
          <p:cNvPr id="3" name="内容占位符 2"/>
          <p:cNvSpPr>
            <a:spLocks noGrp="1"/>
          </p:cNvSpPr>
          <p:nvPr>
            <p:ph idx="1"/>
          </p:nvPr>
        </p:nvSpPr>
        <p:spPr>
          <a:xfrm>
            <a:off x="357158" y="1928802"/>
            <a:ext cx="8597930" cy="4554560"/>
          </a:xfrm>
        </p:spPr>
        <p:txBody>
          <a:bodyPr/>
          <a:lstStyle/>
          <a:p>
            <a:r>
              <a:rPr lang="zh-CN" altLang="en-US" sz="2800" dirty="0" smtClean="0"/>
              <a:t>也分为系统抽样和两阶段系统抽样。</a:t>
            </a:r>
            <a:endParaRPr lang="en-US" altLang="zh-CN" sz="2800" dirty="0" smtClean="0"/>
          </a:p>
          <a:p>
            <a:r>
              <a:rPr lang="zh-CN" altLang="en-US" sz="2800" dirty="0" smtClean="0"/>
              <a:t>系统抽样</a:t>
            </a:r>
            <a:r>
              <a:rPr lang="en-US" sz="2800" dirty="0" smtClean="0"/>
              <a:t>,</a:t>
            </a:r>
            <a:r>
              <a:rPr lang="zh-CN" altLang="en-US" sz="2800" dirty="0" smtClean="0"/>
              <a:t>就是根据电话号码簿上所登的电话号码总数</a:t>
            </a:r>
            <a:r>
              <a:rPr lang="en-US" sz="2800" dirty="0" smtClean="0"/>
              <a:t>,</a:t>
            </a:r>
            <a:r>
              <a:rPr lang="zh-CN" altLang="en-US" sz="2800" dirty="0" smtClean="0"/>
              <a:t>依所设定的样本量大小</a:t>
            </a:r>
            <a:r>
              <a:rPr lang="en-US" sz="2800" dirty="0" smtClean="0"/>
              <a:t>,</a:t>
            </a:r>
            <a:r>
              <a:rPr lang="zh-CN" altLang="en-US" sz="2800" dirty="0" smtClean="0"/>
              <a:t>每隔</a:t>
            </a:r>
            <a:r>
              <a:rPr lang="en-US" sz="2800" dirty="0" smtClean="0"/>
              <a:t>k</a:t>
            </a:r>
            <a:r>
              <a:rPr lang="zh-CN" altLang="en-US" sz="2800" dirty="0" smtClean="0"/>
              <a:t>个电话号码抽出一个样本。</a:t>
            </a:r>
            <a:endParaRPr lang="en-US" altLang="zh-CN" sz="2800" dirty="0" smtClean="0"/>
          </a:p>
          <a:p>
            <a:r>
              <a:rPr lang="zh-CN" altLang="en-US" sz="2800" dirty="0" smtClean="0"/>
              <a:t>两阶段系统抽样是将抽样过程分为两阶段</a:t>
            </a:r>
            <a:r>
              <a:rPr lang="en-US" sz="2800" dirty="0" smtClean="0"/>
              <a:t>,</a:t>
            </a:r>
            <a:r>
              <a:rPr lang="zh-CN" altLang="en-US" sz="2800" dirty="0" smtClean="0"/>
              <a:t>先决定号码簿的页码</a:t>
            </a:r>
            <a:r>
              <a:rPr lang="en-US" sz="2800" dirty="0" smtClean="0"/>
              <a:t>,</a:t>
            </a:r>
            <a:r>
              <a:rPr lang="zh-CN" altLang="en-US" sz="2800" dirty="0" smtClean="0"/>
              <a:t>再决定抽出的</a:t>
            </a:r>
            <a:r>
              <a:rPr lang="zh-CN" altLang="en-US" sz="2800" smtClean="0"/>
              <a:t>电话号码</a:t>
            </a:r>
            <a:r>
              <a:rPr lang="zh-CN" altLang="en-US" sz="2800" smtClean="0"/>
              <a:t>。</a:t>
            </a:r>
            <a:endParaRPr lang="zh-CN" altLang="en-US" sz="2800" dirty="0" smtClean="0"/>
          </a:p>
          <a:p>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电话号码簿法的优点和缺点</a:t>
            </a:r>
            <a:endParaRPr lang="zh-CN" altLang="en-US" sz="3200" b="1" dirty="0"/>
          </a:p>
        </p:txBody>
      </p:sp>
      <p:sp>
        <p:nvSpPr>
          <p:cNvPr id="3" name="内容占位符 2"/>
          <p:cNvSpPr>
            <a:spLocks noGrp="1"/>
          </p:cNvSpPr>
          <p:nvPr>
            <p:ph idx="1"/>
          </p:nvPr>
        </p:nvSpPr>
        <p:spPr>
          <a:xfrm>
            <a:off x="357158" y="2017712"/>
            <a:ext cx="8597930" cy="4554559"/>
          </a:xfrm>
        </p:spPr>
        <p:txBody>
          <a:bodyPr/>
          <a:lstStyle/>
          <a:p>
            <a:endParaRPr lang="en-US" altLang="zh-CN" b="1" dirty="0" smtClean="0"/>
          </a:p>
          <a:p>
            <a:r>
              <a:rPr lang="zh-CN" altLang="en-US" b="1" dirty="0" smtClean="0"/>
              <a:t>优点：</a:t>
            </a:r>
            <a:r>
              <a:rPr lang="zh-CN" altLang="en-US" sz="2800" dirty="0" smtClean="0"/>
              <a:t>利用电话号码簿抽样的好处是</a:t>
            </a:r>
            <a:r>
              <a:rPr lang="en-US" sz="2800" dirty="0" smtClean="0"/>
              <a:t>,</a:t>
            </a:r>
            <a:r>
              <a:rPr lang="zh-CN" altLang="en-US" sz="2800" dirty="0" smtClean="0"/>
              <a:t>很少发生所拨号码为空号或所打电话为非住宅电话的情形</a:t>
            </a:r>
            <a:r>
              <a:rPr lang="en-US" sz="2800" dirty="0" smtClean="0"/>
              <a:t>;</a:t>
            </a:r>
          </a:p>
          <a:p>
            <a:r>
              <a:rPr lang="zh-CN" altLang="en-US" b="1" dirty="0" smtClean="0"/>
              <a:t>缺点：</a:t>
            </a:r>
            <a:r>
              <a:rPr lang="zh-CN" altLang="en-US" sz="2800" dirty="0" smtClean="0"/>
              <a:t>号码簿中会遗漏部分电话用户</a:t>
            </a:r>
            <a:r>
              <a:rPr lang="en-US" sz="2800" dirty="0" smtClean="0"/>
              <a:t>,</a:t>
            </a:r>
            <a:r>
              <a:rPr lang="zh-CN" altLang="en-US" sz="2800" dirty="0" smtClean="0"/>
              <a:t>导致未涵盖偏差</a:t>
            </a:r>
            <a:r>
              <a:rPr lang="en-US" sz="2800" dirty="0" smtClean="0"/>
              <a:t>(</a:t>
            </a:r>
            <a:r>
              <a:rPr lang="en-US" sz="2800" dirty="0" err="1" smtClean="0"/>
              <a:t>noncoverage</a:t>
            </a:r>
            <a:r>
              <a:rPr lang="en-US" sz="2800" dirty="0" smtClean="0"/>
              <a:t>)</a:t>
            </a:r>
            <a:r>
              <a:rPr lang="zh-CN" altLang="en-US" sz="2800" dirty="0" smtClean="0"/>
              <a:t>。尤其在我国</a:t>
            </a:r>
            <a:r>
              <a:rPr lang="en-US" sz="2800" dirty="0" smtClean="0"/>
              <a:t>,</a:t>
            </a:r>
            <a:r>
              <a:rPr lang="zh-CN" altLang="en-US" sz="2800" dirty="0" smtClean="0"/>
              <a:t>大多数的住宅电话都没有登记在住宅电话号码簿上</a:t>
            </a:r>
            <a:r>
              <a:rPr lang="en-US" sz="2800" dirty="0" smtClean="0"/>
              <a:t>,</a:t>
            </a:r>
            <a:r>
              <a:rPr lang="zh-CN" altLang="en-US" sz="2800" dirty="0" smtClean="0"/>
              <a:t>所以实际中很少采用这种方法。</a:t>
            </a:r>
          </a:p>
          <a:p>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b="1" dirty="0" smtClean="0"/>
              <a:t>2.</a:t>
            </a:r>
            <a:r>
              <a:rPr lang="zh-CN" altLang="en-US" sz="3600" b="1" dirty="0" smtClean="0"/>
              <a:t>随机拨号法</a:t>
            </a:r>
            <a:endParaRPr lang="zh-CN" altLang="en-US" sz="3600" b="1" dirty="0"/>
          </a:p>
        </p:txBody>
      </p:sp>
      <p:sp>
        <p:nvSpPr>
          <p:cNvPr id="3" name="内容占位符 2"/>
          <p:cNvSpPr>
            <a:spLocks noGrp="1"/>
          </p:cNvSpPr>
          <p:nvPr>
            <p:ph idx="1"/>
          </p:nvPr>
        </p:nvSpPr>
        <p:spPr>
          <a:xfrm>
            <a:off x="285720" y="2017712"/>
            <a:ext cx="8501122" cy="4483121"/>
          </a:xfrm>
        </p:spPr>
        <p:txBody>
          <a:bodyPr/>
          <a:lstStyle/>
          <a:p>
            <a:pPr>
              <a:lnSpc>
                <a:spcPct val="150000"/>
              </a:lnSpc>
            </a:pPr>
            <a:r>
              <a:rPr lang="zh-CN" altLang="en-US" sz="2800" smtClean="0"/>
              <a:t>常见</a:t>
            </a:r>
            <a:r>
              <a:rPr lang="zh-CN" altLang="en-US" sz="2800" dirty="0" smtClean="0"/>
              <a:t>的随机拨号法就是利用电信局局号的抽样框资料随机抽取局号</a:t>
            </a:r>
            <a:r>
              <a:rPr lang="en-US" sz="2800" dirty="0" smtClean="0"/>
              <a:t>,</a:t>
            </a:r>
            <a:r>
              <a:rPr lang="zh-CN" altLang="en-US" sz="2800" dirty="0" smtClean="0"/>
              <a:t>然后随机产生后四位数字。这种方法是目前国内实践中最常采用的</a:t>
            </a:r>
            <a:r>
              <a:rPr lang="zh-CN" altLang="en-US" sz="2800" smtClean="0"/>
              <a:t>方法</a:t>
            </a:r>
            <a:r>
              <a:rPr lang="zh-CN" altLang="en-US" sz="2800" smtClean="0"/>
              <a:t>。</a:t>
            </a:r>
            <a:endParaRPr lang="en-US" altLang="zh-CN" sz="2800" smtClean="0"/>
          </a:p>
          <a:p>
            <a:pPr>
              <a:lnSpc>
                <a:spcPct val="150000"/>
              </a:lnSpc>
            </a:pPr>
            <a:r>
              <a:rPr lang="zh-CN" altLang="en-US" sz="2800" smtClean="0"/>
              <a:t>常见</a:t>
            </a:r>
            <a:r>
              <a:rPr lang="zh-CN" altLang="en-US" sz="2800" dirty="0" smtClean="0"/>
              <a:t>的随机拨号法可分为</a:t>
            </a:r>
            <a:r>
              <a:rPr lang="zh-CN" altLang="en-US" sz="2800" b="1" dirty="0" smtClean="0"/>
              <a:t>简单随机拨号法</a:t>
            </a:r>
            <a:r>
              <a:rPr lang="zh-CN" altLang="en-US" sz="2800" dirty="0" smtClean="0"/>
              <a:t>与</a:t>
            </a:r>
            <a:r>
              <a:rPr lang="zh-CN" altLang="en-US" sz="2800" b="1" dirty="0" smtClean="0"/>
              <a:t>集群随机拨号法</a:t>
            </a:r>
            <a:r>
              <a:rPr lang="zh-CN" altLang="en-US" sz="2400" dirty="0" smtClean="0"/>
              <a:t>。</a:t>
            </a:r>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017713"/>
            <a:ext cx="8597930" cy="4483122"/>
          </a:xfrm>
        </p:spPr>
        <p:txBody>
          <a:bodyPr/>
          <a:lstStyle/>
          <a:p>
            <a:r>
              <a:rPr lang="en-US" sz="2400" dirty="0" smtClean="0"/>
              <a:t>(1)</a:t>
            </a:r>
            <a:r>
              <a:rPr lang="zh-CN" altLang="en-US" sz="2400" dirty="0" smtClean="0"/>
              <a:t>简单随机拨号法</a:t>
            </a:r>
            <a:r>
              <a:rPr lang="en-US" sz="2400" dirty="0" smtClean="0"/>
              <a:t>(simple </a:t>
            </a:r>
            <a:r>
              <a:rPr lang="en-US" sz="2400" smtClean="0"/>
              <a:t>RDD)</a:t>
            </a:r>
          </a:p>
          <a:p>
            <a:pPr marL="400050" lvl="1" indent="0">
              <a:buNone/>
            </a:pPr>
            <a:r>
              <a:rPr lang="zh-CN" altLang="en-US" sz="2000" smtClean="0"/>
              <a:t>分为</a:t>
            </a:r>
            <a:r>
              <a:rPr lang="zh-CN" altLang="en-US" sz="2000" dirty="0" smtClean="0"/>
              <a:t>两步</a:t>
            </a:r>
            <a:r>
              <a:rPr lang="en-US" sz="2000" dirty="0" smtClean="0"/>
              <a:t>,</a:t>
            </a:r>
            <a:r>
              <a:rPr lang="zh-CN" altLang="en-US" sz="2000" dirty="0" smtClean="0"/>
              <a:t>首先确定所调查的局号</a:t>
            </a:r>
            <a:r>
              <a:rPr lang="en-US" sz="2000" dirty="0" smtClean="0"/>
              <a:t>,</a:t>
            </a:r>
            <a:r>
              <a:rPr lang="zh-CN" altLang="en-US" sz="2000" dirty="0" smtClean="0"/>
              <a:t>再以随机的方式生成后四位尾数。</a:t>
            </a:r>
          </a:p>
          <a:p>
            <a:endParaRPr lang="en-US" sz="2400" dirty="0" smtClean="0"/>
          </a:p>
          <a:p>
            <a:r>
              <a:rPr lang="en-US" sz="2400" dirty="0" smtClean="0"/>
              <a:t>(2) </a:t>
            </a:r>
            <a:r>
              <a:rPr lang="zh-CN" altLang="en-US" sz="2400" dirty="0" smtClean="0"/>
              <a:t>整群随机拨号法</a:t>
            </a:r>
            <a:r>
              <a:rPr lang="en-US" sz="2400" dirty="0" smtClean="0"/>
              <a:t>(cluster </a:t>
            </a:r>
            <a:r>
              <a:rPr lang="en-US" sz="2400" smtClean="0"/>
              <a:t>RDD)</a:t>
            </a:r>
            <a:endParaRPr lang="en-US" altLang="zh-CN" sz="2400" smtClean="0"/>
          </a:p>
          <a:p>
            <a:pPr marL="0" indent="0">
              <a:buNone/>
            </a:pPr>
            <a:r>
              <a:rPr lang="en-US" altLang="zh-CN" sz="2400"/>
              <a:t> </a:t>
            </a:r>
            <a:r>
              <a:rPr lang="en-US" altLang="zh-CN" sz="2400" smtClean="0"/>
              <a:t>   </a:t>
            </a:r>
            <a:r>
              <a:rPr lang="zh-CN" altLang="en-US" sz="2400" smtClean="0"/>
              <a:t>由于：</a:t>
            </a:r>
            <a:endParaRPr lang="en-US" altLang="zh-CN" sz="2400" smtClean="0"/>
          </a:p>
          <a:p>
            <a:pPr lvl="1"/>
            <a:r>
              <a:rPr lang="zh-CN" altLang="en-US" sz="2000" smtClean="0"/>
              <a:t>局</a:t>
            </a:r>
            <a:r>
              <a:rPr lang="zh-CN" altLang="en-US" sz="2000" dirty="0" smtClean="0"/>
              <a:t>号下可排列出来的四位数字并不</a:t>
            </a:r>
            <a:r>
              <a:rPr lang="zh-CN" altLang="en-US" sz="2000" smtClean="0"/>
              <a:t>都是电话号码</a:t>
            </a:r>
            <a:endParaRPr lang="en-US" altLang="zh-CN" sz="2000" smtClean="0"/>
          </a:p>
          <a:p>
            <a:pPr lvl="1"/>
            <a:r>
              <a:rPr lang="zh-CN" altLang="en-US" sz="2000" smtClean="0"/>
              <a:t>由于</a:t>
            </a:r>
            <a:r>
              <a:rPr lang="zh-CN" altLang="en-US" sz="2000" dirty="0" smtClean="0"/>
              <a:t>所处地理位置的不同</a:t>
            </a:r>
            <a:r>
              <a:rPr lang="en-US" sz="2000" dirty="0" smtClean="0"/>
              <a:t>,</a:t>
            </a:r>
            <a:r>
              <a:rPr lang="zh-CN" altLang="en-US" sz="2000" dirty="0" smtClean="0"/>
              <a:t>每个局号下的住宅电话的数目</a:t>
            </a:r>
            <a:r>
              <a:rPr lang="zh-CN" altLang="en-US" sz="2000" smtClean="0"/>
              <a:t>也不同</a:t>
            </a:r>
            <a:endParaRPr lang="en-US" altLang="zh-CN" sz="2000" smtClean="0"/>
          </a:p>
          <a:p>
            <a:pPr marL="457200" lvl="1" indent="0">
              <a:buNone/>
            </a:pPr>
            <a:r>
              <a:rPr lang="zh-CN" altLang="en-US" sz="2000" smtClean="0"/>
              <a:t>为</a:t>
            </a:r>
            <a:r>
              <a:rPr lang="zh-CN" altLang="en-US" sz="2000" dirty="0" smtClean="0"/>
              <a:t>提高随机拨号法的效率</a:t>
            </a:r>
            <a:r>
              <a:rPr lang="en-US" sz="2000" dirty="0" smtClean="0"/>
              <a:t>,Groves(1978)</a:t>
            </a:r>
            <a:r>
              <a:rPr lang="zh-CN" altLang="en-US" sz="2000" dirty="0" smtClean="0"/>
              <a:t>、</a:t>
            </a:r>
            <a:r>
              <a:rPr lang="en-US" sz="2000" dirty="0" smtClean="0"/>
              <a:t>Cummings(1979)</a:t>
            </a:r>
            <a:r>
              <a:rPr lang="zh-CN" altLang="en-US" sz="2000" dirty="0" smtClean="0"/>
              <a:t>提出整群随机拨号法。</a:t>
            </a:r>
          </a:p>
          <a:p>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典型的整群随机拨号法的步骤</a:t>
            </a:r>
            <a:endParaRPr lang="zh-CN" altLang="en-US" sz="3200" b="1" dirty="0"/>
          </a:p>
        </p:txBody>
      </p:sp>
      <p:sp>
        <p:nvSpPr>
          <p:cNvPr id="3" name="内容占位符 2"/>
          <p:cNvSpPr>
            <a:spLocks noGrp="1"/>
          </p:cNvSpPr>
          <p:nvPr>
            <p:ph idx="1"/>
          </p:nvPr>
        </p:nvSpPr>
        <p:spPr>
          <a:xfrm>
            <a:off x="428596" y="2017712"/>
            <a:ext cx="8526492" cy="4411683"/>
          </a:xfrm>
        </p:spPr>
        <p:txBody>
          <a:bodyPr/>
          <a:lstStyle/>
          <a:p>
            <a:r>
              <a:rPr lang="zh-CN" altLang="en-US" sz="2400" dirty="0" smtClean="0"/>
              <a:t>（</a:t>
            </a:r>
            <a:r>
              <a:rPr lang="en-US" sz="2400" dirty="0" smtClean="0"/>
              <a:t>1</a:t>
            </a:r>
            <a:r>
              <a:rPr lang="zh-CN" altLang="en-US" sz="2400" dirty="0" smtClean="0"/>
              <a:t>）以</a:t>
            </a:r>
            <a:r>
              <a:rPr lang="en-US" sz="2400" dirty="0" smtClean="0"/>
              <a:t>1000</a:t>
            </a:r>
            <a:r>
              <a:rPr lang="zh-CN" altLang="en-US" sz="2400" dirty="0" smtClean="0"/>
              <a:t>个</a:t>
            </a:r>
            <a:r>
              <a:rPr lang="en-US" sz="2400" dirty="0" smtClean="0"/>
              <a:t>(</a:t>
            </a:r>
            <a:r>
              <a:rPr lang="zh-CN" altLang="en-US" sz="2400" dirty="0" smtClean="0"/>
              <a:t>或</a:t>
            </a:r>
            <a:r>
              <a:rPr lang="en-US" sz="2400" dirty="0" smtClean="0"/>
              <a:t>100</a:t>
            </a:r>
            <a:r>
              <a:rPr lang="zh-CN" altLang="en-US" sz="2400" dirty="0" smtClean="0"/>
              <a:t>个或</a:t>
            </a:r>
            <a:r>
              <a:rPr lang="en-US" sz="2400" dirty="0" smtClean="0"/>
              <a:t>10</a:t>
            </a:r>
            <a:r>
              <a:rPr lang="zh-CN" altLang="en-US" sz="2400" dirty="0" smtClean="0"/>
              <a:t>个</a:t>
            </a:r>
            <a:r>
              <a:rPr lang="en-US" sz="2400" dirty="0" smtClean="0"/>
              <a:t>)</a:t>
            </a:r>
            <a:r>
              <a:rPr lang="zh-CN" altLang="en-US" sz="2400" dirty="0" smtClean="0"/>
              <a:t>号码为一群</a:t>
            </a:r>
            <a:r>
              <a:rPr lang="en-US" sz="2400" dirty="0" smtClean="0"/>
              <a:t>(cluster or bank),</a:t>
            </a:r>
            <a:r>
              <a:rPr lang="zh-CN" altLang="en-US" sz="2400" dirty="0" smtClean="0"/>
              <a:t>在每一个局号下产生若干个群。</a:t>
            </a:r>
            <a:endParaRPr lang="en-US" altLang="zh-CN" sz="2400" dirty="0" smtClean="0"/>
          </a:p>
          <a:p>
            <a:r>
              <a:rPr lang="zh-CN" altLang="en-US" sz="2400" dirty="0" smtClean="0"/>
              <a:t>（</a:t>
            </a:r>
            <a:r>
              <a:rPr lang="en-US" sz="2400" dirty="0" smtClean="0"/>
              <a:t>2</a:t>
            </a:r>
            <a:r>
              <a:rPr lang="zh-CN" altLang="en-US" sz="2400" dirty="0" smtClean="0"/>
              <a:t>）采用分层抽样法决定每一局号中应抽出若干样本群</a:t>
            </a:r>
            <a:r>
              <a:rPr lang="en-US" sz="2400" dirty="0" smtClean="0"/>
              <a:t>(</a:t>
            </a:r>
            <a:r>
              <a:rPr lang="zh-CN" altLang="en-US" sz="2400" dirty="0" smtClean="0"/>
              <a:t>假设为</a:t>
            </a:r>
            <a:r>
              <a:rPr lang="en-US" sz="2400" dirty="0" smtClean="0"/>
              <a:t>n)</a:t>
            </a:r>
            <a:r>
              <a:rPr lang="zh-CN" altLang="en-US" sz="2400" dirty="0" smtClean="0"/>
              <a:t>。</a:t>
            </a:r>
            <a:endParaRPr lang="en-US" altLang="zh-CN" sz="2400" dirty="0" smtClean="0"/>
          </a:p>
          <a:p>
            <a:r>
              <a:rPr lang="en-US" sz="2400" dirty="0" smtClean="0"/>
              <a:t>3)</a:t>
            </a:r>
            <a:r>
              <a:rPr lang="zh-CN" altLang="en-US" sz="2400" dirty="0" smtClean="0"/>
              <a:t>采用随机抽样法在每个局码中抽出</a:t>
            </a:r>
            <a:r>
              <a:rPr lang="en-US" sz="2400" dirty="0" smtClean="0"/>
              <a:t>n</a:t>
            </a:r>
            <a:r>
              <a:rPr lang="zh-CN" altLang="en-US" sz="2400" dirty="0" smtClean="0"/>
              <a:t>个样本群</a:t>
            </a:r>
            <a:r>
              <a:rPr lang="en-US" sz="2400" dirty="0" smtClean="0"/>
              <a:t>,</a:t>
            </a:r>
            <a:r>
              <a:rPr lang="zh-CN" altLang="en-US" sz="2400" dirty="0" smtClean="0"/>
              <a:t>在样本群中以随机数随机方式</a:t>
            </a:r>
            <a:r>
              <a:rPr lang="en-US" sz="2400" dirty="0" smtClean="0"/>
              <a:t>,</a:t>
            </a:r>
            <a:r>
              <a:rPr lang="zh-CN" altLang="en-US" sz="2400" dirty="0" smtClean="0"/>
              <a:t>产生第一个电话号码</a:t>
            </a:r>
            <a:r>
              <a:rPr lang="en-US" sz="2400" dirty="0" smtClean="0"/>
              <a:t>;</a:t>
            </a:r>
            <a:r>
              <a:rPr lang="zh-CN" altLang="en-US" sz="2400" dirty="0" smtClean="0"/>
              <a:t>若试打结果为有效的电话号码</a:t>
            </a:r>
            <a:r>
              <a:rPr lang="en-US" sz="2400" dirty="0" smtClean="0"/>
              <a:t>,</a:t>
            </a:r>
            <a:r>
              <a:rPr lang="zh-CN" altLang="en-US" sz="2400" dirty="0" smtClean="0"/>
              <a:t>则保留此样本群</a:t>
            </a:r>
            <a:r>
              <a:rPr lang="en-US" sz="2400" dirty="0" smtClean="0"/>
              <a:t>,</a:t>
            </a:r>
            <a:r>
              <a:rPr lang="zh-CN" altLang="en-US" sz="2400" dirty="0" smtClean="0"/>
              <a:t>并抽出群内样本</a:t>
            </a:r>
            <a:r>
              <a:rPr lang="en-US" sz="2400" dirty="0" smtClean="0"/>
              <a:t>,</a:t>
            </a:r>
            <a:r>
              <a:rPr lang="zh-CN" altLang="en-US" sz="2400" dirty="0" smtClean="0"/>
              <a:t>否则就放弃这个群</a:t>
            </a:r>
            <a:r>
              <a:rPr lang="en-US" sz="2400" dirty="0" smtClean="0"/>
              <a:t>,</a:t>
            </a:r>
            <a:r>
              <a:rPr lang="zh-CN" altLang="en-US" sz="2400" dirty="0" smtClean="0"/>
              <a:t>另外抽出一样本群</a:t>
            </a:r>
            <a:r>
              <a:rPr lang="en-US" sz="2400" dirty="0" smtClean="0"/>
              <a:t>,</a:t>
            </a:r>
            <a:r>
              <a:rPr lang="zh-CN" altLang="en-US" sz="2400" dirty="0" smtClean="0"/>
              <a:t>重复以上测试。</a:t>
            </a:r>
            <a:endParaRPr lang="en-US" altLang="zh-CN" sz="2400" dirty="0" smtClean="0"/>
          </a:p>
          <a:p>
            <a:r>
              <a:rPr lang="en-US" sz="2400" dirty="0" smtClean="0"/>
              <a:t>4)</a:t>
            </a:r>
            <a:r>
              <a:rPr lang="zh-CN" altLang="en-US" sz="2400" dirty="0" smtClean="0"/>
              <a:t>所抽出的样本群</a:t>
            </a:r>
            <a:r>
              <a:rPr lang="en-US" sz="2400" dirty="0" smtClean="0"/>
              <a:t>,</a:t>
            </a:r>
            <a:r>
              <a:rPr lang="zh-CN" altLang="en-US" sz="2400" dirty="0" smtClean="0"/>
              <a:t>全部经过测试后</a:t>
            </a:r>
            <a:r>
              <a:rPr lang="en-US" sz="2400" dirty="0" smtClean="0"/>
              <a:t>,</a:t>
            </a:r>
            <a:r>
              <a:rPr lang="zh-CN" altLang="en-US" sz="2400" dirty="0" smtClean="0"/>
              <a:t>得出有效样本群</a:t>
            </a:r>
            <a:r>
              <a:rPr lang="en-US" sz="2400" dirty="0" smtClean="0"/>
              <a:t>,</a:t>
            </a:r>
            <a:r>
              <a:rPr lang="zh-CN" altLang="en-US" sz="2400" dirty="0" smtClean="0"/>
              <a:t>以各局号中有效样本群所占比例作为抽取电话号码数量的比例。</a:t>
            </a:r>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3"/>
          <p:cNvGraphicFramePr>
            <a:graphicFrameLocks noChangeAspect="1"/>
          </p:cNvGraphicFramePr>
          <p:nvPr>
            <p:extLst>
              <p:ext uri="{D42A27DB-BD31-4B8C-83A1-F6EECF244321}">
                <p14:modId xmlns:p14="http://schemas.microsoft.com/office/powerpoint/2010/main" val="1857214519"/>
              </p:ext>
            </p:extLst>
          </p:nvPr>
        </p:nvGraphicFramePr>
        <p:xfrm>
          <a:off x="1043608" y="2060848"/>
          <a:ext cx="7480300" cy="4002087"/>
        </p:xfrm>
        <a:graphic>
          <a:graphicData uri="http://schemas.openxmlformats.org/presentationml/2006/ole">
            <mc:AlternateContent xmlns:mc="http://schemas.openxmlformats.org/markup-compatibility/2006">
              <mc:Choice xmlns:v="urn:schemas-microsoft-com:vml" Requires="v">
                <p:oleObj spid="_x0000_s4118" name="文档" r:id="rId3" imgW="5856557" imgH="3139313" progId="Word.Document.12">
                  <p:embed/>
                </p:oleObj>
              </mc:Choice>
              <mc:Fallback>
                <p:oleObj name="文档" r:id="rId3" imgW="5856557" imgH="3139313"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2060848"/>
                        <a:ext cx="7480300" cy="400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集群随机拨号法的优缺点</a:t>
            </a:r>
            <a:endParaRPr lang="zh-CN" altLang="en-US" sz="3200" b="1" dirty="0"/>
          </a:p>
        </p:txBody>
      </p:sp>
      <p:sp>
        <p:nvSpPr>
          <p:cNvPr id="3" name="内容占位符 2"/>
          <p:cNvSpPr>
            <a:spLocks noGrp="1"/>
          </p:cNvSpPr>
          <p:nvPr>
            <p:ph idx="1"/>
          </p:nvPr>
        </p:nvSpPr>
        <p:spPr>
          <a:xfrm>
            <a:off x="357158" y="2017712"/>
            <a:ext cx="8597930" cy="4268807"/>
          </a:xfrm>
        </p:spPr>
        <p:txBody>
          <a:bodyPr/>
          <a:lstStyle/>
          <a:p>
            <a:r>
              <a:rPr lang="en-US" dirty="0" smtClean="0"/>
              <a:t>Cummings(1979)</a:t>
            </a:r>
            <a:r>
              <a:rPr lang="zh-CN" altLang="en-US" dirty="0" smtClean="0"/>
              <a:t>发现该种方法使得有效样本增加</a:t>
            </a:r>
            <a:r>
              <a:rPr lang="en-US" dirty="0" smtClean="0"/>
              <a:t>1/3</a:t>
            </a:r>
            <a:r>
              <a:rPr lang="zh-CN" altLang="en-US" dirty="0" smtClean="0"/>
              <a:t>。</a:t>
            </a:r>
            <a:endParaRPr lang="en-US" altLang="zh-CN" dirty="0" smtClean="0"/>
          </a:p>
          <a:p>
            <a:r>
              <a:rPr lang="zh-CN" altLang="en-US" dirty="0" smtClean="0"/>
              <a:t>但集群随机拨号法操作过程较麻烦</a:t>
            </a:r>
            <a:r>
              <a:rPr lang="en-US" dirty="0" smtClean="0"/>
              <a:t>,</a:t>
            </a:r>
            <a:r>
              <a:rPr lang="zh-CN" altLang="en-US" dirty="0" smtClean="0"/>
              <a:t>且每一群都需经过测试</a:t>
            </a:r>
            <a:r>
              <a:rPr lang="en-US" dirty="0" smtClean="0"/>
              <a:t>,</a:t>
            </a:r>
            <a:r>
              <a:rPr lang="zh-CN" altLang="en-US" dirty="0" smtClean="0"/>
              <a:t>较为费时费事。</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随机拨号法的优缺点</a:t>
            </a:r>
            <a:endParaRPr lang="zh-CN" altLang="en-US" sz="3200" b="1" dirty="0"/>
          </a:p>
        </p:txBody>
      </p:sp>
      <p:sp>
        <p:nvSpPr>
          <p:cNvPr id="3" name="内容占位符 2"/>
          <p:cNvSpPr>
            <a:spLocks noGrp="1"/>
          </p:cNvSpPr>
          <p:nvPr>
            <p:ph idx="1"/>
          </p:nvPr>
        </p:nvSpPr>
        <p:spPr>
          <a:xfrm>
            <a:off x="214282" y="2017712"/>
            <a:ext cx="8740806" cy="4340245"/>
          </a:xfrm>
        </p:spPr>
        <p:txBody>
          <a:bodyPr/>
          <a:lstStyle/>
          <a:p>
            <a:r>
              <a:rPr lang="zh-CN" altLang="en-US" sz="2800" dirty="0" smtClean="0"/>
              <a:t>如果有完备准确的区号名单</a:t>
            </a:r>
            <a:r>
              <a:rPr lang="en-US" sz="2800" dirty="0" smtClean="0"/>
              <a:t>,</a:t>
            </a:r>
            <a:r>
              <a:rPr lang="zh-CN" altLang="en-US" sz="2800" dirty="0" smtClean="0"/>
              <a:t>电话普及率也达到一定程度</a:t>
            </a:r>
            <a:r>
              <a:rPr lang="en-US" sz="2800" dirty="0" smtClean="0"/>
              <a:t>,</a:t>
            </a:r>
            <a:r>
              <a:rPr lang="zh-CN" altLang="en-US" sz="2800" dirty="0" smtClean="0"/>
              <a:t>随机拨号法不会出现严重的未涵盖问题。</a:t>
            </a:r>
            <a:endParaRPr lang="en-US" altLang="zh-CN" sz="2800" dirty="0" smtClean="0"/>
          </a:p>
          <a:p>
            <a:r>
              <a:rPr lang="zh-CN" altLang="en-US" sz="2800" dirty="0" smtClean="0"/>
              <a:t>采用随机拨号法的弊病是不合格样本的数目太大</a:t>
            </a:r>
            <a:r>
              <a:rPr lang="en-US" sz="2800" dirty="0" smtClean="0"/>
              <a:t>,</a:t>
            </a:r>
            <a:r>
              <a:rPr lang="zh-CN" altLang="en-US" sz="2800" dirty="0" smtClean="0"/>
              <a:t> 不合格样本过多</a:t>
            </a:r>
            <a:r>
              <a:rPr lang="en-US" sz="2800" dirty="0" smtClean="0"/>
              <a:t>,</a:t>
            </a:r>
            <a:r>
              <a:rPr lang="zh-CN" altLang="en-US" sz="2800" dirty="0" smtClean="0"/>
              <a:t>将导致电话费成本与调查员成本都大量增加。</a:t>
            </a:r>
            <a:endParaRPr lang="en-US" altLang="zh-CN" sz="2800" dirty="0" smtClean="0"/>
          </a:p>
          <a:p>
            <a:r>
              <a:rPr lang="zh-CN" altLang="en-US" sz="2800" dirty="0" smtClean="0"/>
              <a:t>地理抽样中行政区划与电信局分布并不是一一对应的</a:t>
            </a:r>
            <a:r>
              <a:rPr lang="en-US" sz="2800" dirty="0" smtClean="0"/>
              <a:t>,</a:t>
            </a:r>
            <a:r>
              <a:rPr lang="zh-CN" altLang="en-US" sz="2800" dirty="0" smtClean="0"/>
              <a:t>会出现某一个局号覆盖两个以上行政区现象</a:t>
            </a:r>
            <a:r>
              <a:rPr lang="en-US" sz="2800" dirty="0" smtClean="0"/>
              <a:t>,</a:t>
            </a:r>
            <a:r>
              <a:rPr lang="zh-CN" altLang="en-US" sz="2800" dirty="0" smtClean="0"/>
              <a:t>调查时需确认被调查住户是否在调查范围内。</a:t>
            </a:r>
          </a:p>
          <a:p>
            <a:endParaRPr lang="zh-CN" altLang="en-US" sz="24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a:r>
            <a:br>
              <a:rPr lang="zh-CN" altLang="en-US" dirty="0" smtClean="0"/>
            </a:br>
            <a:r>
              <a:rPr lang="en-US" dirty="0" smtClean="0"/>
              <a:t> </a:t>
            </a:r>
            <a:r>
              <a:rPr lang="en-US" sz="3600" b="1" dirty="0" smtClean="0"/>
              <a:t>3.</a:t>
            </a:r>
            <a:r>
              <a:rPr lang="zh-CN" altLang="en-US" sz="3600" b="1" dirty="0" smtClean="0"/>
              <a:t>综合法</a:t>
            </a:r>
            <a:endParaRPr lang="zh-CN" altLang="en-US" sz="3600" b="1" dirty="0"/>
          </a:p>
        </p:txBody>
      </p:sp>
      <p:sp>
        <p:nvSpPr>
          <p:cNvPr id="3" name="内容占位符 2"/>
          <p:cNvSpPr>
            <a:spLocks noGrp="1"/>
          </p:cNvSpPr>
          <p:nvPr>
            <p:ph idx="1"/>
          </p:nvPr>
        </p:nvSpPr>
        <p:spPr>
          <a:xfrm>
            <a:off x="214282" y="2017712"/>
            <a:ext cx="8740806" cy="4554559"/>
          </a:xfrm>
        </p:spPr>
        <p:txBody>
          <a:bodyPr/>
          <a:lstStyle/>
          <a:p>
            <a:pPr marL="0" indent="0">
              <a:buNone/>
            </a:pPr>
            <a:r>
              <a:rPr lang="zh-CN" altLang="en-US" sz="2800" b="1" smtClean="0"/>
              <a:t>随机</a:t>
            </a:r>
            <a:r>
              <a:rPr lang="zh-CN" altLang="en-US" sz="2800" b="1" dirty="0" smtClean="0"/>
              <a:t>拨号与电话号码簿的抽样方法</a:t>
            </a:r>
            <a:r>
              <a:rPr lang="en-US" sz="2800" dirty="0" smtClean="0"/>
              <a:t>(RDD using telephone directories</a:t>
            </a:r>
            <a:r>
              <a:rPr lang="en-US" sz="2800" smtClean="0"/>
              <a:t>)</a:t>
            </a:r>
            <a:r>
              <a:rPr lang="zh-CN" altLang="en-US" sz="2800" smtClean="0"/>
              <a:t>。综合法</a:t>
            </a:r>
            <a:r>
              <a:rPr lang="zh-CN" altLang="en-US" sz="2800" dirty="0" smtClean="0"/>
              <a:t>又可分为</a:t>
            </a:r>
            <a:r>
              <a:rPr lang="zh-CN" altLang="en-US" sz="2800" b="1" dirty="0" smtClean="0"/>
              <a:t>随机数法</a:t>
            </a:r>
            <a:r>
              <a:rPr lang="zh-CN" altLang="en-US" sz="2800" dirty="0" smtClean="0"/>
              <a:t>和</a:t>
            </a:r>
            <a:r>
              <a:rPr lang="zh-CN" altLang="en-US" sz="2800" b="1" dirty="0" smtClean="0"/>
              <a:t>加一</a:t>
            </a:r>
            <a:r>
              <a:rPr lang="zh-CN" altLang="en-US" sz="2800" b="1" smtClean="0"/>
              <a:t>法</a:t>
            </a:r>
            <a:r>
              <a:rPr lang="zh-CN" altLang="en-US" sz="2800" smtClean="0"/>
              <a:t>。</a:t>
            </a:r>
            <a:endParaRPr lang="en-US" altLang="zh-CN" sz="2800" smtClean="0"/>
          </a:p>
          <a:p>
            <a:r>
              <a:rPr lang="zh-CN" altLang="en-US" sz="2800" b="1"/>
              <a:t>随机数法</a:t>
            </a:r>
            <a:r>
              <a:rPr lang="zh-CN" altLang="en-US" sz="2800"/>
              <a:t>是由电话号码簿抽出电话号码之后</a:t>
            </a:r>
            <a:r>
              <a:rPr lang="en-US" altLang="zh-CN" sz="2800"/>
              <a:t>,</a:t>
            </a:r>
            <a:r>
              <a:rPr lang="zh-CN" altLang="en-US" sz="2800"/>
              <a:t>随机改变后两位数字</a:t>
            </a:r>
            <a:r>
              <a:rPr lang="en-US" altLang="zh-CN" sz="2800"/>
              <a:t>;</a:t>
            </a:r>
          </a:p>
          <a:p>
            <a:r>
              <a:rPr lang="zh-CN" altLang="en-US" sz="2800" b="1"/>
              <a:t>加一法</a:t>
            </a:r>
            <a:r>
              <a:rPr lang="zh-CN" altLang="en-US" sz="2800"/>
              <a:t>是由电话号码簿抽出电话号码之后</a:t>
            </a:r>
            <a:r>
              <a:rPr lang="en-US" altLang="zh-CN" sz="2800"/>
              <a:t>,</a:t>
            </a:r>
            <a:r>
              <a:rPr lang="zh-CN" altLang="en-US" sz="2800"/>
              <a:t>将电话号码的后缀加</a:t>
            </a:r>
            <a:r>
              <a:rPr lang="en-US" altLang="zh-CN" sz="2800"/>
              <a:t>1</a:t>
            </a:r>
            <a:r>
              <a:rPr lang="zh-CN" altLang="en-US" sz="2800"/>
              <a:t>或减</a:t>
            </a:r>
            <a:r>
              <a:rPr lang="en-US" altLang="zh-CN" sz="2800"/>
              <a:t>1,</a:t>
            </a:r>
            <a:r>
              <a:rPr lang="zh-CN" altLang="en-US" sz="2800"/>
              <a:t>又或者加</a:t>
            </a:r>
            <a:r>
              <a:rPr lang="en-US" altLang="zh-CN" sz="2800"/>
              <a:t>(</a:t>
            </a:r>
            <a:r>
              <a:rPr lang="zh-CN" altLang="en-US" sz="2800"/>
              <a:t>减</a:t>
            </a:r>
            <a:r>
              <a:rPr lang="en-US" altLang="zh-CN" sz="2800"/>
              <a:t>)2~9</a:t>
            </a:r>
            <a:r>
              <a:rPr lang="zh-CN" altLang="en-US" sz="2800"/>
              <a:t>中任何一个码数</a:t>
            </a:r>
            <a:r>
              <a:rPr lang="en-US" altLang="zh-CN" sz="2800"/>
              <a:t>(Blankenship,1977),</a:t>
            </a:r>
            <a:r>
              <a:rPr lang="zh-CN" altLang="en-US" sz="2800"/>
              <a:t>由此产生新的电话号码样本。</a:t>
            </a:r>
            <a:endParaRPr lang="zh-CN" altLang="en-US" sz="28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b="1" dirty="0" smtClean="0"/>
              <a:t>二、受访者的抽选</a:t>
            </a:r>
            <a:endParaRPr lang="zh-CN" altLang="en-US" sz="3600" b="1" dirty="0"/>
          </a:p>
        </p:txBody>
      </p:sp>
      <p:sp>
        <p:nvSpPr>
          <p:cNvPr id="3" name="内容占位符 2"/>
          <p:cNvSpPr>
            <a:spLocks noGrp="1"/>
          </p:cNvSpPr>
          <p:nvPr>
            <p:ph idx="1"/>
          </p:nvPr>
        </p:nvSpPr>
        <p:spPr>
          <a:xfrm>
            <a:off x="214282" y="2017712"/>
            <a:ext cx="8740806" cy="4625997"/>
          </a:xfrm>
        </p:spPr>
        <p:txBody>
          <a:bodyPr/>
          <a:lstStyle/>
          <a:p>
            <a:r>
              <a:rPr lang="zh-CN" altLang="en-US" sz="2800" dirty="0" smtClean="0"/>
              <a:t>在电话调查中</a:t>
            </a:r>
            <a:r>
              <a:rPr lang="en-US" sz="2800" dirty="0" smtClean="0"/>
              <a:t>,</a:t>
            </a:r>
            <a:r>
              <a:rPr lang="zh-CN" altLang="en-US" sz="2800" dirty="0" smtClean="0"/>
              <a:t>抽中一个样本户后访问户内的哪个人呢</a:t>
            </a:r>
            <a:r>
              <a:rPr lang="en-US" sz="2800" dirty="0" smtClean="0"/>
              <a:t>?</a:t>
            </a:r>
          </a:p>
          <a:p>
            <a:r>
              <a:rPr lang="zh-CN" altLang="en-US" sz="2800" dirty="0" smtClean="0"/>
              <a:t>韦伯</a:t>
            </a:r>
            <a:r>
              <a:rPr lang="en-US" sz="2800" dirty="0" smtClean="0"/>
              <a:t>(Weber,1972)</a:t>
            </a:r>
            <a:r>
              <a:rPr lang="zh-CN" altLang="en-US" sz="2800" dirty="0" smtClean="0"/>
              <a:t>等认为只要是户中成年人即可</a:t>
            </a:r>
            <a:r>
              <a:rPr lang="en-US" sz="2800" dirty="0" smtClean="0"/>
              <a:t>,</a:t>
            </a:r>
            <a:r>
              <a:rPr lang="zh-CN" altLang="en-US" sz="2800" dirty="0" smtClean="0"/>
              <a:t>即“任意成人法”</a:t>
            </a:r>
            <a:r>
              <a:rPr lang="en-US" sz="2800" dirty="0" smtClean="0"/>
              <a:t>;</a:t>
            </a:r>
          </a:p>
          <a:p>
            <a:r>
              <a:rPr lang="en-US" sz="2800" dirty="0" smtClean="0"/>
              <a:t>Kish(1949)</a:t>
            </a:r>
            <a:r>
              <a:rPr lang="zh-CN" altLang="en-US" sz="2800" dirty="0" smtClean="0"/>
              <a:t>认为户中每个成年人都应有相同的受访机会</a:t>
            </a:r>
            <a:r>
              <a:rPr lang="en-US" sz="2800" dirty="0" smtClean="0"/>
              <a:t>,</a:t>
            </a:r>
            <a:r>
              <a:rPr lang="zh-CN" altLang="en-US" sz="2800" dirty="0" smtClean="0"/>
              <a:t>并设计了一套入户随机抽样表</a:t>
            </a:r>
            <a:r>
              <a:rPr lang="en-US" sz="2800" dirty="0" smtClean="0"/>
              <a:t>,</a:t>
            </a:r>
            <a:r>
              <a:rPr lang="zh-CN" altLang="en-US" sz="2800" dirty="0" smtClean="0"/>
              <a:t>后来有专家进行了改进</a:t>
            </a:r>
            <a:r>
              <a:rPr lang="en-US" sz="2800" dirty="0" smtClean="0"/>
              <a:t>,</a:t>
            </a:r>
            <a:r>
              <a:rPr lang="zh-CN" altLang="en-US" sz="2800" dirty="0" smtClean="0"/>
              <a:t>即“随机表抽选法”</a:t>
            </a:r>
            <a:r>
              <a:rPr lang="en-US" sz="2800" dirty="0" smtClean="0"/>
              <a:t>;</a:t>
            </a:r>
          </a:p>
          <a:p>
            <a:r>
              <a:rPr lang="zh-CN" altLang="en-US" sz="2800" dirty="0" smtClean="0"/>
              <a:t>此外</a:t>
            </a:r>
            <a:r>
              <a:rPr lang="en-US" sz="2800" dirty="0" smtClean="0"/>
              <a:t>,</a:t>
            </a:r>
            <a:r>
              <a:rPr lang="zh-CN" altLang="en-US" sz="2800" dirty="0" smtClean="0"/>
              <a:t>还有“男女轮流选择法”、“最近过生日者法”等。</a:t>
            </a:r>
          </a:p>
          <a:p>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各种方法的优缺点</a:t>
            </a:r>
            <a:endParaRPr lang="zh-CN" altLang="en-US" sz="3200" b="1" dirty="0"/>
          </a:p>
        </p:txBody>
      </p:sp>
      <p:sp>
        <p:nvSpPr>
          <p:cNvPr id="3" name="内容占位符 2"/>
          <p:cNvSpPr>
            <a:spLocks noGrp="1"/>
          </p:cNvSpPr>
          <p:nvPr>
            <p:ph idx="1"/>
          </p:nvPr>
        </p:nvSpPr>
        <p:spPr>
          <a:xfrm>
            <a:off x="214282" y="2017712"/>
            <a:ext cx="8740806" cy="4483121"/>
          </a:xfrm>
        </p:spPr>
        <p:txBody>
          <a:bodyPr/>
          <a:lstStyle/>
          <a:p>
            <a:r>
              <a:rPr lang="zh-CN" altLang="en-US" sz="2800" dirty="0" smtClean="0"/>
              <a:t>任意</a:t>
            </a:r>
            <a:r>
              <a:rPr lang="zh-CN" altLang="en-US" sz="2800" smtClean="0"/>
              <a:t>成人法</a:t>
            </a:r>
            <a:endParaRPr lang="en-US" altLang="zh-CN" sz="2800" smtClean="0"/>
          </a:p>
          <a:p>
            <a:pPr lvl="1"/>
            <a:r>
              <a:rPr lang="zh-CN" altLang="en-US" sz="2400" smtClean="0"/>
              <a:t>只要</a:t>
            </a:r>
            <a:r>
              <a:rPr lang="zh-CN" altLang="en-US" sz="2400" dirty="0" smtClean="0"/>
              <a:t>接听电话的人符合调查的要求</a:t>
            </a:r>
            <a:r>
              <a:rPr lang="en-US" sz="2400" dirty="0" smtClean="0"/>
              <a:t>,</a:t>
            </a:r>
            <a:r>
              <a:rPr lang="zh-CN" altLang="en-US" sz="2400" dirty="0" smtClean="0"/>
              <a:t>那么谁接听电话就访问谁。这种方法操作方便</a:t>
            </a:r>
            <a:r>
              <a:rPr lang="en-US" sz="2400" dirty="0" smtClean="0"/>
              <a:t>,</a:t>
            </a:r>
            <a:r>
              <a:rPr lang="zh-CN" altLang="en-US" sz="2400" dirty="0" smtClean="0"/>
              <a:t>应用最普遍。</a:t>
            </a:r>
            <a:endParaRPr lang="en-US" altLang="zh-CN" sz="2400" dirty="0" smtClean="0"/>
          </a:p>
          <a:p>
            <a:pPr lvl="1"/>
            <a:r>
              <a:rPr lang="zh-CN" altLang="en-US" sz="2400" smtClean="0"/>
              <a:t>得到</a:t>
            </a:r>
            <a:r>
              <a:rPr lang="zh-CN" altLang="en-US" sz="2400" dirty="0" smtClean="0"/>
              <a:t>的样本在人口特征上没有</a:t>
            </a:r>
            <a:r>
              <a:rPr lang="zh-CN" altLang="en-US" sz="2400" smtClean="0"/>
              <a:t>显著差异</a:t>
            </a:r>
            <a:endParaRPr lang="en-US" altLang="zh-CN" sz="2400" dirty="0"/>
          </a:p>
          <a:p>
            <a:r>
              <a:rPr lang="zh-CN" altLang="en-US" smtClean="0"/>
              <a:t>随机</a:t>
            </a:r>
            <a:r>
              <a:rPr lang="zh-CN" altLang="en-US" dirty="0" smtClean="0"/>
              <a:t>表</a:t>
            </a:r>
            <a:r>
              <a:rPr lang="zh-CN" altLang="en-US" smtClean="0"/>
              <a:t>抽选法</a:t>
            </a:r>
            <a:endParaRPr lang="en-US" altLang="zh-CN" smtClean="0"/>
          </a:p>
          <a:p>
            <a:pPr lvl="1"/>
            <a:r>
              <a:rPr lang="zh-CN" altLang="en-US" sz="2400" smtClean="0"/>
              <a:t>遇到</a:t>
            </a:r>
            <a:r>
              <a:rPr lang="zh-CN" altLang="en-US" sz="2400" dirty="0" smtClean="0"/>
              <a:t>“被选者不在”的情况比较多。</a:t>
            </a:r>
            <a:endParaRPr lang="en-US" altLang="zh-CN" sz="2400" dirty="0" smtClean="0"/>
          </a:p>
          <a:p>
            <a:pPr lvl="1"/>
            <a:r>
              <a:rPr lang="zh-CN" altLang="en-US" sz="2400" smtClean="0"/>
              <a:t>考虑</a:t>
            </a:r>
            <a:r>
              <a:rPr lang="zh-CN" altLang="en-US" sz="2400" dirty="0" smtClean="0"/>
              <a:t>了户中抽样的</a:t>
            </a:r>
            <a:r>
              <a:rPr lang="zh-CN" altLang="en-US" sz="2400" smtClean="0"/>
              <a:t>随机性</a:t>
            </a:r>
            <a:r>
              <a:rPr lang="en-US" altLang="zh-CN" sz="2400" smtClean="0"/>
              <a:t>,</a:t>
            </a:r>
            <a:r>
              <a:rPr lang="zh-CN" altLang="en-US" sz="2400" smtClean="0"/>
              <a:t>增加</a:t>
            </a:r>
            <a:r>
              <a:rPr lang="zh-CN" altLang="en-US" sz="2400" dirty="0" smtClean="0"/>
              <a:t>了</a:t>
            </a:r>
            <a:r>
              <a:rPr lang="zh-CN" altLang="en-US" sz="2400" smtClean="0"/>
              <a:t>访问时间</a:t>
            </a:r>
            <a:endParaRPr lang="en-US" altLang="zh-CN" sz="2400" dirty="0"/>
          </a:p>
          <a:p>
            <a:pPr lvl="1"/>
            <a:r>
              <a:rPr lang="zh-CN" altLang="en-US" sz="2400" smtClean="0"/>
              <a:t>多数</a:t>
            </a:r>
            <a:r>
              <a:rPr lang="zh-CN" altLang="en-US" sz="2400" dirty="0" smtClean="0"/>
              <a:t>时候要换人来接听电话</a:t>
            </a:r>
            <a:r>
              <a:rPr lang="en-US" altLang="zh-CN" sz="2400" dirty="0" smtClean="0"/>
              <a:t>,</a:t>
            </a:r>
            <a:r>
              <a:rPr lang="zh-CN" altLang="en-US" sz="2400" dirty="0" smtClean="0"/>
              <a:t>容易引起被访者反感而挂断电话</a:t>
            </a:r>
            <a:r>
              <a:rPr lang="en-US" altLang="zh-CN" sz="2400" dirty="0" smtClean="0"/>
              <a:t>,</a:t>
            </a:r>
            <a:r>
              <a:rPr lang="zh-CN" altLang="en-US" sz="2400" dirty="0" smtClean="0"/>
              <a:t>使得访问的成功率偏低。</a:t>
            </a:r>
          </a:p>
          <a:p>
            <a:endParaRPr lang="en-US" altLang="zh-CN" sz="2800" dirty="0" smtClean="0"/>
          </a:p>
          <a:p>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b="1" dirty="0" smtClean="0"/>
              <a:t>三、样本量的确定</a:t>
            </a:r>
            <a:endParaRPr lang="zh-CN" altLang="en-US" sz="3600" b="1" dirty="0"/>
          </a:p>
        </p:txBody>
      </p:sp>
      <p:sp>
        <p:nvSpPr>
          <p:cNvPr id="3" name="内容占位符 2"/>
          <p:cNvSpPr>
            <a:spLocks noGrp="1"/>
          </p:cNvSpPr>
          <p:nvPr>
            <p:ph idx="1"/>
          </p:nvPr>
        </p:nvSpPr>
        <p:spPr>
          <a:xfrm>
            <a:off x="428596" y="2017712"/>
            <a:ext cx="8526492" cy="4411683"/>
          </a:xfrm>
        </p:spPr>
        <p:txBody>
          <a:bodyPr/>
          <a:lstStyle/>
          <a:p>
            <a:r>
              <a:rPr lang="zh-CN" altLang="en-US" sz="2800" dirty="0" smtClean="0"/>
              <a:t>样本量</a:t>
            </a:r>
            <a:r>
              <a:rPr lang="en-US" sz="2800" dirty="0" smtClean="0"/>
              <a:t> n</a:t>
            </a:r>
            <a:r>
              <a:rPr lang="zh-CN" altLang="en-US" sz="2800" dirty="0" smtClean="0"/>
              <a:t>的确定主要取决于</a:t>
            </a:r>
            <a:r>
              <a:rPr lang="zh-CN" altLang="en-US" sz="2800" b="1" dirty="0" smtClean="0"/>
              <a:t>调查精度、总体变异程度、无回答情况、总体规模</a:t>
            </a:r>
            <a:r>
              <a:rPr lang="en-US" sz="2800" b="1" dirty="0" smtClean="0"/>
              <a:t> N</a:t>
            </a:r>
            <a:r>
              <a:rPr lang="zh-CN" altLang="en-US" sz="2800" b="1" dirty="0" smtClean="0"/>
              <a:t>以及时间、经费</a:t>
            </a:r>
            <a:r>
              <a:rPr lang="zh-CN" altLang="en-US" sz="2800" dirty="0" smtClean="0"/>
              <a:t>等客观条件的制约等因素。</a:t>
            </a:r>
          </a:p>
          <a:p>
            <a:r>
              <a:rPr lang="zh-CN" altLang="en-US" sz="2800" dirty="0" smtClean="0"/>
              <a:t>电话调查中</a:t>
            </a:r>
            <a:r>
              <a:rPr lang="en-US" sz="2800" dirty="0" smtClean="0"/>
              <a:t>,</a:t>
            </a:r>
            <a:r>
              <a:rPr lang="zh-CN" altLang="en-US" sz="2800" dirty="0" smtClean="0"/>
              <a:t>对于不同的抽样方式</a:t>
            </a:r>
            <a:r>
              <a:rPr lang="en-US" sz="2800" dirty="0" smtClean="0"/>
              <a:t>,</a:t>
            </a:r>
            <a:r>
              <a:rPr lang="zh-CN" altLang="en-US" sz="2800" dirty="0" smtClean="0"/>
              <a:t>样本量计算的方式是不同的。</a:t>
            </a:r>
            <a:endParaRPr lang="en-US" altLang="zh-CN" sz="2800" dirty="0" smtClean="0"/>
          </a:p>
          <a:p>
            <a:r>
              <a:rPr lang="zh-CN" altLang="en-US" sz="2800" dirty="0" smtClean="0"/>
              <a:t>电话号码簿抽样和</a:t>
            </a:r>
            <a:r>
              <a:rPr lang="en-US" sz="2800" dirty="0" smtClean="0"/>
              <a:t>RDD</a:t>
            </a:r>
            <a:r>
              <a:rPr lang="zh-CN" altLang="en-US" sz="2800" dirty="0" smtClean="0"/>
              <a:t>抽样被视为与简单随机抽样有相同的精度</a:t>
            </a:r>
            <a:r>
              <a:rPr lang="en-US" sz="2800" dirty="0" smtClean="0"/>
              <a:t>,</a:t>
            </a:r>
            <a:r>
              <a:rPr lang="zh-CN" altLang="en-US" sz="2800" dirty="0" smtClean="0"/>
              <a:t>因此可以按照简单随机抽样方法确定样本量。</a:t>
            </a:r>
            <a:endParaRPr lang="zh-CN" altLang="en-US" sz="2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250" name="Object 2"/>
          <p:cNvGraphicFramePr>
            <a:graphicFrameLocks noChangeAspect="1"/>
          </p:cNvGraphicFramePr>
          <p:nvPr/>
        </p:nvGraphicFramePr>
        <p:xfrm>
          <a:off x="467544" y="2060848"/>
          <a:ext cx="8348662" cy="4497387"/>
        </p:xfrm>
        <a:graphic>
          <a:graphicData uri="http://schemas.openxmlformats.org/presentationml/2006/ole">
            <mc:AlternateContent xmlns:mc="http://schemas.openxmlformats.org/markup-compatibility/2006">
              <mc:Choice xmlns:v="urn:schemas-microsoft-com:vml" Requires="v">
                <p:oleObj spid="_x0000_s53269" name="文档" r:id="rId3" imgW="7499069" imgH="4023975" progId="Word.Document.12">
                  <p:embed/>
                </p:oleObj>
              </mc:Choice>
              <mc:Fallback>
                <p:oleObj name="文档" r:id="rId3" imgW="7499069" imgH="402397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060848"/>
                        <a:ext cx="8348662" cy="449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设计效应</a:t>
            </a:r>
            <a:endParaRPr lang="zh-CN" altLang="en-US" sz="4000" b="1" dirty="0"/>
          </a:p>
        </p:txBody>
      </p:sp>
      <p:sp>
        <p:nvSpPr>
          <p:cNvPr id="3" name="内容占位符 2"/>
          <p:cNvSpPr>
            <a:spLocks noGrp="1"/>
          </p:cNvSpPr>
          <p:nvPr>
            <p:ph idx="1"/>
          </p:nvPr>
        </p:nvSpPr>
        <p:spPr>
          <a:xfrm>
            <a:off x="357158" y="1857364"/>
            <a:ext cx="8572560" cy="4554560"/>
          </a:xfrm>
        </p:spPr>
        <p:txBody>
          <a:bodyPr/>
          <a:lstStyle/>
          <a:p>
            <a:r>
              <a:rPr lang="zh-CN" altLang="en-US" sz="2800" dirty="0" smtClean="0"/>
              <a:t>如果抽样设计不是采用简单随机抽样</a:t>
            </a:r>
            <a:r>
              <a:rPr lang="en-US" sz="2800" dirty="0" smtClean="0"/>
              <a:t>,</a:t>
            </a:r>
            <a:r>
              <a:rPr lang="zh-CN" altLang="en-US" sz="2800" dirty="0" smtClean="0"/>
              <a:t>可以用</a:t>
            </a:r>
            <a:r>
              <a:rPr lang="zh-CN" altLang="en-US" sz="2800" b="1" dirty="0" smtClean="0"/>
              <a:t>设计效应</a:t>
            </a:r>
            <a:r>
              <a:rPr lang="zh-CN" altLang="en-US" sz="2800" dirty="0" smtClean="0"/>
              <a:t>对简单随机抽样的样本量进行调整。</a:t>
            </a:r>
            <a:endParaRPr lang="en-US" altLang="zh-CN" sz="2800" dirty="0" smtClean="0"/>
          </a:p>
          <a:p>
            <a:r>
              <a:rPr lang="zh-CN" altLang="en-US" sz="2800" b="1" dirty="0" smtClean="0"/>
              <a:t>设计效应</a:t>
            </a:r>
            <a:r>
              <a:rPr lang="zh-CN" altLang="en-US" sz="2800" dirty="0" smtClean="0"/>
              <a:t>是对于同样规模的样本量</a:t>
            </a:r>
            <a:r>
              <a:rPr lang="en-US" sz="2800" dirty="0" smtClean="0"/>
              <a:t>,</a:t>
            </a:r>
            <a:r>
              <a:rPr lang="zh-CN" altLang="en-US" sz="2800" dirty="0" smtClean="0"/>
              <a:t>其他抽样方式的估计量方差对简单随机抽样估计量方差的比值。</a:t>
            </a:r>
            <a:endParaRPr lang="en-US" altLang="zh-CN" sz="2800" dirty="0" smtClean="0"/>
          </a:p>
          <a:p>
            <a:r>
              <a:rPr lang="zh-CN" altLang="en-US" sz="2800" smtClean="0"/>
              <a:t>一般</a:t>
            </a:r>
            <a:r>
              <a:rPr lang="zh-CN" altLang="en-US" sz="2800" dirty="0" smtClean="0"/>
              <a:t>情况下</a:t>
            </a:r>
            <a:r>
              <a:rPr lang="en-US" sz="2800" dirty="0" smtClean="0"/>
              <a:t>,</a:t>
            </a:r>
            <a:r>
              <a:rPr lang="zh-CN" altLang="en-US" sz="2800" dirty="0" smtClean="0"/>
              <a:t>简单随机抽样的设计效应等于</a:t>
            </a:r>
            <a:r>
              <a:rPr lang="en-US" sz="2800" dirty="0" smtClean="0"/>
              <a:t>1,</a:t>
            </a:r>
            <a:r>
              <a:rPr lang="zh-CN" altLang="en-US" sz="2800" dirty="0" smtClean="0"/>
              <a:t>分层抽样和系统抽样的设计效应低于</a:t>
            </a:r>
            <a:r>
              <a:rPr lang="en-US" sz="2800" dirty="0" smtClean="0"/>
              <a:t>1,</a:t>
            </a:r>
            <a:r>
              <a:rPr lang="zh-CN" altLang="en-US" sz="2800" dirty="0" smtClean="0"/>
              <a:t>整群抽样和多阶段抽样的设计效应大于</a:t>
            </a:r>
            <a:r>
              <a:rPr lang="en-US" sz="2800" dirty="0" smtClean="0"/>
              <a:t>1</a:t>
            </a:r>
            <a:r>
              <a:rPr lang="zh-CN" altLang="en-US" sz="2800" dirty="0" smtClean="0"/>
              <a:t>。</a:t>
            </a:r>
            <a:endParaRPr lang="zh-CN" altLang="en-US" sz="28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285720" y="2017712"/>
                <a:ext cx="8669368" cy="4483121"/>
              </a:xfrm>
            </p:spPr>
            <p:txBody>
              <a:bodyPr/>
              <a:lstStyle/>
              <a:p>
                <a:r>
                  <a:rPr lang="zh-CN" altLang="en-US" sz="2400" dirty="0" smtClean="0"/>
                  <a:t>根据设计效应的经验数据</a:t>
                </a:r>
                <a:r>
                  <a:rPr lang="en-US" sz="2400" dirty="0" smtClean="0"/>
                  <a:t>,</a:t>
                </a:r>
                <a:r>
                  <a:rPr lang="zh-CN" altLang="en-US" sz="2400" dirty="0" smtClean="0"/>
                  <a:t>对简单随机抽样样本量</a:t>
                </a:r>
                <a:r>
                  <a:rPr lang="en-US" sz="2400" dirty="0" smtClean="0"/>
                  <a:t>n</a:t>
                </a:r>
                <a:r>
                  <a:rPr lang="zh-CN" altLang="en-US" sz="2400" dirty="0" smtClean="0"/>
                  <a:t>进行调整</a:t>
                </a:r>
                <a:r>
                  <a:rPr lang="en-US" sz="2400" dirty="0" smtClean="0"/>
                  <a:t>,</a:t>
                </a:r>
                <a:r>
                  <a:rPr lang="zh-CN" altLang="en-US" sz="2400" dirty="0" smtClean="0"/>
                  <a:t>可以得到该种抽样方式所需的样本量</a:t>
                </a:r>
                <a:r>
                  <a:rPr lang="en-US" sz="2400" dirty="0" smtClean="0"/>
                  <a:t>n':</a:t>
                </a:r>
                <a:endParaRPr lang="zh-CN" altLang="en-US" sz="2400" dirty="0" smtClean="0"/>
              </a:p>
              <a:p>
                <a:pPr>
                  <a:buNone/>
                </a:pPr>
                <a:r>
                  <a:rPr lang="zh-CN" altLang="en-US" sz="2400" dirty="0" smtClean="0"/>
                  <a:t>              　　</a:t>
                </a:r>
                <a:r>
                  <a:rPr lang="en-US" sz="2400" dirty="0" smtClean="0"/>
                  <a:t>n‘=</a:t>
                </a:r>
                <a:r>
                  <a:rPr lang="en-US" sz="2400" dirty="0" err="1" smtClean="0"/>
                  <a:t>deff</a:t>
                </a:r>
                <a:r>
                  <a:rPr lang="en-US" altLang="zh-CN" sz="2400" dirty="0" err="1" smtClean="0"/>
                  <a:t>·</a:t>
                </a:r>
                <a:r>
                  <a:rPr lang="en-US" sz="2400" dirty="0" err="1" smtClean="0"/>
                  <a:t>n</a:t>
                </a:r>
                <a:r>
                  <a:rPr lang="zh-CN" altLang="en-US" sz="2400" dirty="0" smtClean="0"/>
                  <a:t>　     </a:t>
                </a:r>
                <a:r>
                  <a:rPr lang="en-US" sz="2400" dirty="0" smtClean="0"/>
                  <a:t>(7.23)</a:t>
                </a:r>
              </a:p>
              <a:p>
                <a:pPr>
                  <a:buNone/>
                </a:pPr>
                <a:r>
                  <a:rPr lang="zh-CN" altLang="en-US" sz="2400" dirty="0" smtClean="0"/>
                  <a:t>     式中</a:t>
                </a:r>
                <a:r>
                  <a:rPr lang="en-US" sz="2400" dirty="0" smtClean="0"/>
                  <a:t>,</a:t>
                </a:r>
                <a:r>
                  <a:rPr lang="en-US" sz="2400" dirty="0" err="1" smtClean="0"/>
                  <a:t>deff</a:t>
                </a:r>
                <a:r>
                  <a:rPr lang="zh-CN" altLang="en-US" sz="2400" dirty="0" smtClean="0"/>
                  <a:t>为设计效应。</a:t>
                </a:r>
              </a:p>
              <a:p>
                <a:r>
                  <a:rPr lang="zh-CN" altLang="en-US" sz="2400" dirty="0" smtClean="0"/>
                  <a:t>无回答会造成样本量事实上的减少</a:t>
                </a:r>
                <a:r>
                  <a:rPr lang="en-US" sz="2400" dirty="0" smtClean="0"/>
                  <a:t>,</a:t>
                </a:r>
                <a:r>
                  <a:rPr lang="zh-CN" altLang="en-US" sz="2400" dirty="0" smtClean="0"/>
                  <a:t>为了弥补这种缺失</a:t>
                </a:r>
                <a:r>
                  <a:rPr lang="en-US" sz="2400" dirty="0" smtClean="0"/>
                  <a:t>,</a:t>
                </a:r>
                <a:r>
                  <a:rPr lang="zh-CN" altLang="en-US" sz="2400" dirty="0" smtClean="0"/>
                  <a:t>还需要根据回答率对计算结果进行再次调整</a:t>
                </a:r>
                <a:r>
                  <a:rPr lang="en-US" sz="2400" dirty="0" smtClean="0"/>
                  <a:t>,</a:t>
                </a:r>
                <a:r>
                  <a:rPr lang="zh-CN" altLang="en-US" sz="2400" dirty="0" smtClean="0"/>
                  <a:t>以确定最终的样本量。</a:t>
                </a:r>
                <a:endParaRPr lang="en-US" altLang="zh-CN" sz="2400" dirty="0" smtClean="0"/>
              </a:p>
              <a:p>
                <a:pPr marL="0" indent="0">
                  <a:buNone/>
                </a:pPr>
                <a:r>
                  <a:rPr lang="zh-CN" altLang="en-US" sz="2400" smtClean="0"/>
                  <a:t>   最终</a:t>
                </a:r>
                <a14:m>
                  <m:oMath xmlns:m="http://schemas.openxmlformats.org/officeDocument/2006/math">
                    <m:r>
                      <a:rPr lang="zh-CN" altLang="en-US" sz="2400">
                        <a:latin typeface="Cambria Math" panose="02040503050406030204" pitchFamily="18" charset="0"/>
                      </a:rPr>
                      <m:t>样本量</m:t>
                    </m:r>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𝑛</m:t>
                        </m:r>
                      </m:num>
                      <m:den>
                        <m:r>
                          <a:rPr lang="en-US" altLang="zh-CN" sz="2400" b="0" i="1" smtClean="0">
                            <a:latin typeface="Cambria Math" panose="02040503050406030204" pitchFamily="18" charset="0"/>
                          </a:rPr>
                          <m:t>𝑅</m:t>
                        </m:r>
                      </m:den>
                    </m:f>
                    <m:r>
                      <a:rPr lang="zh-CN" altLang="en-US" sz="2400" b="0" i="1" smtClean="0">
                        <a:latin typeface="Cambria Math" panose="02040503050406030204" pitchFamily="18" charset="0"/>
                      </a:rPr>
                      <m:t>或</m:t>
                    </m:r>
                    <m:f>
                      <m:fPr>
                        <m:ctrlPr>
                          <a:rPr lang="en-US" altLang="zh-CN" sz="2400" b="0" i="1" smtClean="0">
                            <a:latin typeface="Cambria Math" panose="02040503050406030204" pitchFamily="18" charset="0"/>
                          </a:rPr>
                        </m:ctrlPr>
                      </m:fPr>
                      <m:num>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𝑛</m:t>
                            </m:r>
                          </m:e>
                          <m:sup>
                            <m:r>
                              <a:rPr lang="en-US" altLang="zh-CN" sz="2400" b="0" i="1" smtClean="0">
                                <a:latin typeface="Cambria Math" panose="02040503050406030204" pitchFamily="18" charset="0"/>
                              </a:rPr>
                              <m:t>,</m:t>
                            </m:r>
                          </m:sup>
                        </m:sSup>
                      </m:num>
                      <m:den>
                        <m:r>
                          <a:rPr lang="en-US" altLang="zh-CN" sz="2400" b="0" i="1" smtClean="0">
                            <a:latin typeface="Cambria Math" panose="02040503050406030204" pitchFamily="18" charset="0"/>
                          </a:rPr>
                          <m:t>𝑅</m:t>
                        </m:r>
                      </m:den>
                    </m:f>
                  </m:oMath>
                </a14:m>
                <a:endParaRPr lang="en-US" altLang="zh-CN" sz="2400" b="0" smtClean="0"/>
              </a:p>
              <a:p>
                <a:pPr marL="0" indent="0">
                  <a:buNone/>
                </a:pPr>
                <a:r>
                  <a:rPr lang="zh-CN" altLang="en-US" sz="2400" smtClean="0"/>
                  <a:t>   式中，</a:t>
                </a:r>
                <a:r>
                  <a:rPr lang="en-US" altLang="zh-CN" sz="2400" smtClean="0"/>
                  <a:t>R</a:t>
                </a:r>
                <a:r>
                  <a:rPr lang="zh-CN" altLang="en-US" sz="2400" smtClean="0"/>
                  <a:t>为估计的回答率，通常根据以往类似调查的经验确定。</a:t>
                </a:r>
                <a:endParaRPr lang="zh-CN" altLang="en-US" sz="2400"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285720" y="2017712"/>
                <a:ext cx="8669368" cy="4483121"/>
              </a:xfrm>
              <a:blipFill rotWithShape="0">
                <a:blip r:embed="rId2"/>
                <a:stretch>
                  <a:fillRect l="-141" t="-1361" r="-3586"/>
                </a:stretch>
              </a:blipFill>
            </p:spPr>
            <p:txBody>
              <a:bodyPr/>
              <a:lstStyle/>
              <a:p>
                <a:r>
                  <a:rPr lang="zh-CN" altLang="en-US">
                    <a:noFill/>
                  </a:rPr>
                  <a:t> </a:t>
                </a:r>
              </a:p>
            </p:txBody>
          </p:sp>
        </mc:Fallback>
      </mc:AlternateContent>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b="1" dirty="0" smtClean="0"/>
              <a:t>四、其他问题讨论</a:t>
            </a:r>
            <a:endParaRPr lang="zh-CN" altLang="en-US" sz="3600" b="1" dirty="0"/>
          </a:p>
        </p:txBody>
      </p:sp>
      <p:sp>
        <p:nvSpPr>
          <p:cNvPr id="3" name="内容占位符 2"/>
          <p:cNvSpPr>
            <a:spLocks noGrp="1"/>
          </p:cNvSpPr>
          <p:nvPr>
            <p:ph idx="1"/>
          </p:nvPr>
        </p:nvSpPr>
        <p:spPr>
          <a:xfrm>
            <a:off x="214282" y="2017713"/>
            <a:ext cx="8740806" cy="4340246"/>
          </a:xfrm>
        </p:spPr>
        <p:txBody>
          <a:bodyPr/>
          <a:lstStyle/>
          <a:p>
            <a:r>
              <a:rPr lang="zh-CN" altLang="en-US" sz="2400" b="1" dirty="0" smtClean="0"/>
              <a:t>抽样框</a:t>
            </a:r>
            <a:r>
              <a:rPr lang="zh-CN" altLang="en-US" sz="2400" dirty="0" smtClean="0"/>
              <a:t>是电话调查抽样设计</a:t>
            </a:r>
            <a:r>
              <a:rPr lang="zh-CN" altLang="en-US" sz="2400" smtClean="0"/>
              <a:t>的关键。</a:t>
            </a:r>
            <a:endParaRPr lang="en-US" altLang="zh-CN" sz="2400" smtClean="0"/>
          </a:p>
          <a:p>
            <a:r>
              <a:rPr lang="zh-CN" altLang="en-US" sz="2400" smtClean="0"/>
              <a:t>普通</a:t>
            </a:r>
            <a:r>
              <a:rPr lang="zh-CN" altLang="en-US" sz="2400" dirty="0" smtClean="0"/>
              <a:t>住宅电话调查常用的抽样框电话号码簿和电信局局号名录分别对应着电话号码簿抽样法和随机拨号法</a:t>
            </a:r>
            <a:r>
              <a:rPr lang="en-US" sz="2400" dirty="0" smtClean="0"/>
              <a:t>,</a:t>
            </a:r>
            <a:r>
              <a:rPr lang="zh-CN" altLang="en-US" sz="2400" dirty="0" smtClean="0"/>
              <a:t>其主要问题是</a:t>
            </a:r>
            <a:r>
              <a:rPr lang="en-US" sz="2400" dirty="0" smtClean="0"/>
              <a:t>:</a:t>
            </a:r>
            <a:endParaRPr lang="zh-CN" altLang="en-US" sz="2400" dirty="0" smtClean="0"/>
          </a:p>
          <a:p>
            <a:pPr>
              <a:buNone/>
            </a:pPr>
            <a:r>
              <a:rPr lang="en-US" sz="2400" dirty="0" smtClean="0"/>
              <a:t>    (1)</a:t>
            </a:r>
            <a:r>
              <a:rPr lang="zh-CN" altLang="en-US" sz="2400" dirty="0" smtClean="0"/>
              <a:t>不合格样本</a:t>
            </a:r>
            <a:r>
              <a:rPr lang="en-US" sz="2400" dirty="0" smtClean="0"/>
              <a:t>,</a:t>
            </a:r>
            <a:r>
              <a:rPr lang="zh-CN" altLang="en-US" sz="2400" dirty="0" smtClean="0"/>
              <a:t>即非住宅电话、传真、空号等</a:t>
            </a:r>
            <a:r>
              <a:rPr lang="en-US" sz="2400" dirty="0" smtClean="0"/>
              <a:t>;</a:t>
            </a:r>
            <a:endParaRPr lang="zh-CN" altLang="en-US" sz="2400" dirty="0" smtClean="0"/>
          </a:p>
          <a:p>
            <a:pPr>
              <a:buNone/>
            </a:pPr>
            <a:r>
              <a:rPr lang="en-US" sz="2400" dirty="0" smtClean="0"/>
              <a:t>    (2)</a:t>
            </a:r>
            <a:r>
              <a:rPr lang="zh-CN" altLang="en-US" sz="2400" dirty="0" smtClean="0"/>
              <a:t>未涵盖问题</a:t>
            </a:r>
            <a:r>
              <a:rPr lang="en-US" sz="2000" dirty="0" smtClean="0"/>
              <a:t>(</a:t>
            </a:r>
            <a:r>
              <a:rPr lang="en-US" sz="2000" dirty="0" err="1" smtClean="0"/>
              <a:t>noncoverage</a:t>
            </a:r>
            <a:r>
              <a:rPr lang="en-US" sz="2000" dirty="0" smtClean="0"/>
              <a:t>),</a:t>
            </a:r>
            <a:r>
              <a:rPr lang="zh-CN" altLang="en-US" sz="2400" dirty="0" smtClean="0"/>
              <a:t>本应属于调查范围的住户不在</a:t>
            </a:r>
            <a:r>
              <a:rPr lang="zh-CN" altLang="en-US" sz="2400" smtClean="0"/>
              <a:t>抽样框内；</a:t>
            </a:r>
            <a:endParaRPr lang="zh-CN" altLang="en-US" sz="2400" dirty="0" smtClean="0"/>
          </a:p>
          <a:p>
            <a:pPr>
              <a:buNone/>
            </a:pPr>
            <a:r>
              <a:rPr lang="en-US" sz="2400" dirty="0" smtClean="0"/>
              <a:t>    (3)</a:t>
            </a:r>
            <a:r>
              <a:rPr lang="zh-CN" altLang="en-US" sz="2400" dirty="0" smtClean="0"/>
              <a:t>重复号码</a:t>
            </a:r>
            <a:r>
              <a:rPr lang="en-US" sz="2400" dirty="0" smtClean="0"/>
              <a:t>,</a:t>
            </a:r>
            <a:r>
              <a:rPr lang="zh-CN" altLang="en-US" sz="2400" dirty="0" smtClean="0"/>
              <a:t>同一住户申请多个电话号码。</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r>
            <a:br>
              <a:rPr lang="en-US" altLang="zh-CN" dirty="0" smtClean="0"/>
            </a:br>
            <a:r>
              <a:rPr lang="en-US" altLang="zh-CN" dirty="0" smtClean="0"/>
              <a:t> </a:t>
            </a:r>
            <a:r>
              <a:rPr lang="en-US" altLang="zh-CN" sz="3200" b="1" dirty="0" smtClean="0"/>
              <a:t>2.</a:t>
            </a:r>
            <a:r>
              <a:rPr lang="zh-CN" altLang="en-US" sz="3200" b="1" dirty="0" smtClean="0"/>
              <a:t>抽样方法</a:t>
            </a:r>
            <a:endParaRPr lang="zh-CN" altLang="en-US" sz="3200" b="1" dirty="0"/>
          </a:p>
        </p:txBody>
      </p:sp>
      <p:graphicFrame>
        <p:nvGraphicFramePr>
          <p:cNvPr id="3073" name="Object 1"/>
          <p:cNvGraphicFramePr>
            <a:graphicFrameLocks noChangeAspect="1"/>
          </p:cNvGraphicFramePr>
          <p:nvPr>
            <p:extLst>
              <p:ext uri="{D42A27DB-BD31-4B8C-83A1-F6EECF244321}">
                <p14:modId xmlns:p14="http://schemas.microsoft.com/office/powerpoint/2010/main" val="1746382998"/>
              </p:ext>
            </p:extLst>
          </p:nvPr>
        </p:nvGraphicFramePr>
        <p:xfrm>
          <a:off x="611560" y="2276872"/>
          <a:ext cx="7929563" cy="2938463"/>
        </p:xfrm>
        <a:graphic>
          <a:graphicData uri="http://schemas.openxmlformats.org/presentationml/2006/ole">
            <mc:AlternateContent xmlns:mc="http://schemas.openxmlformats.org/markup-compatibility/2006">
              <mc:Choice xmlns:v="urn:schemas-microsoft-com:vml" Requires="v">
                <p:oleObj spid="_x0000_s3092" name="文档" r:id="rId3" imgW="5731988" imgH="2125876" progId="Word.Document.12">
                  <p:embed/>
                </p:oleObj>
              </mc:Choice>
              <mc:Fallback>
                <p:oleObj name="文档" r:id="rId3" imgW="5731988" imgH="2125876"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2276872"/>
                        <a:ext cx="7929563" cy="293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1756" y="1928802"/>
            <a:ext cx="8597962" cy="4572032"/>
          </a:xfrm>
        </p:spPr>
        <p:txBody>
          <a:bodyPr/>
          <a:lstStyle/>
          <a:p>
            <a:r>
              <a:rPr lang="zh-CN" altLang="en-US" sz="2800" dirty="0" smtClean="0"/>
              <a:t>我国的住宅电话号码簿抽样框质量较差</a:t>
            </a:r>
            <a:r>
              <a:rPr lang="en-US" sz="2800" smtClean="0"/>
              <a:t>,</a:t>
            </a:r>
            <a:r>
              <a:rPr lang="zh-CN" altLang="en-US" sz="2800" smtClean="0"/>
              <a:t>所以实际中</a:t>
            </a:r>
            <a:r>
              <a:rPr lang="zh-CN" altLang="en-US" sz="2800" b="1" smtClean="0"/>
              <a:t>随机</a:t>
            </a:r>
            <a:r>
              <a:rPr lang="zh-CN" altLang="en-US" sz="2800" b="1" dirty="0" smtClean="0"/>
              <a:t>拨号法比较普遍</a:t>
            </a:r>
            <a:r>
              <a:rPr lang="zh-CN" altLang="en-US" sz="2800" dirty="0" smtClean="0"/>
              <a:t>。</a:t>
            </a:r>
            <a:endParaRPr lang="en-US" altLang="zh-CN" sz="2800" dirty="0" smtClean="0"/>
          </a:p>
          <a:p>
            <a:r>
              <a:rPr lang="zh-CN" altLang="en-US" sz="2800" b="1" dirty="0" smtClean="0"/>
              <a:t>随机拨号法最大的问题</a:t>
            </a:r>
            <a:r>
              <a:rPr lang="zh-CN" altLang="en-US" sz="2800" dirty="0" smtClean="0"/>
              <a:t>是存在大量</a:t>
            </a:r>
            <a:r>
              <a:rPr lang="zh-CN" altLang="en-US" sz="2800" smtClean="0"/>
              <a:t>不合格样本。</a:t>
            </a:r>
            <a:r>
              <a:rPr lang="zh-CN" altLang="en-US" sz="2800" dirty="0" smtClean="0"/>
              <a:t>此外</a:t>
            </a:r>
            <a:r>
              <a:rPr lang="en-US" sz="2800" dirty="0" smtClean="0"/>
              <a:t>,</a:t>
            </a:r>
            <a:r>
              <a:rPr lang="zh-CN" altLang="en-US" sz="2800" dirty="0" smtClean="0"/>
              <a:t>未涵盖误差也不容忽视。未涵盖误差主要取决于两个因素</a:t>
            </a:r>
            <a:r>
              <a:rPr lang="en-US" sz="2800" dirty="0" smtClean="0"/>
              <a:t>:</a:t>
            </a:r>
            <a:endParaRPr lang="zh-CN" altLang="en-US" sz="2800" dirty="0" smtClean="0"/>
          </a:p>
          <a:p>
            <a:pPr>
              <a:buNone/>
            </a:pPr>
            <a:r>
              <a:rPr lang="en-US" sz="2800" dirty="0" smtClean="0"/>
              <a:t>   (1)</a:t>
            </a:r>
            <a:r>
              <a:rPr lang="zh-CN" altLang="en-US" sz="2800" dirty="0" smtClean="0"/>
              <a:t>未涵盖人群占总体的比例</a:t>
            </a:r>
            <a:r>
              <a:rPr lang="en-US" sz="2800" dirty="0" smtClean="0"/>
              <a:t>,</a:t>
            </a:r>
            <a:r>
              <a:rPr lang="zh-CN" altLang="en-US" sz="2800" dirty="0" smtClean="0"/>
              <a:t>即没有电话的住户比例。</a:t>
            </a:r>
          </a:p>
          <a:p>
            <a:pPr>
              <a:buNone/>
            </a:pPr>
            <a:r>
              <a:rPr lang="en-US" sz="2800" dirty="0" smtClean="0"/>
              <a:t>   (2)</a:t>
            </a:r>
            <a:r>
              <a:rPr lang="zh-CN" altLang="en-US" sz="2800" dirty="0" smtClean="0"/>
              <a:t>未涵盖人群与已涵盖人群的人口特征差异</a:t>
            </a:r>
            <a:r>
              <a:rPr lang="en-US" sz="2800" dirty="0" smtClean="0"/>
              <a:t>,</a:t>
            </a:r>
            <a:r>
              <a:rPr lang="zh-CN" altLang="en-US" sz="2800" dirty="0" smtClean="0"/>
              <a:t>即有电话人群与无电话人群间的特征差异。</a:t>
            </a:r>
            <a:endParaRPr lang="zh-CN" altLang="en-US" sz="28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建议</a:t>
            </a:r>
            <a:endParaRPr lang="zh-CN" altLang="en-US" sz="3200" b="1" dirty="0"/>
          </a:p>
        </p:txBody>
      </p:sp>
      <p:sp>
        <p:nvSpPr>
          <p:cNvPr id="3" name="内容占位符 2"/>
          <p:cNvSpPr>
            <a:spLocks noGrp="1"/>
          </p:cNvSpPr>
          <p:nvPr>
            <p:ph idx="1"/>
          </p:nvPr>
        </p:nvSpPr>
        <p:spPr>
          <a:xfrm>
            <a:off x="357158" y="1916832"/>
            <a:ext cx="8429684" cy="4680520"/>
          </a:xfrm>
        </p:spPr>
        <p:txBody>
          <a:bodyPr/>
          <a:lstStyle/>
          <a:p>
            <a:r>
              <a:rPr lang="en-US" sz="2400" dirty="0" smtClean="0"/>
              <a:t>(1)</a:t>
            </a:r>
            <a:r>
              <a:rPr lang="zh-CN" altLang="en-US" sz="2400" dirty="0" smtClean="0"/>
              <a:t>随机拨号法的样本不遗漏有电话住户的前提是有完备准确的电信局局</a:t>
            </a:r>
            <a:r>
              <a:rPr lang="zh-CN" altLang="en-US" sz="2400" smtClean="0"/>
              <a:t>号名单</a:t>
            </a:r>
            <a:endParaRPr lang="en-US" altLang="zh-CN" sz="2400" smtClean="0"/>
          </a:p>
          <a:p>
            <a:r>
              <a:rPr lang="en-US" altLang="zh-CN" sz="2400" smtClean="0"/>
              <a:t>(</a:t>
            </a:r>
            <a:r>
              <a:rPr lang="en-US" altLang="zh-CN" sz="2400" dirty="0" smtClean="0"/>
              <a:t>2)</a:t>
            </a:r>
            <a:r>
              <a:rPr lang="zh-CN" altLang="en-US" sz="2400" dirty="0" smtClean="0"/>
              <a:t>单一抽样法、调查法各有利弊</a:t>
            </a:r>
            <a:r>
              <a:rPr lang="en-US" altLang="zh-CN" sz="2400" dirty="0" smtClean="0"/>
              <a:t>,</a:t>
            </a:r>
            <a:r>
              <a:rPr lang="zh-CN" altLang="en-US" sz="2400" dirty="0" smtClean="0"/>
              <a:t>可考虑多种抽样方法、多种调查方法相结合</a:t>
            </a:r>
            <a:endParaRPr lang="en-US" altLang="zh-CN" sz="2400" dirty="0" smtClean="0"/>
          </a:p>
          <a:p>
            <a:r>
              <a:rPr lang="en-US" altLang="zh-CN" sz="2400" dirty="0" smtClean="0"/>
              <a:t>(3)</a:t>
            </a:r>
            <a:r>
              <a:rPr lang="zh-CN" altLang="en-US" sz="2400" dirty="0" smtClean="0"/>
              <a:t>由于大量不合格样本以及未涵盖问题的</a:t>
            </a:r>
            <a:r>
              <a:rPr lang="zh-CN" altLang="en-US" sz="2400" smtClean="0"/>
              <a:t>存在</a:t>
            </a:r>
            <a:r>
              <a:rPr lang="en-US" altLang="zh-CN" sz="2400" smtClean="0"/>
              <a:t>,</a:t>
            </a:r>
            <a:r>
              <a:rPr lang="zh-CN" altLang="en-US" sz="2400" smtClean="0"/>
              <a:t> 建议</a:t>
            </a:r>
            <a:r>
              <a:rPr lang="zh-CN" altLang="en-US" sz="2400" dirty="0" smtClean="0"/>
              <a:t>采用配额控制或事后加权调整方法以增强样本代表性</a:t>
            </a:r>
            <a:r>
              <a:rPr lang="en-US" altLang="zh-CN" sz="2400" dirty="0" smtClean="0"/>
              <a:t>,</a:t>
            </a:r>
            <a:r>
              <a:rPr lang="zh-CN" altLang="en-US" sz="2400" dirty="0" smtClean="0"/>
              <a:t>减少估计偏差。</a:t>
            </a:r>
          </a:p>
          <a:p>
            <a:r>
              <a:rPr lang="en-US" altLang="zh-CN" sz="2400" dirty="0" smtClean="0"/>
              <a:t>(4)</a:t>
            </a:r>
            <a:r>
              <a:rPr lang="zh-CN" altLang="en-US" sz="2400" dirty="0" smtClean="0"/>
              <a:t>由于电信局各局号下有效电话数量不等</a:t>
            </a:r>
            <a:r>
              <a:rPr lang="en-US" altLang="zh-CN" sz="2400" dirty="0" smtClean="0"/>
              <a:t>,</a:t>
            </a:r>
            <a:r>
              <a:rPr lang="zh-CN" altLang="en-US" sz="2400" dirty="0" smtClean="0"/>
              <a:t>必然存在大量的非住宅电话、错号与空号。为提高调查效率</a:t>
            </a:r>
            <a:r>
              <a:rPr lang="en-US" altLang="zh-CN" sz="2400" dirty="0" smtClean="0"/>
              <a:t>,</a:t>
            </a:r>
            <a:r>
              <a:rPr lang="zh-CN" altLang="en-US" sz="2400" dirty="0" smtClean="0"/>
              <a:t>建议积累辅助信息。</a:t>
            </a:r>
            <a:endParaRPr lang="en-US" altLang="zh-CN" sz="2400" dirty="0" smtClean="0"/>
          </a:p>
          <a:p>
            <a:endParaRPr lang="en-US" altLang="zh-CN" sz="2400" dirty="0" smtClean="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altLang="zh-CN" dirty="0" smtClean="0"/>
              <a:t/>
            </a:r>
            <a:br>
              <a:rPr lang="en-US" altLang="zh-CN" dirty="0" smtClean="0"/>
            </a:br>
            <a:r>
              <a:rPr lang="en-US" b="1" dirty="0" smtClean="0"/>
              <a:t> </a:t>
            </a:r>
            <a:r>
              <a:rPr lang="en-US" sz="3200" b="1" dirty="0" smtClean="0"/>
              <a:t>3.</a:t>
            </a:r>
            <a:r>
              <a:rPr lang="zh-CN" altLang="en-US" sz="3200" b="1" dirty="0" smtClean="0"/>
              <a:t>估计量及其性质</a:t>
            </a:r>
            <a:endParaRPr lang="zh-CN" altLang="en-US" sz="3200" b="1" dirty="0"/>
          </a:p>
        </p:txBody>
      </p:sp>
      <p:sp>
        <p:nvSpPr>
          <p:cNvPr id="3" name="内容占位符 2"/>
          <p:cNvSpPr>
            <a:spLocks noGrp="1"/>
          </p:cNvSpPr>
          <p:nvPr>
            <p:ph idx="1"/>
          </p:nvPr>
        </p:nvSpPr>
        <p:spPr>
          <a:xfrm>
            <a:off x="428596" y="2017713"/>
            <a:ext cx="8429684" cy="4114800"/>
          </a:xfrm>
        </p:spPr>
        <p:txBody>
          <a:bodyPr/>
          <a:lstStyle/>
          <a:p>
            <a:pPr>
              <a:buNone/>
            </a:pPr>
            <a:endParaRPr lang="zh-CN" altLang="en-US" dirty="0" smtClean="0"/>
          </a:p>
          <a:p>
            <a:pPr>
              <a:buNone/>
            </a:pPr>
            <a:endParaRPr lang="zh-CN" altLang="en-US" dirty="0"/>
          </a:p>
        </p:txBody>
      </p:sp>
      <p:graphicFrame>
        <p:nvGraphicFramePr>
          <p:cNvPr id="2049" name="Object 1"/>
          <p:cNvGraphicFramePr>
            <a:graphicFrameLocks noChangeAspect="1"/>
          </p:cNvGraphicFramePr>
          <p:nvPr/>
        </p:nvGraphicFramePr>
        <p:xfrm>
          <a:off x="793750" y="2368550"/>
          <a:ext cx="7675563" cy="4137025"/>
        </p:xfrm>
        <a:graphic>
          <a:graphicData uri="http://schemas.openxmlformats.org/presentationml/2006/ole">
            <mc:AlternateContent xmlns:mc="http://schemas.openxmlformats.org/markup-compatibility/2006">
              <mc:Choice xmlns:v="urn:schemas-microsoft-com:vml" Requires="v">
                <p:oleObj spid="_x0000_s2068" name="文档" r:id="rId3" imgW="7880683" imgH="4254729" progId="Word.Document.12">
                  <p:embed/>
                </p:oleObj>
              </mc:Choice>
              <mc:Fallback>
                <p:oleObj name="文档" r:id="rId3" imgW="7880683" imgH="4254729"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0" y="2368550"/>
                        <a:ext cx="7675563" cy="413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定理</a:t>
            </a:r>
            <a:r>
              <a:rPr lang="en-US" altLang="zh-CN" sz="3200" b="1" dirty="0" smtClean="0"/>
              <a:t>7.1</a:t>
            </a:r>
            <a:r>
              <a:rPr lang="zh-CN" altLang="en-US" sz="3200" b="1" dirty="0" smtClean="0"/>
              <a:t>证明</a:t>
            </a:r>
            <a:endParaRPr lang="zh-CN" altLang="en-US" sz="3200" b="1" dirty="0"/>
          </a:p>
        </p:txBody>
      </p:sp>
      <p:graphicFrame>
        <p:nvGraphicFramePr>
          <p:cNvPr id="21506" name="Object 2"/>
          <p:cNvGraphicFramePr>
            <a:graphicFrameLocks noChangeAspect="1"/>
          </p:cNvGraphicFramePr>
          <p:nvPr>
            <p:extLst>
              <p:ext uri="{D42A27DB-BD31-4B8C-83A1-F6EECF244321}">
                <p14:modId xmlns:p14="http://schemas.microsoft.com/office/powerpoint/2010/main" val="2326257248"/>
              </p:ext>
            </p:extLst>
          </p:nvPr>
        </p:nvGraphicFramePr>
        <p:xfrm>
          <a:off x="683568" y="2132856"/>
          <a:ext cx="7750175" cy="3478212"/>
        </p:xfrm>
        <a:graphic>
          <a:graphicData uri="http://schemas.openxmlformats.org/presentationml/2006/ole">
            <mc:AlternateContent xmlns:mc="http://schemas.openxmlformats.org/markup-compatibility/2006">
              <mc:Choice xmlns:v="urn:schemas-microsoft-com:vml" Requires="v">
                <p:oleObj spid="_x0000_s21525" name="文档" r:id="rId3" imgW="7945485" imgH="3578666" progId="Word.Document.12">
                  <p:embed/>
                </p:oleObj>
              </mc:Choice>
              <mc:Fallback>
                <p:oleObj name="文档" r:id="rId3" imgW="7945485" imgH="3578666"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2132856"/>
                        <a:ext cx="7750175" cy="3478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b="1" dirty="0" smtClean="0"/>
              <a:t>定理</a:t>
            </a:r>
            <a:r>
              <a:rPr lang="en-US" altLang="zh-CN" sz="3600" b="1" dirty="0" smtClean="0"/>
              <a:t>7.2</a:t>
            </a:r>
            <a:endParaRPr lang="zh-CN" altLang="en-US" sz="3600" b="1" dirty="0"/>
          </a:p>
        </p:txBody>
      </p:sp>
      <p:graphicFrame>
        <p:nvGraphicFramePr>
          <p:cNvPr id="22530" name="Object 2"/>
          <p:cNvGraphicFramePr>
            <a:graphicFrameLocks noChangeAspect="1"/>
          </p:cNvGraphicFramePr>
          <p:nvPr/>
        </p:nvGraphicFramePr>
        <p:xfrm>
          <a:off x="467544" y="2204864"/>
          <a:ext cx="8286808" cy="3656537"/>
        </p:xfrm>
        <a:graphic>
          <a:graphicData uri="http://schemas.openxmlformats.org/presentationml/2006/ole">
            <mc:AlternateContent xmlns:mc="http://schemas.openxmlformats.org/markup-compatibility/2006">
              <mc:Choice xmlns:v="urn:schemas-microsoft-com:vml" Requires="v">
                <p:oleObj spid="_x0000_s22549" name="文档" r:id="rId3" imgW="8398742" imgH="3625105" progId="Word.Document.12">
                  <p:embed/>
                </p:oleObj>
              </mc:Choice>
              <mc:Fallback>
                <p:oleObj name="文档" r:id="rId3" imgW="8398742" imgH="362510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204864"/>
                        <a:ext cx="8286808" cy="365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讲稿3</Template>
  <TotalTime>312</TotalTime>
  <Words>3104</Words>
  <Application>Microsoft Office PowerPoint</Application>
  <PresentationFormat>全屏显示(4:3)</PresentationFormat>
  <Paragraphs>170</Paragraphs>
  <Slides>61</Slides>
  <Notes>0</Notes>
  <HiddenSlides>0</HiddenSlides>
  <MMClips>0</MMClips>
  <ScaleCrop>false</ScaleCrop>
  <HeadingPairs>
    <vt:vector size="8" baseType="variant">
      <vt:variant>
        <vt:lpstr>已用的字体</vt:lpstr>
      </vt:variant>
      <vt:variant>
        <vt:i4>7</vt:i4>
      </vt:variant>
      <vt:variant>
        <vt:lpstr>主题</vt:lpstr>
      </vt:variant>
      <vt:variant>
        <vt:i4>2</vt:i4>
      </vt:variant>
      <vt:variant>
        <vt:lpstr>嵌入 OLE 服务器</vt:lpstr>
      </vt:variant>
      <vt:variant>
        <vt:i4>2</vt:i4>
      </vt:variant>
      <vt:variant>
        <vt:lpstr>幻灯片标题</vt:lpstr>
      </vt:variant>
      <vt:variant>
        <vt:i4>61</vt:i4>
      </vt:variant>
    </vt:vector>
  </HeadingPairs>
  <TitlesOfParts>
    <vt:vector size="72" baseType="lpstr">
      <vt:lpstr>宋体</vt:lpstr>
      <vt:lpstr>Arial</vt:lpstr>
      <vt:lpstr>Calibri</vt:lpstr>
      <vt:lpstr>Cambria Math</vt:lpstr>
      <vt:lpstr>Tahoma</vt:lpstr>
      <vt:lpstr>Times New Roman</vt:lpstr>
      <vt:lpstr>Wingdings</vt:lpstr>
      <vt:lpstr>Blends</vt:lpstr>
      <vt:lpstr>Office 主题</vt:lpstr>
      <vt:lpstr>公式</vt:lpstr>
      <vt:lpstr>文档</vt:lpstr>
      <vt:lpstr>第七章 其他抽样方法</vt:lpstr>
      <vt:lpstr>7.1　二重抽样</vt:lpstr>
      <vt:lpstr>二重抽样与两阶段抽样</vt:lpstr>
      <vt:lpstr>二、为分层的二重抽样</vt:lpstr>
      <vt:lpstr>PowerPoint 演示文稿</vt:lpstr>
      <vt:lpstr>  2.抽样方法</vt:lpstr>
      <vt:lpstr>    3.估计量及其性质</vt:lpstr>
      <vt:lpstr>定理7.1证明</vt:lpstr>
      <vt:lpstr>定理7.2</vt:lpstr>
      <vt:lpstr>定理7.2 证明</vt:lpstr>
      <vt:lpstr>PowerPoint 演示文稿</vt:lpstr>
      <vt:lpstr>【例7.1】　</vt:lpstr>
      <vt:lpstr>PowerPoint 演示文稿</vt:lpstr>
      <vt:lpstr>PowerPoint 演示文稿</vt:lpstr>
      <vt:lpstr>PowerPoint 演示文稿</vt:lpstr>
      <vt:lpstr>  4.二重分层抽样样本量的最优分配</vt:lpstr>
      <vt:lpstr>PowerPoint 演示文稿</vt:lpstr>
      <vt:lpstr>PowerPoint 演示文稿</vt:lpstr>
      <vt:lpstr>  5.在无回答中的应用</vt:lpstr>
      <vt:lpstr>PowerPoint 演示文稿</vt:lpstr>
      <vt:lpstr>三、为比率的二重抽样</vt:lpstr>
      <vt:lpstr>1.二重抽样比估计的抽样方法</vt:lpstr>
      <vt:lpstr>2.二重抽样的比估计及其性质</vt:lpstr>
      <vt:lpstr>PowerPoint 演示文稿</vt:lpstr>
      <vt:lpstr>PowerPoint 演示文稿</vt:lpstr>
      <vt:lpstr>PowerPoint 演示文稿</vt:lpstr>
      <vt:lpstr>【例7.2】</vt:lpstr>
      <vt:lpstr>PowerPoint 演示文稿</vt:lpstr>
      <vt:lpstr>PowerPoint 演示文稿</vt:lpstr>
      <vt:lpstr>  3.二重抽样比估计时样本量的最优分配</vt:lpstr>
      <vt:lpstr>7.2  捕获再捕获抽样</vt:lpstr>
      <vt:lpstr>PowerPoint 演示文稿</vt:lpstr>
      <vt:lpstr>以捕鱼的例子进行说明</vt:lpstr>
      <vt:lpstr>PowerPoint 演示文稿</vt:lpstr>
      <vt:lpstr>PowerPoint 演示文稿</vt:lpstr>
      <vt:lpstr>PowerPoint 演示文稿</vt:lpstr>
      <vt:lpstr>PowerPoint 演示文稿</vt:lpstr>
      <vt:lpstr>PowerPoint 演示文稿</vt:lpstr>
      <vt:lpstr>PowerPoint 演示文稿</vt:lpstr>
      <vt:lpstr>二、应用:美国人口普查局的PES方法</vt:lpstr>
      <vt:lpstr>PowerPoint 演示文稿</vt:lpstr>
      <vt:lpstr>PowerPoint 演示文稿</vt:lpstr>
      <vt:lpstr>  7.3　电话调查抽样</vt:lpstr>
      <vt:lpstr>(1)随机抽样法</vt:lpstr>
      <vt:lpstr>(2)系统抽样法</vt:lpstr>
      <vt:lpstr>电话号码簿法的优点和缺点</vt:lpstr>
      <vt:lpstr>2.随机拨号法</vt:lpstr>
      <vt:lpstr>PowerPoint 演示文稿</vt:lpstr>
      <vt:lpstr>典型的整群随机拨号法的步骤</vt:lpstr>
      <vt:lpstr>集群随机拨号法的优缺点</vt:lpstr>
      <vt:lpstr>随机拨号法的优缺点</vt:lpstr>
      <vt:lpstr>  3.综合法</vt:lpstr>
      <vt:lpstr>二、受访者的抽选</vt:lpstr>
      <vt:lpstr>各种方法的优缺点</vt:lpstr>
      <vt:lpstr>三、样本量的确定</vt:lpstr>
      <vt:lpstr>PowerPoint 演示文稿</vt:lpstr>
      <vt:lpstr>设计效应</vt:lpstr>
      <vt:lpstr>PowerPoint 演示文稿</vt:lpstr>
      <vt:lpstr>四、其他问题讨论</vt:lpstr>
      <vt:lpstr>PowerPoint 演示文稿</vt:lpstr>
      <vt:lpstr>建议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 其他抽样方法</dc:title>
  <cp:lastModifiedBy>Lxsure</cp:lastModifiedBy>
  <cp:revision>153</cp:revision>
  <dcterms:modified xsi:type="dcterms:W3CDTF">2016-03-03T17:01:34Z</dcterms:modified>
</cp:coreProperties>
</file>