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97" r:id="rId4"/>
    <p:sldId id="299" r:id="rId5"/>
    <p:sldId id="300" r:id="rId6"/>
    <p:sldId id="301" r:id="rId7"/>
    <p:sldId id="259" r:id="rId8"/>
    <p:sldId id="260" r:id="rId9"/>
    <p:sldId id="261" r:id="rId10"/>
    <p:sldId id="267" r:id="rId11"/>
    <p:sldId id="264" r:id="rId12"/>
    <p:sldId id="266" r:id="rId13"/>
    <p:sldId id="268" r:id="rId14"/>
    <p:sldId id="269" r:id="rId15"/>
    <p:sldId id="270" r:id="rId16"/>
    <p:sldId id="271" r:id="rId17"/>
    <p:sldId id="272" r:id="rId18"/>
    <p:sldId id="273" r:id="rId19"/>
    <p:sldId id="274" r:id="rId20"/>
    <p:sldId id="302" r:id="rId21"/>
    <p:sldId id="275" r:id="rId22"/>
    <p:sldId id="276" r:id="rId23"/>
    <p:sldId id="277" r:id="rId24"/>
    <p:sldId id="278" r:id="rId25"/>
    <p:sldId id="279" r:id="rId26"/>
    <p:sldId id="280" r:id="rId27"/>
    <p:sldId id="281" r:id="rId28"/>
    <p:sldId id="282" r:id="rId29"/>
    <p:sldId id="283" r:id="rId30"/>
    <p:sldId id="284" r:id="rId31"/>
    <p:sldId id="285" r:id="rId32"/>
    <p:sldId id="303" r:id="rId33"/>
    <p:sldId id="304" r:id="rId34"/>
    <p:sldId id="305" r:id="rId35"/>
    <p:sldId id="306" r:id="rId36"/>
    <p:sldId id="307" r:id="rId37"/>
    <p:sldId id="309" r:id="rId38"/>
    <p:sldId id="310" r:id="rId39"/>
    <p:sldId id="311" r:id="rId40"/>
    <p:sldId id="312" r:id="rId41"/>
    <p:sldId id="286" r:id="rId42"/>
    <p:sldId id="287" r:id="rId43"/>
    <p:sldId id="288" r:id="rId44"/>
    <p:sldId id="289" r:id="rId45"/>
    <p:sldId id="292" r:id="rId46"/>
    <p:sldId id="293" r:id="rId47"/>
    <p:sldId id="294" r:id="rId48"/>
    <p:sldId id="295" r:id="rId49"/>
    <p:sldId id="296" r:id="rId50"/>
    <p:sldId id="313" r:id="rId51"/>
    <p:sldId id="314" r:id="rId5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5" Type="http://schemas.openxmlformats.org/officeDocument/2006/relationships/image" Target="../media/image8.wmf"/><Relationship Id="rId4"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9381448E-9038-4228-A69F-F0B979AB3023}" type="datetimeFigureOut">
              <a:rPr lang="zh-CN" altLang="en-US"/>
              <a:pPr>
                <a:defRPr/>
              </a:pPr>
              <a:t>2016/3/3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3068B9D8-B502-4746-ADFA-5ECF7F1456BC}" type="slidenum">
              <a:rPr lang="zh-CN" altLang="en-US"/>
              <a:pPr/>
              <a:t>‹#›</a:t>
            </a:fld>
            <a:endParaRPr lang="zh-CN" altLang="en-US"/>
          </a:p>
        </p:txBody>
      </p:sp>
    </p:spTree>
    <p:extLst>
      <p:ext uri="{BB962C8B-B14F-4D97-AF65-F5344CB8AC3E}">
        <p14:creationId xmlns:p14="http://schemas.microsoft.com/office/powerpoint/2010/main" val="17914518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fld id="{3BB50AC5-6540-4A9A-B0ED-7EAF398FFF15}" type="slidenum">
              <a:rPr lang="zh-CN" altLang="en-US">
                <a:latin typeface="Calibri" panose="020F0502020204030204" pitchFamily="34" charset="0"/>
              </a:rPr>
              <a:pPr/>
              <a:t>6</a:t>
            </a:fld>
            <a:endParaRPr lang="zh-CN" altLang="en-US">
              <a:latin typeface="Calibri" panose="020F0502020204030204" pitchFamily="34" charset="0"/>
            </a:endParaRPr>
          </a:p>
        </p:txBody>
      </p:sp>
    </p:spTree>
    <p:extLst>
      <p:ext uri="{BB962C8B-B14F-4D97-AF65-F5344CB8AC3E}">
        <p14:creationId xmlns:p14="http://schemas.microsoft.com/office/powerpoint/2010/main" val="1152252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sp>
        <p:nvSpPr>
          <p:cNvPr id="6156"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6157" name="Rectangle 13"/>
          <p:cNvSpPr>
            <a:spLocks noGrp="1" noChangeArrowheads="1"/>
          </p:cNvSpPr>
          <p:nvPr>
            <p:ph type="subTitle" idx="1"/>
          </p:nvPr>
        </p:nvSpPr>
        <p:spPr>
          <a:xfrm>
            <a:off x="1371600" y="3886200"/>
            <a:ext cx="6400800" cy="1752600"/>
          </a:xfrm>
        </p:spPr>
        <p:txBody>
          <a:bodyPr/>
          <a:lstStyle>
            <a:lvl1pPr marL="0" indent="0" algn="ctr">
              <a:defRPr/>
            </a:lvl1pPr>
          </a:lstStyle>
          <a:p>
            <a:r>
              <a:rPr lang="zh-CN" altLang="en-US" smtClean="0"/>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smtClean="0">
                <a:solidFill>
                  <a:schemeClr val="bg2"/>
                </a:solidFill>
              </a:defRPr>
            </a:lvl1pPr>
          </a:lstStyle>
          <a:p>
            <a:pPr>
              <a:defRPr/>
            </a:pPr>
            <a:fld id="{73D09D2E-6319-496A-A749-7A587CB504ED}" type="datetimeFigureOut">
              <a:rPr lang="zh-CN" altLang="en-US"/>
              <a:pPr>
                <a:defRPr/>
              </a:pPr>
              <a:t>2016/3/3</a:t>
            </a:fld>
            <a:endParaRPr lang="zh-CN" alt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zh-CN" alt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C3CD27CC-FF5E-470E-9FEB-C1AFDE62C059}" type="slidenum">
              <a:rPr lang="zh-CN" altLang="en-US"/>
              <a:pPr/>
              <a:t>‹#›</a:t>
            </a:fld>
            <a:endParaRPr lang="zh-CN" altLang="en-US"/>
          </a:p>
        </p:txBody>
      </p:sp>
    </p:spTree>
    <p:extLst>
      <p:ext uri="{BB962C8B-B14F-4D97-AF65-F5344CB8AC3E}">
        <p14:creationId xmlns:p14="http://schemas.microsoft.com/office/powerpoint/2010/main" val="3316837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0EF3C37E-A141-4014-850A-F1F761017BBA}" type="datetimeFigureOut">
              <a:rPr lang="zh-CN" altLang="en-US"/>
              <a:pPr>
                <a:defRPr/>
              </a:pPr>
              <a:t>2016/3/3</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fld id="{34615E81-0EE7-478F-886E-835692E00418}" type="slidenum">
              <a:rPr lang="zh-CN" altLang="en-US"/>
              <a:pPr/>
              <a:t>‹#›</a:t>
            </a:fld>
            <a:endParaRPr lang="zh-CN" altLang="en-US"/>
          </a:p>
        </p:txBody>
      </p:sp>
    </p:spTree>
    <p:extLst>
      <p:ext uri="{BB962C8B-B14F-4D97-AF65-F5344CB8AC3E}">
        <p14:creationId xmlns:p14="http://schemas.microsoft.com/office/powerpoint/2010/main" val="3096273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54863" y="533400"/>
            <a:ext cx="1989137" cy="5599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82688" y="533400"/>
            <a:ext cx="5819775" cy="5599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D58B76AE-4FBC-46D2-B63C-91F8BD9C75F3}" type="datetimeFigureOut">
              <a:rPr lang="zh-CN" altLang="en-US"/>
              <a:pPr>
                <a:defRPr/>
              </a:pPr>
              <a:t>2016/3/3</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fld id="{44CB6878-60CA-44F9-8AC3-05D0B4E4B798}" type="slidenum">
              <a:rPr lang="zh-CN" altLang="en-US"/>
              <a:pPr/>
              <a:t>‹#›</a:t>
            </a:fld>
            <a:endParaRPr lang="zh-CN" altLang="en-US"/>
          </a:p>
        </p:txBody>
      </p:sp>
    </p:spTree>
    <p:extLst>
      <p:ext uri="{BB962C8B-B14F-4D97-AF65-F5344CB8AC3E}">
        <p14:creationId xmlns:p14="http://schemas.microsoft.com/office/powerpoint/2010/main" val="4107376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350963" y="533400"/>
            <a:ext cx="7793037"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fld id="{4C026561-AB67-47AD-A789-EE25B2890D64}" type="datetimeFigureOut">
              <a:rPr lang="zh-CN" altLang="en-US"/>
              <a:pPr>
                <a:defRPr/>
              </a:pPr>
              <a:t>2016/3/3</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fld id="{B328FF69-1B83-4735-9F0B-A8FDC0CD81CA}" type="slidenum">
              <a:rPr lang="zh-CN" altLang="en-US"/>
              <a:pPr/>
              <a:t>‹#›</a:t>
            </a:fld>
            <a:endParaRPr lang="zh-CN" altLang="en-US"/>
          </a:p>
        </p:txBody>
      </p:sp>
    </p:spTree>
    <p:extLst>
      <p:ext uri="{BB962C8B-B14F-4D97-AF65-F5344CB8AC3E}">
        <p14:creationId xmlns:p14="http://schemas.microsoft.com/office/powerpoint/2010/main" val="2185969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B673C91F-41E8-4DF5-85C6-01D3C2042935}" type="datetimeFigureOut">
              <a:rPr lang="zh-CN" altLang="en-US"/>
              <a:pPr>
                <a:defRPr/>
              </a:pPr>
              <a:t>2016/3/3</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fld id="{D8417829-6DCB-491B-9F9F-05799D70448B}" type="slidenum">
              <a:rPr lang="zh-CN" altLang="en-US"/>
              <a:pPr/>
              <a:t>‹#›</a:t>
            </a:fld>
            <a:endParaRPr lang="zh-CN" altLang="en-US"/>
          </a:p>
        </p:txBody>
      </p:sp>
    </p:spTree>
    <p:extLst>
      <p:ext uri="{BB962C8B-B14F-4D97-AF65-F5344CB8AC3E}">
        <p14:creationId xmlns:p14="http://schemas.microsoft.com/office/powerpoint/2010/main" val="3462856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fld id="{B57F5CEA-508C-4EB3-B1F3-5B25D55E60D4}" type="datetimeFigureOut">
              <a:rPr lang="zh-CN" altLang="en-US"/>
              <a:pPr>
                <a:defRPr/>
              </a:pPr>
              <a:t>2016/3/3</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fld id="{001CCB4D-8B2D-49AA-A7D4-6AF75B1A65D9}" type="slidenum">
              <a:rPr lang="zh-CN" altLang="en-US"/>
              <a:pPr/>
              <a:t>‹#›</a:t>
            </a:fld>
            <a:endParaRPr lang="zh-CN" altLang="en-US"/>
          </a:p>
        </p:txBody>
      </p:sp>
    </p:spTree>
    <p:extLst>
      <p:ext uri="{BB962C8B-B14F-4D97-AF65-F5344CB8AC3E}">
        <p14:creationId xmlns:p14="http://schemas.microsoft.com/office/powerpoint/2010/main" val="1005843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fld id="{72934094-9026-463F-B088-B7C14B7F571F}" type="datetimeFigureOut">
              <a:rPr lang="zh-CN" altLang="en-US"/>
              <a:pPr>
                <a:defRPr/>
              </a:pPr>
              <a:t>2016/3/3</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fld id="{CDB6B6DE-0B0B-4C90-9636-2B5CF82633FF}" type="slidenum">
              <a:rPr lang="zh-CN" altLang="en-US"/>
              <a:pPr/>
              <a:t>‹#›</a:t>
            </a:fld>
            <a:endParaRPr lang="zh-CN" altLang="en-US"/>
          </a:p>
        </p:txBody>
      </p:sp>
    </p:spTree>
    <p:extLst>
      <p:ext uri="{BB962C8B-B14F-4D97-AF65-F5344CB8AC3E}">
        <p14:creationId xmlns:p14="http://schemas.microsoft.com/office/powerpoint/2010/main" val="4192829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fld id="{6E43E2EF-A1F6-4122-96EA-2C965BEF3062}" type="datetimeFigureOut">
              <a:rPr lang="zh-CN" altLang="en-US"/>
              <a:pPr>
                <a:defRPr/>
              </a:pPr>
              <a:t>2016/3/3</a:t>
            </a:fld>
            <a:endParaRPr lang="zh-CN" alt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13"/>
          <p:cNvSpPr>
            <a:spLocks noGrp="1" noChangeArrowheads="1"/>
          </p:cNvSpPr>
          <p:nvPr>
            <p:ph type="sldNum" sz="quarter" idx="12"/>
          </p:nvPr>
        </p:nvSpPr>
        <p:spPr>
          <a:ln/>
        </p:spPr>
        <p:txBody>
          <a:bodyPr/>
          <a:lstStyle>
            <a:lvl1pPr>
              <a:defRPr/>
            </a:lvl1pPr>
          </a:lstStyle>
          <a:p>
            <a:fld id="{C4B588E5-2A8F-4AB9-BA7F-70DB17F99C91}" type="slidenum">
              <a:rPr lang="zh-CN" altLang="en-US"/>
              <a:pPr/>
              <a:t>‹#›</a:t>
            </a:fld>
            <a:endParaRPr lang="zh-CN" altLang="en-US"/>
          </a:p>
        </p:txBody>
      </p:sp>
    </p:spTree>
    <p:extLst>
      <p:ext uri="{BB962C8B-B14F-4D97-AF65-F5344CB8AC3E}">
        <p14:creationId xmlns:p14="http://schemas.microsoft.com/office/powerpoint/2010/main" val="3371129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fld id="{02910741-61EF-4CF0-AB79-80585CA234B7}" type="datetimeFigureOut">
              <a:rPr lang="zh-CN" altLang="en-US"/>
              <a:pPr>
                <a:defRPr/>
              </a:pPr>
              <a:t>2016/3/3</a:t>
            </a:fld>
            <a:endParaRPr lang="zh-CN" alt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13"/>
          <p:cNvSpPr>
            <a:spLocks noGrp="1" noChangeArrowheads="1"/>
          </p:cNvSpPr>
          <p:nvPr>
            <p:ph type="sldNum" sz="quarter" idx="12"/>
          </p:nvPr>
        </p:nvSpPr>
        <p:spPr>
          <a:ln/>
        </p:spPr>
        <p:txBody>
          <a:bodyPr/>
          <a:lstStyle>
            <a:lvl1pPr>
              <a:defRPr/>
            </a:lvl1pPr>
          </a:lstStyle>
          <a:p>
            <a:fld id="{EABE67FE-C70B-4090-A7C4-2DEE5567C927}" type="slidenum">
              <a:rPr lang="zh-CN" altLang="en-US"/>
              <a:pPr/>
              <a:t>‹#›</a:t>
            </a:fld>
            <a:endParaRPr lang="zh-CN" altLang="en-US"/>
          </a:p>
        </p:txBody>
      </p:sp>
    </p:spTree>
    <p:extLst>
      <p:ext uri="{BB962C8B-B14F-4D97-AF65-F5344CB8AC3E}">
        <p14:creationId xmlns:p14="http://schemas.microsoft.com/office/powerpoint/2010/main" val="3381024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EE2B9AD7-1394-4036-A43D-A461C044A5A3}" type="datetimeFigureOut">
              <a:rPr lang="zh-CN" altLang="en-US"/>
              <a:pPr>
                <a:defRPr/>
              </a:pPr>
              <a:t>2016/3/3</a:t>
            </a:fld>
            <a:endParaRPr lang="zh-CN" alt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13"/>
          <p:cNvSpPr>
            <a:spLocks noGrp="1" noChangeArrowheads="1"/>
          </p:cNvSpPr>
          <p:nvPr>
            <p:ph type="sldNum" sz="quarter" idx="12"/>
          </p:nvPr>
        </p:nvSpPr>
        <p:spPr>
          <a:ln/>
        </p:spPr>
        <p:txBody>
          <a:bodyPr/>
          <a:lstStyle>
            <a:lvl1pPr>
              <a:defRPr/>
            </a:lvl1pPr>
          </a:lstStyle>
          <a:p>
            <a:fld id="{38EEECAE-8C0D-43A5-8EF8-A560A78665EA}" type="slidenum">
              <a:rPr lang="zh-CN" altLang="en-US"/>
              <a:pPr/>
              <a:t>‹#›</a:t>
            </a:fld>
            <a:endParaRPr lang="zh-CN" altLang="en-US"/>
          </a:p>
        </p:txBody>
      </p:sp>
    </p:spTree>
    <p:extLst>
      <p:ext uri="{BB962C8B-B14F-4D97-AF65-F5344CB8AC3E}">
        <p14:creationId xmlns:p14="http://schemas.microsoft.com/office/powerpoint/2010/main" val="11120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fld id="{C0800F94-EF76-4C03-BE08-0292B6DA8F63}" type="datetimeFigureOut">
              <a:rPr lang="zh-CN" altLang="en-US"/>
              <a:pPr>
                <a:defRPr/>
              </a:pPr>
              <a:t>2016/3/3</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fld id="{06187724-67BB-4C0F-B114-78679314B219}" type="slidenum">
              <a:rPr lang="zh-CN" altLang="en-US"/>
              <a:pPr/>
              <a:t>‹#›</a:t>
            </a:fld>
            <a:endParaRPr lang="zh-CN" altLang="en-US"/>
          </a:p>
        </p:txBody>
      </p:sp>
    </p:spTree>
    <p:extLst>
      <p:ext uri="{BB962C8B-B14F-4D97-AF65-F5344CB8AC3E}">
        <p14:creationId xmlns:p14="http://schemas.microsoft.com/office/powerpoint/2010/main" val="2100725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fld id="{B2BC168A-6F96-41F0-940B-C5D55D436ED8}" type="datetimeFigureOut">
              <a:rPr lang="zh-CN" altLang="en-US"/>
              <a:pPr>
                <a:defRPr/>
              </a:pPr>
              <a:t>2016/3/3</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fld id="{BE99DC14-DE3A-41F0-92A2-C03957C30098}" type="slidenum">
              <a:rPr lang="zh-CN" altLang="en-US"/>
              <a:pPr/>
              <a:t>‹#›</a:t>
            </a:fld>
            <a:endParaRPr lang="zh-CN" altLang="en-US"/>
          </a:p>
        </p:txBody>
      </p:sp>
    </p:spTree>
    <p:extLst>
      <p:ext uri="{BB962C8B-B14F-4D97-AF65-F5344CB8AC3E}">
        <p14:creationId xmlns:p14="http://schemas.microsoft.com/office/powerpoint/2010/main" val="4997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endParaRPr lang="zh-CN" altLang="zh-CN"/>
          </a:p>
        </p:txBody>
      </p:sp>
      <p:sp>
        <p:nvSpPr>
          <p:cNvPr id="1033" name="Rectangle 9"/>
          <p:cNvSpPr>
            <a:spLocks noGrp="1" noChangeArrowheads="1"/>
          </p:cNvSpPr>
          <p:nvPr>
            <p:ph type="title"/>
          </p:nvPr>
        </p:nvSpPr>
        <p:spPr bwMode="auto">
          <a:xfrm>
            <a:off x="1350963" y="533400"/>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zh-CN" smtClean="0"/>
              <a:t>           </a:t>
            </a:r>
            <a:r>
              <a:rPr lang="zh-CN" altLang="en-US" smtClean="0"/>
              <a:t>第一节 概述</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513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auto">
              <a:spcBef>
                <a:spcPts val="0"/>
              </a:spcBef>
              <a:spcAft>
                <a:spcPts val="0"/>
              </a:spcAft>
              <a:defRPr kumimoji="0" sz="1400" smtClean="0">
                <a:latin typeface="+mn-lt"/>
                <a:ea typeface="+mn-ea"/>
              </a:defRPr>
            </a:lvl1pPr>
          </a:lstStyle>
          <a:p>
            <a:pPr>
              <a:defRPr/>
            </a:pPr>
            <a:fld id="{6FC41ACF-52E0-4A70-9323-9212D0832DDE}" type="datetimeFigureOut">
              <a:rPr lang="zh-CN" altLang="en-US"/>
              <a:pPr>
                <a:defRPr/>
              </a:pPr>
              <a:t>2016/3/3</a:t>
            </a:fld>
            <a:endParaRPr lang="zh-CN" altLang="en-US"/>
          </a:p>
        </p:txBody>
      </p:sp>
      <p:sp>
        <p:nvSpPr>
          <p:cNvPr id="513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kumimoji="0" sz="1400">
                <a:latin typeface="+mn-lt"/>
                <a:ea typeface="+mn-ea"/>
              </a:defRPr>
            </a:lvl1pPr>
          </a:lstStyle>
          <a:p>
            <a:pPr>
              <a:defRPr/>
            </a:pPr>
            <a:endParaRPr lang="zh-CN" altLang="en-US"/>
          </a:p>
        </p:txBody>
      </p:sp>
      <p:sp>
        <p:nvSpPr>
          <p:cNvPr id="513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E80B248F-7912-478D-9D7F-9F59110AA8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fontAlgn="base">
        <a:spcBef>
          <a:spcPct val="0"/>
        </a:spcBef>
        <a:spcAft>
          <a:spcPct val="0"/>
        </a:spcAft>
        <a:defRPr kumimoji="1" sz="4400">
          <a:solidFill>
            <a:schemeClr val="tx1"/>
          </a:solidFill>
          <a:latin typeface="+mj-lt"/>
          <a:ea typeface="+mj-ea"/>
          <a:cs typeface="+mj-cs"/>
        </a:defRPr>
      </a:lvl1pPr>
      <a:lvl2pPr algn="l" rtl="0" fontAlgn="base">
        <a:spcBef>
          <a:spcPct val="0"/>
        </a:spcBef>
        <a:spcAft>
          <a:spcPct val="0"/>
        </a:spcAft>
        <a:defRPr kumimoji="1" sz="4400">
          <a:solidFill>
            <a:schemeClr val="tx1"/>
          </a:solidFill>
          <a:latin typeface="Tahoma" pitchFamily="34" charset="0"/>
          <a:ea typeface="宋体" pitchFamily="2" charset="-122"/>
        </a:defRPr>
      </a:lvl2pPr>
      <a:lvl3pPr algn="l" rtl="0" fontAlgn="base">
        <a:spcBef>
          <a:spcPct val="0"/>
        </a:spcBef>
        <a:spcAft>
          <a:spcPct val="0"/>
        </a:spcAft>
        <a:defRPr kumimoji="1" sz="4400">
          <a:solidFill>
            <a:schemeClr val="tx1"/>
          </a:solidFill>
          <a:latin typeface="Tahoma" pitchFamily="34" charset="0"/>
          <a:ea typeface="宋体" pitchFamily="2" charset="-122"/>
        </a:defRPr>
      </a:lvl3pPr>
      <a:lvl4pPr algn="l" rtl="0" fontAlgn="base">
        <a:spcBef>
          <a:spcPct val="0"/>
        </a:spcBef>
        <a:spcAft>
          <a:spcPct val="0"/>
        </a:spcAft>
        <a:defRPr kumimoji="1" sz="4400">
          <a:solidFill>
            <a:schemeClr val="tx1"/>
          </a:solidFill>
          <a:latin typeface="Tahoma" pitchFamily="34" charset="0"/>
          <a:ea typeface="宋体" pitchFamily="2" charset="-122"/>
        </a:defRPr>
      </a:lvl4pPr>
      <a:lvl5pPr algn="l" rtl="0" fontAlgn="base">
        <a:spcBef>
          <a:spcPct val="0"/>
        </a:spcBef>
        <a:spcAft>
          <a:spcPct val="0"/>
        </a:spcAft>
        <a:defRPr kumimoji="1" sz="4400">
          <a:solidFill>
            <a:schemeClr val="tx1"/>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1"/>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1"/>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1"/>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1"/>
          </a:solidFill>
          <a:latin typeface="Tahoma" pitchFamily="34" charset="0"/>
          <a:ea typeface="宋体" pitchFamily="2" charset="-122"/>
        </a:defRPr>
      </a:lvl9pPr>
    </p:titleStyle>
    <p:bodyStyle>
      <a:lvl1pPr marL="609600" indent="-609600" algn="l" rtl="0" fontAlgn="base">
        <a:spcBef>
          <a:spcPct val="20000"/>
        </a:spcBef>
        <a:spcAft>
          <a:spcPct val="0"/>
        </a:spcAft>
        <a:buClr>
          <a:schemeClr val="folHlink"/>
        </a:buClr>
        <a:buSzPct val="90000"/>
        <a:defRPr kumimoji="1" sz="3200">
          <a:solidFill>
            <a:schemeClr val="tx1"/>
          </a:solidFill>
          <a:latin typeface="+mn-lt"/>
          <a:ea typeface="+mn-ea"/>
          <a:cs typeface="+mn-cs"/>
        </a:defRPr>
      </a:lvl1pPr>
      <a:lvl2pPr marL="990600" indent="-533400" algn="l" rtl="0" fontAlgn="base">
        <a:spcBef>
          <a:spcPct val="20000"/>
        </a:spcBef>
        <a:spcAft>
          <a:spcPct val="0"/>
        </a:spcAft>
        <a:buClr>
          <a:schemeClr val="tx1"/>
        </a:buClr>
        <a:buSzPct val="80000"/>
        <a:buChar char="1"/>
        <a:defRPr kumimoji="1" sz="2800">
          <a:solidFill>
            <a:schemeClr val="tx1"/>
          </a:solidFill>
          <a:latin typeface="+mn-lt"/>
          <a:ea typeface="+mn-ea"/>
        </a:defRPr>
      </a:lvl2pPr>
      <a:lvl3pPr marL="1371600" indent="-457200" algn="l" rtl="0" fontAlgn="base">
        <a:spcBef>
          <a:spcPct val="20000"/>
        </a:spcBef>
        <a:spcAft>
          <a:spcPct val="0"/>
        </a:spcAft>
        <a:buClr>
          <a:schemeClr val="tx1"/>
        </a:buClr>
        <a:buSzPct val="70000"/>
        <a:buAutoNum type="arabicParenR"/>
        <a:defRPr kumimoji="1" sz="2400">
          <a:solidFill>
            <a:schemeClr val="tx1"/>
          </a:solidFill>
          <a:latin typeface="+mn-lt"/>
          <a:ea typeface="+mn-ea"/>
        </a:defRPr>
      </a:lvl3pPr>
      <a:lvl4pPr marL="1752600" indent="-381000" algn="l" rtl="0" fontAlgn="base">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209800" indent="-3810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6670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31242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5814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40386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8.wmf"/><Relationship Id="rId3" Type="http://schemas.openxmlformats.org/officeDocument/2006/relationships/image" Target="../media/image9.png"/><Relationship Id="rId7" Type="http://schemas.openxmlformats.org/officeDocument/2006/relationships/image" Target="../media/image5.wmf"/><Relationship Id="rId12"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image" Target="../media/image7.wmf"/><Relationship Id="rId5" Type="http://schemas.openxmlformats.org/officeDocument/2006/relationships/image" Target="../media/image4.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6.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9.bin"/><Relationship Id="rId4" Type="http://schemas.openxmlformats.org/officeDocument/2006/relationships/image" Target="../media/image10.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3.wmf"/><Relationship Id="rId5" Type="http://schemas.openxmlformats.org/officeDocument/2006/relationships/oleObject" Target="../embeddings/oleObject11.bin"/><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0.wmf"/><Relationship Id="rId4"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wmf"/><Relationship Id="rId5" Type="http://schemas.openxmlformats.org/officeDocument/2006/relationships/oleObject" Target="../embeddings/oleObject13.bin"/><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3.wmf"/><Relationship Id="rId5" Type="http://schemas.openxmlformats.org/officeDocument/2006/relationships/oleObject" Target="../embeddings/oleObject15.bin"/><Relationship Id="rId4" Type="http://schemas.openxmlformats.org/officeDocument/2006/relationships/image" Target="../media/image22.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4.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3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7.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9.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0.wmf"/></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41.wmf"/><Relationship Id="rId4" Type="http://schemas.openxmlformats.org/officeDocument/2006/relationships/oleObject" Target="../embeddings/oleObject24.bin"/></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43.wmf"/><Relationship Id="rId4" Type="http://schemas.openxmlformats.org/officeDocument/2006/relationships/oleObject" Target="../embeddings/oleObject25.bin"/></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45.wmf"/><Relationship Id="rId4" Type="http://schemas.openxmlformats.org/officeDocument/2006/relationships/oleObject" Target="../embeddings/oleObject26.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47.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49.wmf"/><Relationship Id="rId5" Type="http://schemas.openxmlformats.org/officeDocument/2006/relationships/oleObject" Target="../embeddings/oleObject29.bin"/><Relationship Id="rId4" Type="http://schemas.openxmlformats.org/officeDocument/2006/relationships/image" Target="../media/image48.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51.wmf"/><Relationship Id="rId5" Type="http://schemas.openxmlformats.org/officeDocument/2006/relationships/oleObject" Target="../embeddings/oleObject31.bin"/><Relationship Id="rId4" Type="http://schemas.openxmlformats.org/officeDocument/2006/relationships/image" Target="../media/image50.wmf"/></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52.wmf"/><Relationship Id="rId4" Type="http://schemas.openxmlformats.org/officeDocument/2006/relationships/oleObject" Target="../embeddings/oleObject32.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5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mtClean="0"/>
              <a:t>第五章    不等概抽样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noRot="1" noChangeAspect="1" noMove="1" noResize="1" noEditPoints="1" noAdjustHandles="1" noChangeArrowheads="1" noChangeShapeType="1" noTextEdit="1"/>
          </p:cNvSpPr>
          <p:nvPr>
            <p:ph type="title"/>
          </p:nvPr>
        </p:nvSpPr>
        <p:spPr>
          <a:xfrm>
            <a:off x="1043609" y="332656"/>
            <a:ext cx="7704856" cy="1343744"/>
          </a:xfrm>
          <a:blipFill rotWithShape="1">
            <a:blip r:embed="rId3"/>
            <a:stretch>
              <a:fillRect l="-1582" t="-7727" b="-12727"/>
            </a:stretch>
          </a:blipFill>
          <a:ln>
            <a:miter lim="800000"/>
            <a:headEnd/>
            <a:tailEnd/>
          </a:ln>
        </p:spPr>
        <p:txBody>
          <a:bodyPr/>
          <a:lstStyle/>
          <a:p>
            <a:r>
              <a:rPr lang="zh-CN" altLang="en-US">
                <a:noFill/>
              </a:rPr>
              <a:t> </a:t>
            </a:r>
          </a:p>
        </p:txBody>
      </p:sp>
      <p:grpSp>
        <p:nvGrpSpPr>
          <p:cNvPr id="12291" name="Group 192"/>
          <p:cNvGrpSpPr>
            <a:grpSpLocks/>
          </p:cNvGrpSpPr>
          <p:nvPr/>
        </p:nvGrpSpPr>
        <p:grpSpPr bwMode="auto">
          <a:xfrm>
            <a:off x="1471613" y="1831975"/>
            <a:ext cx="6337300" cy="4552950"/>
            <a:chOff x="-3" y="-3"/>
            <a:chExt cx="2816" cy="4614"/>
          </a:xfrm>
        </p:grpSpPr>
        <p:grpSp>
          <p:nvGrpSpPr>
            <p:cNvPr id="12297" name="Group 190"/>
            <p:cNvGrpSpPr>
              <a:grpSpLocks/>
            </p:cNvGrpSpPr>
            <p:nvPr/>
          </p:nvGrpSpPr>
          <p:grpSpPr bwMode="auto">
            <a:xfrm>
              <a:off x="0" y="0"/>
              <a:ext cx="2810" cy="4608"/>
              <a:chOff x="0" y="0"/>
              <a:chExt cx="2810" cy="4608"/>
            </a:xfrm>
          </p:grpSpPr>
          <p:grpSp>
            <p:nvGrpSpPr>
              <p:cNvPr id="12299" name="Group 71"/>
              <p:cNvGrpSpPr>
                <a:grpSpLocks/>
              </p:cNvGrpSpPr>
              <p:nvPr/>
            </p:nvGrpSpPr>
            <p:grpSpPr bwMode="auto">
              <a:xfrm>
                <a:off x="0" y="0"/>
                <a:ext cx="537" cy="384"/>
                <a:chOff x="0" y="0"/>
                <a:chExt cx="537" cy="384"/>
              </a:xfrm>
            </p:grpSpPr>
            <p:sp>
              <p:nvSpPr>
                <p:cNvPr id="12477" name="Rectangle 10"/>
                <p:cNvSpPr>
                  <a:spLocks noChangeArrowheads="1" noTextEdit="1"/>
                </p:cNvSpPr>
                <p:nvPr/>
              </p:nvSpPr>
              <p:spPr bwMode="auto">
                <a:xfrm>
                  <a:off x="12" y="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12478" name="Rectangle 70"/>
                <p:cNvSpPr>
                  <a:spLocks noChangeArrowheads="1"/>
                </p:cNvSpPr>
                <p:nvPr/>
              </p:nvSpPr>
              <p:spPr bwMode="auto">
                <a:xfrm>
                  <a:off x="0" y="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0" name="Group 73"/>
              <p:cNvGrpSpPr>
                <a:grpSpLocks/>
              </p:cNvGrpSpPr>
              <p:nvPr/>
            </p:nvGrpSpPr>
            <p:grpSpPr bwMode="auto">
              <a:xfrm>
                <a:off x="537" y="0"/>
                <a:ext cx="537" cy="384"/>
                <a:chOff x="537" y="0"/>
                <a:chExt cx="537" cy="384"/>
              </a:xfrm>
            </p:grpSpPr>
            <p:sp>
              <p:nvSpPr>
                <p:cNvPr id="12475" name="Rectangle 11"/>
                <p:cNvSpPr>
                  <a:spLocks noChangeArrowheads="1" noTextEdit="1"/>
                </p:cNvSpPr>
                <p:nvPr/>
              </p:nvSpPr>
              <p:spPr bwMode="auto">
                <a:xfrm>
                  <a:off x="549" y="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12476" name="Rectangle 72"/>
                <p:cNvSpPr>
                  <a:spLocks noChangeArrowheads="1"/>
                </p:cNvSpPr>
                <p:nvPr/>
              </p:nvSpPr>
              <p:spPr bwMode="auto">
                <a:xfrm>
                  <a:off x="537" y="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1" name="Group 75"/>
              <p:cNvGrpSpPr>
                <a:grpSpLocks/>
              </p:cNvGrpSpPr>
              <p:nvPr/>
            </p:nvGrpSpPr>
            <p:grpSpPr bwMode="auto">
              <a:xfrm>
                <a:off x="1074" y="0"/>
                <a:ext cx="538" cy="384"/>
                <a:chOff x="1074" y="0"/>
                <a:chExt cx="538" cy="384"/>
              </a:xfrm>
            </p:grpSpPr>
            <p:sp>
              <p:nvSpPr>
                <p:cNvPr id="12473" name="Rectangle 12"/>
                <p:cNvSpPr>
                  <a:spLocks noChangeArrowheads="1" noTextEdit="1"/>
                </p:cNvSpPr>
                <p:nvPr/>
              </p:nvSpPr>
              <p:spPr bwMode="auto">
                <a:xfrm>
                  <a:off x="1086" y="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12474" name="Rectangle 74"/>
                <p:cNvSpPr>
                  <a:spLocks noChangeArrowheads="1"/>
                </p:cNvSpPr>
                <p:nvPr/>
              </p:nvSpPr>
              <p:spPr bwMode="auto">
                <a:xfrm>
                  <a:off x="1074" y="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2" name="Group 77"/>
              <p:cNvGrpSpPr>
                <a:grpSpLocks/>
              </p:cNvGrpSpPr>
              <p:nvPr/>
            </p:nvGrpSpPr>
            <p:grpSpPr bwMode="auto">
              <a:xfrm>
                <a:off x="1612" y="0"/>
                <a:ext cx="660" cy="384"/>
                <a:chOff x="1612" y="0"/>
                <a:chExt cx="660" cy="384"/>
              </a:xfrm>
            </p:grpSpPr>
            <p:sp>
              <p:nvSpPr>
                <p:cNvPr id="12471" name="Rectangle 13"/>
                <p:cNvSpPr>
                  <a:spLocks noChangeArrowheads="1"/>
                </p:cNvSpPr>
                <p:nvPr/>
              </p:nvSpPr>
              <p:spPr bwMode="auto">
                <a:xfrm>
                  <a:off x="1624" y="0"/>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累计</a:t>
                  </a:r>
                </a:p>
                <a:p>
                  <a:pPr algn="ctr" eaLnBrk="0" hangingPunct="0"/>
                  <a:endParaRPr kumimoji="1" lang="zh-CN" altLang="en-US" sz="1600" b="1">
                    <a:latin typeface="Times New Roman" panose="02020603050405020304" pitchFamily="18" charset="0"/>
                  </a:endParaRPr>
                </a:p>
              </p:txBody>
            </p:sp>
            <p:sp>
              <p:nvSpPr>
                <p:cNvPr id="12472" name="Rectangle 76"/>
                <p:cNvSpPr>
                  <a:spLocks noChangeArrowheads="1"/>
                </p:cNvSpPr>
                <p:nvPr/>
              </p:nvSpPr>
              <p:spPr bwMode="auto">
                <a:xfrm>
                  <a:off x="1612" y="0"/>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3" name="Group 79"/>
              <p:cNvGrpSpPr>
                <a:grpSpLocks/>
              </p:cNvGrpSpPr>
              <p:nvPr/>
            </p:nvGrpSpPr>
            <p:grpSpPr bwMode="auto">
              <a:xfrm>
                <a:off x="2272" y="0"/>
                <a:ext cx="538" cy="384"/>
                <a:chOff x="2272" y="0"/>
                <a:chExt cx="538" cy="384"/>
              </a:xfrm>
            </p:grpSpPr>
            <p:sp>
              <p:nvSpPr>
                <p:cNvPr id="12469" name="Rectangle 14"/>
                <p:cNvSpPr>
                  <a:spLocks noChangeArrowheads="1"/>
                </p:cNvSpPr>
                <p:nvPr/>
              </p:nvSpPr>
              <p:spPr bwMode="auto">
                <a:xfrm>
                  <a:off x="2284" y="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代码</a:t>
                  </a:r>
                </a:p>
                <a:p>
                  <a:pPr algn="ctr" eaLnBrk="0" hangingPunct="0"/>
                  <a:endParaRPr kumimoji="1" lang="zh-CN" altLang="en-US" sz="1600" b="1">
                    <a:latin typeface="Times New Roman" panose="02020603050405020304" pitchFamily="18" charset="0"/>
                  </a:endParaRPr>
                </a:p>
              </p:txBody>
            </p:sp>
            <p:sp>
              <p:nvSpPr>
                <p:cNvPr id="12470" name="Rectangle 78"/>
                <p:cNvSpPr>
                  <a:spLocks noChangeArrowheads="1"/>
                </p:cNvSpPr>
                <p:nvPr/>
              </p:nvSpPr>
              <p:spPr bwMode="auto">
                <a:xfrm>
                  <a:off x="2272" y="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4" name="Group 81"/>
              <p:cNvGrpSpPr>
                <a:grpSpLocks/>
              </p:cNvGrpSpPr>
              <p:nvPr/>
            </p:nvGrpSpPr>
            <p:grpSpPr bwMode="auto">
              <a:xfrm>
                <a:off x="0" y="384"/>
                <a:ext cx="537" cy="384"/>
                <a:chOff x="0" y="384"/>
                <a:chExt cx="537" cy="384"/>
              </a:xfrm>
            </p:grpSpPr>
            <p:sp>
              <p:nvSpPr>
                <p:cNvPr id="12467" name="Rectangle 15"/>
                <p:cNvSpPr>
                  <a:spLocks noChangeArrowheads="1"/>
                </p:cNvSpPr>
                <p:nvPr/>
              </p:nvSpPr>
              <p:spPr bwMode="auto">
                <a:xfrm>
                  <a:off x="12" y="38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a:t>
                  </a:r>
                </a:p>
                <a:p>
                  <a:pPr algn="ctr" eaLnBrk="0" hangingPunct="0"/>
                  <a:endParaRPr kumimoji="1" lang="zh-CN" altLang="en-US" sz="1600" b="1">
                    <a:latin typeface="Times New Roman" panose="02020603050405020304" pitchFamily="18" charset="0"/>
                  </a:endParaRPr>
                </a:p>
              </p:txBody>
            </p:sp>
            <p:sp>
              <p:nvSpPr>
                <p:cNvPr id="12468" name="Rectangle 80"/>
                <p:cNvSpPr>
                  <a:spLocks noChangeArrowheads="1"/>
                </p:cNvSpPr>
                <p:nvPr/>
              </p:nvSpPr>
              <p:spPr bwMode="auto">
                <a:xfrm>
                  <a:off x="0" y="38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5" name="Group 83"/>
              <p:cNvGrpSpPr>
                <a:grpSpLocks/>
              </p:cNvGrpSpPr>
              <p:nvPr/>
            </p:nvGrpSpPr>
            <p:grpSpPr bwMode="auto">
              <a:xfrm>
                <a:off x="537" y="384"/>
                <a:ext cx="537" cy="384"/>
                <a:chOff x="537" y="384"/>
                <a:chExt cx="537" cy="384"/>
              </a:xfrm>
            </p:grpSpPr>
            <p:sp>
              <p:nvSpPr>
                <p:cNvPr id="12465" name="Rectangle 16"/>
                <p:cNvSpPr>
                  <a:spLocks noChangeArrowheads="1"/>
                </p:cNvSpPr>
                <p:nvPr/>
              </p:nvSpPr>
              <p:spPr bwMode="auto">
                <a:xfrm>
                  <a:off x="549" y="38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0.6</a:t>
                  </a:r>
                </a:p>
                <a:p>
                  <a:pPr algn="r" eaLnBrk="0" hangingPunct="0"/>
                  <a:endParaRPr kumimoji="1" lang="zh-CN" altLang="en-US" sz="1600" b="1">
                    <a:latin typeface="Times New Roman" panose="02020603050405020304" pitchFamily="18" charset="0"/>
                  </a:endParaRPr>
                </a:p>
              </p:txBody>
            </p:sp>
            <p:sp>
              <p:nvSpPr>
                <p:cNvPr id="12466" name="Rectangle 82"/>
                <p:cNvSpPr>
                  <a:spLocks noChangeArrowheads="1"/>
                </p:cNvSpPr>
                <p:nvPr/>
              </p:nvSpPr>
              <p:spPr bwMode="auto">
                <a:xfrm>
                  <a:off x="537" y="38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6" name="Group 85"/>
              <p:cNvGrpSpPr>
                <a:grpSpLocks/>
              </p:cNvGrpSpPr>
              <p:nvPr/>
            </p:nvGrpSpPr>
            <p:grpSpPr bwMode="auto">
              <a:xfrm>
                <a:off x="1074" y="384"/>
                <a:ext cx="538" cy="384"/>
                <a:chOff x="1074" y="384"/>
                <a:chExt cx="538" cy="384"/>
              </a:xfrm>
            </p:grpSpPr>
            <p:sp>
              <p:nvSpPr>
                <p:cNvPr id="12463" name="Rectangle 17"/>
                <p:cNvSpPr>
                  <a:spLocks noChangeArrowheads="1"/>
                </p:cNvSpPr>
                <p:nvPr/>
              </p:nvSpPr>
              <p:spPr bwMode="auto">
                <a:xfrm>
                  <a:off x="1086" y="38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a:t>
                  </a:r>
                </a:p>
                <a:p>
                  <a:pPr algn="r" eaLnBrk="0" hangingPunct="0"/>
                  <a:endParaRPr kumimoji="1" lang="zh-CN" altLang="en-US" sz="1600" b="1">
                    <a:latin typeface="Times New Roman" panose="02020603050405020304" pitchFamily="18" charset="0"/>
                  </a:endParaRPr>
                </a:p>
              </p:txBody>
            </p:sp>
            <p:sp>
              <p:nvSpPr>
                <p:cNvPr id="12464" name="Rectangle 84"/>
                <p:cNvSpPr>
                  <a:spLocks noChangeArrowheads="1"/>
                </p:cNvSpPr>
                <p:nvPr/>
              </p:nvSpPr>
              <p:spPr bwMode="auto">
                <a:xfrm>
                  <a:off x="1074" y="38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7" name="Group 87"/>
              <p:cNvGrpSpPr>
                <a:grpSpLocks/>
              </p:cNvGrpSpPr>
              <p:nvPr/>
            </p:nvGrpSpPr>
            <p:grpSpPr bwMode="auto">
              <a:xfrm>
                <a:off x="1612" y="384"/>
                <a:ext cx="660" cy="384"/>
                <a:chOff x="1612" y="384"/>
                <a:chExt cx="660" cy="384"/>
              </a:xfrm>
            </p:grpSpPr>
            <p:sp>
              <p:nvSpPr>
                <p:cNvPr id="12461" name="Rectangle 18"/>
                <p:cNvSpPr>
                  <a:spLocks noChangeArrowheads="1"/>
                </p:cNvSpPr>
                <p:nvPr/>
              </p:nvSpPr>
              <p:spPr bwMode="auto">
                <a:xfrm>
                  <a:off x="1624" y="384"/>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a:t>
                  </a:r>
                </a:p>
                <a:p>
                  <a:pPr algn="r" eaLnBrk="0" hangingPunct="0"/>
                  <a:endParaRPr kumimoji="1" lang="zh-CN" altLang="en-US" sz="1600" b="1">
                    <a:latin typeface="Times New Roman" panose="02020603050405020304" pitchFamily="18" charset="0"/>
                  </a:endParaRPr>
                </a:p>
              </p:txBody>
            </p:sp>
            <p:sp>
              <p:nvSpPr>
                <p:cNvPr id="12462" name="Rectangle 86"/>
                <p:cNvSpPr>
                  <a:spLocks noChangeArrowheads="1"/>
                </p:cNvSpPr>
                <p:nvPr/>
              </p:nvSpPr>
              <p:spPr bwMode="auto">
                <a:xfrm>
                  <a:off x="1612" y="384"/>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8" name="Group 89"/>
              <p:cNvGrpSpPr>
                <a:grpSpLocks/>
              </p:cNvGrpSpPr>
              <p:nvPr/>
            </p:nvGrpSpPr>
            <p:grpSpPr bwMode="auto">
              <a:xfrm>
                <a:off x="2272" y="384"/>
                <a:ext cx="538" cy="384"/>
                <a:chOff x="2272" y="384"/>
                <a:chExt cx="538" cy="384"/>
              </a:xfrm>
            </p:grpSpPr>
            <p:sp>
              <p:nvSpPr>
                <p:cNvPr id="12459" name="Rectangle 19"/>
                <p:cNvSpPr>
                  <a:spLocks noChangeArrowheads="1"/>
                </p:cNvSpPr>
                <p:nvPr/>
              </p:nvSpPr>
              <p:spPr bwMode="auto">
                <a:xfrm>
                  <a:off x="2284" y="38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1~6</a:t>
                  </a:r>
                </a:p>
                <a:p>
                  <a:pPr algn="r" eaLnBrk="0" hangingPunct="0"/>
                  <a:endParaRPr kumimoji="1" lang="zh-CN" altLang="en-US" sz="1600" b="1">
                    <a:latin typeface="Times New Roman" panose="02020603050405020304" pitchFamily="18" charset="0"/>
                  </a:endParaRPr>
                </a:p>
              </p:txBody>
            </p:sp>
            <p:sp>
              <p:nvSpPr>
                <p:cNvPr id="12460" name="Rectangle 88"/>
                <p:cNvSpPr>
                  <a:spLocks noChangeArrowheads="1"/>
                </p:cNvSpPr>
                <p:nvPr/>
              </p:nvSpPr>
              <p:spPr bwMode="auto">
                <a:xfrm>
                  <a:off x="2272" y="38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09" name="Group 91"/>
              <p:cNvGrpSpPr>
                <a:grpSpLocks/>
              </p:cNvGrpSpPr>
              <p:nvPr/>
            </p:nvGrpSpPr>
            <p:grpSpPr bwMode="auto">
              <a:xfrm>
                <a:off x="0" y="768"/>
                <a:ext cx="537" cy="384"/>
                <a:chOff x="0" y="768"/>
                <a:chExt cx="537" cy="384"/>
              </a:xfrm>
            </p:grpSpPr>
            <p:sp>
              <p:nvSpPr>
                <p:cNvPr id="12457" name="Rectangle 20"/>
                <p:cNvSpPr>
                  <a:spLocks noChangeArrowheads="1"/>
                </p:cNvSpPr>
                <p:nvPr/>
              </p:nvSpPr>
              <p:spPr bwMode="auto">
                <a:xfrm>
                  <a:off x="12" y="768"/>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a:t>
                  </a:r>
                </a:p>
                <a:p>
                  <a:pPr algn="ctr" eaLnBrk="0" hangingPunct="0"/>
                  <a:endParaRPr kumimoji="1" lang="zh-CN" altLang="en-US" sz="1600" b="1">
                    <a:latin typeface="Times New Roman" panose="02020603050405020304" pitchFamily="18" charset="0"/>
                  </a:endParaRPr>
                </a:p>
              </p:txBody>
            </p:sp>
            <p:sp>
              <p:nvSpPr>
                <p:cNvPr id="12458" name="Rectangle 90"/>
                <p:cNvSpPr>
                  <a:spLocks noChangeArrowheads="1"/>
                </p:cNvSpPr>
                <p:nvPr/>
              </p:nvSpPr>
              <p:spPr bwMode="auto">
                <a:xfrm>
                  <a:off x="0" y="768"/>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0" name="Group 93"/>
              <p:cNvGrpSpPr>
                <a:grpSpLocks/>
              </p:cNvGrpSpPr>
              <p:nvPr/>
            </p:nvGrpSpPr>
            <p:grpSpPr bwMode="auto">
              <a:xfrm>
                <a:off x="537" y="768"/>
                <a:ext cx="537" cy="384"/>
                <a:chOff x="537" y="768"/>
                <a:chExt cx="537" cy="384"/>
              </a:xfrm>
            </p:grpSpPr>
            <p:sp>
              <p:nvSpPr>
                <p:cNvPr id="12455" name="Rectangle 21"/>
                <p:cNvSpPr>
                  <a:spLocks noChangeArrowheads="1"/>
                </p:cNvSpPr>
                <p:nvPr/>
              </p:nvSpPr>
              <p:spPr bwMode="auto">
                <a:xfrm>
                  <a:off x="549" y="768"/>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14.5</a:t>
                  </a:r>
                </a:p>
                <a:p>
                  <a:pPr algn="r" eaLnBrk="0" hangingPunct="0"/>
                  <a:endParaRPr kumimoji="1" lang="zh-CN" altLang="en-US" sz="1600" b="1">
                    <a:latin typeface="Times New Roman" panose="02020603050405020304" pitchFamily="18" charset="0"/>
                  </a:endParaRPr>
                </a:p>
              </p:txBody>
            </p:sp>
            <p:sp>
              <p:nvSpPr>
                <p:cNvPr id="12456" name="Rectangle 92"/>
                <p:cNvSpPr>
                  <a:spLocks noChangeArrowheads="1"/>
                </p:cNvSpPr>
                <p:nvPr/>
              </p:nvSpPr>
              <p:spPr bwMode="auto">
                <a:xfrm>
                  <a:off x="537" y="768"/>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1" name="Group 95"/>
              <p:cNvGrpSpPr>
                <a:grpSpLocks/>
              </p:cNvGrpSpPr>
              <p:nvPr/>
            </p:nvGrpSpPr>
            <p:grpSpPr bwMode="auto">
              <a:xfrm>
                <a:off x="1074" y="768"/>
                <a:ext cx="538" cy="384"/>
                <a:chOff x="1074" y="768"/>
                <a:chExt cx="538" cy="384"/>
              </a:xfrm>
            </p:grpSpPr>
            <p:sp>
              <p:nvSpPr>
                <p:cNvPr id="12453" name="Rectangle 22"/>
                <p:cNvSpPr>
                  <a:spLocks noChangeArrowheads="1"/>
                </p:cNvSpPr>
                <p:nvPr/>
              </p:nvSpPr>
              <p:spPr bwMode="auto">
                <a:xfrm>
                  <a:off x="1086" y="768"/>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145</a:t>
                  </a:r>
                </a:p>
                <a:p>
                  <a:pPr algn="r" eaLnBrk="0" hangingPunct="0"/>
                  <a:endParaRPr kumimoji="1" lang="zh-CN" altLang="en-US" sz="1600" b="1">
                    <a:latin typeface="Times New Roman" panose="02020603050405020304" pitchFamily="18" charset="0"/>
                  </a:endParaRPr>
                </a:p>
              </p:txBody>
            </p:sp>
            <p:sp>
              <p:nvSpPr>
                <p:cNvPr id="12454" name="Rectangle 94"/>
                <p:cNvSpPr>
                  <a:spLocks noChangeArrowheads="1"/>
                </p:cNvSpPr>
                <p:nvPr/>
              </p:nvSpPr>
              <p:spPr bwMode="auto">
                <a:xfrm>
                  <a:off x="1074" y="768"/>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2" name="Group 97"/>
              <p:cNvGrpSpPr>
                <a:grpSpLocks/>
              </p:cNvGrpSpPr>
              <p:nvPr/>
            </p:nvGrpSpPr>
            <p:grpSpPr bwMode="auto">
              <a:xfrm>
                <a:off x="1612" y="768"/>
                <a:ext cx="660" cy="384"/>
                <a:chOff x="1612" y="768"/>
                <a:chExt cx="660" cy="384"/>
              </a:xfrm>
            </p:grpSpPr>
            <p:sp>
              <p:nvSpPr>
                <p:cNvPr id="12451" name="Rectangle 23"/>
                <p:cNvSpPr>
                  <a:spLocks noChangeArrowheads="1"/>
                </p:cNvSpPr>
                <p:nvPr/>
              </p:nvSpPr>
              <p:spPr bwMode="auto">
                <a:xfrm>
                  <a:off x="1624" y="768"/>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151</a:t>
                  </a:r>
                </a:p>
                <a:p>
                  <a:pPr algn="r" eaLnBrk="0" hangingPunct="0"/>
                  <a:endParaRPr kumimoji="1" lang="zh-CN" altLang="en-US" sz="1600" b="1">
                    <a:latin typeface="Times New Roman" panose="02020603050405020304" pitchFamily="18" charset="0"/>
                  </a:endParaRPr>
                </a:p>
              </p:txBody>
            </p:sp>
            <p:sp>
              <p:nvSpPr>
                <p:cNvPr id="12452" name="Rectangle 96"/>
                <p:cNvSpPr>
                  <a:spLocks noChangeArrowheads="1"/>
                </p:cNvSpPr>
                <p:nvPr/>
              </p:nvSpPr>
              <p:spPr bwMode="auto">
                <a:xfrm>
                  <a:off x="1612" y="768"/>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3" name="Group 99"/>
              <p:cNvGrpSpPr>
                <a:grpSpLocks/>
              </p:cNvGrpSpPr>
              <p:nvPr/>
            </p:nvGrpSpPr>
            <p:grpSpPr bwMode="auto">
              <a:xfrm>
                <a:off x="2272" y="768"/>
                <a:ext cx="538" cy="384"/>
                <a:chOff x="2272" y="768"/>
                <a:chExt cx="538" cy="384"/>
              </a:xfrm>
            </p:grpSpPr>
            <p:sp>
              <p:nvSpPr>
                <p:cNvPr id="12449" name="Rectangle 24"/>
                <p:cNvSpPr>
                  <a:spLocks noChangeArrowheads="1"/>
                </p:cNvSpPr>
                <p:nvPr/>
              </p:nvSpPr>
              <p:spPr bwMode="auto">
                <a:xfrm>
                  <a:off x="2284" y="768"/>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7~151</a:t>
                  </a:r>
                </a:p>
                <a:p>
                  <a:pPr algn="r" eaLnBrk="0" hangingPunct="0"/>
                  <a:endParaRPr kumimoji="1" lang="zh-CN" altLang="en-US" sz="1600" b="1">
                    <a:latin typeface="Times New Roman" panose="02020603050405020304" pitchFamily="18" charset="0"/>
                  </a:endParaRPr>
                </a:p>
              </p:txBody>
            </p:sp>
            <p:sp>
              <p:nvSpPr>
                <p:cNvPr id="12450" name="Rectangle 98"/>
                <p:cNvSpPr>
                  <a:spLocks noChangeArrowheads="1"/>
                </p:cNvSpPr>
                <p:nvPr/>
              </p:nvSpPr>
              <p:spPr bwMode="auto">
                <a:xfrm>
                  <a:off x="2272" y="768"/>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4" name="Group 101"/>
              <p:cNvGrpSpPr>
                <a:grpSpLocks/>
              </p:cNvGrpSpPr>
              <p:nvPr/>
            </p:nvGrpSpPr>
            <p:grpSpPr bwMode="auto">
              <a:xfrm>
                <a:off x="0" y="1152"/>
                <a:ext cx="537" cy="384"/>
                <a:chOff x="0" y="1152"/>
                <a:chExt cx="537" cy="384"/>
              </a:xfrm>
            </p:grpSpPr>
            <p:sp>
              <p:nvSpPr>
                <p:cNvPr id="12447" name="Rectangle 25"/>
                <p:cNvSpPr>
                  <a:spLocks noChangeArrowheads="1"/>
                </p:cNvSpPr>
                <p:nvPr/>
              </p:nvSpPr>
              <p:spPr bwMode="auto">
                <a:xfrm>
                  <a:off x="12" y="1152"/>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3</a:t>
                  </a:r>
                </a:p>
                <a:p>
                  <a:pPr algn="ctr" eaLnBrk="0" hangingPunct="0"/>
                  <a:endParaRPr kumimoji="1" lang="zh-CN" altLang="en-US" sz="1600" b="1">
                    <a:latin typeface="Times New Roman" panose="02020603050405020304" pitchFamily="18" charset="0"/>
                  </a:endParaRPr>
                </a:p>
              </p:txBody>
            </p:sp>
            <p:sp>
              <p:nvSpPr>
                <p:cNvPr id="12448" name="Rectangle 100"/>
                <p:cNvSpPr>
                  <a:spLocks noChangeArrowheads="1"/>
                </p:cNvSpPr>
                <p:nvPr/>
              </p:nvSpPr>
              <p:spPr bwMode="auto">
                <a:xfrm>
                  <a:off x="0" y="1152"/>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5" name="Group 103"/>
              <p:cNvGrpSpPr>
                <a:grpSpLocks/>
              </p:cNvGrpSpPr>
              <p:nvPr/>
            </p:nvGrpSpPr>
            <p:grpSpPr bwMode="auto">
              <a:xfrm>
                <a:off x="537" y="1152"/>
                <a:ext cx="537" cy="384"/>
                <a:chOff x="537" y="1152"/>
                <a:chExt cx="537" cy="384"/>
              </a:xfrm>
            </p:grpSpPr>
            <p:sp>
              <p:nvSpPr>
                <p:cNvPr id="12445" name="Rectangle 26"/>
                <p:cNvSpPr>
                  <a:spLocks noChangeArrowheads="1"/>
                </p:cNvSpPr>
                <p:nvPr/>
              </p:nvSpPr>
              <p:spPr bwMode="auto">
                <a:xfrm>
                  <a:off x="549" y="1152"/>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a:t>
                  </a:r>
                </a:p>
                <a:p>
                  <a:pPr algn="r" eaLnBrk="0" hangingPunct="0"/>
                  <a:endParaRPr kumimoji="1" lang="zh-CN" altLang="en-US" sz="1600" b="1">
                    <a:latin typeface="Times New Roman" panose="02020603050405020304" pitchFamily="18" charset="0"/>
                  </a:endParaRPr>
                </a:p>
              </p:txBody>
            </p:sp>
            <p:sp>
              <p:nvSpPr>
                <p:cNvPr id="12446" name="Rectangle 102"/>
                <p:cNvSpPr>
                  <a:spLocks noChangeArrowheads="1"/>
                </p:cNvSpPr>
                <p:nvPr/>
              </p:nvSpPr>
              <p:spPr bwMode="auto">
                <a:xfrm>
                  <a:off x="537" y="1152"/>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6" name="Group 105"/>
              <p:cNvGrpSpPr>
                <a:grpSpLocks/>
              </p:cNvGrpSpPr>
              <p:nvPr/>
            </p:nvGrpSpPr>
            <p:grpSpPr bwMode="auto">
              <a:xfrm>
                <a:off x="1074" y="1152"/>
                <a:ext cx="538" cy="384"/>
                <a:chOff x="1074" y="1152"/>
                <a:chExt cx="538" cy="384"/>
              </a:xfrm>
            </p:grpSpPr>
            <p:sp>
              <p:nvSpPr>
                <p:cNvPr id="12443" name="Rectangle 27"/>
                <p:cNvSpPr>
                  <a:spLocks noChangeArrowheads="1"/>
                </p:cNvSpPr>
                <p:nvPr/>
              </p:nvSpPr>
              <p:spPr bwMode="auto">
                <a:xfrm>
                  <a:off x="1086" y="1152"/>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a:t>
                  </a:r>
                </a:p>
                <a:p>
                  <a:pPr algn="r" eaLnBrk="0" hangingPunct="0"/>
                  <a:endParaRPr kumimoji="1" lang="zh-CN" altLang="en-US" sz="1600" b="1">
                    <a:latin typeface="Times New Roman" panose="02020603050405020304" pitchFamily="18" charset="0"/>
                  </a:endParaRPr>
                </a:p>
              </p:txBody>
            </p:sp>
            <p:sp>
              <p:nvSpPr>
                <p:cNvPr id="12444" name="Rectangle 104"/>
                <p:cNvSpPr>
                  <a:spLocks noChangeArrowheads="1"/>
                </p:cNvSpPr>
                <p:nvPr/>
              </p:nvSpPr>
              <p:spPr bwMode="auto">
                <a:xfrm>
                  <a:off x="1074" y="1152"/>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7" name="Group 107"/>
              <p:cNvGrpSpPr>
                <a:grpSpLocks/>
              </p:cNvGrpSpPr>
              <p:nvPr/>
            </p:nvGrpSpPr>
            <p:grpSpPr bwMode="auto">
              <a:xfrm>
                <a:off x="1612" y="1152"/>
                <a:ext cx="660" cy="384"/>
                <a:chOff x="1612" y="1152"/>
                <a:chExt cx="660" cy="384"/>
              </a:xfrm>
            </p:grpSpPr>
            <p:sp>
              <p:nvSpPr>
                <p:cNvPr id="12441" name="Rectangle 28"/>
                <p:cNvSpPr>
                  <a:spLocks noChangeArrowheads="1"/>
                </p:cNvSpPr>
                <p:nvPr/>
              </p:nvSpPr>
              <p:spPr bwMode="auto">
                <a:xfrm>
                  <a:off x="1624" y="1152"/>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166</a:t>
                  </a:r>
                </a:p>
                <a:p>
                  <a:pPr algn="r" eaLnBrk="0" hangingPunct="0"/>
                  <a:endParaRPr kumimoji="1" lang="zh-CN" altLang="en-US" sz="1600" b="1">
                    <a:latin typeface="Times New Roman" panose="02020603050405020304" pitchFamily="18" charset="0"/>
                  </a:endParaRPr>
                </a:p>
              </p:txBody>
            </p:sp>
            <p:sp>
              <p:nvSpPr>
                <p:cNvPr id="12442" name="Rectangle 106"/>
                <p:cNvSpPr>
                  <a:spLocks noChangeArrowheads="1"/>
                </p:cNvSpPr>
                <p:nvPr/>
              </p:nvSpPr>
              <p:spPr bwMode="auto">
                <a:xfrm>
                  <a:off x="1612" y="1152"/>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8" name="Group 109"/>
              <p:cNvGrpSpPr>
                <a:grpSpLocks/>
              </p:cNvGrpSpPr>
              <p:nvPr/>
            </p:nvGrpSpPr>
            <p:grpSpPr bwMode="auto">
              <a:xfrm>
                <a:off x="2272" y="1152"/>
                <a:ext cx="538" cy="384"/>
                <a:chOff x="2272" y="1152"/>
                <a:chExt cx="538" cy="384"/>
              </a:xfrm>
            </p:grpSpPr>
            <p:sp>
              <p:nvSpPr>
                <p:cNvPr id="12439" name="Rectangle 29"/>
                <p:cNvSpPr>
                  <a:spLocks noChangeArrowheads="1"/>
                </p:cNvSpPr>
                <p:nvPr/>
              </p:nvSpPr>
              <p:spPr bwMode="auto">
                <a:xfrm>
                  <a:off x="2284" y="1152"/>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152~166</a:t>
                  </a:r>
                </a:p>
                <a:p>
                  <a:pPr algn="r" eaLnBrk="0" hangingPunct="0"/>
                  <a:endParaRPr kumimoji="1" lang="zh-CN" altLang="en-US" sz="1600" b="1">
                    <a:latin typeface="Times New Roman" panose="02020603050405020304" pitchFamily="18" charset="0"/>
                  </a:endParaRPr>
                </a:p>
              </p:txBody>
            </p:sp>
            <p:sp>
              <p:nvSpPr>
                <p:cNvPr id="12440" name="Rectangle 108"/>
                <p:cNvSpPr>
                  <a:spLocks noChangeArrowheads="1"/>
                </p:cNvSpPr>
                <p:nvPr/>
              </p:nvSpPr>
              <p:spPr bwMode="auto">
                <a:xfrm>
                  <a:off x="2272" y="1152"/>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19" name="Group 111"/>
              <p:cNvGrpSpPr>
                <a:grpSpLocks/>
              </p:cNvGrpSpPr>
              <p:nvPr/>
            </p:nvGrpSpPr>
            <p:grpSpPr bwMode="auto">
              <a:xfrm>
                <a:off x="0" y="1536"/>
                <a:ext cx="537" cy="384"/>
                <a:chOff x="0" y="1536"/>
                <a:chExt cx="537" cy="384"/>
              </a:xfrm>
            </p:grpSpPr>
            <p:sp>
              <p:nvSpPr>
                <p:cNvPr id="12437" name="Rectangle 30"/>
                <p:cNvSpPr>
                  <a:spLocks noChangeArrowheads="1"/>
                </p:cNvSpPr>
                <p:nvPr/>
              </p:nvSpPr>
              <p:spPr bwMode="auto">
                <a:xfrm>
                  <a:off x="12" y="1536"/>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4</a:t>
                  </a:r>
                </a:p>
                <a:p>
                  <a:pPr algn="ctr" eaLnBrk="0" hangingPunct="0"/>
                  <a:endParaRPr kumimoji="1" lang="zh-CN" altLang="en-US" sz="1600" b="1">
                    <a:latin typeface="Times New Roman" panose="02020603050405020304" pitchFamily="18" charset="0"/>
                  </a:endParaRPr>
                </a:p>
              </p:txBody>
            </p:sp>
            <p:sp>
              <p:nvSpPr>
                <p:cNvPr id="12438" name="Rectangle 110"/>
                <p:cNvSpPr>
                  <a:spLocks noChangeArrowheads="1"/>
                </p:cNvSpPr>
                <p:nvPr/>
              </p:nvSpPr>
              <p:spPr bwMode="auto">
                <a:xfrm>
                  <a:off x="0" y="1536"/>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0" name="Group 113"/>
              <p:cNvGrpSpPr>
                <a:grpSpLocks/>
              </p:cNvGrpSpPr>
              <p:nvPr/>
            </p:nvGrpSpPr>
            <p:grpSpPr bwMode="auto">
              <a:xfrm>
                <a:off x="537" y="1536"/>
                <a:ext cx="537" cy="384"/>
                <a:chOff x="537" y="1536"/>
                <a:chExt cx="537" cy="384"/>
              </a:xfrm>
            </p:grpSpPr>
            <p:sp>
              <p:nvSpPr>
                <p:cNvPr id="12435" name="Rectangle 31"/>
                <p:cNvSpPr>
                  <a:spLocks noChangeArrowheads="1"/>
                </p:cNvSpPr>
                <p:nvPr/>
              </p:nvSpPr>
              <p:spPr bwMode="auto">
                <a:xfrm>
                  <a:off x="549" y="1536"/>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13.7</a:t>
                  </a:r>
                </a:p>
                <a:p>
                  <a:pPr algn="r" eaLnBrk="0" hangingPunct="0"/>
                  <a:endParaRPr kumimoji="1" lang="zh-CN" altLang="en-US" sz="1600" b="1">
                    <a:latin typeface="Times New Roman" panose="02020603050405020304" pitchFamily="18" charset="0"/>
                  </a:endParaRPr>
                </a:p>
              </p:txBody>
            </p:sp>
            <p:sp>
              <p:nvSpPr>
                <p:cNvPr id="12436" name="Rectangle 112"/>
                <p:cNvSpPr>
                  <a:spLocks noChangeArrowheads="1"/>
                </p:cNvSpPr>
                <p:nvPr/>
              </p:nvSpPr>
              <p:spPr bwMode="auto">
                <a:xfrm>
                  <a:off x="537" y="1536"/>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1" name="Group 115"/>
              <p:cNvGrpSpPr>
                <a:grpSpLocks/>
              </p:cNvGrpSpPr>
              <p:nvPr/>
            </p:nvGrpSpPr>
            <p:grpSpPr bwMode="auto">
              <a:xfrm>
                <a:off x="1074" y="1536"/>
                <a:ext cx="538" cy="384"/>
                <a:chOff x="1074" y="1536"/>
                <a:chExt cx="538" cy="384"/>
              </a:xfrm>
            </p:grpSpPr>
            <p:sp>
              <p:nvSpPr>
                <p:cNvPr id="12433" name="Rectangle 32"/>
                <p:cNvSpPr>
                  <a:spLocks noChangeArrowheads="1"/>
                </p:cNvSpPr>
                <p:nvPr/>
              </p:nvSpPr>
              <p:spPr bwMode="auto">
                <a:xfrm>
                  <a:off x="1086" y="1536"/>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137</a:t>
                  </a:r>
                </a:p>
                <a:p>
                  <a:pPr algn="r" eaLnBrk="0" hangingPunct="0"/>
                  <a:endParaRPr kumimoji="1" lang="zh-CN" altLang="en-US" sz="1600" b="1">
                    <a:latin typeface="Times New Roman" panose="02020603050405020304" pitchFamily="18" charset="0"/>
                  </a:endParaRPr>
                </a:p>
              </p:txBody>
            </p:sp>
            <p:sp>
              <p:nvSpPr>
                <p:cNvPr id="12434" name="Rectangle 114"/>
                <p:cNvSpPr>
                  <a:spLocks noChangeArrowheads="1"/>
                </p:cNvSpPr>
                <p:nvPr/>
              </p:nvSpPr>
              <p:spPr bwMode="auto">
                <a:xfrm>
                  <a:off x="1074" y="1536"/>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2" name="Group 117"/>
              <p:cNvGrpSpPr>
                <a:grpSpLocks/>
              </p:cNvGrpSpPr>
              <p:nvPr/>
            </p:nvGrpSpPr>
            <p:grpSpPr bwMode="auto">
              <a:xfrm>
                <a:off x="1612" y="1536"/>
                <a:ext cx="660" cy="384"/>
                <a:chOff x="1612" y="1536"/>
                <a:chExt cx="660" cy="384"/>
              </a:xfrm>
            </p:grpSpPr>
            <p:sp>
              <p:nvSpPr>
                <p:cNvPr id="12431" name="Rectangle 33"/>
                <p:cNvSpPr>
                  <a:spLocks noChangeArrowheads="1"/>
                </p:cNvSpPr>
                <p:nvPr/>
              </p:nvSpPr>
              <p:spPr bwMode="auto">
                <a:xfrm>
                  <a:off x="1624" y="1536"/>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303</a:t>
                  </a:r>
                </a:p>
                <a:p>
                  <a:pPr algn="r" eaLnBrk="0" hangingPunct="0"/>
                  <a:endParaRPr kumimoji="1" lang="zh-CN" altLang="en-US" sz="1600" b="1">
                    <a:latin typeface="Times New Roman" panose="02020603050405020304" pitchFamily="18" charset="0"/>
                  </a:endParaRPr>
                </a:p>
              </p:txBody>
            </p:sp>
            <p:sp>
              <p:nvSpPr>
                <p:cNvPr id="12432" name="Rectangle 116"/>
                <p:cNvSpPr>
                  <a:spLocks noChangeArrowheads="1"/>
                </p:cNvSpPr>
                <p:nvPr/>
              </p:nvSpPr>
              <p:spPr bwMode="auto">
                <a:xfrm>
                  <a:off x="1612" y="1536"/>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3" name="Group 119"/>
              <p:cNvGrpSpPr>
                <a:grpSpLocks/>
              </p:cNvGrpSpPr>
              <p:nvPr/>
            </p:nvGrpSpPr>
            <p:grpSpPr bwMode="auto">
              <a:xfrm>
                <a:off x="2272" y="1536"/>
                <a:ext cx="538" cy="384"/>
                <a:chOff x="2272" y="1536"/>
                <a:chExt cx="538" cy="384"/>
              </a:xfrm>
            </p:grpSpPr>
            <p:sp>
              <p:nvSpPr>
                <p:cNvPr id="12429" name="Rectangle 34"/>
                <p:cNvSpPr>
                  <a:spLocks noChangeArrowheads="1"/>
                </p:cNvSpPr>
                <p:nvPr/>
              </p:nvSpPr>
              <p:spPr bwMode="auto">
                <a:xfrm>
                  <a:off x="2284" y="1536"/>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167~303</a:t>
                  </a:r>
                </a:p>
                <a:p>
                  <a:pPr algn="r" eaLnBrk="0" hangingPunct="0"/>
                  <a:endParaRPr kumimoji="1" lang="zh-CN" altLang="en-US" sz="1600" b="1">
                    <a:latin typeface="Times New Roman" panose="02020603050405020304" pitchFamily="18" charset="0"/>
                  </a:endParaRPr>
                </a:p>
              </p:txBody>
            </p:sp>
            <p:sp>
              <p:nvSpPr>
                <p:cNvPr id="12430" name="Rectangle 118"/>
                <p:cNvSpPr>
                  <a:spLocks noChangeArrowheads="1"/>
                </p:cNvSpPr>
                <p:nvPr/>
              </p:nvSpPr>
              <p:spPr bwMode="auto">
                <a:xfrm>
                  <a:off x="2272" y="1536"/>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4" name="Group 121"/>
              <p:cNvGrpSpPr>
                <a:grpSpLocks/>
              </p:cNvGrpSpPr>
              <p:nvPr/>
            </p:nvGrpSpPr>
            <p:grpSpPr bwMode="auto">
              <a:xfrm>
                <a:off x="0" y="1920"/>
                <a:ext cx="537" cy="384"/>
                <a:chOff x="0" y="1920"/>
                <a:chExt cx="537" cy="384"/>
              </a:xfrm>
            </p:grpSpPr>
            <p:sp>
              <p:nvSpPr>
                <p:cNvPr id="12427" name="Rectangle 35"/>
                <p:cNvSpPr>
                  <a:spLocks noChangeArrowheads="1"/>
                </p:cNvSpPr>
                <p:nvPr/>
              </p:nvSpPr>
              <p:spPr bwMode="auto">
                <a:xfrm>
                  <a:off x="12" y="192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5</a:t>
                  </a:r>
                </a:p>
                <a:p>
                  <a:pPr algn="ctr" eaLnBrk="0" hangingPunct="0"/>
                  <a:endParaRPr kumimoji="1" lang="zh-CN" altLang="en-US" sz="1600" b="1">
                    <a:latin typeface="Times New Roman" panose="02020603050405020304" pitchFamily="18" charset="0"/>
                  </a:endParaRPr>
                </a:p>
              </p:txBody>
            </p:sp>
            <p:sp>
              <p:nvSpPr>
                <p:cNvPr id="12428" name="Rectangle 120"/>
                <p:cNvSpPr>
                  <a:spLocks noChangeArrowheads="1"/>
                </p:cNvSpPr>
                <p:nvPr/>
              </p:nvSpPr>
              <p:spPr bwMode="auto">
                <a:xfrm>
                  <a:off x="0" y="192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5" name="Group 123"/>
              <p:cNvGrpSpPr>
                <a:grpSpLocks/>
              </p:cNvGrpSpPr>
              <p:nvPr/>
            </p:nvGrpSpPr>
            <p:grpSpPr bwMode="auto">
              <a:xfrm>
                <a:off x="537" y="1920"/>
                <a:ext cx="537" cy="384"/>
                <a:chOff x="537" y="1920"/>
                <a:chExt cx="537" cy="384"/>
              </a:xfrm>
            </p:grpSpPr>
            <p:sp>
              <p:nvSpPr>
                <p:cNvPr id="12425" name="Rectangle 36"/>
                <p:cNvSpPr>
                  <a:spLocks noChangeArrowheads="1"/>
                </p:cNvSpPr>
                <p:nvPr/>
              </p:nvSpPr>
              <p:spPr bwMode="auto">
                <a:xfrm>
                  <a:off x="549" y="192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7.8</a:t>
                  </a:r>
                </a:p>
                <a:p>
                  <a:pPr algn="r" eaLnBrk="0" hangingPunct="0"/>
                  <a:endParaRPr kumimoji="1" lang="zh-CN" altLang="en-US" sz="1600" b="1">
                    <a:latin typeface="Times New Roman" panose="02020603050405020304" pitchFamily="18" charset="0"/>
                  </a:endParaRPr>
                </a:p>
              </p:txBody>
            </p:sp>
            <p:sp>
              <p:nvSpPr>
                <p:cNvPr id="12426" name="Rectangle 122"/>
                <p:cNvSpPr>
                  <a:spLocks noChangeArrowheads="1"/>
                </p:cNvSpPr>
                <p:nvPr/>
              </p:nvSpPr>
              <p:spPr bwMode="auto">
                <a:xfrm>
                  <a:off x="537" y="192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6" name="Group 125"/>
              <p:cNvGrpSpPr>
                <a:grpSpLocks/>
              </p:cNvGrpSpPr>
              <p:nvPr/>
            </p:nvGrpSpPr>
            <p:grpSpPr bwMode="auto">
              <a:xfrm>
                <a:off x="1074" y="1920"/>
                <a:ext cx="538" cy="384"/>
                <a:chOff x="1074" y="1920"/>
                <a:chExt cx="538" cy="384"/>
              </a:xfrm>
            </p:grpSpPr>
            <p:sp>
              <p:nvSpPr>
                <p:cNvPr id="12423" name="Rectangle 37"/>
                <p:cNvSpPr>
                  <a:spLocks noChangeArrowheads="1"/>
                </p:cNvSpPr>
                <p:nvPr/>
              </p:nvSpPr>
              <p:spPr bwMode="auto">
                <a:xfrm>
                  <a:off x="1086" y="192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78</a:t>
                  </a:r>
                </a:p>
                <a:p>
                  <a:pPr algn="r" eaLnBrk="0" hangingPunct="0"/>
                  <a:endParaRPr kumimoji="1" lang="zh-CN" altLang="en-US" sz="1600" b="1">
                    <a:latin typeface="Times New Roman" panose="02020603050405020304" pitchFamily="18" charset="0"/>
                  </a:endParaRPr>
                </a:p>
              </p:txBody>
            </p:sp>
            <p:sp>
              <p:nvSpPr>
                <p:cNvPr id="12424" name="Rectangle 124"/>
                <p:cNvSpPr>
                  <a:spLocks noChangeArrowheads="1"/>
                </p:cNvSpPr>
                <p:nvPr/>
              </p:nvSpPr>
              <p:spPr bwMode="auto">
                <a:xfrm>
                  <a:off x="1074" y="192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7" name="Group 127"/>
              <p:cNvGrpSpPr>
                <a:grpSpLocks/>
              </p:cNvGrpSpPr>
              <p:nvPr/>
            </p:nvGrpSpPr>
            <p:grpSpPr bwMode="auto">
              <a:xfrm>
                <a:off x="1612" y="1920"/>
                <a:ext cx="660" cy="384"/>
                <a:chOff x="1612" y="1920"/>
                <a:chExt cx="660" cy="384"/>
              </a:xfrm>
            </p:grpSpPr>
            <p:sp>
              <p:nvSpPr>
                <p:cNvPr id="12421" name="Rectangle 38"/>
                <p:cNvSpPr>
                  <a:spLocks noChangeArrowheads="1"/>
                </p:cNvSpPr>
                <p:nvPr/>
              </p:nvSpPr>
              <p:spPr bwMode="auto">
                <a:xfrm>
                  <a:off x="1624" y="1920"/>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381</a:t>
                  </a:r>
                </a:p>
                <a:p>
                  <a:pPr algn="r" eaLnBrk="0" hangingPunct="0"/>
                  <a:endParaRPr kumimoji="1" lang="zh-CN" altLang="en-US" sz="1600" b="1">
                    <a:latin typeface="Times New Roman" panose="02020603050405020304" pitchFamily="18" charset="0"/>
                  </a:endParaRPr>
                </a:p>
              </p:txBody>
            </p:sp>
            <p:sp>
              <p:nvSpPr>
                <p:cNvPr id="12422" name="Rectangle 126"/>
                <p:cNvSpPr>
                  <a:spLocks noChangeArrowheads="1"/>
                </p:cNvSpPr>
                <p:nvPr/>
              </p:nvSpPr>
              <p:spPr bwMode="auto">
                <a:xfrm>
                  <a:off x="1612" y="1920"/>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8" name="Group 129"/>
              <p:cNvGrpSpPr>
                <a:grpSpLocks/>
              </p:cNvGrpSpPr>
              <p:nvPr/>
            </p:nvGrpSpPr>
            <p:grpSpPr bwMode="auto">
              <a:xfrm>
                <a:off x="2272" y="1920"/>
                <a:ext cx="538" cy="384"/>
                <a:chOff x="2272" y="1920"/>
                <a:chExt cx="538" cy="384"/>
              </a:xfrm>
            </p:grpSpPr>
            <p:sp>
              <p:nvSpPr>
                <p:cNvPr id="12419" name="Rectangle 39"/>
                <p:cNvSpPr>
                  <a:spLocks noChangeArrowheads="1"/>
                </p:cNvSpPr>
                <p:nvPr/>
              </p:nvSpPr>
              <p:spPr bwMode="auto">
                <a:xfrm>
                  <a:off x="2284" y="192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304~381</a:t>
                  </a:r>
                </a:p>
                <a:p>
                  <a:pPr algn="r" eaLnBrk="0" hangingPunct="0"/>
                  <a:endParaRPr kumimoji="1" lang="zh-CN" altLang="en-US" sz="1600" b="1">
                    <a:latin typeface="Times New Roman" panose="02020603050405020304" pitchFamily="18" charset="0"/>
                  </a:endParaRPr>
                </a:p>
              </p:txBody>
            </p:sp>
            <p:sp>
              <p:nvSpPr>
                <p:cNvPr id="12420" name="Rectangle 128"/>
                <p:cNvSpPr>
                  <a:spLocks noChangeArrowheads="1"/>
                </p:cNvSpPr>
                <p:nvPr/>
              </p:nvSpPr>
              <p:spPr bwMode="auto">
                <a:xfrm>
                  <a:off x="2272" y="192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29" name="Group 131"/>
              <p:cNvGrpSpPr>
                <a:grpSpLocks/>
              </p:cNvGrpSpPr>
              <p:nvPr/>
            </p:nvGrpSpPr>
            <p:grpSpPr bwMode="auto">
              <a:xfrm>
                <a:off x="0" y="2304"/>
                <a:ext cx="537" cy="384"/>
                <a:chOff x="0" y="2304"/>
                <a:chExt cx="537" cy="384"/>
              </a:xfrm>
            </p:grpSpPr>
            <p:sp>
              <p:nvSpPr>
                <p:cNvPr id="12417" name="Rectangle 40"/>
                <p:cNvSpPr>
                  <a:spLocks noChangeArrowheads="1"/>
                </p:cNvSpPr>
                <p:nvPr/>
              </p:nvSpPr>
              <p:spPr bwMode="auto">
                <a:xfrm>
                  <a:off x="12" y="230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6</a:t>
                  </a:r>
                </a:p>
                <a:p>
                  <a:pPr algn="ctr" eaLnBrk="0" hangingPunct="0"/>
                  <a:endParaRPr kumimoji="1" lang="zh-CN" altLang="en-US" sz="1600" b="1">
                    <a:latin typeface="Times New Roman" panose="02020603050405020304" pitchFamily="18" charset="0"/>
                  </a:endParaRPr>
                </a:p>
              </p:txBody>
            </p:sp>
            <p:sp>
              <p:nvSpPr>
                <p:cNvPr id="12418" name="Rectangle 130"/>
                <p:cNvSpPr>
                  <a:spLocks noChangeArrowheads="1"/>
                </p:cNvSpPr>
                <p:nvPr/>
              </p:nvSpPr>
              <p:spPr bwMode="auto">
                <a:xfrm>
                  <a:off x="0" y="230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0" name="Group 133"/>
              <p:cNvGrpSpPr>
                <a:grpSpLocks/>
              </p:cNvGrpSpPr>
              <p:nvPr/>
            </p:nvGrpSpPr>
            <p:grpSpPr bwMode="auto">
              <a:xfrm>
                <a:off x="537" y="2304"/>
                <a:ext cx="537" cy="384"/>
                <a:chOff x="537" y="2304"/>
                <a:chExt cx="537" cy="384"/>
              </a:xfrm>
            </p:grpSpPr>
            <p:sp>
              <p:nvSpPr>
                <p:cNvPr id="12415" name="Rectangle 41"/>
                <p:cNvSpPr>
                  <a:spLocks noChangeArrowheads="1"/>
                </p:cNvSpPr>
                <p:nvPr/>
              </p:nvSpPr>
              <p:spPr bwMode="auto">
                <a:xfrm>
                  <a:off x="549" y="230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a:t>
                  </a:r>
                </a:p>
                <a:p>
                  <a:pPr algn="r" eaLnBrk="0" hangingPunct="0"/>
                  <a:endParaRPr kumimoji="1" lang="zh-CN" altLang="en-US" sz="1600" b="1">
                    <a:latin typeface="Times New Roman" panose="02020603050405020304" pitchFamily="18" charset="0"/>
                  </a:endParaRPr>
                </a:p>
              </p:txBody>
            </p:sp>
            <p:sp>
              <p:nvSpPr>
                <p:cNvPr id="12416" name="Rectangle 132"/>
                <p:cNvSpPr>
                  <a:spLocks noChangeArrowheads="1"/>
                </p:cNvSpPr>
                <p:nvPr/>
              </p:nvSpPr>
              <p:spPr bwMode="auto">
                <a:xfrm>
                  <a:off x="537" y="230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1" name="Group 135"/>
              <p:cNvGrpSpPr>
                <a:grpSpLocks/>
              </p:cNvGrpSpPr>
              <p:nvPr/>
            </p:nvGrpSpPr>
            <p:grpSpPr bwMode="auto">
              <a:xfrm>
                <a:off x="1074" y="2304"/>
                <a:ext cx="538" cy="384"/>
                <a:chOff x="1074" y="2304"/>
                <a:chExt cx="538" cy="384"/>
              </a:xfrm>
            </p:grpSpPr>
            <p:sp>
              <p:nvSpPr>
                <p:cNvPr id="12413" name="Rectangle 42"/>
                <p:cNvSpPr>
                  <a:spLocks noChangeArrowheads="1"/>
                </p:cNvSpPr>
                <p:nvPr/>
              </p:nvSpPr>
              <p:spPr bwMode="auto">
                <a:xfrm>
                  <a:off x="1086" y="230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150</a:t>
                  </a:r>
                </a:p>
                <a:p>
                  <a:pPr algn="r" eaLnBrk="0" hangingPunct="0"/>
                  <a:endParaRPr kumimoji="1" lang="zh-CN" altLang="en-US" sz="1600" b="1">
                    <a:latin typeface="Times New Roman" panose="02020603050405020304" pitchFamily="18" charset="0"/>
                  </a:endParaRPr>
                </a:p>
              </p:txBody>
            </p:sp>
            <p:sp>
              <p:nvSpPr>
                <p:cNvPr id="12414" name="Rectangle 134"/>
                <p:cNvSpPr>
                  <a:spLocks noChangeArrowheads="1"/>
                </p:cNvSpPr>
                <p:nvPr/>
              </p:nvSpPr>
              <p:spPr bwMode="auto">
                <a:xfrm>
                  <a:off x="1074" y="230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2" name="Group 137"/>
              <p:cNvGrpSpPr>
                <a:grpSpLocks/>
              </p:cNvGrpSpPr>
              <p:nvPr/>
            </p:nvGrpSpPr>
            <p:grpSpPr bwMode="auto">
              <a:xfrm>
                <a:off x="1612" y="2304"/>
                <a:ext cx="660" cy="384"/>
                <a:chOff x="1612" y="2304"/>
                <a:chExt cx="660" cy="384"/>
              </a:xfrm>
            </p:grpSpPr>
            <p:sp>
              <p:nvSpPr>
                <p:cNvPr id="12411" name="Rectangle 43"/>
                <p:cNvSpPr>
                  <a:spLocks noChangeArrowheads="1"/>
                </p:cNvSpPr>
                <p:nvPr/>
              </p:nvSpPr>
              <p:spPr bwMode="auto">
                <a:xfrm>
                  <a:off x="1624" y="2304"/>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531</a:t>
                  </a:r>
                </a:p>
                <a:p>
                  <a:pPr algn="r" eaLnBrk="0" hangingPunct="0"/>
                  <a:endParaRPr kumimoji="1" lang="zh-CN" altLang="en-US" sz="1600" b="1">
                    <a:latin typeface="Times New Roman" panose="02020603050405020304" pitchFamily="18" charset="0"/>
                  </a:endParaRPr>
                </a:p>
              </p:txBody>
            </p:sp>
            <p:sp>
              <p:nvSpPr>
                <p:cNvPr id="12412" name="Rectangle 136"/>
                <p:cNvSpPr>
                  <a:spLocks noChangeArrowheads="1"/>
                </p:cNvSpPr>
                <p:nvPr/>
              </p:nvSpPr>
              <p:spPr bwMode="auto">
                <a:xfrm>
                  <a:off x="1612" y="2304"/>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3" name="Group 139"/>
              <p:cNvGrpSpPr>
                <a:grpSpLocks/>
              </p:cNvGrpSpPr>
              <p:nvPr/>
            </p:nvGrpSpPr>
            <p:grpSpPr bwMode="auto">
              <a:xfrm>
                <a:off x="2272" y="2304"/>
                <a:ext cx="538" cy="384"/>
                <a:chOff x="2272" y="2304"/>
                <a:chExt cx="538" cy="384"/>
              </a:xfrm>
            </p:grpSpPr>
            <p:sp>
              <p:nvSpPr>
                <p:cNvPr id="12409" name="Rectangle 44"/>
                <p:cNvSpPr>
                  <a:spLocks noChangeArrowheads="1"/>
                </p:cNvSpPr>
                <p:nvPr/>
              </p:nvSpPr>
              <p:spPr bwMode="auto">
                <a:xfrm>
                  <a:off x="2284" y="230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382~531</a:t>
                  </a:r>
                </a:p>
                <a:p>
                  <a:pPr algn="r" eaLnBrk="0" hangingPunct="0"/>
                  <a:endParaRPr kumimoji="1" lang="zh-CN" altLang="en-US" sz="1600" b="1">
                    <a:latin typeface="Times New Roman" panose="02020603050405020304" pitchFamily="18" charset="0"/>
                  </a:endParaRPr>
                </a:p>
              </p:txBody>
            </p:sp>
            <p:sp>
              <p:nvSpPr>
                <p:cNvPr id="12410" name="Rectangle 138"/>
                <p:cNvSpPr>
                  <a:spLocks noChangeArrowheads="1"/>
                </p:cNvSpPr>
                <p:nvPr/>
              </p:nvSpPr>
              <p:spPr bwMode="auto">
                <a:xfrm>
                  <a:off x="2272" y="230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4" name="Group 141"/>
              <p:cNvGrpSpPr>
                <a:grpSpLocks/>
              </p:cNvGrpSpPr>
              <p:nvPr/>
            </p:nvGrpSpPr>
            <p:grpSpPr bwMode="auto">
              <a:xfrm>
                <a:off x="0" y="2688"/>
                <a:ext cx="537" cy="384"/>
                <a:chOff x="0" y="2688"/>
                <a:chExt cx="537" cy="384"/>
              </a:xfrm>
            </p:grpSpPr>
            <p:sp>
              <p:nvSpPr>
                <p:cNvPr id="12407" name="Rectangle 45"/>
                <p:cNvSpPr>
                  <a:spLocks noChangeArrowheads="1"/>
                </p:cNvSpPr>
                <p:nvPr/>
              </p:nvSpPr>
              <p:spPr bwMode="auto">
                <a:xfrm>
                  <a:off x="12" y="2688"/>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7</a:t>
                  </a:r>
                </a:p>
                <a:p>
                  <a:pPr algn="ctr" eaLnBrk="0" hangingPunct="0"/>
                  <a:endParaRPr kumimoji="1" lang="zh-CN" altLang="en-US" sz="1600" b="1">
                    <a:latin typeface="Times New Roman" panose="02020603050405020304" pitchFamily="18" charset="0"/>
                  </a:endParaRPr>
                </a:p>
              </p:txBody>
            </p:sp>
            <p:sp>
              <p:nvSpPr>
                <p:cNvPr id="12408" name="Rectangle 140"/>
                <p:cNvSpPr>
                  <a:spLocks noChangeArrowheads="1"/>
                </p:cNvSpPr>
                <p:nvPr/>
              </p:nvSpPr>
              <p:spPr bwMode="auto">
                <a:xfrm>
                  <a:off x="0" y="2688"/>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5" name="Group 143"/>
              <p:cNvGrpSpPr>
                <a:grpSpLocks/>
              </p:cNvGrpSpPr>
              <p:nvPr/>
            </p:nvGrpSpPr>
            <p:grpSpPr bwMode="auto">
              <a:xfrm>
                <a:off x="537" y="2688"/>
                <a:ext cx="537" cy="384"/>
                <a:chOff x="537" y="2688"/>
                <a:chExt cx="537" cy="384"/>
              </a:xfrm>
            </p:grpSpPr>
            <p:sp>
              <p:nvSpPr>
                <p:cNvPr id="12405" name="Rectangle 46"/>
                <p:cNvSpPr>
                  <a:spLocks noChangeArrowheads="1"/>
                </p:cNvSpPr>
                <p:nvPr/>
              </p:nvSpPr>
              <p:spPr bwMode="auto">
                <a:xfrm>
                  <a:off x="549" y="2688"/>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a:t>
                  </a:r>
                </a:p>
                <a:p>
                  <a:pPr algn="r" eaLnBrk="0" hangingPunct="0"/>
                  <a:endParaRPr kumimoji="1" lang="zh-CN" altLang="en-US" sz="1600" b="1">
                    <a:latin typeface="Times New Roman" panose="02020603050405020304" pitchFamily="18" charset="0"/>
                  </a:endParaRPr>
                </a:p>
              </p:txBody>
            </p:sp>
            <p:sp>
              <p:nvSpPr>
                <p:cNvPr id="12406" name="Rectangle 142"/>
                <p:cNvSpPr>
                  <a:spLocks noChangeArrowheads="1"/>
                </p:cNvSpPr>
                <p:nvPr/>
              </p:nvSpPr>
              <p:spPr bwMode="auto">
                <a:xfrm>
                  <a:off x="537" y="2688"/>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6" name="Group 145"/>
              <p:cNvGrpSpPr>
                <a:grpSpLocks/>
              </p:cNvGrpSpPr>
              <p:nvPr/>
            </p:nvGrpSpPr>
            <p:grpSpPr bwMode="auto">
              <a:xfrm>
                <a:off x="1074" y="2688"/>
                <a:ext cx="538" cy="384"/>
                <a:chOff x="1074" y="2688"/>
                <a:chExt cx="538" cy="384"/>
              </a:xfrm>
            </p:grpSpPr>
            <p:sp>
              <p:nvSpPr>
                <p:cNvPr id="12403" name="Rectangle 47"/>
                <p:cNvSpPr>
                  <a:spLocks noChangeArrowheads="1"/>
                </p:cNvSpPr>
                <p:nvPr/>
              </p:nvSpPr>
              <p:spPr bwMode="auto">
                <a:xfrm>
                  <a:off x="1086" y="2688"/>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100</a:t>
                  </a:r>
                </a:p>
                <a:p>
                  <a:pPr algn="r" eaLnBrk="0" hangingPunct="0"/>
                  <a:endParaRPr kumimoji="1" lang="zh-CN" altLang="en-US" sz="1600" b="1">
                    <a:latin typeface="Times New Roman" panose="02020603050405020304" pitchFamily="18" charset="0"/>
                  </a:endParaRPr>
                </a:p>
              </p:txBody>
            </p:sp>
            <p:sp>
              <p:nvSpPr>
                <p:cNvPr id="12404" name="Rectangle 144"/>
                <p:cNvSpPr>
                  <a:spLocks noChangeArrowheads="1"/>
                </p:cNvSpPr>
                <p:nvPr/>
              </p:nvSpPr>
              <p:spPr bwMode="auto">
                <a:xfrm>
                  <a:off x="1074" y="2688"/>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7" name="Group 147"/>
              <p:cNvGrpSpPr>
                <a:grpSpLocks/>
              </p:cNvGrpSpPr>
              <p:nvPr/>
            </p:nvGrpSpPr>
            <p:grpSpPr bwMode="auto">
              <a:xfrm>
                <a:off x="1612" y="2688"/>
                <a:ext cx="660" cy="384"/>
                <a:chOff x="1612" y="2688"/>
                <a:chExt cx="660" cy="384"/>
              </a:xfrm>
            </p:grpSpPr>
            <p:sp>
              <p:nvSpPr>
                <p:cNvPr id="12401" name="Rectangle 48"/>
                <p:cNvSpPr>
                  <a:spLocks noChangeArrowheads="1"/>
                </p:cNvSpPr>
                <p:nvPr/>
              </p:nvSpPr>
              <p:spPr bwMode="auto">
                <a:xfrm>
                  <a:off x="1624" y="2688"/>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631</a:t>
                  </a:r>
                </a:p>
                <a:p>
                  <a:pPr algn="r" eaLnBrk="0" hangingPunct="0"/>
                  <a:endParaRPr kumimoji="1" lang="zh-CN" altLang="en-US" sz="1600" b="1">
                    <a:latin typeface="Times New Roman" panose="02020603050405020304" pitchFamily="18" charset="0"/>
                  </a:endParaRPr>
                </a:p>
              </p:txBody>
            </p:sp>
            <p:sp>
              <p:nvSpPr>
                <p:cNvPr id="12402" name="Rectangle 146"/>
                <p:cNvSpPr>
                  <a:spLocks noChangeArrowheads="1"/>
                </p:cNvSpPr>
                <p:nvPr/>
              </p:nvSpPr>
              <p:spPr bwMode="auto">
                <a:xfrm>
                  <a:off x="1612" y="2688"/>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8" name="Group 149"/>
              <p:cNvGrpSpPr>
                <a:grpSpLocks/>
              </p:cNvGrpSpPr>
              <p:nvPr/>
            </p:nvGrpSpPr>
            <p:grpSpPr bwMode="auto">
              <a:xfrm>
                <a:off x="2272" y="2688"/>
                <a:ext cx="538" cy="384"/>
                <a:chOff x="2272" y="2688"/>
                <a:chExt cx="538" cy="384"/>
              </a:xfrm>
            </p:grpSpPr>
            <p:sp>
              <p:nvSpPr>
                <p:cNvPr id="12399" name="Rectangle 49"/>
                <p:cNvSpPr>
                  <a:spLocks noChangeArrowheads="1"/>
                </p:cNvSpPr>
                <p:nvPr/>
              </p:nvSpPr>
              <p:spPr bwMode="auto">
                <a:xfrm>
                  <a:off x="2284" y="2688"/>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532~631</a:t>
                  </a:r>
                </a:p>
                <a:p>
                  <a:pPr algn="r" eaLnBrk="0" hangingPunct="0"/>
                  <a:endParaRPr kumimoji="1" lang="zh-CN" altLang="en-US" sz="1600" b="1">
                    <a:latin typeface="Times New Roman" panose="02020603050405020304" pitchFamily="18" charset="0"/>
                  </a:endParaRPr>
                </a:p>
              </p:txBody>
            </p:sp>
            <p:sp>
              <p:nvSpPr>
                <p:cNvPr id="12400" name="Rectangle 148"/>
                <p:cNvSpPr>
                  <a:spLocks noChangeArrowheads="1"/>
                </p:cNvSpPr>
                <p:nvPr/>
              </p:nvSpPr>
              <p:spPr bwMode="auto">
                <a:xfrm>
                  <a:off x="2272" y="2688"/>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39" name="Group 151"/>
              <p:cNvGrpSpPr>
                <a:grpSpLocks/>
              </p:cNvGrpSpPr>
              <p:nvPr/>
            </p:nvGrpSpPr>
            <p:grpSpPr bwMode="auto">
              <a:xfrm>
                <a:off x="0" y="3072"/>
                <a:ext cx="537" cy="384"/>
                <a:chOff x="0" y="3072"/>
                <a:chExt cx="537" cy="384"/>
              </a:xfrm>
            </p:grpSpPr>
            <p:sp>
              <p:nvSpPr>
                <p:cNvPr id="12397" name="Rectangle 50"/>
                <p:cNvSpPr>
                  <a:spLocks noChangeArrowheads="1"/>
                </p:cNvSpPr>
                <p:nvPr/>
              </p:nvSpPr>
              <p:spPr bwMode="auto">
                <a:xfrm>
                  <a:off x="12" y="3072"/>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8</a:t>
                  </a:r>
                </a:p>
                <a:p>
                  <a:pPr algn="ctr" eaLnBrk="0" hangingPunct="0"/>
                  <a:endParaRPr kumimoji="1" lang="zh-CN" altLang="en-US" sz="1600" b="1">
                    <a:latin typeface="Times New Roman" panose="02020603050405020304" pitchFamily="18" charset="0"/>
                  </a:endParaRPr>
                </a:p>
              </p:txBody>
            </p:sp>
            <p:sp>
              <p:nvSpPr>
                <p:cNvPr id="12398" name="Rectangle 150"/>
                <p:cNvSpPr>
                  <a:spLocks noChangeArrowheads="1"/>
                </p:cNvSpPr>
                <p:nvPr/>
              </p:nvSpPr>
              <p:spPr bwMode="auto">
                <a:xfrm>
                  <a:off x="0" y="3072"/>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0" name="Group 153"/>
              <p:cNvGrpSpPr>
                <a:grpSpLocks/>
              </p:cNvGrpSpPr>
              <p:nvPr/>
            </p:nvGrpSpPr>
            <p:grpSpPr bwMode="auto">
              <a:xfrm>
                <a:off x="537" y="3072"/>
                <a:ext cx="537" cy="384"/>
                <a:chOff x="537" y="3072"/>
                <a:chExt cx="537" cy="384"/>
              </a:xfrm>
            </p:grpSpPr>
            <p:sp>
              <p:nvSpPr>
                <p:cNvPr id="12395" name="Rectangle 51"/>
                <p:cNvSpPr>
                  <a:spLocks noChangeArrowheads="1"/>
                </p:cNvSpPr>
                <p:nvPr/>
              </p:nvSpPr>
              <p:spPr bwMode="auto">
                <a:xfrm>
                  <a:off x="549" y="3072"/>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3.6</a:t>
                  </a:r>
                </a:p>
                <a:p>
                  <a:pPr algn="r" eaLnBrk="0" hangingPunct="0"/>
                  <a:endParaRPr kumimoji="1" lang="zh-CN" altLang="en-US" sz="1600" b="1">
                    <a:latin typeface="Times New Roman" panose="02020603050405020304" pitchFamily="18" charset="0"/>
                  </a:endParaRPr>
                </a:p>
              </p:txBody>
            </p:sp>
            <p:sp>
              <p:nvSpPr>
                <p:cNvPr id="12396" name="Rectangle 152"/>
                <p:cNvSpPr>
                  <a:spLocks noChangeArrowheads="1"/>
                </p:cNvSpPr>
                <p:nvPr/>
              </p:nvSpPr>
              <p:spPr bwMode="auto">
                <a:xfrm>
                  <a:off x="537" y="3072"/>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1" name="Group 155"/>
              <p:cNvGrpSpPr>
                <a:grpSpLocks/>
              </p:cNvGrpSpPr>
              <p:nvPr/>
            </p:nvGrpSpPr>
            <p:grpSpPr bwMode="auto">
              <a:xfrm>
                <a:off x="1074" y="3072"/>
                <a:ext cx="538" cy="384"/>
                <a:chOff x="1074" y="3072"/>
                <a:chExt cx="538" cy="384"/>
              </a:xfrm>
            </p:grpSpPr>
            <p:sp>
              <p:nvSpPr>
                <p:cNvPr id="12393" name="Rectangle 52"/>
                <p:cNvSpPr>
                  <a:spLocks noChangeArrowheads="1"/>
                </p:cNvSpPr>
                <p:nvPr/>
              </p:nvSpPr>
              <p:spPr bwMode="auto">
                <a:xfrm>
                  <a:off x="1086" y="3072"/>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36</a:t>
                  </a:r>
                </a:p>
                <a:p>
                  <a:pPr algn="r" eaLnBrk="0" hangingPunct="0"/>
                  <a:endParaRPr kumimoji="1" lang="zh-CN" altLang="en-US" sz="1600" b="1">
                    <a:latin typeface="Times New Roman" panose="02020603050405020304" pitchFamily="18" charset="0"/>
                  </a:endParaRPr>
                </a:p>
              </p:txBody>
            </p:sp>
            <p:sp>
              <p:nvSpPr>
                <p:cNvPr id="12394" name="Rectangle 154"/>
                <p:cNvSpPr>
                  <a:spLocks noChangeArrowheads="1"/>
                </p:cNvSpPr>
                <p:nvPr/>
              </p:nvSpPr>
              <p:spPr bwMode="auto">
                <a:xfrm>
                  <a:off x="1074" y="3072"/>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2" name="Group 157"/>
              <p:cNvGrpSpPr>
                <a:grpSpLocks/>
              </p:cNvGrpSpPr>
              <p:nvPr/>
            </p:nvGrpSpPr>
            <p:grpSpPr bwMode="auto">
              <a:xfrm>
                <a:off x="1612" y="3072"/>
                <a:ext cx="660" cy="384"/>
                <a:chOff x="1612" y="3072"/>
                <a:chExt cx="660" cy="384"/>
              </a:xfrm>
            </p:grpSpPr>
            <p:sp>
              <p:nvSpPr>
                <p:cNvPr id="12391" name="Rectangle 53"/>
                <p:cNvSpPr>
                  <a:spLocks noChangeArrowheads="1"/>
                </p:cNvSpPr>
                <p:nvPr/>
              </p:nvSpPr>
              <p:spPr bwMode="auto">
                <a:xfrm>
                  <a:off x="1624" y="3072"/>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667</a:t>
                  </a:r>
                </a:p>
                <a:p>
                  <a:pPr algn="r" eaLnBrk="0" hangingPunct="0"/>
                  <a:endParaRPr kumimoji="1" lang="zh-CN" altLang="en-US" sz="1600" b="1">
                    <a:latin typeface="Times New Roman" panose="02020603050405020304" pitchFamily="18" charset="0"/>
                  </a:endParaRPr>
                </a:p>
              </p:txBody>
            </p:sp>
            <p:sp>
              <p:nvSpPr>
                <p:cNvPr id="12392" name="Rectangle 156"/>
                <p:cNvSpPr>
                  <a:spLocks noChangeArrowheads="1"/>
                </p:cNvSpPr>
                <p:nvPr/>
              </p:nvSpPr>
              <p:spPr bwMode="auto">
                <a:xfrm>
                  <a:off x="1612" y="3072"/>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3" name="Group 159"/>
              <p:cNvGrpSpPr>
                <a:grpSpLocks/>
              </p:cNvGrpSpPr>
              <p:nvPr/>
            </p:nvGrpSpPr>
            <p:grpSpPr bwMode="auto">
              <a:xfrm>
                <a:off x="2272" y="3072"/>
                <a:ext cx="538" cy="384"/>
                <a:chOff x="2272" y="3072"/>
                <a:chExt cx="538" cy="384"/>
              </a:xfrm>
            </p:grpSpPr>
            <p:sp>
              <p:nvSpPr>
                <p:cNvPr id="12389" name="Rectangle 54"/>
                <p:cNvSpPr>
                  <a:spLocks noChangeArrowheads="1"/>
                </p:cNvSpPr>
                <p:nvPr/>
              </p:nvSpPr>
              <p:spPr bwMode="auto">
                <a:xfrm>
                  <a:off x="2284" y="3072"/>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632~667</a:t>
                  </a:r>
                </a:p>
                <a:p>
                  <a:pPr algn="r" eaLnBrk="0" hangingPunct="0"/>
                  <a:endParaRPr kumimoji="1" lang="zh-CN" altLang="en-US" sz="1600" b="1">
                    <a:latin typeface="Times New Roman" panose="02020603050405020304" pitchFamily="18" charset="0"/>
                  </a:endParaRPr>
                </a:p>
              </p:txBody>
            </p:sp>
            <p:sp>
              <p:nvSpPr>
                <p:cNvPr id="12390" name="Rectangle 158"/>
                <p:cNvSpPr>
                  <a:spLocks noChangeArrowheads="1"/>
                </p:cNvSpPr>
                <p:nvPr/>
              </p:nvSpPr>
              <p:spPr bwMode="auto">
                <a:xfrm>
                  <a:off x="2272" y="3072"/>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4" name="Group 161"/>
              <p:cNvGrpSpPr>
                <a:grpSpLocks/>
              </p:cNvGrpSpPr>
              <p:nvPr/>
            </p:nvGrpSpPr>
            <p:grpSpPr bwMode="auto">
              <a:xfrm>
                <a:off x="0" y="3456"/>
                <a:ext cx="537" cy="384"/>
                <a:chOff x="0" y="3456"/>
                <a:chExt cx="537" cy="384"/>
              </a:xfrm>
            </p:grpSpPr>
            <p:sp>
              <p:nvSpPr>
                <p:cNvPr id="12387" name="Rectangle 55"/>
                <p:cNvSpPr>
                  <a:spLocks noChangeArrowheads="1"/>
                </p:cNvSpPr>
                <p:nvPr/>
              </p:nvSpPr>
              <p:spPr bwMode="auto">
                <a:xfrm>
                  <a:off x="12" y="3456"/>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9</a:t>
                  </a:r>
                </a:p>
                <a:p>
                  <a:pPr algn="ctr" eaLnBrk="0" hangingPunct="0"/>
                  <a:endParaRPr kumimoji="1" lang="zh-CN" altLang="en-US" sz="1600" b="1">
                    <a:latin typeface="Times New Roman" panose="02020603050405020304" pitchFamily="18" charset="0"/>
                  </a:endParaRPr>
                </a:p>
              </p:txBody>
            </p:sp>
            <p:sp>
              <p:nvSpPr>
                <p:cNvPr id="12388" name="Rectangle 160"/>
                <p:cNvSpPr>
                  <a:spLocks noChangeArrowheads="1"/>
                </p:cNvSpPr>
                <p:nvPr/>
              </p:nvSpPr>
              <p:spPr bwMode="auto">
                <a:xfrm>
                  <a:off x="0" y="3456"/>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5" name="Group 163"/>
              <p:cNvGrpSpPr>
                <a:grpSpLocks/>
              </p:cNvGrpSpPr>
              <p:nvPr/>
            </p:nvGrpSpPr>
            <p:grpSpPr bwMode="auto">
              <a:xfrm>
                <a:off x="537" y="3456"/>
                <a:ext cx="537" cy="384"/>
                <a:chOff x="537" y="3456"/>
                <a:chExt cx="537" cy="384"/>
              </a:xfrm>
            </p:grpSpPr>
            <p:sp>
              <p:nvSpPr>
                <p:cNvPr id="12385" name="Rectangle 56"/>
                <p:cNvSpPr>
                  <a:spLocks noChangeArrowheads="1"/>
                </p:cNvSpPr>
                <p:nvPr/>
              </p:nvSpPr>
              <p:spPr bwMode="auto">
                <a:xfrm>
                  <a:off x="549" y="3456"/>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a:t>
                  </a:r>
                </a:p>
                <a:p>
                  <a:pPr algn="r" eaLnBrk="0" hangingPunct="0"/>
                  <a:endParaRPr kumimoji="1" lang="zh-CN" altLang="en-US" sz="1600" b="1">
                    <a:latin typeface="Times New Roman" panose="02020603050405020304" pitchFamily="18" charset="0"/>
                  </a:endParaRPr>
                </a:p>
              </p:txBody>
            </p:sp>
            <p:sp>
              <p:nvSpPr>
                <p:cNvPr id="12386" name="Rectangle 162"/>
                <p:cNvSpPr>
                  <a:spLocks noChangeArrowheads="1"/>
                </p:cNvSpPr>
                <p:nvPr/>
              </p:nvSpPr>
              <p:spPr bwMode="auto">
                <a:xfrm>
                  <a:off x="537" y="3456"/>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6" name="Group 165"/>
              <p:cNvGrpSpPr>
                <a:grpSpLocks/>
              </p:cNvGrpSpPr>
              <p:nvPr/>
            </p:nvGrpSpPr>
            <p:grpSpPr bwMode="auto">
              <a:xfrm>
                <a:off x="1074" y="3456"/>
                <a:ext cx="538" cy="384"/>
                <a:chOff x="1074" y="3456"/>
                <a:chExt cx="538" cy="384"/>
              </a:xfrm>
            </p:grpSpPr>
            <p:sp>
              <p:nvSpPr>
                <p:cNvPr id="12383" name="Rectangle 57"/>
                <p:cNvSpPr>
                  <a:spLocks noChangeArrowheads="1"/>
                </p:cNvSpPr>
                <p:nvPr/>
              </p:nvSpPr>
              <p:spPr bwMode="auto">
                <a:xfrm>
                  <a:off x="1086" y="3456"/>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60</a:t>
                  </a:r>
                </a:p>
                <a:p>
                  <a:pPr algn="r" eaLnBrk="0" hangingPunct="0"/>
                  <a:endParaRPr kumimoji="1" lang="zh-CN" altLang="en-US" sz="1600" b="1">
                    <a:latin typeface="Times New Roman" panose="02020603050405020304" pitchFamily="18" charset="0"/>
                  </a:endParaRPr>
                </a:p>
              </p:txBody>
            </p:sp>
            <p:sp>
              <p:nvSpPr>
                <p:cNvPr id="12384" name="Rectangle 164"/>
                <p:cNvSpPr>
                  <a:spLocks noChangeArrowheads="1"/>
                </p:cNvSpPr>
                <p:nvPr/>
              </p:nvSpPr>
              <p:spPr bwMode="auto">
                <a:xfrm>
                  <a:off x="1074" y="3456"/>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7" name="Group 167"/>
              <p:cNvGrpSpPr>
                <a:grpSpLocks/>
              </p:cNvGrpSpPr>
              <p:nvPr/>
            </p:nvGrpSpPr>
            <p:grpSpPr bwMode="auto">
              <a:xfrm>
                <a:off x="1612" y="3456"/>
                <a:ext cx="660" cy="384"/>
                <a:chOff x="1612" y="3456"/>
                <a:chExt cx="660" cy="384"/>
              </a:xfrm>
            </p:grpSpPr>
            <p:sp>
              <p:nvSpPr>
                <p:cNvPr id="12381" name="Rectangle 58"/>
                <p:cNvSpPr>
                  <a:spLocks noChangeArrowheads="1"/>
                </p:cNvSpPr>
                <p:nvPr/>
              </p:nvSpPr>
              <p:spPr bwMode="auto">
                <a:xfrm>
                  <a:off x="1624" y="3456"/>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727</a:t>
                  </a:r>
                </a:p>
                <a:p>
                  <a:pPr algn="r" eaLnBrk="0" hangingPunct="0"/>
                  <a:endParaRPr kumimoji="1" lang="zh-CN" altLang="en-US" sz="1600" b="1">
                    <a:latin typeface="Times New Roman" panose="02020603050405020304" pitchFamily="18" charset="0"/>
                  </a:endParaRPr>
                </a:p>
              </p:txBody>
            </p:sp>
            <p:sp>
              <p:nvSpPr>
                <p:cNvPr id="12382" name="Rectangle 166"/>
                <p:cNvSpPr>
                  <a:spLocks noChangeArrowheads="1"/>
                </p:cNvSpPr>
                <p:nvPr/>
              </p:nvSpPr>
              <p:spPr bwMode="auto">
                <a:xfrm>
                  <a:off x="1612" y="3456"/>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8" name="Group 169"/>
              <p:cNvGrpSpPr>
                <a:grpSpLocks/>
              </p:cNvGrpSpPr>
              <p:nvPr/>
            </p:nvGrpSpPr>
            <p:grpSpPr bwMode="auto">
              <a:xfrm>
                <a:off x="2272" y="3456"/>
                <a:ext cx="538" cy="384"/>
                <a:chOff x="2272" y="3456"/>
                <a:chExt cx="538" cy="384"/>
              </a:xfrm>
            </p:grpSpPr>
            <p:sp>
              <p:nvSpPr>
                <p:cNvPr id="12379" name="Rectangle 59"/>
                <p:cNvSpPr>
                  <a:spLocks noChangeArrowheads="1"/>
                </p:cNvSpPr>
                <p:nvPr/>
              </p:nvSpPr>
              <p:spPr bwMode="auto">
                <a:xfrm>
                  <a:off x="2284" y="3456"/>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668~727</a:t>
                  </a:r>
                </a:p>
                <a:p>
                  <a:pPr algn="r" eaLnBrk="0" hangingPunct="0"/>
                  <a:endParaRPr kumimoji="1" lang="zh-CN" altLang="en-US" sz="1600" b="1">
                    <a:latin typeface="Times New Roman" panose="02020603050405020304" pitchFamily="18" charset="0"/>
                  </a:endParaRPr>
                </a:p>
              </p:txBody>
            </p:sp>
            <p:sp>
              <p:nvSpPr>
                <p:cNvPr id="12380" name="Rectangle 168"/>
                <p:cNvSpPr>
                  <a:spLocks noChangeArrowheads="1"/>
                </p:cNvSpPr>
                <p:nvPr/>
              </p:nvSpPr>
              <p:spPr bwMode="auto">
                <a:xfrm>
                  <a:off x="2272" y="3456"/>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49" name="Group 171"/>
              <p:cNvGrpSpPr>
                <a:grpSpLocks/>
              </p:cNvGrpSpPr>
              <p:nvPr/>
            </p:nvGrpSpPr>
            <p:grpSpPr bwMode="auto">
              <a:xfrm>
                <a:off x="0" y="3840"/>
                <a:ext cx="537" cy="384"/>
                <a:chOff x="0" y="3840"/>
                <a:chExt cx="537" cy="384"/>
              </a:xfrm>
            </p:grpSpPr>
            <p:sp>
              <p:nvSpPr>
                <p:cNvPr id="12377" name="Rectangle 60"/>
                <p:cNvSpPr>
                  <a:spLocks noChangeArrowheads="1"/>
                </p:cNvSpPr>
                <p:nvPr/>
              </p:nvSpPr>
              <p:spPr bwMode="auto">
                <a:xfrm>
                  <a:off x="12" y="384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10</a:t>
                  </a:r>
                </a:p>
                <a:p>
                  <a:pPr algn="ctr" eaLnBrk="0" hangingPunct="0"/>
                  <a:endParaRPr kumimoji="1" lang="zh-CN" altLang="en-US" sz="1600" b="1">
                    <a:latin typeface="Times New Roman" panose="02020603050405020304" pitchFamily="18" charset="0"/>
                  </a:endParaRPr>
                </a:p>
              </p:txBody>
            </p:sp>
            <p:sp>
              <p:nvSpPr>
                <p:cNvPr id="12378" name="Rectangle 170"/>
                <p:cNvSpPr>
                  <a:spLocks noChangeArrowheads="1"/>
                </p:cNvSpPr>
                <p:nvPr/>
              </p:nvSpPr>
              <p:spPr bwMode="auto">
                <a:xfrm>
                  <a:off x="0" y="384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0" name="Group 173"/>
              <p:cNvGrpSpPr>
                <a:grpSpLocks/>
              </p:cNvGrpSpPr>
              <p:nvPr/>
            </p:nvGrpSpPr>
            <p:grpSpPr bwMode="auto">
              <a:xfrm>
                <a:off x="537" y="3840"/>
                <a:ext cx="537" cy="384"/>
                <a:chOff x="537" y="3840"/>
                <a:chExt cx="537" cy="384"/>
              </a:xfrm>
            </p:grpSpPr>
            <p:sp>
              <p:nvSpPr>
                <p:cNvPr id="12375" name="Rectangle 61"/>
                <p:cNvSpPr>
                  <a:spLocks noChangeArrowheads="1"/>
                </p:cNvSpPr>
                <p:nvPr/>
              </p:nvSpPr>
              <p:spPr bwMode="auto">
                <a:xfrm>
                  <a:off x="549" y="3840"/>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1.1</a:t>
                  </a:r>
                </a:p>
                <a:p>
                  <a:pPr algn="r" eaLnBrk="0" hangingPunct="0"/>
                  <a:endParaRPr kumimoji="1" lang="zh-CN" altLang="en-US" sz="1600" b="1">
                    <a:latin typeface="Times New Roman" panose="02020603050405020304" pitchFamily="18" charset="0"/>
                  </a:endParaRPr>
                </a:p>
              </p:txBody>
            </p:sp>
            <p:sp>
              <p:nvSpPr>
                <p:cNvPr id="12376" name="Rectangle 172"/>
                <p:cNvSpPr>
                  <a:spLocks noChangeArrowheads="1"/>
                </p:cNvSpPr>
                <p:nvPr/>
              </p:nvSpPr>
              <p:spPr bwMode="auto">
                <a:xfrm>
                  <a:off x="537" y="3840"/>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1" name="Group 175"/>
              <p:cNvGrpSpPr>
                <a:grpSpLocks/>
              </p:cNvGrpSpPr>
              <p:nvPr/>
            </p:nvGrpSpPr>
            <p:grpSpPr bwMode="auto">
              <a:xfrm>
                <a:off x="1074" y="3840"/>
                <a:ext cx="538" cy="384"/>
                <a:chOff x="1074" y="3840"/>
                <a:chExt cx="538" cy="384"/>
              </a:xfrm>
            </p:grpSpPr>
            <p:sp>
              <p:nvSpPr>
                <p:cNvPr id="12373" name="Rectangle 62"/>
                <p:cNvSpPr>
                  <a:spLocks noChangeArrowheads="1"/>
                </p:cNvSpPr>
                <p:nvPr/>
              </p:nvSpPr>
              <p:spPr bwMode="auto">
                <a:xfrm>
                  <a:off x="1086" y="384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11</a:t>
                  </a:r>
                </a:p>
                <a:p>
                  <a:pPr algn="r" eaLnBrk="0" hangingPunct="0"/>
                  <a:endParaRPr kumimoji="1" lang="zh-CN" altLang="en-US" sz="1600" b="1">
                    <a:latin typeface="Times New Roman" panose="02020603050405020304" pitchFamily="18" charset="0"/>
                  </a:endParaRPr>
                </a:p>
              </p:txBody>
            </p:sp>
            <p:sp>
              <p:nvSpPr>
                <p:cNvPr id="12374" name="Rectangle 174"/>
                <p:cNvSpPr>
                  <a:spLocks noChangeArrowheads="1"/>
                </p:cNvSpPr>
                <p:nvPr/>
              </p:nvSpPr>
              <p:spPr bwMode="auto">
                <a:xfrm>
                  <a:off x="1074" y="384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2" name="Group 177"/>
              <p:cNvGrpSpPr>
                <a:grpSpLocks/>
              </p:cNvGrpSpPr>
              <p:nvPr/>
            </p:nvGrpSpPr>
            <p:grpSpPr bwMode="auto">
              <a:xfrm>
                <a:off x="1612" y="3840"/>
                <a:ext cx="660" cy="384"/>
                <a:chOff x="1612" y="3840"/>
                <a:chExt cx="660" cy="384"/>
              </a:xfrm>
            </p:grpSpPr>
            <p:sp>
              <p:nvSpPr>
                <p:cNvPr id="12371" name="Rectangle 63"/>
                <p:cNvSpPr>
                  <a:spLocks noChangeArrowheads="1"/>
                </p:cNvSpPr>
                <p:nvPr/>
              </p:nvSpPr>
              <p:spPr bwMode="auto">
                <a:xfrm>
                  <a:off x="1624" y="3840"/>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738</a:t>
                  </a:r>
                </a:p>
                <a:p>
                  <a:pPr algn="r" eaLnBrk="0" hangingPunct="0"/>
                  <a:endParaRPr kumimoji="1" lang="zh-CN" altLang="en-US" sz="1600" b="1">
                    <a:latin typeface="Times New Roman" panose="02020603050405020304" pitchFamily="18" charset="0"/>
                  </a:endParaRPr>
                </a:p>
              </p:txBody>
            </p:sp>
            <p:sp>
              <p:nvSpPr>
                <p:cNvPr id="12372" name="Rectangle 176"/>
                <p:cNvSpPr>
                  <a:spLocks noChangeArrowheads="1"/>
                </p:cNvSpPr>
                <p:nvPr/>
              </p:nvSpPr>
              <p:spPr bwMode="auto">
                <a:xfrm>
                  <a:off x="1612" y="3840"/>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3" name="Group 179"/>
              <p:cNvGrpSpPr>
                <a:grpSpLocks/>
              </p:cNvGrpSpPr>
              <p:nvPr/>
            </p:nvGrpSpPr>
            <p:grpSpPr bwMode="auto">
              <a:xfrm>
                <a:off x="2272" y="3840"/>
                <a:ext cx="538" cy="384"/>
                <a:chOff x="2272" y="3840"/>
                <a:chExt cx="538" cy="384"/>
              </a:xfrm>
            </p:grpSpPr>
            <p:sp>
              <p:nvSpPr>
                <p:cNvPr id="12369" name="Rectangle 64"/>
                <p:cNvSpPr>
                  <a:spLocks noChangeArrowheads="1"/>
                </p:cNvSpPr>
                <p:nvPr/>
              </p:nvSpPr>
              <p:spPr bwMode="auto">
                <a:xfrm>
                  <a:off x="2284" y="3840"/>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728~738</a:t>
                  </a:r>
                </a:p>
                <a:p>
                  <a:pPr algn="r" eaLnBrk="0" hangingPunct="0"/>
                  <a:endParaRPr kumimoji="1" lang="zh-CN" altLang="en-US" sz="1600" b="1">
                    <a:latin typeface="Times New Roman" panose="02020603050405020304" pitchFamily="18" charset="0"/>
                  </a:endParaRPr>
                </a:p>
              </p:txBody>
            </p:sp>
            <p:sp>
              <p:nvSpPr>
                <p:cNvPr id="12370" name="Rectangle 178"/>
                <p:cNvSpPr>
                  <a:spLocks noChangeArrowheads="1"/>
                </p:cNvSpPr>
                <p:nvPr/>
              </p:nvSpPr>
              <p:spPr bwMode="auto">
                <a:xfrm>
                  <a:off x="2272" y="3840"/>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4" name="Group 181"/>
              <p:cNvGrpSpPr>
                <a:grpSpLocks/>
              </p:cNvGrpSpPr>
              <p:nvPr/>
            </p:nvGrpSpPr>
            <p:grpSpPr bwMode="auto">
              <a:xfrm>
                <a:off x="0" y="4224"/>
                <a:ext cx="537" cy="384"/>
                <a:chOff x="0" y="4224"/>
                <a:chExt cx="537" cy="384"/>
              </a:xfrm>
            </p:grpSpPr>
            <p:sp>
              <p:nvSpPr>
                <p:cNvPr id="12367" name="Rectangle 65"/>
                <p:cNvSpPr>
                  <a:spLocks noChangeArrowheads="1" noTextEdit="1"/>
                </p:cNvSpPr>
                <p:nvPr/>
              </p:nvSpPr>
              <p:spPr bwMode="auto">
                <a:xfrm>
                  <a:off x="12" y="422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12368" name="Rectangle 180"/>
                <p:cNvSpPr>
                  <a:spLocks noChangeArrowheads="1"/>
                </p:cNvSpPr>
                <p:nvPr/>
              </p:nvSpPr>
              <p:spPr bwMode="auto">
                <a:xfrm>
                  <a:off x="0" y="422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5" name="Group 183"/>
              <p:cNvGrpSpPr>
                <a:grpSpLocks/>
              </p:cNvGrpSpPr>
              <p:nvPr/>
            </p:nvGrpSpPr>
            <p:grpSpPr bwMode="auto">
              <a:xfrm>
                <a:off x="537" y="4224"/>
                <a:ext cx="537" cy="384"/>
                <a:chOff x="537" y="4224"/>
                <a:chExt cx="537" cy="384"/>
              </a:xfrm>
            </p:grpSpPr>
            <p:sp>
              <p:nvSpPr>
                <p:cNvPr id="12365" name="Rectangle 66"/>
                <p:cNvSpPr>
                  <a:spLocks noChangeArrowheads="1"/>
                </p:cNvSpPr>
                <p:nvPr/>
              </p:nvSpPr>
              <p:spPr bwMode="auto">
                <a:xfrm>
                  <a:off x="549" y="4224"/>
                  <a:ext cx="51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＝738</a:t>
                  </a:r>
                </a:p>
                <a:p>
                  <a:pPr algn="r" eaLnBrk="0" hangingPunct="0"/>
                  <a:endParaRPr kumimoji="1" lang="zh-CN" altLang="en-US" sz="1600" b="1">
                    <a:latin typeface="Times New Roman" panose="02020603050405020304" pitchFamily="18" charset="0"/>
                  </a:endParaRPr>
                </a:p>
              </p:txBody>
            </p:sp>
            <p:sp>
              <p:nvSpPr>
                <p:cNvPr id="12366" name="Rectangle 182"/>
                <p:cNvSpPr>
                  <a:spLocks noChangeArrowheads="1"/>
                </p:cNvSpPr>
                <p:nvPr/>
              </p:nvSpPr>
              <p:spPr bwMode="auto">
                <a:xfrm>
                  <a:off x="537" y="4224"/>
                  <a:ext cx="53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6" name="Group 185"/>
              <p:cNvGrpSpPr>
                <a:grpSpLocks/>
              </p:cNvGrpSpPr>
              <p:nvPr/>
            </p:nvGrpSpPr>
            <p:grpSpPr bwMode="auto">
              <a:xfrm>
                <a:off x="1074" y="4224"/>
                <a:ext cx="538" cy="384"/>
                <a:chOff x="1074" y="4224"/>
                <a:chExt cx="538" cy="384"/>
              </a:xfrm>
            </p:grpSpPr>
            <p:sp>
              <p:nvSpPr>
                <p:cNvPr id="12363" name="Rectangle 67"/>
                <p:cNvSpPr>
                  <a:spLocks noChangeArrowheads="1"/>
                </p:cNvSpPr>
                <p:nvPr/>
              </p:nvSpPr>
              <p:spPr bwMode="auto">
                <a:xfrm>
                  <a:off x="1086" y="422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738</a:t>
                  </a:r>
                </a:p>
                <a:p>
                  <a:pPr algn="r" eaLnBrk="0" hangingPunct="0"/>
                  <a:endParaRPr kumimoji="1" lang="zh-CN" altLang="en-US" sz="1600" b="1">
                    <a:latin typeface="Times New Roman" panose="02020603050405020304" pitchFamily="18" charset="0"/>
                  </a:endParaRPr>
                </a:p>
              </p:txBody>
            </p:sp>
            <p:sp>
              <p:nvSpPr>
                <p:cNvPr id="12364" name="Rectangle 184"/>
                <p:cNvSpPr>
                  <a:spLocks noChangeArrowheads="1"/>
                </p:cNvSpPr>
                <p:nvPr/>
              </p:nvSpPr>
              <p:spPr bwMode="auto">
                <a:xfrm>
                  <a:off x="1074" y="422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7" name="Group 187"/>
              <p:cNvGrpSpPr>
                <a:grpSpLocks/>
              </p:cNvGrpSpPr>
              <p:nvPr/>
            </p:nvGrpSpPr>
            <p:grpSpPr bwMode="auto">
              <a:xfrm>
                <a:off x="1612" y="4224"/>
                <a:ext cx="660" cy="384"/>
                <a:chOff x="1612" y="4224"/>
                <a:chExt cx="660" cy="384"/>
              </a:xfrm>
            </p:grpSpPr>
            <p:sp>
              <p:nvSpPr>
                <p:cNvPr id="12361" name="Rectangle 68"/>
                <p:cNvSpPr>
                  <a:spLocks noChangeArrowheads="1"/>
                </p:cNvSpPr>
                <p:nvPr/>
              </p:nvSpPr>
              <p:spPr bwMode="auto">
                <a:xfrm>
                  <a:off x="1624" y="4224"/>
                  <a:ext cx="6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 </a:t>
                  </a:r>
                </a:p>
                <a:p>
                  <a:pPr algn="ctr" eaLnBrk="0" hangingPunct="0"/>
                  <a:endParaRPr kumimoji="1" lang="zh-CN" altLang="en-US" sz="1600" b="1">
                    <a:latin typeface="Times New Roman" panose="02020603050405020304" pitchFamily="18" charset="0"/>
                  </a:endParaRPr>
                </a:p>
              </p:txBody>
            </p:sp>
            <p:sp>
              <p:nvSpPr>
                <p:cNvPr id="12362" name="Rectangle 186"/>
                <p:cNvSpPr>
                  <a:spLocks noChangeArrowheads="1"/>
                </p:cNvSpPr>
                <p:nvPr/>
              </p:nvSpPr>
              <p:spPr bwMode="auto">
                <a:xfrm>
                  <a:off x="1612" y="4224"/>
                  <a:ext cx="660"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12358" name="Group 189"/>
              <p:cNvGrpSpPr>
                <a:grpSpLocks/>
              </p:cNvGrpSpPr>
              <p:nvPr/>
            </p:nvGrpSpPr>
            <p:grpSpPr bwMode="auto">
              <a:xfrm>
                <a:off x="2272" y="4224"/>
                <a:ext cx="538" cy="384"/>
                <a:chOff x="2272" y="4224"/>
                <a:chExt cx="538" cy="384"/>
              </a:xfrm>
            </p:grpSpPr>
            <p:sp>
              <p:nvSpPr>
                <p:cNvPr id="12359" name="Rectangle 69"/>
                <p:cNvSpPr>
                  <a:spLocks noChangeArrowheads="1"/>
                </p:cNvSpPr>
                <p:nvPr/>
              </p:nvSpPr>
              <p:spPr bwMode="auto">
                <a:xfrm>
                  <a:off x="2284" y="4224"/>
                  <a:ext cx="51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 </a:t>
                  </a:r>
                </a:p>
                <a:p>
                  <a:pPr algn="ctr" eaLnBrk="0" hangingPunct="0"/>
                  <a:endParaRPr kumimoji="1" lang="zh-CN" altLang="en-US" sz="1600" b="1">
                    <a:latin typeface="Times New Roman" panose="02020603050405020304" pitchFamily="18" charset="0"/>
                  </a:endParaRPr>
                </a:p>
              </p:txBody>
            </p:sp>
            <p:sp>
              <p:nvSpPr>
                <p:cNvPr id="12360" name="Rectangle 188"/>
                <p:cNvSpPr>
                  <a:spLocks noChangeArrowheads="1"/>
                </p:cNvSpPr>
                <p:nvPr/>
              </p:nvSpPr>
              <p:spPr bwMode="auto">
                <a:xfrm>
                  <a:off x="2272" y="4224"/>
                  <a:ext cx="53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sp>
          <p:nvSpPr>
            <p:cNvPr id="12298" name="Rectangle 191"/>
            <p:cNvSpPr>
              <a:spLocks noChangeArrowheads="1"/>
            </p:cNvSpPr>
            <p:nvPr/>
          </p:nvSpPr>
          <p:spPr bwMode="auto">
            <a:xfrm>
              <a:off x="-3" y="-3"/>
              <a:ext cx="2816" cy="4614"/>
            </a:xfrm>
            <a:prstGeom prst="rect">
              <a:avLst/>
            </a:prstGeom>
            <a:noFill/>
            <a:ln w="9525"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aphicFrame>
        <p:nvGraphicFramePr>
          <p:cNvPr id="12292" name="内容占位符 186"/>
          <p:cNvGraphicFramePr>
            <a:graphicFrameLocks noGrp="1" noChangeAspect="1"/>
          </p:cNvGraphicFramePr>
          <p:nvPr>
            <p:ph idx="1"/>
          </p:nvPr>
        </p:nvGraphicFramePr>
        <p:xfrm>
          <a:off x="1979613" y="1754188"/>
          <a:ext cx="493712" cy="534987"/>
        </p:xfrm>
        <a:graphic>
          <a:graphicData uri="http://schemas.openxmlformats.org/presentationml/2006/ole">
            <mc:AlternateContent xmlns:mc="http://schemas.openxmlformats.org/markup-compatibility/2006">
              <mc:Choice xmlns:v="urn:schemas-microsoft-com:vml" Requires="v">
                <p:oleObj spid="_x0000_s12544" name="Equation" r:id="rId4" imgW="88560" imgH="164880" progId="Equation.DSMT4">
                  <p:embed/>
                </p:oleObj>
              </mc:Choice>
              <mc:Fallback>
                <p:oleObj name="Equation" r:id="rId4" imgW="88560" imgH="164880" progId="Equation.DSMT4">
                  <p:embed/>
                  <p:pic>
                    <p:nvPicPr>
                      <p:cNvPr id="0" name="内容占位符 186"/>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1754188"/>
                        <a:ext cx="493712"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3" name="对象 187"/>
          <p:cNvGraphicFramePr>
            <a:graphicFrameLocks noChangeAspect="1"/>
          </p:cNvGraphicFramePr>
          <p:nvPr/>
        </p:nvGraphicFramePr>
        <p:xfrm>
          <a:off x="3290888" y="1817688"/>
          <a:ext cx="468312" cy="414337"/>
        </p:xfrm>
        <a:graphic>
          <a:graphicData uri="http://schemas.openxmlformats.org/presentationml/2006/ole">
            <mc:AlternateContent xmlns:mc="http://schemas.openxmlformats.org/markup-compatibility/2006">
              <mc:Choice xmlns:v="urn:schemas-microsoft-com:vml" Requires="v">
                <p:oleObj spid="_x0000_s12545" name="Equation" r:id="rId6" imgW="215640" imgH="228600" progId="Equation.DSMT4">
                  <p:embed/>
                </p:oleObj>
              </mc:Choice>
              <mc:Fallback>
                <p:oleObj name="Equation" r:id="rId6" imgW="215640" imgH="228600" progId="Equation.DSMT4">
                  <p:embed/>
                  <p:pic>
                    <p:nvPicPr>
                      <p:cNvPr id="0" name="对象 18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0888" y="1817688"/>
                        <a:ext cx="4683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4" name="对象 188"/>
          <p:cNvGraphicFramePr>
            <a:graphicFrameLocks noChangeAspect="1"/>
          </p:cNvGraphicFramePr>
          <p:nvPr/>
        </p:nvGraphicFramePr>
        <p:xfrm>
          <a:off x="4300538" y="1835150"/>
          <a:ext cx="677862" cy="377825"/>
        </p:xfrm>
        <a:graphic>
          <a:graphicData uri="http://schemas.openxmlformats.org/presentationml/2006/ole">
            <mc:AlternateContent xmlns:mc="http://schemas.openxmlformats.org/markup-compatibility/2006">
              <mc:Choice xmlns:v="urn:schemas-microsoft-com:vml" Requires="v">
                <p:oleObj spid="_x0000_s12546" name="Equation" r:id="rId8" imgW="495000" imgH="228600" progId="Equation.DSMT4">
                  <p:embed/>
                </p:oleObj>
              </mc:Choice>
              <mc:Fallback>
                <p:oleObj name="Equation" r:id="rId8" imgW="495000" imgH="228600" progId="Equation.DSMT4">
                  <p:embed/>
                  <p:pic>
                    <p:nvPicPr>
                      <p:cNvPr id="0" name="对象 18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0538" y="1835150"/>
                        <a:ext cx="67786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5" name="对象 189"/>
          <p:cNvGraphicFramePr>
            <a:graphicFrameLocks noChangeAspect="1"/>
          </p:cNvGraphicFramePr>
          <p:nvPr/>
        </p:nvGraphicFramePr>
        <p:xfrm>
          <a:off x="1908175" y="6026150"/>
          <a:ext cx="647700" cy="330200"/>
        </p:xfrm>
        <a:graphic>
          <a:graphicData uri="http://schemas.openxmlformats.org/presentationml/2006/ole">
            <mc:AlternateContent xmlns:mc="http://schemas.openxmlformats.org/markup-compatibility/2006">
              <mc:Choice xmlns:v="urn:schemas-microsoft-com:vml" Requires="v">
                <p:oleObj spid="_x0000_s12547" name="Equation" r:id="rId10" imgW="291960" imgH="253800" progId="Equation.DSMT4">
                  <p:embed/>
                </p:oleObj>
              </mc:Choice>
              <mc:Fallback>
                <p:oleObj name="Equation" r:id="rId10" imgW="291960" imgH="253800" progId="Equation.DSMT4">
                  <p:embed/>
                  <p:pic>
                    <p:nvPicPr>
                      <p:cNvPr id="0" name="对象 18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08175" y="6026150"/>
                        <a:ext cx="6477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6" name="对象 190"/>
          <p:cNvGraphicFramePr>
            <a:graphicFrameLocks noChangeAspect="1"/>
          </p:cNvGraphicFramePr>
          <p:nvPr/>
        </p:nvGraphicFramePr>
        <p:xfrm>
          <a:off x="2855913" y="6027738"/>
          <a:ext cx="447675" cy="379412"/>
        </p:xfrm>
        <a:graphic>
          <a:graphicData uri="http://schemas.openxmlformats.org/presentationml/2006/ole">
            <mc:AlternateContent xmlns:mc="http://schemas.openxmlformats.org/markup-compatibility/2006">
              <mc:Choice xmlns:v="urn:schemas-microsoft-com:vml" Requires="v">
                <p:oleObj spid="_x0000_s12548" name="Equation" r:id="rId12" imgW="241200" imgH="228600" progId="Equation.DSMT4">
                  <p:embed/>
                </p:oleObj>
              </mc:Choice>
              <mc:Fallback>
                <p:oleObj name="Equation" r:id="rId12" imgW="241200" imgH="228600" progId="Equation.DSMT4">
                  <p:embed/>
                  <p:pic>
                    <p:nvPicPr>
                      <p:cNvPr id="0" name="对象 1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55913" y="6027738"/>
                        <a:ext cx="4476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zh-CN" altLang="en-US" sz="3600" smtClean="0"/>
              <a:t>第一节 不等概抽样</a:t>
            </a:r>
          </a:p>
        </p:txBody>
      </p:sp>
      <p:sp>
        <p:nvSpPr>
          <p:cNvPr id="13315" name="内容占位符 2"/>
          <p:cNvSpPr>
            <a:spLocks noGrp="1"/>
          </p:cNvSpPr>
          <p:nvPr>
            <p:ph idx="1"/>
          </p:nvPr>
        </p:nvSpPr>
        <p:spPr/>
        <p:txBody>
          <a:bodyPr/>
          <a:lstStyle/>
          <a:p>
            <a:r>
              <a:rPr lang="en-US" altLang="zh-CN" smtClean="0"/>
              <a:t>[2]</a:t>
            </a:r>
            <a:r>
              <a:rPr lang="zh-CN" altLang="en-US" sz="2800" b="1" smtClean="0"/>
              <a:t>拉希里方法</a:t>
            </a:r>
            <a:endParaRPr lang="en-US" altLang="zh-CN" sz="2800" b="1" smtClean="0"/>
          </a:p>
          <a:p>
            <a:endParaRPr lang="en-US" altLang="zh-CN" sz="2800" b="1" smtClean="0"/>
          </a:p>
          <a:p>
            <a:r>
              <a:rPr lang="zh-CN" altLang="en-US" sz="2800" smtClean="0"/>
              <a:t>不需要累计，两次随机数决定抽中的单位。</a:t>
            </a:r>
          </a:p>
          <a:p>
            <a:r>
              <a:rPr lang="zh-CN" altLang="en-US" sz="2800" smtClean="0"/>
              <a:t>第一次：1-</a:t>
            </a:r>
            <a:r>
              <a:rPr lang="en-US" altLang="zh-CN" sz="2800" smtClean="0"/>
              <a:t>N</a:t>
            </a:r>
            <a:r>
              <a:rPr lang="zh-CN" altLang="en-US" sz="2800" smtClean="0"/>
              <a:t>之间的</a:t>
            </a:r>
            <a:r>
              <a:rPr lang="zh-CN" altLang="en-US" sz="2800" smtClean="0"/>
              <a:t>随机数</a:t>
            </a:r>
            <a:r>
              <a:rPr lang="en-US" altLang="zh-CN" sz="2800" smtClean="0"/>
              <a:t>i</a:t>
            </a:r>
            <a:endParaRPr lang="en-US" altLang="zh-CN" sz="2800" baseline="-25000" smtClean="0"/>
          </a:p>
          <a:p>
            <a:r>
              <a:rPr lang="zh-CN" altLang="en-US" sz="2800" smtClean="0"/>
              <a:t>第二次： 1-</a:t>
            </a:r>
            <a:r>
              <a:rPr lang="en-US" altLang="zh-CN" sz="2800" smtClean="0"/>
              <a:t>maxM</a:t>
            </a:r>
            <a:r>
              <a:rPr lang="zh-CN" altLang="en-US" sz="2800" smtClean="0"/>
              <a:t>之间的随机数</a:t>
            </a:r>
            <a:r>
              <a:rPr lang="en-US" altLang="zh-CN" sz="2800" smtClean="0"/>
              <a:t>m</a:t>
            </a:r>
          </a:p>
          <a:p>
            <a:r>
              <a:rPr lang="zh-CN" altLang="en-US" sz="2800" smtClean="0"/>
              <a:t>如果</a:t>
            </a:r>
            <a:r>
              <a:rPr lang="en-US" altLang="zh-CN" sz="2800" smtClean="0"/>
              <a:t>M</a:t>
            </a:r>
            <a:r>
              <a:rPr lang="en-US" altLang="zh-CN" sz="2800" baseline="-25000" smtClean="0"/>
              <a:t>i</a:t>
            </a:r>
            <a:r>
              <a:rPr lang="en-US" altLang="zh-CN" sz="2800" smtClean="0"/>
              <a:t>&gt; m,</a:t>
            </a:r>
            <a:r>
              <a:rPr lang="zh-CN" altLang="en-US" sz="2800" smtClean="0"/>
              <a:t>第</a:t>
            </a:r>
            <a:r>
              <a:rPr lang="en-US" altLang="zh-CN" sz="2800" smtClean="0"/>
              <a:t>i</a:t>
            </a:r>
            <a:r>
              <a:rPr lang="zh-CN" altLang="en-US" sz="2800" smtClean="0"/>
              <a:t>个单位被抽中</a:t>
            </a:r>
          </a:p>
          <a:p>
            <a:endParaRPr lang="zh-CN" altLang="en-US" sz="2800" b="1"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a:xfrm>
            <a:off x="1182688" y="1989138"/>
            <a:ext cx="7772400" cy="4143375"/>
          </a:xfrm>
        </p:spPr>
        <p:txBody>
          <a:bodyPr/>
          <a:lstStyle/>
          <a:p>
            <a:pPr>
              <a:defRPr/>
            </a:pPr>
            <a:r>
              <a:rPr lang="en-US" altLang="zh-CN" dirty="0"/>
              <a:t>2</a:t>
            </a:r>
            <a:r>
              <a:rPr lang="en-US" altLang="zh-CN" b="1" dirty="0"/>
              <a:t>.</a:t>
            </a:r>
            <a:r>
              <a:rPr lang="zh-CN" altLang="en-US" b="1" dirty="0"/>
              <a:t>不放回不等概</a:t>
            </a:r>
            <a:r>
              <a:rPr lang="zh-CN" altLang="en-US" b="1" dirty="0" smtClean="0"/>
              <a:t>抽样</a:t>
            </a:r>
            <a:endParaRPr lang="en-US" altLang="zh-CN" b="1" dirty="0" smtClean="0"/>
          </a:p>
          <a:p>
            <a:pPr marL="0">
              <a:defRPr/>
            </a:pPr>
            <a:r>
              <a:rPr lang="en-US" altLang="zh-CN" b="1" dirty="0" smtClean="0"/>
              <a:t>    </a:t>
            </a:r>
            <a:r>
              <a:rPr lang="zh-CN" altLang="en-US" sz="2800" dirty="0" smtClean="0"/>
              <a:t>对于</a:t>
            </a:r>
            <a:r>
              <a:rPr lang="zh-CN" altLang="en-US" sz="2800" dirty="0"/>
              <a:t>不放回抽样，对总体参数的估计及其方差估计比较简单，但样本单元中可能有单元被抽中多次，直观上看，没有必要对同一单元调查多次，因此可以考虑放回不等概抽样，即每次在总体中对每个单元按入样概率进行抽样，抽取出来的样本单元不再放回总体，对总体中</a:t>
            </a:r>
            <a:r>
              <a:rPr lang="zh-CN" altLang="en-US" sz="2800" dirty="0" smtClean="0"/>
              <a:t>剩下的单元进行下一次抽样。</a:t>
            </a:r>
            <a:endParaRPr lang="zh-CN" altLang="en-US" sz="2800" dirty="0"/>
          </a:p>
          <a:p>
            <a:pPr>
              <a:defRPr/>
            </a:pP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p:txBody>
          <a:bodyPr/>
          <a:lstStyle/>
          <a:p>
            <a:pPr marL="0" indent="0">
              <a:defRPr/>
            </a:pPr>
            <a:r>
              <a:rPr lang="zh-CN" altLang="en-US" sz="2800" dirty="0" smtClean="0"/>
              <a:t>      对于不放回不等概抽样，样本的抽取可以有以下几种方法</a:t>
            </a:r>
            <a:endParaRPr lang="en-US" altLang="zh-CN" sz="2800" dirty="0" smtClean="0"/>
          </a:p>
          <a:p>
            <a:pPr marL="457200" lvl="1" indent="0">
              <a:buFontTx/>
              <a:buNone/>
              <a:defRPr/>
            </a:pPr>
            <a:r>
              <a:rPr lang="en-US" altLang="zh-CN" dirty="0"/>
              <a:t>(1)</a:t>
            </a:r>
            <a:r>
              <a:rPr lang="zh-CN" altLang="en-US" dirty="0"/>
              <a:t>逐个抽取</a:t>
            </a:r>
          </a:p>
          <a:p>
            <a:pPr marL="457200" lvl="1" indent="0">
              <a:buFontTx/>
              <a:buNone/>
              <a:defRPr/>
            </a:pPr>
            <a:r>
              <a:rPr lang="en-US" altLang="zh-CN" dirty="0"/>
              <a:t>(2)</a:t>
            </a:r>
            <a:r>
              <a:rPr lang="zh-CN" altLang="en-US" dirty="0"/>
              <a:t>重抽法</a:t>
            </a:r>
          </a:p>
          <a:p>
            <a:pPr marL="457200" lvl="1" indent="0">
              <a:buFontTx/>
              <a:buNone/>
              <a:defRPr/>
            </a:pPr>
            <a:r>
              <a:rPr lang="en-US" altLang="zh-CN" dirty="0"/>
              <a:t>(3)</a:t>
            </a:r>
            <a:r>
              <a:rPr lang="zh-CN" altLang="en-US" dirty="0"/>
              <a:t>全样本抽取；样本量随机</a:t>
            </a:r>
          </a:p>
          <a:p>
            <a:pPr marL="457200" lvl="1" indent="0">
              <a:buFontTx/>
              <a:buNone/>
              <a:defRPr/>
            </a:pPr>
            <a:r>
              <a:rPr lang="en-US" altLang="zh-CN" dirty="0"/>
              <a:t>(4)</a:t>
            </a:r>
            <a:r>
              <a:rPr lang="zh-CN" altLang="en-US" dirty="0"/>
              <a:t>系统抽样法</a:t>
            </a:r>
          </a:p>
          <a:p>
            <a:pPr>
              <a:buFont typeface="Arial" pitchFamily="34" charset="0"/>
              <a:buChar char="•"/>
              <a:defRPr/>
            </a:pPr>
            <a:endParaRPr lang="zh-CN" alt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zh-CN" altLang="en-US" sz="3600" smtClean="0"/>
              <a:t>第二节 放回不等概抽样</a:t>
            </a:r>
          </a:p>
        </p:txBody>
      </p:sp>
      <p:sp>
        <p:nvSpPr>
          <p:cNvPr id="3" name="内容占位符 2"/>
          <p:cNvSpPr>
            <a:spLocks noGrp="1"/>
          </p:cNvSpPr>
          <p:nvPr>
            <p:ph idx="1"/>
          </p:nvPr>
        </p:nvSpPr>
        <p:spPr/>
        <p:txBody>
          <a:bodyPr/>
          <a:lstStyle/>
          <a:p>
            <a:pPr>
              <a:defRPr/>
            </a:pPr>
            <a:r>
              <a:rPr lang="zh-CN" altLang="en-US" b="1" dirty="0" smtClean="0"/>
              <a:t>一 </a:t>
            </a:r>
            <a:r>
              <a:rPr lang="zh-CN" altLang="en-US" sz="2800" b="1" dirty="0" smtClean="0"/>
              <a:t>只</a:t>
            </a:r>
            <a:r>
              <a:rPr lang="zh-CN" altLang="zh-CN" sz="2800" b="1" dirty="0" smtClean="0"/>
              <a:t>抽取一个样本单元</a:t>
            </a:r>
            <a:r>
              <a:rPr lang="zh-CN" altLang="en-US" sz="2800" b="1" dirty="0" smtClean="0"/>
              <a:t>（</a:t>
            </a:r>
            <a:r>
              <a:rPr lang="en-US" altLang="zh-CN" sz="2800" b="1" dirty="0" smtClean="0"/>
              <a:t>n=1</a:t>
            </a:r>
            <a:r>
              <a:rPr lang="zh-CN" altLang="en-US" sz="2800" b="1" dirty="0" smtClean="0"/>
              <a:t>）的不等概抽样</a:t>
            </a:r>
            <a:endParaRPr lang="en-US" altLang="zh-CN" sz="2800" b="1" dirty="0" smtClean="0"/>
          </a:p>
          <a:p>
            <a:pPr marL="0">
              <a:defRPr/>
            </a:pPr>
            <a:r>
              <a:rPr lang="zh-CN" altLang="en-US" sz="2800" dirty="0" smtClean="0"/>
              <a:t>    </a:t>
            </a:r>
            <a:r>
              <a:rPr lang="zh-CN" altLang="en-US" sz="2400" dirty="0" smtClean="0"/>
              <a:t>为了演示不等概抽样的思想，先看一个例子。</a:t>
            </a:r>
            <a:r>
              <a:rPr lang="zh-CN" altLang="zh-CN" sz="2400" dirty="0" smtClean="0"/>
              <a:t>一</a:t>
            </a:r>
            <a:r>
              <a:rPr lang="zh-CN" altLang="zh-CN" sz="2400" dirty="0"/>
              <a:t>个城市有</a:t>
            </a:r>
            <a:r>
              <a:rPr lang="en-US" altLang="zh-CN" sz="2400" dirty="0"/>
              <a:t>4</a:t>
            </a:r>
            <a:r>
              <a:rPr lang="zh-CN" altLang="zh-CN" sz="2400" dirty="0"/>
              <a:t>个超市，营业面积从</a:t>
            </a:r>
            <a:r>
              <a:rPr lang="en-US" altLang="zh-CN" sz="2400" dirty="0"/>
              <a:t>100</a:t>
            </a:r>
            <a:r>
              <a:rPr lang="zh-CN" altLang="zh-CN" sz="2400" dirty="0" smtClean="0"/>
              <a:t>平米</a:t>
            </a:r>
            <a:r>
              <a:rPr lang="zh-CN" altLang="en-US" sz="2400" dirty="0" smtClean="0"/>
              <a:t>到</a:t>
            </a:r>
            <a:r>
              <a:rPr lang="en-US" altLang="zh-CN" sz="2400" dirty="0" smtClean="0"/>
              <a:t>1000</a:t>
            </a:r>
            <a:r>
              <a:rPr lang="zh-CN" altLang="zh-CN" sz="2400" dirty="0"/>
              <a:t>平米。我们的目标是通过抽取一家超市来估计</a:t>
            </a:r>
            <a:r>
              <a:rPr lang="en-US" altLang="zh-CN" sz="2400" dirty="0"/>
              <a:t>4</a:t>
            </a:r>
            <a:r>
              <a:rPr lang="zh-CN" altLang="zh-CN" sz="2400" dirty="0"/>
              <a:t>个超市上个月的总</a:t>
            </a:r>
            <a:r>
              <a:rPr lang="zh-CN" altLang="zh-CN" sz="2400" dirty="0" smtClean="0"/>
              <a:t>销售量</a:t>
            </a:r>
            <a:endParaRPr lang="en-US" altLang="zh-CN" sz="2400" dirty="0" smtClean="0"/>
          </a:p>
          <a:p>
            <a:pPr marL="0">
              <a:defRPr/>
            </a:pPr>
            <a:r>
              <a:rPr lang="zh-CN" altLang="zh-CN" sz="2400" dirty="0"/>
              <a:t>因为我们只抽取一个超市，所以超市第一次被抽中的概率</a:t>
            </a:r>
            <a:r>
              <a:rPr lang="en-US" altLang="zh-CN" sz="2400" dirty="0"/>
              <a:t> </a:t>
            </a:r>
            <a:r>
              <a:rPr lang="zh-CN" altLang="zh-CN" sz="2400" dirty="0"/>
              <a:t>等于超市进入样本（入样）的概率</a:t>
            </a:r>
            <a:r>
              <a:rPr lang="en-US" altLang="zh-CN" sz="2400" dirty="0"/>
              <a:t> </a:t>
            </a:r>
            <a:r>
              <a:rPr lang="zh-CN" altLang="zh-CN" sz="2400" dirty="0"/>
              <a:t>。这个例子中，入样概率正比于超市营业</a:t>
            </a:r>
            <a:r>
              <a:rPr lang="zh-CN" altLang="zh-CN" sz="2400" dirty="0" smtClean="0"/>
              <a:t>面积</a:t>
            </a:r>
            <a:endParaRPr lang="en-US" altLang="zh-CN" sz="2400" dirty="0" smtClean="0"/>
          </a:p>
          <a:p>
            <a:pPr marL="0">
              <a:defRPr/>
            </a:pPr>
            <a:r>
              <a:rPr lang="en-US" altLang="zh-CN" sz="2400" dirty="0"/>
              <a:t> </a:t>
            </a:r>
            <a:r>
              <a:rPr lang="en-US" altLang="zh-CN" sz="2400" dirty="0" smtClean="0"/>
              <a:t>    </a:t>
            </a:r>
            <a:endParaRPr lang="zh-CN" altLang="zh-CN" sz="2400" dirty="0"/>
          </a:p>
          <a:p>
            <a:pPr marL="0">
              <a:defRPr/>
            </a:pPr>
            <a:endParaRPr lang="zh-CN" altLang="en-US" sz="2800" dirty="0"/>
          </a:p>
        </p:txBody>
      </p:sp>
      <p:graphicFrame>
        <p:nvGraphicFramePr>
          <p:cNvPr id="16388" name="对象 3"/>
          <p:cNvGraphicFramePr>
            <a:graphicFrameLocks noChangeAspect="1"/>
          </p:cNvGraphicFramePr>
          <p:nvPr/>
        </p:nvGraphicFramePr>
        <p:xfrm>
          <a:off x="4114800" y="3328988"/>
          <a:ext cx="914400" cy="198437"/>
        </p:xfrm>
        <a:graphic>
          <a:graphicData uri="http://schemas.openxmlformats.org/presentationml/2006/ole">
            <mc:AlternateContent xmlns:mc="http://schemas.openxmlformats.org/markup-compatibility/2006">
              <mc:Choice xmlns:v="urn:schemas-microsoft-com:vml" Requires="v">
                <p:oleObj spid="_x0000_s16416" name="Equation" r:id="rId3" imgW="914400" imgH="198720" progId="Equation.DSMT4">
                  <p:embed/>
                </p:oleObj>
              </mc:Choice>
              <mc:Fallback>
                <p:oleObj name="Equation" r:id="rId3" imgW="914400" imgH="19872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328988"/>
                        <a:ext cx="9144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389" name="对象 4"/>
          <p:cNvGraphicFramePr>
            <a:graphicFrameLocks noChangeAspect="1"/>
          </p:cNvGraphicFramePr>
          <p:nvPr/>
        </p:nvGraphicFramePr>
        <p:xfrm>
          <a:off x="3203575" y="5516563"/>
          <a:ext cx="3097213" cy="433387"/>
        </p:xfrm>
        <a:graphic>
          <a:graphicData uri="http://schemas.openxmlformats.org/presentationml/2006/ole">
            <mc:AlternateContent xmlns:mc="http://schemas.openxmlformats.org/markup-compatibility/2006">
              <mc:Choice xmlns:v="urn:schemas-microsoft-com:vml" Requires="v">
                <p:oleObj spid="_x0000_s16417" name="Equation" r:id="rId5" imgW="1638000" imgH="228600" progId="Equation.DSMT4">
                  <p:embed/>
                </p:oleObj>
              </mc:Choice>
              <mc:Fallback>
                <p:oleObj name="Equation" r:id="rId5" imgW="1638000" imgH="228600" progId="Equation.DSMT4">
                  <p:embed/>
                  <p:pic>
                    <p:nvPicPr>
                      <p:cNvPr id="0" name="对象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3575" y="5516563"/>
                        <a:ext cx="309721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p:txBody>
          <a:bodyPr/>
          <a:lstStyle/>
          <a:p>
            <a:pPr marL="0">
              <a:defRPr/>
            </a:pPr>
            <a:r>
              <a:rPr lang="zh-CN" altLang="zh-CN" sz="2400" dirty="0"/>
              <a:t>因为超市</a:t>
            </a:r>
            <a:r>
              <a:rPr lang="en-US" altLang="zh-CN" sz="2400" dirty="0"/>
              <a:t>A</a:t>
            </a:r>
            <a:r>
              <a:rPr lang="zh-CN" altLang="zh-CN" sz="2400" dirty="0"/>
              <a:t>占四个超市营业面积的</a:t>
            </a:r>
            <a:r>
              <a:rPr lang="en-US" altLang="zh-CN" sz="2400" dirty="0"/>
              <a:t>1/16</a:t>
            </a:r>
            <a:r>
              <a:rPr lang="zh-CN" altLang="zh-CN" sz="2400" dirty="0"/>
              <a:t>，所以它的入样概率为</a:t>
            </a:r>
            <a:r>
              <a:rPr lang="en-US" altLang="zh-CN" sz="2400" dirty="0"/>
              <a:t>1/16</a:t>
            </a:r>
            <a:r>
              <a:rPr lang="zh-CN" altLang="zh-CN" sz="2400" dirty="0"/>
              <a:t>。假设我们知道所有超市的销售额</a:t>
            </a:r>
            <a:r>
              <a:rPr lang="en-US" altLang="zh-CN" sz="2400" dirty="0"/>
              <a:t> </a:t>
            </a:r>
            <a:endParaRPr lang="zh-CN" altLang="zh-CN" sz="2400" dirty="0"/>
          </a:p>
          <a:p>
            <a:pPr>
              <a:defRPr/>
            </a:pPr>
            <a:endParaRPr lang="zh-CN" altLang="en-US" dirty="0"/>
          </a:p>
        </p:txBody>
      </p:sp>
      <p:graphicFrame>
        <p:nvGraphicFramePr>
          <p:cNvPr id="4" name="表格 3"/>
          <p:cNvGraphicFramePr>
            <a:graphicFrameLocks noGrp="1"/>
          </p:cNvGraphicFramePr>
          <p:nvPr/>
        </p:nvGraphicFramePr>
        <p:xfrm>
          <a:off x="1403350" y="2924175"/>
          <a:ext cx="6697663" cy="3876676"/>
        </p:xfrm>
        <a:graphic>
          <a:graphicData uri="http://schemas.openxmlformats.org/drawingml/2006/table">
            <a:tbl>
              <a:tblPr>
                <a:tableStyleId>{5C22544A-7EE6-4342-B048-85BDC9FD1C3A}</a:tableStyleId>
              </a:tblPr>
              <a:tblGrid>
                <a:gridCol w="1233779"/>
                <a:gridCol w="1586289"/>
                <a:gridCol w="1586289"/>
                <a:gridCol w="2291306"/>
              </a:tblGrid>
              <a:tr h="731565">
                <a:tc>
                  <a:txBody>
                    <a:bodyPr/>
                    <a:lstStyle/>
                    <a:p>
                      <a:pPr algn="ctr">
                        <a:spcAft>
                          <a:spcPts val="0"/>
                        </a:spcAft>
                      </a:pPr>
                      <a:r>
                        <a:rPr lang="zh-CN" sz="2000" kern="1050" dirty="0">
                          <a:effectLst/>
                        </a:rPr>
                        <a:t>超市</a:t>
                      </a:r>
                      <a:endParaRPr lang="zh-CN" sz="2000" kern="1050" dirty="0">
                        <a:effectLst/>
                        <a:latin typeface="宋体"/>
                        <a:cs typeface="Times New Roman"/>
                      </a:endParaRPr>
                    </a:p>
                  </a:txBody>
                  <a:tcPr marL="68589" marR="68589" marT="0" marB="0" anchor="ctr"/>
                </a:tc>
                <a:tc>
                  <a:txBody>
                    <a:bodyPr/>
                    <a:lstStyle/>
                    <a:p>
                      <a:pPr algn="ctr">
                        <a:spcAft>
                          <a:spcPts val="0"/>
                        </a:spcAft>
                      </a:pPr>
                      <a:r>
                        <a:rPr lang="zh-CN" sz="2400" kern="1050" dirty="0">
                          <a:effectLst/>
                        </a:rPr>
                        <a:t>营业面积㎡</a:t>
                      </a:r>
                      <a:endParaRPr lang="zh-CN" sz="2400" kern="1050" dirty="0">
                        <a:effectLst/>
                        <a:latin typeface="宋体"/>
                        <a:cs typeface="Times New Roman"/>
                      </a:endParaRPr>
                    </a:p>
                  </a:txBody>
                  <a:tcPr marL="68589" marR="68589" marT="0" marB="0" anchor="ctr"/>
                </a:tc>
                <a:tc>
                  <a:txBody>
                    <a:bodyPr/>
                    <a:lstStyle/>
                    <a:p>
                      <a:pPr algn="ctr">
                        <a:spcAft>
                          <a:spcPts val="0"/>
                        </a:spcAft>
                      </a:pPr>
                      <a:endParaRPr lang="en-US" sz="1100" kern="1050" dirty="0">
                        <a:effectLst/>
                        <a:latin typeface="宋体"/>
                        <a:cs typeface="Times New Roman"/>
                      </a:endParaRPr>
                    </a:p>
                  </a:txBody>
                  <a:tcPr marL="68589" marR="68589" marT="0" marB="0" anchor="ctr"/>
                </a:tc>
                <a:tc>
                  <a:txBody>
                    <a:bodyPr/>
                    <a:lstStyle/>
                    <a:p>
                      <a:pPr algn="ctr">
                        <a:spcAft>
                          <a:spcPts val="0"/>
                        </a:spcAft>
                      </a:pPr>
                      <a:r>
                        <a:rPr lang="en-US" sz="1100" kern="1050" dirty="0" smtClean="0">
                          <a:effectLst/>
                        </a:rPr>
                        <a:t>（</a:t>
                      </a:r>
                      <a:r>
                        <a:rPr lang="zh-CN" altLang="en-US" sz="1100" kern="1050" dirty="0" smtClean="0">
                          <a:effectLst/>
                        </a:rPr>
                        <a:t>万元</a:t>
                      </a:r>
                      <a:r>
                        <a:rPr lang="en-US" sz="1100" kern="1050" dirty="0" smtClean="0">
                          <a:effectLst/>
                        </a:rPr>
                        <a:t>）</a:t>
                      </a:r>
                      <a:endParaRPr lang="en-US" sz="1100" kern="1050" dirty="0">
                        <a:effectLst/>
                        <a:latin typeface="宋体"/>
                        <a:cs typeface="Times New Roman"/>
                      </a:endParaRPr>
                    </a:p>
                  </a:txBody>
                  <a:tcPr marL="68589" marR="68589" marT="0" marB="0" anchor="ctr"/>
                </a:tc>
              </a:tr>
              <a:tr h="636111">
                <a:tc>
                  <a:txBody>
                    <a:bodyPr/>
                    <a:lstStyle/>
                    <a:p>
                      <a:pPr algn="ctr">
                        <a:spcAft>
                          <a:spcPts val="0"/>
                        </a:spcAft>
                      </a:pPr>
                      <a:r>
                        <a:rPr lang="en-US" altLang="zh-CN" sz="2000" kern="1050" dirty="0" smtClean="0">
                          <a:effectLst/>
                          <a:latin typeface="+mn-lt"/>
                          <a:cs typeface="+mn-cs"/>
                        </a:rPr>
                        <a:t>A</a:t>
                      </a:r>
                      <a:endParaRPr lang="zh-CN" sz="20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100</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1/16</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11</a:t>
                      </a:r>
                      <a:endParaRPr lang="zh-CN" sz="2400" kern="1050" dirty="0">
                        <a:effectLst/>
                        <a:latin typeface="宋体"/>
                        <a:cs typeface="Times New Roman"/>
                      </a:endParaRPr>
                    </a:p>
                  </a:txBody>
                  <a:tcPr marL="68589" marR="68589" marT="0" marB="0"/>
                </a:tc>
              </a:tr>
              <a:tr h="636111">
                <a:tc>
                  <a:txBody>
                    <a:bodyPr/>
                    <a:lstStyle/>
                    <a:p>
                      <a:pPr algn="ctr">
                        <a:spcAft>
                          <a:spcPts val="0"/>
                        </a:spcAft>
                      </a:pPr>
                      <a:r>
                        <a:rPr lang="en-US" altLang="zh-CN" sz="2000" kern="1050" dirty="0" smtClean="0">
                          <a:effectLst/>
                          <a:latin typeface="+mn-lt"/>
                          <a:cs typeface="+mn-cs"/>
                        </a:rPr>
                        <a:t>B</a:t>
                      </a:r>
                      <a:endParaRPr lang="zh-CN" sz="20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200</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2/16</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20</a:t>
                      </a:r>
                      <a:endParaRPr lang="zh-CN" sz="2400" kern="1050" dirty="0">
                        <a:effectLst/>
                        <a:latin typeface="宋体"/>
                        <a:cs typeface="Times New Roman"/>
                      </a:endParaRPr>
                    </a:p>
                  </a:txBody>
                  <a:tcPr marL="68589" marR="68589" marT="0" marB="0"/>
                </a:tc>
              </a:tr>
              <a:tr h="636111">
                <a:tc>
                  <a:txBody>
                    <a:bodyPr/>
                    <a:lstStyle/>
                    <a:p>
                      <a:pPr algn="ctr">
                        <a:spcAft>
                          <a:spcPts val="0"/>
                        </a:spcAft>
                      </a:pPr>
                      <a:r>
                        <a:rPr lang="en-US" sz="2000" kern="1050" dirty="0">
                          <a:effectLst/>
                        </a:rPr>
                        <a:t>C</a:t>
                      </a:r>
                      <a:endParaRPr lang="zh-CN" sz="20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300</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3/16</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24</a:t>
                      </a:r>
                      <a:endParaRPr lang="zh-CN" sz="2400" kern="1050" dirty="0">
                        <a:effectLst/>
                        <a:latin typeface="宋体"/>
                        <a:cs typeface="Times New Roman"/>
                      </a:endParaRPr>
                    </a:p>
                  </a:txBody>
                  <a:tcPr marL="68589" marR="68589" marT="0" marB="0"/>
                </a:tc>
              </a:tr>
              <a:tr h="600667">
                <a:tc>
                  <a:txBody>
                    <a:bodyPr/>
                    <a:lstStyle/>
                    <a:p>
                      <a:pPr algn="ctr">
                        <a:spcAft>
                          <a:spcPts val="0"/>
                        </a:spcAft>
                      </a:pPr>
                      <a:r>
                        <a:rPr lang="en-US" altLang="zh-CN" sz="2000" kern="1050" dirty="0" smtClean="0">
                          <a:effectLst/>
                          <a:latin typeface="+mn-lt"/>
                          <a:cs typeface="+mn-cs"/>
                        </a:rPr>
                        <a:t>D</a:t>
                      </a:r>
                      <a:endParaRPr lang="zh-CN" sz="20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1000</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10/16</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245</a:t>
                      </a:r>
                      <a:endParaRPr lang="zh-CN" sz="2400" kern="1050" dirty="0">
                        <a:effectLst/>
                        <a:latin typeface="宋体"/>
                        <a:cs typeface="Times New Roman"/>
                      </a:endParaRPr>
                    </a:p>
                  </a:txBody>
                  <a:tcPr marL="68589" marR="68589" marT="0" marB="0"/>
                </a:tc>
              </a:tr>
              <a:tr h="636111">
                <a:tc>
                  <a:txBody>
                    <a:bodyPr/>
                    <a:lstStyle/>
                    <a:p>
                      <a:pPr algn="ctr">
                        <a:spcAft>
                          <a:spcPts val="0"/>
                        </a:spcAft>
                      </a:pPr>
                      <a:r>
                        <a:rPr lang="en-US" sz="2000" kern="1050" dirty="0">
                          <a:effectLst/>
                        </a:rPr>
                        <a:t>Total</a:t>
                      </a:r>
                      <a:endParaRPr lang="zh-CN" sz="20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1600</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1</a:t>
                      </a:r>
                      <a:endParaRPr lang="zh-CN" sz="2400" kern="1050" dirty="0">
                        <a:effectLst/>
                        <a:latin typeface="宋体"/>
                        <a:cs typeface="Times New Roman"/>
                      </a:endParaRPr>
                    </a:p>
                  </a:txBody>
                  <a:tcPr marL="68589" marR="68589" marT="0" marB="0"/>
                </a:tc>
                <a:tc>
                  <a:txBody>
                    <a:bodyPr/>
                    <a:lstStyle/>
                    <a:p>
                      <a:pPr algn="ctr">
                        <a:spcAft>
                          <a:spcPts val="0"/>
                        </a:spcAft>
                      </a:pPr>
                      <a:r>
                        <a:rPr lang="en-US" sz="2400" kern="1050" dirty="0">
                          <a:effectLst/>
                        </a:rPr>
                        <a:t>300</a:t>
                      </a:r>
                      <a:endParaRPr lang="zh-CN" sz="2400" kern="1050" dirty="0">
                        <a:effectLst/>
                        <a:latin typeface="宋体"/>
                        <a:cs typeface="Times New Roman"/>
                      </a:endParaRPr>
                    </a:p>
                  </a:txBody>
                  <a:tcPr marL="68589" marR="68589" marT="0" marB="0"/>
                </a:tc>
              </a:tr>
            </a:tbl>
          </a:graphicData>
        </a:graphic>
      </p:graphicFrame>
      <p:graphicFrame>
        <p:nvGraphicFramePr>
          <p:cNvPr id="17449" name="对象 6"/>
          <p:cNvGraphicFramePr>
            <a:graphicFrameLocks noChangeAspect="1"/>
          </p:cNvGraphicFramePr>
          <p:nvPr/>
        </p:nvGraphicFramePr>
        <p:xfrm>
          <a:off x="4787900" y="3068638"/>
          <a:ext cx="514350" cy="403225"/>
        </p:xfrm>
        <a:graphic>
          <a:graphicData uri="http://schemas.openxmlformats.org/presentationml/2006/ole">
            <mc:AlternateContent xmlns:mc="http://schemas.openxmlformats.org/markup-compatibility/2006">
              <mc:Choice xmlns:v="urn:schemas-microsoft-com:vml" Requires="v">
                <p:oleObj spid="_x0000_s17477" name="Equation" r:id="rId3" imgW="164880" imgH="228600" progId="Equation.DSMT4">
                  <p:embed/>
                </p:oleObj>
              </mc:Choice>
              <mc:Fallback>
                <p:oleObj name="Equation" r:id="rId3" imgW="164880" imgH="228600"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3068638"/>
                        <a:ext cx="5143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450" name="对象 7"/>
          <p:cNvGraphicFramePr>
            <a:graphicFrameLocks noChangeAspect="1"/>
          </p:cNvGraphicFramePr>
          <p:nvPr/>
        </p:nvGraphicFramePr>
        <p:xfrm>
          <a:off x="6227763" y="3068638"/>
          <a:ext cx="430212" cy="403225"/>
        </p:xfrm>
        <a:graphic>
          <a:graphicData uri="http://schemas.openxmlformats.org/presentationml/2006/ole">
            <mc:AlternateContent xmlns:mc="http://schemas.openxmlformats.org/markup-compatibility/2006">
              <mc:Choice xmlns:v="urn:schemas-microsoft-com:vml" Requires="v">
                <p:oleObj spid="_x0000_s17478" name="Equation" r:id="rId5" imgW="139680" imgH="228600" progId="Equation.DSMT4">
                  <p:embed/>
                </p:oleObj>
              </mc:Choice>
              <mc:Fallback>
                <p:oleObj name="Equation" r:id="rId5" imgW="139680" imgH="228600" progId="Equation.DSMT4">
                  <p:embed/>
                  <p:pic>
                    <p:nvPicPr>
                      <p:cNvPr id="0" name="对象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7763" y="3068638"/>
                        <a:ext cx="43021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zh-CN" altLang="en-US" sz="3600" smtClean="0"/>
              <a:t>第二节 放回不等概抽样</a:t>
            </a:r>
          </a:p>
        </p:txBody>
      </p:sp>
      <p:sp>
        <p:nvSpPr>
          <p:cNvPr id="18435" name="内容占位符 2"/>
          <p:cNvSpPr>
            <a:spLocks noGrp="1"/>
          </p:cNvSpPr>
          <p:nvPr>
            <p:ph idx="1"/>
          </p:nvPr>
        </p:nvSpPr>
        <p:spPr/>
        <p:txBody>
          <a:bodyPr/>
          <a:lstStyle/>
          <a:p>
            <a:pPr marL="0"/>
            <a:r>
              <a:rPr lang="en-US" altLang="zh-CN" sz="2800" smtClean="0"/>
              <a:t>    </a:t>
            </a:r>
            <a:r>
              <a:rPr lang="zh-CN" altLang="zh-CN" sz="2800" smtClean="0"/>
              <a:t>在估计中，可以使用选择概率来弥补不等概率抽样。如果超市的营业面积近似正比于超市的销售额，那么超市</a:t>
            </a:r>
            <a:r>
              <a:rPr lang="en-US" altLang="zh-CN" sz="2800" smtClean="0"/>
              <a:t>A</a:t>
            </a:r>
            <a:r>
              <a:rPr lang="zh-CN" altLang="zh-CN" sz="2800" smtClean="0"/>
              <a:t>的销售额就占所有超市销售额的</a:t>
            </a:r>
            <a:r>
              <a:rPr lang="en-US" altLang="zh-CN" sz="2800" smtClean="0"/>
              <a:t>1/16</a:t>
            </a:r>
            <a:r>
              <a:rPr lang="zh-CN" altLang="zh-CN" sz="2800" smtClean="0"/>
              <a:t>，因此超市</a:t>
            </a:r>
            <a:r>
              <a:rPr lang="en-US" altLang="zh-CN" sz="2800" smtClean="0"/>
              <a:t>A</a:t>
            </a:r>
            <a:r>
              <a:rPr lang="zh-CN" altLang="zh-CN" sz="2800" smtClean="0"/>
              <a:t>的销售额乘</a:t>
            </a:r>
            <a:r>
              <a:rPr lang="en-US" altLang="zh-CN" sz="2800" smtClean="0"/>
              <a:t>16</a:t>
            </a:r>
            <a:r>
              <a:rPr lang="zh-CN" altLang="zh-CN" sz="2800" smtClean="0"/>
              <a:t>可以近似的估计所有超市的销售额。因此，样本量为</a:t>
            </a:r>
            <a:r>
              <a:rPr lang="en-US" altLang="zh-CN" sz="2800" smtClean="0"/>
              <a:t>1</a:t>
            </a:r>
            <a:r>
              <a:rPr lang="zh-CN" altLang="zh-CN" sz="2800" smtClean="0"/>
              <a:t>的不等概率抽样的总体总量估计量为</a:t>
            </a:r>
          </a:p>
          <a:p>
            <a:pPr marL="0"/>
            <a:endParaRPr lang="zh-CN" altLang="zh-CN" sz="2800" smtClean="0"/>
          </a:p>
          <a:p>
            <a:pPr marL="0"/>
            <a:endParaRPr lang="zh-CN" altLang="en-US" sz="2800" smtClean="0"/>
          </a:p>
        </p:txBody>
      </p:sp>
      <mc:AlternateContent xmlns:mc="http://schemas.openxmlformats.org/markup-compatibility/2006">
        <mc:Choice xmlns:a14="http://schemas.microsoft.com/office/drawing/2010/main" Requires="a14">
          <p:sp>
            <p:nvSpPr>
              <p:cNvPr id="2" name="文本框 1"/>
              <p:cNvSpPr txBox="1"/>
              <p:nvPr/>
            </p:nvSpPr>
            <p:spPr>
              <a:xfrm>
                <a:off x="2195736" y="4653136"/>
                <a:ext cx="4613448" cy="164198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𝑌</m:t>
                          </m:r>
                        </m:e>
                      </m:acc>
                      <m:r>
                        <a:rPr lang="en-US" altLang="zh-CN" b="0" i="1" smtClean="0">
                          <a:latin typeface="Cambria Math" panose="02040503050406030204" pitchFamily="18" charset="0"/>
                        </a:rPr>
                        <m:t>=</m:t>
                      </m:r>
                      <m:nary>
                        <m:naryPr>
                          <m:chr m:val="∑"/>
                          <m:supHide m:val="on"/>
                          <m:ctrlPr>
                            <a:rPr lang="en-US" altLang="zh-CN" b="0" i="1" smtClean="0">
                              <a:latin typeface="Cambria Math" panose="02040503050406030204" pitchFamily="18" charset="0"/>
                            </a:rPr>
                          </m:ctrlPr>
                        </m:naryPr>
                        <m:sub>
                          <m:r>
                            <m:rPr>
                              <m:brk m:alnAt="7"/>
                            </m:rPr>
                            <a:rPr lang="en-US" altLang="zh-CN" b="0" i="1" smtClean="0">
                              <a:latin typeface="Cambria Math" panose="02040503050406030204" pitchFamily="18" charset="0"/>
                            </a:rPr>
                            <m:t>𝑖</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𝑆</m:t>
                          </m:r>
                        </m:sub>
                        <m:sup/>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𝑖</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𝑦</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e>
                      </m:nary>
                      <m:nary>
                        <m:naryPr>
                          <m:chr m:val="∑"/>
                          <m:supHide m:val="on"/>
                          <m:ctrlPr>
                            <a:rPr lang="en-US" altLang="zh-CN" i="1">
                              <a:latin typeface="Cambria Math" panose="02040503050406030204" pitchFamily="18" charset="0"/>
                            </a:rPr>
                          </m:ctrlPr>
                        </m:naryPr>
                        <m:sub>
                          <m:r>
                            <m:rPr>
                              <m:brk m:alnAt="7"/>
                            </m:rPr>
                            <a:rPr lang="en-US" altLang="zh-CN" i="1">
                              <a:latin typeface="Cambria Math" panose="02040503050406030204" pitchFamily="18" charset="0"/>
                            </a:rPr>
                            <m:t>𝑖</m:t>
                          </m:r>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𝑆</m:t>
                          </m:r>
                        </m:sub>
                        <m:sup/>
                        <m:e>
                          <m:f>
                            <m:fPr>
                              <m:ctrlPr>
                                <a:rPr lang="en-US" altLang="zh-CN" i="1" smtClean="0">
                                  <a:latin typeface="Cambria Math" panose="02040503050406030204" pitchFamily="18" charset="0"/>
                                  <a:ea typeface="Cambria Math" panose="02040503050406030204" pitchFamily="18" charset="0"/>
                                </a:rPr>
                              </m:ctrlPr>
                            </m:fPr>
                            <m:num>
                              <m:sSub>
                                <m:sSubPr>
                                  <m:ctrlPr>
                                    <a:rPr lang="en-US" altLang="zh-CN"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𝑦</m:t>
                                  </m:r>
                                </m:e>
                                <m:sub>
                                  <m:r>
                                    <a:rPr lang="en-US" altLang="zh-CN" b="0" i="1" smtClean="0">
                                      <a:latin typeface="Cambria Math" panose="02040503050406030204" pitchFamily="18" charset="0"/>
                                      <a:ea typeface="Cambria Math" panose="02040503050406030204" pitchFamily="18" charset="0"/>
                                    </a:rPr>
                                    <m:t>𝑖</m:t>
                                  </m:r>
                                </m:sub>
                              </m:sSub>
                            </m:num>
                            <m:den>
                              <m:sSub>
                                <m:sSubPr>
                                  <m:ctrlPr>
                                    <a:rPr lang="en-US" altLang="zh-CN"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𝑍</m:t>
                                  </m:r>
                                </m:e>
                                <m:sub>
                                  <m:r>
                                    <a:rPr lang="en-US" altLang="zh-CN" b="0" i="1" smtClean="0">
                                      <a:latin typeface="Cambria Math" panose="02040503050406030204" pitchFamily="18" charset="0"/>
                                      <a:ea typeface="Cambria Math" panose="02040503050406030204" pitchFamily="18" charset="0"/>
                                    </a:rPr>
                                    <m:t>𝑖</m:t>
                                  </m:r>
                                </m:sub>
                              </m:sSub>
                            </m:den>
                          </m:f>
                        </m:e>
                      </m:nary>
                    </m:oMath>
                  </m:oMathPara>
                </a14:m>
                <a:endParaRPr lang="en-US" altLang="zh-CN" smtClean="0"/>
              </a:p>
              <a:p>
                <a:r>
                  <a:rPr lang="zh-CN" altLang="en-US" smtClean="0"/>
                  <a:t>式中</a:t>
                </a:r>
                <a:endParaRPr lang="en-US" altLang="zh-CN" smtClean="0"/>
              </a:p>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𝑃</m:t>
                          </m:r>
                          <m:r>
                            <a:rPr lang="en-US" altLang="zh-CN" b="0" i="1" smtClean="0">
                              <a:latin typeface="Cambria Math" panose="02040503050406030204" pitchFamily="18" charset="0"/>
                            </a:rPr>
                            <m:t>(</m:t>
                          </m:r>
                          <m:r>
                            <a:rPr lang="zh-CN" altLang="en-US" i="1">
                              <a:latin typeface="Cambria Math" panose="02040503050406030204" pitchFamily="18" charset="0"/>
                            </a:rPr>
                            <m:t>单元</m:t>
                          </m:r>
                          <m:r>
                            <a:rPr lang="en-US" altLang="zh-CN" b="0" i="1" smtClean="0">
                              <a:latin typeface="Cambria Math" panose="02040503050406030204" pitchFamily="18" charset="0"/>
                            </a:rPr>
                            <m:t>𝑖</m:t>
                          </m:r>
                          <m:r>
                            <a:rPr lang="zh-CN" altLang="en-US" b="0" i="1" smtClean="0">
                              <a:latin typeface="Cambria Math" panose="02040503050406030204" pitchFamily="18" charset="0"/>
                            </a:rPr>
                            <m:t>在</m:t>
                          </m:r>
                          <m:r>
                            <a:rPr lang="zh-CN" altLang="en-US" i="1">
                              <a:latin typeface="Cambria Math" panose="02040503050406030204" pitchFamily="18" charset="0"/>
                            </a:rPr>
                            <m:t>样本中</m:t>
                          </m:r>
                          <m:r>
                            <a:rPr lang="en-US" altLang="zh-CN" b="0" i="1" smtClean="0">
                              <a:latin typeface="Cambria Math" panose="02040503050406030204" pitchFamily="18" charset="0"/>
                            </a:rPr>
                            <m:t>)</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𝑍</m:t>
                              </m:r>
                            </m:e>
                            <m:sub>
                              <m:r>
                                <a:rPr lang="en-US" altLang="zh-CN" b="0" i="1" smtClean="0">
                                  <a:latin typeface="Cambria Math" panose="02040503050406030204" pitchFamily="18" charset="0"/>
                                </a:rPr>
                                <m:t>𝑖</m:t>
                              </m:r>
                            </m:sub>
                          </m:sSub>
                        </m:den>
                      </m:f>
                    </m:oMath>
                  </m:oMathPara>
                </a14:m>
                <a:endParaRPr lang="zh-CN" altLang="en-US"/>
              </a:p>
            </p:txBody>
          </p:sp>
        </mc:Choice>
        <mc:Fallback>
          <p:sp>
            <p:nvSpPr>
              <p:cNvPr id="2" name="文本框 1"/>
              <p:cNvSpPr txBox="1">
                <a:spLocks noRot="1" noChangeAspect="1" noMove="1" noResize="1" noEditPoints="1" noAdjustHandles="1" noChangeArrowheads="1" noChangeShapeType="1" noTextEdit="1"/>
              </p:cNvSpPr>
              <p:nvPr/>
            </p:nvSpPr>
            <p:spPr>
              <a:xfrm>
                <a:off x="2195736" y="4653136"/>
                <a:ext cx="4613448" cy="1641988"/>
              </a:xfrm>
              <a:prstGeom prst="rect">
                <a:avLst/>
              </a:prstGeom>
              <a:blipFill rotWithShape="0">
                <a:blip r:embed="rId2"/>
                <a:stretch>
                  <a:fillRect l="-1057"/>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r>
              <a:rPr lang="zh-CN" altLang="en-US" sz="3600" smtClean="0"/>
              <a:t>第二节 放回不等概抽样</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4293142193"/>
              </p:ext>
            </p:extLst>
          </p:nvPr>
        </p:nvGraphicFramePr>
        <p:xfrm>
          <a:off x="1402880" y="2780928"/>
          <a:ext cx="7272808" cy="3053140"/>
        </p:xfrm>
        <a:graphic>
          <a:graphicData uri="http://schemas.openxmlformats.org/drawingml/2006/table">
            <a:tbl>
              <a:tblPr>
                <a:tableStyleId>{5C22544A-7EE6-4342-B048-85BDC9FD1C3A}</a:tableStyleId>
              </a:tblPr>
              <a:tblGrid>
                <a:gridCol w="1066678"/>
                <a:gridCol w="1296984"/>
                <a:gridCol w="1636382"/>
                <a:gridCol w="1636382"/>
                <a:gridCol w="1636382"/>
              </a:tblGrid>
              <a:tr h="576064">
                <a:tc>
                  <a:txBody>
                    <a:bodyPr/>
                    <a:lstStyle/>
                    <a:p>
                      <a:pPr algn="ctr">
                        <a:spcAft>
                          <a:spcPts val="0"/>
                        </a:spcAft>
                      </a:pPr>
                      <a:r>
                        <a:rPr lang="zh-CN" sz="2400" kern="1050" dirty="0">
                          <a:effectLst/>
                        </a:rPr>
                        <a:t>样本</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a:effectLst/>
                        </a:rPr>
                        <a:t>Zi</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yi</a:t>
                      </a:r>
                      <a:endParaRPr lang="zh-CN" sz="2400" kern="1050">
                        <a:effectLst/>
                        <a:latin typeface="宋体"/>
                        <a:cs typeface="Times New Roman"/>
                      </a:endParaRPr>
                    </a:p>
                  </a:txBody>
                  <a:tcPr marL="68580" marR="68580" marT="0" marB="0" anchor="ctr"/>
                </a:tc>
                <a:tc>
                  <a:txBody>
                    <a:bodyPr/>
                    <a:lstStyle/>
                    <a:p>
                      <a:endParaRPr lang="zh-CN"/>
                    </a:p>
                  </a:txBody>
                  <a:tcPr marL="68580" marR="68580" marT="0" marB="0" anchor="ctr">
                    <a:blipFill rotWithShape="1">
                      <a:blip r:embed="rId3"/>
                      <a:stretch>
                        <a:fillRect l="-243866" r="-100000" b="-399020"/>
                      </a:stretch>
                    </a:blipFill>
                  </a:tcPr>
                </a:tc>
                <a:tc>
                  <a:txBody>
                    <a:bodyPr/>
                    <a:lstStyle/>
                    <a:p>
                      <a:endParaRPr lang="zh-CN"/>
                    </a:p>
                  </a:txBody>
                  <a:tcPr marL="68580" marR="68580" marT="0" marB="0" anchor="ctr">
                    <a:blipFill rotWithShape="1">
                      <a:blip r:embed="rId3"/>
                      <a:stretch>
                        <a:fillRect l="-345149" r="-373" b="-399020"/>
                      </a:stretch>
                    </a:blipFill>
                  </a:tcPr>
                </a:tc>
              </a:tr>
              <a:tr h="619269">
                <a:tc>
                  <a:txBody>
                    <a:bodyPr/>
                    <a:lstStyle/>
                    <a:p>
                      <a:pPr algn="ctr">
                        <a:spcAft>
                          <a:spcPts val="0"/>
                        </a:spcAft>
                      </a:pPr>
                      <a:r>
                        <a:rPr lang="en-US" sz="2400" kern="1050" dirty="0">
                          <a:effectLst/>
                        </a:rPr>
                        <a:t>[A]</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a:effectLst/>
                        </a:rPr>
                        <a:t>1/16</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11</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176</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15375</a:t>
                      </a:r>
                      <a:endParaRPr lang="zh-CN" sz="2400" kern="1050">
                        <a:effectLst/>
                        <a:latin typeface="宋体"/>
                        <a:cs typeface="Times New Roman"/>
                      </a:endParaRPr>
                    </a:p>
                  </a:txBody>
                  <a:tcPr marL="68580" marR="68580" marT="0" marB="0"/>
                </a:tc>
              </a:tr>
              <a:tr h="619269">
                <a:tc>
                  <a:txBody>
                    <a:bodyPr/>
                    <a:lstStyle/>
                    <a:p>
                      <a:pPr algn="ctr">
                        <a:spcAft>
                          <a:spcPts val="0"/>
                        </a:spcAft>
                      </a:pPr>
                      <a:r>
                        <a:rPr lang="en-US" sz="2400" kern="1050" dirty="0">
                          <a:effectLst/>
                        </a:rPr>
                        <a:t>[B]</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a:effectLst/>
                        </a:rPr>
                        <a:t>2/16</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20</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160</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19600</a:t>
                      </a:r>
                      <a:endParaRPr lang="zh-CN" sz="2400" kern="1050">
                        <a:effectLst/>
                        <a:latin typeface="宋体"/>
                        <a:cs typeface="Times New Roman"/>
                      </a:endParaRPr>
                    </a:p>
                  </a:txBody>
                  <a:tcPr marL="68580" marR="68580" marT="0" marB="0"/>
                </a:tc>
              </a:tr>
              <a:tr h="619269">
                <a:tc>
                  <a:txBody>
                    <a:bodyPr/>
                    <a:lstStyle/>
                    <a:p>
                      <a:pPr algn="ctr">
                        <a:spcAft>
                          <a:spcPts val="0"/>
                        </a:spcAft>
                      </a:pPr>
                      <a:r>
                        <a:rPr lang="en-US" sz="2400" kern="1050" dirty="0">
                          <a:effectLst/>
                        </a:rPr>
                        <a:t>[C]</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a:effectLst/>
                        </a:rPr>
                        <a:t>3/16</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a:effectLst/>
                        </a:rPr>
                        <a:t>24</a:t>
                      </a:r>
                      <a:endParaRPr lang="zh-CN" sz="2400" kern="1050">
                        <a:effectLst/>
                        <a:latin typeface="宋体"/>
                        <a:cs typeface="Times New Roman"/>
                      </a:endParaRPr>
                    </a:p>
                  </a:txBody>
                  <a:tcPr marL="68580" marR="68580" marT="0" marB="0"/>
                </a:tc>
                <a:tc>
                  <a:txBody>
                    <a:bodyPr/>
                    <a:lstStyle/>
                    <a:p>
                      <a:pPr algn="ctr">
                        <a:spcAft>
                          <a:spcPts val="0"/>
                        </a:spcAft>
                      </a:pPr>
                      <a:r>
                        <a:rPr lang="en-US" sz="2400" kern="1050" dirty="0">
                          <a:effectLst/>
                        </a:rPr>
                        <a:t>128</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dirty="0">
                          <a:effectLst/>
                        </a:rPr>
                        <a:t>29584</a:t>
                      </a:r>
                      <a:endParaRPr lang="zh-CN" sz="2400" kern="1050" dirty="0">
                        <a:effectLst/>
                        <a:latin typeface="宋体"/>
                        <a:cs typeface="Times New Roman"/>
                      </a:endParaRPr>
                    </a:p>
                  </a:txBody>
                  <a:tcPr marL="68580" marR="68580" marT="0" marB="0"/>
                </a:tc>
              </a:tr>
              <a:tr h="619269">
                <a:tc>
                  <a:txBody>
                    <a:bodyPr/>
                    <a:lstStyle/>
                    <a:p>
                      <a:pPr algn="ctr">
                        <a:spcAft>
                          <a:spcPts val="0"/>
                        </a:spcAft>
                      </a:pPr>
                      <a:r>
                        <a:rPr lang="en-US" sz="2400" kern="1050" dirty="0">
                          <a:effectLst/>
                        </a:rPr>
                        <a:t>[D]</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dirty="0">
                          <a:effectLst/>
                        </a:rPr>
                        <a:t>10/16</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dirty="0">
                          <a:effectLst/>
                        </a:rPr>
                        <a:t>245</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dirty="0">
                          <a:effectLst/>
                        </a:rPr>
                        <a:t>392</a:t>
                      </a:r>
                      <a:endParaRPr lang="zh-CN" sz="2400" kern="1050" dirty="0">
                        <a:effectLst/>
                        <a:latin typeface="宋体"/>
                        <a:cs typeface="Times New Roman"/>
                      </a:endParaRPr>
                    </a:p>
                  </a:txBody>
                  <a:tcPr marL="68580" marR="68580" marT="0" marB="0"/>
                </a:tc>
                <a:tc>
                  <a:txBody>
                    <a:bodyPr/>
                    <a:lstStyle/>
                    <a:p>
                      <a:pPr algn="ctr">
                        <a:spcAft>
                          <a:spcPts val="0"/>
                        </a:spcAft>
                      </a:pPr>
                      <a:r>
                        <a:rPr lang="en-US" sz="2400" kern="1050" dirty="0">
                          <a:effectLst/>
                        </a:rPr>
                        <a:t>8464</a:t>
                      </a:r>
                      <a:endParaRPr lang="zh-CN" sz="2400" kern="1050" dirty="0">
                        <a:effectLst/>
                        <a:latin typeface="宋体"/>
                        <a:cs typeface="Times New Roman"/>
                      </a:endParaRPr>
                    </a:p>
                  </a:txBody>
                  <a:tcPr marL="68580" marR="68580" marT="0" marB="0"/>
                </a:tc>
              </a:tr>
            </a:tbl>
          </a:graphicData>
        </a:graphic>
      </p:graphicFrame>
      <p:graphicFrame>
        <p:nvGraphicFramePr>
          <p:cNvPr id="19460" name="对象 6"/>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19475" name="Equation" r:id="rId4" imgW="914400" imgH="198720" progId="Equation.DSMT4">
                  <p:embed/>
                </p:oleObj>
              </mc:Choice>
              <mc:Fallback>
                <p:oleObj name="Equation" r:id="rId4" imgW="914400" imgH="198720" progId="Equation.DSMT4">
                  <p:embed/>
                  <p:pic>
                    <p:nvPicPr>
                      <p:cNvPr id="0" name="对象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1" name="TextBox 2"/>
          <p:cNvSpPr txBox="1">
            <a:spLocks noChangeArrowheads="1"/>
          </p:cNvSpPr>
          <p:nvPr/>
        </p:nvSpPr>
        <p:spPr bwMode="auto">
          <a:xfrm>
            <a:off x="1547813" y="2133600"/>
            <a:ext cx="71278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lang="zh-CN" altLang="en-US" sz="2400" b="1"/>
              <a:t>四个</a:t>
            </a:r>
            <a:r>
              <a:rPr lang="en-US" altLang="zh-CN" sz="2400" b="1"/>
              <a:t>n=1</a:t>
            </a:r>
            <a:r>
              <a:rPr lang="zh-CN" altLang="en-US" sz="2400" b="1"/>
              <a:t>的可能的不等概抽样</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sz="3600" smtClean="0"/>
              <a:t>第二节 放回不等概抽样</a:t>
            </a:r>
          </a:p>
        </p:txBody>
      </p:sp>
      <mc:AlternateContent xmlns:mc="http://schemas.openxmlformats.org/markup-compatibility/2006">
        <mc:Choice xmlns:a14="http://schemas.microsoft.com/office/drawing/2010/main" Requires="a14">
          <p:sp>
            <p:nvSpPr>
              <p:cNvPr id="2" name="文本框 1"/>
              <p:cNvSpPr txBox="1"/>
              <p:nvPr/>
            </p:nvSpPr>
            <p:spPr>
              <a:xfrm>
                <a:off x="1115616" y="2060848"/>
                <a:ext cx="6624736" cy="4117153"/>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𝐸</m:t>
                      </m:r>
                      <m:d>
                        <m:dPr>
                          <m:begChr m:val="["/>
                          <m:endChr m:val="]"/>
                          <m:ctrlPr>
                            <a:rPr lang="en-US" altLang="zh-CN" sz="2400" b="0" i="1" smtClean="0">
                              <a:latin typeface="Cambria Math" panose="02040503050406030204" pitchFamily="18" charset="0"/>
                            </a:rPr>
                          </m:ctrlPr>
                        </m:d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d>
                      <m:r>
                        <a:rPr lang="en-US" altLang="zh-CN" sz="2400" b="0" i="1" smtClean="0">
                          <a:latin typeface="Cambria Math" panose="02040503050406030204" pitchFamily="18" charset="0"/>
                        </a:rPr>
                        <m:t>=</m:t>
                      </m:r>
                      <m:nary>
                        <m:naryPr>
                          <m:chr m:val="∑"/>
                          <m:supHide m:val="on"/>
                          <m:ctrlPr>
                            <a:rPr lang="en-US" altLang="zh-CN" sz="2400" b="0" i="1" smtClean="0">
                              <a:latin typeface="Cambria Math" panose="02040503050406030204" pitchFamily="18" charset="0"/>
                            </a:rPr>
                          </m:ctrlPr>
                        </m:naryPr>
                        <m:sub>
                          <m:eqArr>
                            <m:eqArrPr>
                              <m:ctrlPr>
                                <a:rPr lang="en-US" altLang="zh-CN" sz="2400" b="0" i="1" smtClean="0">
                                  <a:latin typeface="Cambria Math" panose="02040503050406030204" pitchFamily="18" charset="0"/>
                                </a:rPr>
                              </m:ctrlPr>
                            </m:eqArrPr>
                            <m:e>
                              <m:r>
                                <m:rPr>
                                  <m:brk m:alnAt="7"/>
                                </m:rPr>
                                <a:rPr lang="en-US" altLang="zh-CN" sz="2400" b="0" i="1" smtClean="0">
                                  <a:latin typeface="Cambria Math" panose="02040503050406030204" pitchFamily="18" charset="0"/>
                                </a:rPr>
                                <m:t>𝑝𝑜𝑠𝑠𝑖𝑏𝑙𝑒</m:t>
                              </m:r>
                            </m:e>
                            <m:e>
                              <m:r>
                                <a:rPr lang="en-US" altLang="zh-CN" sz="2400" b="0" i="1" smtClean="0">
                                  <a:latin typeface="Cambria Math" panose="02040503050406030204" pitchFamily="18" charset="0"/>
                                </a:rPr>
                                <m:t>𝑠𝑎𝑚𝑝𝑙𝑒𝑠</m:t>
                              </m:r>
                            </m:e>
                          </m:eqArr>
                        </m:sub>
                        <m:sup/>
                        <m:e>
                          <m:r>
                            <a:rPr lang="en-US" altLang="zh-CN" sz="2400" b="0" i="1" smtClean="0">
                              <a:latin typeface="Cambria Math" panose="02040503050406030204" pitchFamily="18" charset="0"/>
                            </a:rPr>
                            <m:t>𝑃</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𝑆</m:t>
                              </m:r>
                            </m:e>
                          </m:d>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𝑠</m:t>
                              </m:r>
                            </m:sub>
                          </m:sSub>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300</m:t>
                          </m:r>
                        </m:e>
                      </m:nary>
                    </m:oMath>
                  </m:oMathPara>
                </a14:m>
                <a:endParaRPr lang="en-US" altLang="zh-CN" sz="2400" smtClean="0"/>
              </a:p>
              <a:p>
                <a14:m>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𝑌</m:t>
                        </m:r>
                      </m:e>
                    </m:acc>
                  </m:oMath>
                </a14:m>
                <a:r>
                  <a:rPr lang="zh-CN" altLang="en-US" sz="2400" smtClean="0"/>
                  <a:t>总是无偏估计量，因为</a:t>
                </a:r>
                <a:endParaRPr lang="en-US" altLang="zh-CN" sz="2400" smtClean="0"/>
              </a:p>
              <a:p>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𝐸</m:t>
                      </m:r>
                      <m:d>
                        <m:dPr>
                          <m:begChr m:val="["/>
                          <m:endChr m:val="]"/>
                          <m:ctrlPr>
                            <a:rPr lang="en-US" altLang="zh-CN" sz="2400" i="1">
                              <a:latin typeface="Cambria Math" panose="02040503050406030204" pitchFamily="18" charset="0"/>
                            </a:rPr>
                          </m:ctrlPr>
                        </m:d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𝑌</m:t>
                              </m:r>
                            </m:e>
                          </m:acc>
                        </m:e>
                      </m:d>
                      <m:r>
                        <a:rPr lang="en-US" altLang="zh-CN" sz="2400" i="1">
                          <a:latin typeface="Cambria Math" panose="02040503050406030204" pitchFamily="18" charset="0"/>
                        </a:rPr>
                        <m:t>=</m:t>
                      </m:r>
                      <m:nary>
                        <m:naryPr>
                          <m:chr m:val="∑"/>
                          <m:ctrlPr>
                            <a:rPr lang="en-US" altLang="zh-CN" sz="240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m:rPr>
                              <m:brk m:alnAt="23"/>
                            </m:rP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𝑁</m:t>
                          </m:r>
                        </m:sup>
                        <m:e>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f>
                            <m:fPr>
                              <m:ctrlPr>
                                <a:rPr lang="en-US" altLang="zh-CN" sz="2400" i="1" smtClean="0">
                                  <a:latin typeface="Cambria Math" panose="02040503050406030204" pitchFamily="18" charset="0"/>
                                </a:rPr>
                              </m:ctrlPr>
                            </m:fPr>
                            <m:num>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𝑖</m:t>
                                  </m:r>
                                </m:sub>
                              </m:sSub>
                            </m:num>
                            <m:den>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den>
                          </m:f>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𝑌</m:t>
                          </m:r>
                        </m:e>
                      </m:nary>
                    </m:oMath>
                  </m:oMathPara>
                </a14:m>
                <a:endParaRPr lang="en-US" altLang="zh-CN" sz="2400" smtClean="0"/>
              </a:p>
              <a:p>
                <a14:m>
                  <m:oMath xmlns:m="http://schemas.openxmlformats.org/officeDocument/2006/math">
                    <m:acc>
                      <m:accPr>
                        <m:chr m:val="̂"/>
                        <m:ctrlPr>
                          <a:rPr lang="zh-CN" altLang="en-US" sz="2400" i="1">
                            <a:latin typeface="Cambria Math" panose="02040503050406030204" pitchFamily="18" charset="0"/>
                          </a:rPr>
                        </m:ctrlPr>
                      </m:accPr>
                      <m:e>
                        <m:r>
                          <a:rPr lang="en-US" altLang="zh-CN" sz="2400" i="1">
                            <a:latin typeface="Cambria Math" panose="02040503050406030204" pitchFamily="18" charset="0"/>
                          </a:rPr>
                          <m:t>𝑌</m:t>
                        </m:r>
                      </m:e>
                    </m:acc>
                  </m:oMath>
                </a14:m>
                <a:r>
                  <a:rPr lang="zh-CN" altLang="en-US" sz="2400" smtClean="0"/>
                  <a:t>的方差为</a:t>
                </a:r>
                <a:endParaRPr lang="en-US" altLang="zh-CN" sz="2400" smtClean="0"/>
              </a:p>
              <a:p>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𝑉</m:t>
                      </m:r>
                      <m:d>
                        <m:dPr>
                          <m:begChr m:val="["/>
                          <m:endChr m:val="]"/>
                          <m:ctrlPr>
                            <a:rPr lang="en-US" altLang="zh-CN" sz="2400" b="0" i="1" smtClean="0">
                              <a:latin typeface="Cambria Math" panose="02040503050406030204" pitchFamily="18" charset="0"/>
                            </a:rPr>
                          </m:ctrlPr>
                        </m:dPr>
                        <m:e>
                          <m:acc>
                            <m:accPr>
                              <m:chr m:val="̂"/>
                              <m:ctrlPr>
                                <a:rPr lang="zh-CN" altLang="en-US" sz="2400" i="1">
                                  <a:latin typeface="Cambria Math" panose="02040503050406030204" pitchFamily="18" charset="0"/>
                                </a:rPr>
                              </m:ctrlPr>
                            </m:accPr>
                            <m:e>
                              <m:r>
                                <a:rPr lang="en-US" altLang="zh-CN" sz="2400" i="1">
                                  <a:latin typeface="Cambria Math" panose="02040503050406030204" pitchFamily="18" charset="0"/>
                                </a:rPr>
                                <m:t>𝑌</m:t>
                              </m:r>
                            </m:e>
                          </m:acc>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𝐸</m:t>
                      </m:r>
                      <m:d>
                        <m:dPr>
                          <m:begChr m:val="["/>
                          <m:endChr m:val="]"/>
                          <m:ctrlPr>
                            <a:rPr lang="en-US" altLang="zh-CN" sz="2400" b="0" i="1" smtClean="0">
                              <a:latin typeface="Cambria Math" panose="02040503050406030204" pitchFamily="18" charset="0"/>
                            </a:rPr>
                          </m:ctrlPr>
                        </m:dPr>
                        <m:e>
                          <m:sSup>
                            <m:sSupPr>
                              <m:ctrlPr>
                                <a:rPr lang="en-US" altLang="zh-CN" sz="2400" b="0" i="1" smtClean="0">
                                  <a:latin typeface="Cambria Math" panose="02040503050406030204" pitchFamily="18" charset="0"/>
                                </a:rPr>
                              </m:ctrlPr>
                            </m:sSupPr>
                            <m:e>
                              <m:d>
                                <m:dPr>
                                  <m:ctrlPr>
                                    <a:rPr lang="en-US" altLang="zh-CN" sz="2400" b="0" i="1" smtClean="0">
                                      <a:latin typeface="Cambria Math" panose="02040503050406030204" pitchFamily="18" charset="0"/>
                                    </a:rPr>
                                  </m:ctrlPr>
                                </m:dPr>
                                <m:e>
                                  <m:acc>
                                    <m:accPr>
                                      <m:chr m:val="̂"/>
                                      <m:ctrlPr>
                                        <a:rPr lang="zh-CN" altLang="en-US" sz="2400" i="1">
                                          <a:latin typeface="Cambria Math" panose="02040503050406030204" pitchFamily="18" charset="0"/>
                                        </a:rPr>
                                      </m:ctrlPr>
                                    </m:accPr>
                                    <m:e>
                                      <m:r>
                                        <a:rPr lang="en-US" altLang="zh-CN" sz="2400" i="1">
                                          <a:latin typeface="Cambria Math" panose="02040503050406030204" pitchFamily="18" charset="0"/>
                                        </a:rPr>
                                        <m:t>𝑌</m:t>
                                      </m:r>
                                    </m:e>
                                  </m:acc>
                                  <m:r>
                                    <a:rPr lang="en-US" altLang="zh-CN" sz="2400" i="1">
                                      <a:latin typeface="Cambria Math" panose="02040503050406030204" pitchFamily="18" charset="0"/>
                                    </a:rPr>
                                    <m:t>−</m:t>
                                  </m:r>
                                  <m:r>
                                    <a:rPr lang="en-US" altLang="zh-CN" sz="2400" i="1">
                                      <a:latin typeface="Cambria Math" panose="02040503050406030204" pitchFamily="18" charset="0"/>
                                    </a:rPr>
                                    <m:t>𝑌</m:t>
                                  </m:r>
                                </m:e>
                              </m:d>
                            </m:e>
                            <m:sup>
                              <m:r>
                                <a:rPr lang="en-US" altLang="zh-CN" sz="2400" b="0" i="1" smtClean="0">
                                  <a:latin typeface="Cambria Math" panose="02040503050406030204" pitchFamily="18" charset="0"/>
                                </a:rPr>
                                <m:t>2</m:t>
                              </m:r>
                            </m:sup>
                          </m:sSup>
                        </m:e>
                      </m:d>
                      <m:r>
                        <a:rPr lang="en-US" altLang="zh-CN" sz="2400" b="0" i="1" smtClean="0">
                          <a:latin typeface="Cambria Math" panose="02040503050406030204" pitchFamily="18" charset="0"/>
                        </a:rPr>
                        <m:t>=</m:t>
                      </m:r>
                      <m:nary>
                        <m:naryPr>
                          <m:chr m:val="∑"/>
                          <m:ctrlPr>
                            <a:rPr lang="en-US" altLang="zh-CN" sz="2400" i="1" smtClean="0">
                              <a:latin typeface="Cambria Math" panose="02040503050406030204" pitchFamily="18" charset="0"/>
                            </a:rPr>
                          </m:ctrlPr>
                        </m:naryPr>
                        <m:sub>
                          <m:r>
                            <m:rPr>
                              <m:brk m:alnAt="23"/>
                            </m:rPr>
                            <a:rPr lang="en-US" altLang="zh-CN" sz="2400" i="1">
                              <a:latin typeface="Cambria Math" panose="02040503050406030204" pitchFamily="18" charset="0"/>
                            </a:rPr>
                            <m:t>𝑖</m:t>
                          </m:r>
                          <m:r>
                            <a:rPr lang="en-US" altLang="zh-CN" sz="2400" i="1">
                              <a:latin typeface="Cambria Math" panose="02040503050406030204" pitchFamily="18" charset="0"/>
                            </a:rPr>
                            <m:t>=</m:t>
                          </m:r>
                          <m:r>
                            <a:rPr lang="en-US" altLang="zh-CN" sz="2400" i="1">
                              <a:latin typeface="Cambria Math" panose="02040503050406030204" pitchFamily="18" charset="0"/>
                            </a:rPr>
                            <m:t>1</m:t>
                          </m:r>
                        </m:sub>
                        <m:sup>
                          <m:r>
                            <a:rPr lang="en-US" altLang="zh-CN" sz="2400" i="1">
                              <a:latin typeface="Cambria Math" panose="02040503050406030204" pitchFamily="18" charset="0"/>
                            </a:rPr>
                            <m:t>𝑁</m:t>
                          </m:r>
                        </m:sup>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𝑍</m:t>
                              </m:r>
                            </m:e>
                            <m:sub>
                              <m:r>
                                <a:rPr lang="en-US" altLang="zh-CN" sz="2400" i="1">
                                  <a:latin typeface="Cambria Math" panose="02040503050406030204" pitchFamily="18" charset="0"/>
                                </a:rPr>
                                <m:t>𝑖</m:t>
                              </m:r>
                            </m:sub>
                          </m:sSub>
                          <m:sSup>
                            <m:sSupPr>
                              <m:ctrlPr>
                                <a:rPr lang="en-US" altLang="zh-CN" sz="2400" b="0" i="1" smtClean="0">
                                  <a:latin typeface="Cambria Math" panose="02040503050406030204" pitchFamily="18" charset="0"/>
                                </a:rPr>
                              </m:ctrlPr>
                            </m:sSupPr>
                            <m:e>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𝑌</m:t>
                                      </m:r>
                                    </m:e>
                                    <m:sub>
                                      <m:r>
                                        <a:rPr lang="en-US" altLang="zh-CN" sz="2400" i="1">
                                          <a:latin typeface="Cambria Math" panose="02040503050406030204" pitchFamily="18" charset="0"/>
                                        </a:rPr>
                                        <m:t>𝑖</m:t>
                                      </m:r>
                                    </m:sub>
                                  </m:sSub>
                                </m:num>
                                <m:den>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𝑍</m:t>
                                      </m:r>
                                    </m:e>
                                    <m:sub>
                                      <m:r>
                                        <a:rPr lang="en-US" altLang="zh-CN" sz="2400" i="1">
                                          <a:latin typeface="Cambria Math" panose="02040503050406030204" pitchFamily="18" charset="0"/>
                                        </a:rPr>
                                        <m:t>𝑖</m:t>
                                      </m:r>
                                    </m:sub>
                                  </m:sSub>
                                </m:den>
                              </m:f>
                              <m:r>
                                <a:rPr lang="en-US" altLang="zh-CN" sz="2400" i="1">
                                  <a:latin typeface="Cambria Math" panose="02040503050406030204" pitchFamily="18" charset="0"/>
                                </a:rPr>
                                <m:t>−</m:t>
                              </m:r>
                              <m:r>
                                <a:rPr lang="en-US" altLang="zh-CN" sz="2400" i="1">
                                  <a:latin typeface="Cambria Math" panose="02040503050406030204" pitchFamily="18" charset="0"/>
                                </a:rPr>
                                <m:t>𝑌</m:t>
                              </m:r>
                              <m:r>
                                <a:rPr lang="en-US" altLang="zh-CN" sz="2400" i="1">
                                  <a:latin typeface="Cambria Math" panose="02040503050406030204" pitchFamily="18" charset="0"/>
                                </a:rPr>
                                <m:t>)</m:t>
                              </m:r>
                            </m:e>
                            <m:sup>
                              <m:r>
                                <a:rPr lang="en-US" altLang="zh-CN" sz="2400" b="0" i="1" smtClean="0">
                                  <a:latin typeface="Cambria Math" panose="02040503050406030204" pitchFamily="18" charset="0"/>
                                </a:rPr>
                                <m:t>2</m:t>
                              </m:r>
                            </m:sup>
                          </m:sSup>
                        </m:e>
                      </m:nary>
                    </m:oMath>
                  </m:oMathPara>
                </a14:m>
                <a:endParaRPr lang="zh-CN" altLang="en-US" sz="2400"/>
              </a:p>
            </p:txBody>
          </p:sp>
        </mc:Choice>
        <mc:Fallback>
          <p:sp>
            <p:nvSpPr>
              <p:cNvPr id="2" name="文本框 1"/>
              <p:cNvSpPr txBox="1">
                <a:spLocks noRot="1" noChangeAspect="1" noMove="1" noResize="1" noEditPoints="1" noAdjustHandles="1" noChangeArrowheads="1" noChangeShapeType="1" noTextEdit="1"/>
              </p:cNvSpPr>
              <p:nvPr/>
            </p:nvSpPr>
            <p:spPr>
              <a:xfrm>
                <a:off x="1115616" y="2060848"/>
                <a:ext cx="6624736" cy="4117153"/>
              </a:xfrm>
              <a:prstGeom prst="rect">
                <a:avLst/>
              </a:prstGeom>
              <a:blipFill rotWithShape="0">
                <a:blip r:embed="rId2"/>
                <a:stretch>
                  <a:fillRect/>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zh-CN" altLang="en-US" sz="3600" smtClean="0"/>
              <a:t>第二节 放回不等概抽样</a:t>
            </a:r>
          </a:p>
        </p:txBody>
      </p:sp>
      <p:sp>
        <p:nvSpPr>
          <p:cNvPr id="21507" name="内容占位符 2"/>
          <p:cNvSpPr>
            <a:spLocks noGrp="1"/>
          </p:cNvSpPr>
          <p:nvPr>
            <p:ph idx="1"/>
          </p:nvPr>
        </p:nvSpPr>
        <p:spPr/>
        <p:txBody>
          <a:bodyPr/>
          <a:lstStyle/>
          <a:p>
            <a:r>
              <a:rPr lang="zh-CN" altLang="zh-CN" sz="2800" smtClean="0"/>
              <a:t>例如</a:t>
            </a:r>
            <a:endParaRPr lang="en-US" altLang="zh-CN" sz="2800" smtClean="0"/>
          </a:p>
          <a:p>
            <a:endParaRPr lang="zh-CN" altLang="en-US" smtClean="0"/>
          </a:p>
        </p:txBody>
      </p:sp>
      <mc:AlternateContent xmlns:mc="http://schemas.openxmlformats.org/markup-compatibility/2006">
        <mc:Choice xmlns:a14="http://schemas.microsoft.com/office/drawing/2010/main" Requires="a14">
          <p:sp>
            <p:nvSpPr>
              <p:cNvPr id="2" name="文本框 1"/>
              <p:cNvSpPr txBox="1"/>
              <p:nvPr/>
            </p:nvSpPr>
            <p:spPr>
              <a:xfrm>
                <a:off x="683568" y="2564904"/>
                <a:ext cx="8136904" cy="329680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𝑉</m:t>
                      </m:r>
                      <m:d>
                        <m:dPr>
                          <m:begChr m:val="["/>
                          <m:endChr m:val="]"/>
                          <m:ctrlPr>
                            <a:rPr lang="en-US" altLang="zh-CN" sz="2400" b="0" i="1" smtClean="0">
                              <a:latin typeface="Cambria Math" panose="02040503050406030204" pitchFamily="18" charset="0"/>
                            </a:rPr>
                          </m:ctrlPr>
                        </m:d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d>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16</m:t>
                          </m:r>
                        </m:den>
                      </m:f>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15367</m:t>
                          </m:r>
                        </m:e>
                      </m:d>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b="0" i="1" smtClean="0">
                              <a:latin typeface="Cambria Math" panose="02040503050406030204" pitchFamily="18" charset="0"/>
                            </a:rPr>
                            <m:t>2</m:t>
                          </m:r>
                        </m:num>
                        <m:den>
                          <m:r>
                            <a:rPr lang="en-US" altLang="zh-CN" sz="2400" i="1">
                              <a:latin typeface="Cambria Math" panose="02040503050406030204" pitchFamily="18" charset="0"/>
                            </a:rPr>
                            <m:t>16</m:t>
                          </m:r>
                        </m:den>
                      </m:f>
                      <m:d>
                        <m:dPr>
                          <m:ctrlPr>
                            <a:rPr lang="en-US" altLang="zh-CN" sz="2400" i="1">
                              <a:latin typeface="Cambria Math" panose="02040503050406030204" pitchFamily="18" charset="0"/>
                            </a:rPr>
                          </m:ctrlPr>
                        </m:dPr>
                        <m:e>
                          <m:r>
                            <a:rPr lang="en-US" altLang="zh-CN" sz="2400" i="1">
                              <a:latin typeface="Cambria Math" panose="02040503050406030204" pitchFamily="18" charset="0"/>
                            </a:rPr>
                            <m:t>1</m:t>
                          </m:r>
                          <m:r>
                            <a:rPr lang="en-US" altLang="zh-CN" sz="2400" b="0" i="1" smtClean="0">
                              <a:latin typeface="Cambria Math" panose="02040503050406030204" pitchFamily="18" charset="0"/>
                            </a:rPr>
                            <m:t>9600</m:t>
                          </m:r>
                        </m:e>
                      </m:d>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b="0" i="1" smtClean="0">
                              <a:latin typeface="Cambria Math" panose="02040503050406030204" pitchFamily="18" charset="0"/>
                            </a:rPr>
                            <m:t>3</m:t>
                          </m:r>
                        </m:num>
                        <m:den>
                          <m:r>
                            <a:rPr lang="en-US" altLang="zh-CN" sz="2400" i="1">
                              <a:latin typeface="Cambria Math" panose="02040503050406030204" pitchFamily="18" charset="0"/>
                            </a:rPr>
                            <m:t>16</m:t>
                          </m:r>
                        </m:den>
                      </m:f>
                      <m:d>
                        <m:dPr>
                          <m:ctrlPr>
                            <a:rPr lang="en-US" altLang="zh-CN" sz="2400" i="1">
                              <a:latin typeface="Cambria Math" panose="02040503050406030204" pitchFamily="18" charset="0"/>
                            </a:rPr>
                          </m:ctrlPr>
                        </m:dPr>
                        <m:e>
                          <m:r>
                            <a:rPr lang="en-US" altLang="zh-CN" sz="2400" b="0" i="1" smtClean="0">
                              <a:latin typeface="Cambria Math" panose="02040503050406030204" pitchFamily="18" charset="0"/>
                            </a:rPr>
                            <m:t>29584</m:t>
                          </m:r>
                        </m:e>
                      </m:d>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i="1">
                              <a:latin typeface="Cambria Math" panose="02040503050406030204" pitchFamily="18" charset="0"/>
                            </a:rPr>
                            <m:t>1</m:t>
                          </m:r>
                          <m:r>
                            <a:rPr lang="en-US" altLang="zh-CN" sz="2400" b="0" i="1" smtClean="0">
                              <a:latin typeface="Cambria Math" panose="02040503050406030204" pitchFamily="18" charset="0"/>
                            </a:rPr>
                            <m:t>0</m:t>
                          </m:r>
                        </m:num>
                        <m:den>
                          <m:r>
                            <a:rPr lang="en-US" altLang="zh-CN" sz="2400" i="1">
                              <a:latin typeface="Cambria Math" panose="02040503050406030204" pitchFamily="18" charset="0"/>
                            </a:rPr>
                            <m:t>16</m:t>
                          </m:r>
                        </m:den>
                      </m:f>
                      <m:d>
                        <m:dPr>
                          <m:ctrlPr>
                            <a:rPr lang="en-US" altLang="zh-CN" sz="2400" i="1">
                              <a:latin typeface="Cambria Math" panose="02040503050406030204" pitchFamily="18" charset="0"/>
                            </a:rPr>
                          </m:ctrlPr>
                        </m:dPr>
                        <m:e>
                          <m:r>
                            <a:rPr lang="en-US" altLang="zh-CN" sz="2400" b="0" i="1" smtClean="0">
                              <a:latin typeface="Cambria Math" panose="02040503050406030204" pitchFamily="18" charset="0"/>
                            </a:rPr>
                            <m:t>8464</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14248</m:t>
                      </m:r>
                    </m:oMath>
                  </m:oMathPara>
                </a14:m>
                <a:endParaRPr lang="en-US" altLang="zh-CN" sz="2400" smtClean="0"/>
              </a:p>
              <a:p>
                <a:endParaRPr lang="en-US" altLang="zh-CN" sz="2400" smtClean="0"/>
              </a:p>
              <a:p>
                <a:r>
                  <a:rPr lang="zh-CN" altLang="en-US" sz="2400" smtClean="0"/>
                  <a:t>与</a:t>
                </a:r>
                <a:r>
                  <a:rPr lang="en-US" altLang="zh-CN" sz="2400" smtClean="0"/>
                  <a:t>n=1</a:t>
                </a:r>
                <a:r>
                  <a:rPr lang="zh-CN" altLang="en-US" sz="2400" smtClean="0"/>
                  <a:t>的</a:t>
                </a:r>
                <a:r>
                  <a:rPr lang="en-US" altLang="zh-CN" sz="2400" smtClean="0"/>
                  <a:t>SRS</a:t>
                </a:r>
                <a:r>
                  <a:rPr lang="zh-CN" altLang="en-US" sz="2400" smtClean="0"/>
                  <a:t>样本相比，</a:t>
                </a:r>
                <a:r>
                  <a:rPr lang="en-US" altLang="zh-CN" sz="2400" smtClean="0"/>
                  <a:t>SRS</a:t>
                </a:r>
                <a:r>
                  <a:rPr lang="zh-CN" altLang="en-US" sz="2400" smtClean="0"/>
                  <a:t>样本的</a:t>
                </a: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4</m:t>
                        </m:r>
                      </m:den>
                    </m:f>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den>
                    </m:f>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𝑁</m:t>
                    </m:r>
                  </m:oMath>
                </a14:m>
                <a:r>
                  <a:rPr lang="zh-CN" altLang="en-US" sz="2400" smtClean="0"/>
                  <a:t>，所有的可能样本见下表</a:t>
                </a:r>
                <a:endParaRPr lang="zh-CN" altLang="en-US" sz="2400"/>
              </a:p>
              <a:p>
                <a:endParaRPr lang="zh-CN" altLang="en-US"/>
              </a:p>
              <a:p>
                <a:endParaRPr lang="zh-CN" altLang="en-US"/>
              </a:p>
              <a:p>
                <a:endParaRPr lang="zh-CN" altLang="en-US"/>
              </a:p>
            </p:txBody>
          </p:sp>
        </mc:Choice>
        <mc:Fallback>
          <p:sp>
            <p:nvSpPr>
              <p:cNvPr id="2" name="文本框 1"/>
              <p:cNvSpPr txBox="1">
                <a:spLocks noRot="1" noChangeAspect="1" noMove="1" noResize="1" noEditPoints="1" noAdjustHandles="1" noChangeArrowheads="1" noChangeShapeType="1" noTextEdit="1"/>
              </p:cNvSpPr>
              <p:nvPr/>
            </p:nvSpPr>
            <p:spPr>
              <a:xfrm>
                <a:off x="683568" y="2564904"/>
                <a:ext cx="8136904" cy="3296800"/>
              </a:xfrm>
              <a:prstGeom prst="rect">
                <a:avLst/>
              </a:prstGeom>
              <a:blipFill rotWithShape="0">
                <a:blip r:embed="rId2"/>
                <a:stretch>
                  <a:fillRect l="-1124"/>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p:txBody>
          <a:bodyPr/>
          <a:lstStyle/>
          <a:p>
            <a:pPr marL="0" algn="ctr">
              <a:defRPr/>
            </a:pPr>
            <a:r>
              <a:rPr lang="zh-CN" altLang="en-US" dirty="0"/>
              <a:t>例</a:t>
            </a:r>
            <a:endParaRPr lang="en-US" altLang="zh-CN" dirty="0"/>
          </a:p>
          <a:p>
            <a:pPr marL="0">
              <a:defRPr/>
            </a:pPr>
            <a:r>
              <a:rPr lang="en-US" altLang="zh-CN" dirty="0" smtClean="0"/>
              <a:t>O’Brien </a:t>
            </a:r>
            <a:r>
              <a:rPr lang="en-US" altLang="zh-CN" dirty="0"/>
              <a:t>et al.(1995) </a:t>
            </a:r>
            <a:r>
              <a:rPr lang="zh-CN" altLang="en-US" dirty="0"/>
              <a:t>对</a:t>
            </a:r>
            <a:r>
              <a:rPr lang="en-US" altLang="zh-CN" dirty="0"/>
              <a:t>Philadelphia</a:t>
            </a:r>
            <a:r>
              <a:rPr lang="zh-CN" altLang="en-US" dirty="0"/>
              <a:t>地区的病人进行抽样，目的是了解病人对于医疗服务的偏好。目标总体是这一区域的所有注册的医院的病人。 总共有</a:t>
            </a:r>
            <a:r>
              <a:rPr lang="en-US" altLang="zh-CN" dirty="0"/>
              <a:t>294</a:t>
            </a:r>
            <a:r>
              <a:rPr lang="zh-CN" altLang="en-US" dirty="0"/>
              <a:t>家医院，</a:t>
            </a:r>
            <a:r>
              <a:rPr lang="en-US" altLang="zh-CN" dirty="0"/>
              <a:t>27652</a:t>
            </a:r>
            <a:r>
              <a:rPr lang="zh-CN" altLang="en-US" dirty="0"/>
              <a:t>个床位（抽样以前，研究人员只知道床位数，不知道病人数）。</a:t>
            </a:r>
          </a:p>
          <a:p>
            <a:pPr>
              <a:defRPr/>
            </a:pP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1187624" y="2060848"/>
          <a:ext cx="7704857" cy="2664295"/>
        </p:xfrm>
        <a:graphic>
          <a:graphicData uri="http://schemas.openxmlformats.org/drawingml/2006/table">
            <a:tbl>
              <a:tblPr>
                <a:tableStyleId>{5C22544A-7EE6-4342-B048-85BDC9FD1C3A}</a:tableStyleId>
              </a:tblPr>
              <a:tblGrid>
                <a:gridCol w="1159138"/>
                <a:gridCol w="1309144"/>
                <a:gridCol w="1309144"/>
                <a:gridCol w="1570973"/>
                <a:gridCol w="2356458"/>
              </a:tblGrid>
              <a:tr h="532859">
                <a:tc>
                  <a:txBody>
                    <a:bodyPr/>
                    <a:lstStyle/>
                    <a:p>
                      <a:pPr algn="ctr">
                        <a:spcAft>
                          <a:spcPts val="0"/>
                        </a:spcAft>
                      </a:pPr>
                      <a:r>
                        <a:rPr lang="zh-CN" sz="2400" kern="1050" dirty="0">
                          <a:effectLst/>
                        </a:rPr>
                        <a:t>样本</a:t>
                      </a:r>
                      <a:endParaRPr lang="zh-CN" sz="2400" kern="1050" dirty="0">
                        <a:effectLst/>
                        <a:latin typeface="宋体"/>
                        <a:cs typeface="Times New Roman"/>
                      </a:endParaRPr>
                    </a:p>
                  </a:txBody>
                  <a:tcPr marL="68580" marR="68580" marT="0" marB="0" anchor="ctr"/>
                </a:tc>
                <a:tc>
                  <a:txBody>
                    <a:bodyPr/>
                    <a:lstStyle/>
                    <a:p>
                      <a:endParaRPr lang="zh-CN"/>
                    </a:p>
                  </a:txBody>
                  <a:tcPr marL="68580" marR="68580" marT="0" marB="0" anchor="ctr">
                    <a:blipFill rotWithShape="1">
                      <a:blip r:embed="rId3"/>
                      <a:stretch>
                        <a:fillRect l="-88837" t="-2299" r="-399535" b="-421839"/>
                      </a:stretch>
                    </a:blipFill>
                  </a:tcPr>
                </a:tc>
                <a:tc>
                  <a:txBody>
                    <a:bodyPr/>
                    <a:lstStyle/>
                    <a:p>
                      <a:endParaRPr lang="zh-CN"/>
                    </a:p>
                  </a:txBody>
                  <a:tcPr marL="68580" marR="68580" marT="0" marB="0" anchor="ctr">
                    <a:blipFill rotWithShape="1">
                      <a:blip r:embed="rId3"/>
                      <a:stretch>
                        <a:fillRect l="-188837" t="-2299" r="-299535" b="-421839"/>
                      </a:stretch>
                    </a:blipFill>
                  </a:tcPr>
                </a:tc>
                <a:tc>
                  <a:txBody>
                    <a:bodyPr/>
                    <a:lstStyle/>
                    <a:p>
                      <a:endParaRPr lang="zh-CN"/>
                    </a:p>
                  </a:txBody>
                  <a:tcPr marL="68580" marR="68580" marT="0" marB="0" anchor="ctr">
                    <a:blipFill rotWithShape="1">
                      <a:blip r:embed="rId3"/>
                      <a:stretch>
                        <a:fillRect l="-241634" t="-2299" r="-150584" b="-421839"/>
                      </a:stretch>
                    </a:blipFill>
                  </a:tcPr>
                </a:tc>
                <a:tc>
                  <a:txBody>
                    <a:bodyPr/>
                    <a:lstStyle/>
                    <a:p>
                      <a:endParaRPr lang="zh-CN"/>
                    </a:p>
                  </a:txBody>
                  <a:tcPr marL="68580" marR="68580" marT="0" marB="0" anchor="ctr">
                    <a:blipFill rotWithShape="1">
                      <a:blip r:embed="rId3"/>
                      <a:stretch>
                        <a:fillRect l="-226873" t="-2299" b="-421839"/>
                      </a:stretch>
                    </a:blipFill>
                  </a:tcPr>
                </a:tc>
              </a:tr>
              <a:tr h="532859">
                <a:tc>
                  <a:txBody>
                    <a:bodyPr/>
                    <a:lstStyle/>
                    <a:p>
                      <a:pPr algn="ctr">
                        <a:spcAft>
                          <a:spcPts val="0"/>
                        </a:spcAft>
                      </a:pPr>
                      <a:r>
                        <a:rPr lang="en-US" sz="2400" kern="1050" dirty="0">
                          <a:effectLst/>
                        </a:rPr>
                        <a:t>[A]</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dirty="0">
                          <a:effectLst/>
                        </a:rPr>
                        <a:t>1/4</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a:effectLst/>
                        </a:rPr>
                        <a:t>11</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44</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65536</a:t>
                      </a:r>
                      <a:endParaRPr lang="zh-CN" sz="2400" kern="1050">
                        <a:effectLst/>
                        <a:latin typeface="宋体"/>
                        <a:cs typeface="Times New Roman"/>
                      </a:endParaRPr>
                    </a:p>
                  </a:txBody>
                  <a:tcPr marL="68580" marR="68580" marT="0" marB="0" anchor="ctr"/>
                </a:tc>
              </a:tr>
              <a:tr h="532859">
                <a:tc>
                  <a:txBody>
                    <a:bodyPr/>
                    <a:lstStyle/>
                    <a:p>
                      <a:pPr algn="ctr">
                        <a:spcAft>
                          <a:spcPts val="0"/>
                        </a:spcAft>
                      </a:pPr>
                      <a:r>
                        <a:rPr lang="en-US" sz="2400" kern="1050">
                          <a:effectLst/>
                        </a:rPr>
                        <a:t>[B]</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dirty="0">
                          <a:effectLst/>
                        </a:rPr>
                        <a:t>1/4</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dirty="0">
                          <a:effectLst/>
                        </a:rPr>
                        <a:t>20</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a:effectLst/>
                        </a:rPr>
                        <a:t>80</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48400</a:t>
                      </a:r>
                      <a:endParaRPr lang="zh-CN" sz="2400" kern="1050">
                        <a:effectLst/>
                        <a:latin typeface="宋体"/>
                        <a:cs typeface="Times New Roman"/>
                      </a:endParaRPr>
                    </a:p>
                  </a:txBody>
                  <a:tcPr marL="68580" marR="68580" marT="0" marB="0" anchor="ctr"/>
                </a:tc>
              </a:tr>
              <a:tr h="532859">
                <a:tc>
                  <a:txBody>
                    <a:bodyPr/>
                    <a:lstStyle/>
                    <a:p>
                      <a:pPr algn="ctr">
                        <a:spcAft>
                          <a:spcPts val="0"/>
                        </a:spcAft>
                      </a:pPr>
                      <a:r>
                        <a:rPr lang="en-US" sz="2400" kern="1050">
                          <a:effectLst/>
                        </a:rPr>
                        <a:t>[C]</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1/4</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dirty="0">
                          <a:effectLst/>
                        </a:rPr>
                        <a:t>24</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dirty="0">
                          <a:effectLst/>
                        </a:rPr>
                        <a:t>96</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a:effectLst/>
                        </a:rPr>
                        <a:t>41616</a:t>
                      </a:r>
                      <a:endParaRPr lang="zh-CN" sz="2400" kern="1050">
                        <a:effectLst/>
                        <a:latin typeface="宋体"/>
                        <a:cs typeface="Times New Roman"/>
                      </a:endParaRPr>
                    </a:p>
                  </a:txBody>
                  <a:tcPr marL="68580" marR="68580" marT="0" marB="0" anchor="ctr"/>
                </a:tc>
              </a:tr>
              <a:tr h="532859">
                <a:tc>
                  <a:txBody>
                    <a:bodyPr/>
                    <a:lstStyle/>
                    <a:p>
                      <a:pPr algn="ctr">
                        <a:spcAft>
                          <a:spcPts val="0"/>
                        </a:spcAft>
                      </a:pPr>
                      <a:r>
                        <a:rPr lang="en-US" sz="2400" kern="1050">
                          <a:effectLst/>
                        </a:rPr>
                        <a:t>[D]</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1/4</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a:effectLst/>
                        </a:rPr>
                        <a:t>245</a:t>
                      </a:r>
                      <a:endParaRPr lang="zh-CN" sz="2400" kern="1050">
                        <a:effectLst/>
                        <a:latin typeface="宋体"/>
                        <a:cs typeface="Times New Roman"/>
                      </a:endParaRPr>
                    </a:p>
                  </a:txBody>
                  <a:tcPr marL="68580" marR="68580" marT="0" marB="0" anchor="ctr"/>
                </a:tc>
                <a:tc>
                  <a:txBody>
                    <a:bodyPr/>
                    <a:lstStyle/>
                    <a:p>
                      <a:pPr algn="ctr">
                        <a:spcAft>
                          <a:spcPts val="0"/>
                        </a:spcAft>
                      </a:pPr>
                      <a:r>
                        <a:rPr lang="en-US" sz="2400" kern="1050" dirty="0">
                          <a:effectLst/>
                        </a:rPr>
                        <a:t>980</a:t>
                      </a:r>
                      <a:endParaRPr lang="zh-CN" sz="2400" kern="1050" dirty="0">
                        <a:effectLst/>
                        <a:latin typeface="宋体"/>
                        <a:cs typeface="Times New Roman"/>
                      </a:endParaRPr>
                    </a:p>
                  </a:txBody>
                  <a:tcPr marL="68580" marR="68580" marT="0" marB="0" anchor="ctr"/>
                </a:tc>
                <a:tc>
                  <a:txBody>
                    <a:bodyPr/>
                    <a:lstStyle/>
                    <a:p>
                      <a:pPr algn="ctr">
                        <a:spcAft>
                          <a:spcPts val="0"/>
                        </a:spcAft>
                      </a:pPr>
                      <a:r>
                        <a:rPr lang="en-US" sz="2400" kern="1050" dirty="0">
                          <a:effectLst/>
                        </a:rPr>
                        <a:t>462400</a:t>
                      </a:r>
                      <a:endParaRPr lang="zh-CN" sz="2400" kern="1050" dirty="0">
                        <a:effectLst/>
                        <a:latin typeface="宋体"/>
                        <a:cs typeface="Times New Roman"/>
                      </a:endParaRPr>
                    </a:p>
                  </a:txBody>
                  <a:tcPr marL="68580" marR="68580" marT="0" marB="0" anchor="ctr"/>
                </a:tc>
              </a:tr>
            </a:tbl>
          </a:graphicData>
        </a:graphic>
      </p:graphicFrame>
      <p:sp>
        <p:nvSpPr>
          <p:cNvPr id="9" name="TextBox 8"/>
          <p:cNvSpPr txBox="1">
            <a:spLocks noRot="1" noChangeAspect="1" noMove="1" noResize="1" noEditPoints="1" noAdjustHandles="1" noChangeArrowheads="1" noChangeShapeType="1" noTextEdit="1"/>
          </p:cNvSpPr>
          <p:nvPr/>
        </p:nvSpPr>
        <p:spPr>
          <a:xfrm>
            <a:off x="1547664" y="4941168"/>
            <a:ext cx="7344816" cy="2038763"/>
          </a:xfrm>
          <a:prstGeom prst="rect">
            <a:avLst/>
          </a:prstGeom>
          <a:blipFill rotWithShape="1">
            <a:blip r:embed="rId4"/>
            <a:stretch>
              <a:fillRect l="-747" t="-1796" r="-1909"/>
            </a:stretch>
          </a:blipFill>
        </p:spPr>
        <p:txBody>
          <a:bodyPr/>
          <a:lstStyle/>
          <a:p>
            <a:r>
              <a:rPr lang="zh-CN" altLang="en-US">
                <a:noFill/>
              </a:rPr>
              <a:t> </a:t>
            </a:r>
          </a:p>
        </p:txBody>
      </p:sp>
      <p:graphicFrame>
        <p:nvGraphicFramePr>
          <p:cNvPr id="22533" name="对象 9"/>
          <p:cNvGraphicFramePr>
            <a:graphicFrameLocks noChangeAspect="1"/>
          </p:cNvGraphicFramePr>
          <p:nvPr/>
        </p:nvGraphicFramePr>
        <p:xfrm>
          <a:off x="1979613" y="5300663"/>
          <a:ext cx="5113337" cy="360362"/>
        </p:xfrm>
        <a:graphic>
          <a:graphicData uri="http://schemas.openxmlformats.org/presentationml/2006/ole">
            <mc:AlternateContent xmlns:mc="http://schemas.openxmlformats.org/markup-compatibility/2006">
              <mc:Choice xmlns:v="urn:schemas-microsoft-com:vml" Requires="v">
                <p:oleObj spid="_x0000_s22548" name="Equation" r:id="rId5" imgW="3974760" imgH="253800" progId="Equation.DSMT4">
                  <p:embed/>
                </p:oleObj>
              </mc:Choice>
              <mc:Fallback>
                <p:oleObj name="Equation" r:id="rId5" imgW="3974760" imgH="253800" progId="Equation.DSMT4">
                  <p:embed/>
                  <p:pic>
                    <p:nvPicPr>
                      <p:cNvPr id="0" name="对象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5300663"/>
                        <a:ext cx="51133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lstStyle/>
          <a:p>
            <a:r>
              <a:rPr lang="zh-CN" altLang="en-US" sz="3600" smtClean="0"/>
              <a:t>第二节 放回不等概抽样</a:t>
            </a:r>
          </a:p>
        </p:txBody>
      </p:sp>
      <p:sp>
        <p:nvSpPr>
          <p:cNvPr id="3" name="内容占位符 2"/>
          <p:cNvSpPr>
            <a:spLocks noGrp="1"/>
          </p:cNvSpPr>
          <p:nvPr>
            <p:ph idx="1"/>
          </p:nvPr>
        </p:nvSpPr>
        <p:spPr/>
        <p:txBody>
          <a:bodyPr/>
          <a:lstStyle/>
          <a:p>
            <a:pPr>
              <a:defRPr/>
            </a:pPr>
            <a:r>
              <a:rPr lang="zh-CN" altLang="en-US" sz="2800" b="1" dirty="0" smtClean="0"/>
              <a:t>二 有放回不等概抽样 </a:t>
            </a:r>
            <a:endParaRPr lang="en-US" altLang="zh-CN" sz="2800" b="1" dirty="0" smtClean="0"/>
          </a:p>
          <a:p>
            <a:pPr marL="0">
              <a:defRPr/>
            </a:pPr>
            <a:r>
              <a:rPr lang="zh-CN" altLang="en-US" sz="2800" dirty="0">
                <a:latin typeface="宋体" charset="-122"/>
              </a:rPr>
              <a:t>对于放回不等概抽样，对总体总量的估计是汉森-赫维茨（</a:t>
            </a:r>
            <a:r>
              <a:rPr lang="en-US" altLang="zh-CN" sz="2800" dirty="0" smtClean="0">
                <a:latin typeface="宋体" charset="-122"/>
              </a:rPr>
              <a:t>Hansen-</a:t>
            </a:r>
            <a:r>
              <a:rPr lang="en-US" altLang="zh-CN" sz="2800" dirty="0" err="1" smtClean="0">
                <a:latin typeface="宋体" charset="-122"/>
              </a:rPr>
              <a:t>hurwitz</a:t>
            </a:r>
            <a:r>
              <a:rPr lang="en-US" altLang="zh-CN" sz="2800" dirty="0">
                <a:latin typeface="宋体" charset="-122"/>
              </a:rPr>
              <a:t>）</a:t>
            </a:r>
            <a:r>
              <a:rPr lang="zh-CN" altLang="en-US" sz="2800" dirty="0" smtClean="0">
                <a:latin typeface="宋体" charset="-122"/>
              </a:rPr>
              <a:t>估计</a:t>
            </a:r>
            <a:endParaRPr lang="en-US" altLang="zh-CN" sz="2800" dirty="0" smtClean="0">
              <a:latin typeface="宋体" charset="-122"/>
            </a:endParaRPr>
          </a:p>
          <a:p>
            <a:pPr marL="0">
              <a:defRPr/>
            </a:pPr>
            <a:endParaRPr lang="en-US" altLang="zh-CN" sz="2800" dirty="0" smtClean="0">
              <a:latin typeface="宋体" charset="-122"/>
            </a:endParaRPr>
          </a:p>
          <a:p>
            <a:pPr marL="0">
              <a:defRPr/>
            </a:pPr>
            <a:endParaRPr lang="zh-CN" altLang="en-US" sz="2800" b="1" dirty="0"/>
          </a:p>
        </p:txBody>
      </p:sp>
      <p:pic>
        <p:nvPicPr>
          <p:cNvPr id="5" name="Picture 4"/>
          <p:cNvPicPr>
            <a:picLocks noChangeAspect="1" noChangeArrowheads="1"/>
          </p:cNvPicPr>
          <p:nvPr/>
        </p:nvPicPr>
        <p:blipFill>
          <a:blip r:embed="rId2"/>
          <a:srcRect/>
          <a:stretch>
            <a:fillRect/>
          </a:stretch>
        </p:blipFill>
        <p:spPr bwMode="auto">
          <a:xfrm>
            <a:off x="1524000" y="3933825"/>
            <a:ext cx="4876800" cy="1223963"/>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23557" name="TextBox 6"/>
          <p:cNvSpPr txBox="1">
            <a:spLocks noChangeArrowheads="1"/>
          </p:cNvSpPr>
          <p:nvPr/>
        </p:nvSpPr>
        <p:spPr bwMode="auto">
          <a:xfrm>
            <a:off x="2700338" y="5445125"/>
            <a:ext cx="3311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a:latin typeface="Times New Roman" panose="02020603050405020304" pitchFamily="18" charset="0"/>
              </a:rPr>
              <a:t>例如：估计超市销售额，</a:t>
            </a:r>
          </a:p>
          <a:p>
            <a:pPr algn="ctr"/>
            <a:r>
              <a:rPr kumimoji="1" lang="en-US" altLang="zh-CN">
                <a:latin typeface="Times New Roman" panose="02020603050405020304" pitchFamily="18" charset="0"/>
              </a:rPr>
              <a:t>m：</a:t>
            </a:r>
            <a:r>
              <a:rPr kumimoji="1" lang="zh-CN" altLang="en-US">
                <a:latin typeface="Times New Roman" panose="02020603050405020304" pitchFamily="18" charset="0"/>
              </a:rPr>
              <a:t>员工人数</a:t>
            </a:r>
          </a:p>
          <a:p>
            <a:pPr algn="ctr"/>
            <a:r>
              <a:rPr kumimoji="1" lang="zh-CN" altLang="en-US">
                <a:latin typeface="Times New Roman" panose="02020603050405020304" pitchFamily="18" charset="0"/>
              </a:rPr>
              <a:t>解释公式意义</a:t>
            </a:r>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sz="3600" smtClean="0"/>
              <a:t>第二节 放回不等概抽样</a:t>
            </a:r>
          </a:p>
        </p:txBody>
      </p:sp>
      <p:graphicFrame>
        <p:nvGraphicFramePr>
          <p:cNvPr id="24579" name="内容占位符 3"/>
          <p:cNvGraphicFramePr>
            <a:graphicFrameLocks noGrp="1" noChangeAspect="1"/>
          </p:cNvGraphicFramePr>
          <p:nvPr>
            <p:ph idx="1"/>
          </p:nvPr>
        </p:nvGraphicFramePr>
        <p:xfrm>
          <a:off x="1331913" y="1989138"/>
          <a:ext cx="6335712" cy="2928937"/>
        </p:xfrm>
        <a:graphic>
          <a:graphicData uri="http://schemas.openxmlformats.org/presentationml/2006/ole">
            <mc:AlternateContent xmlns:mc="http://schemas.openxmlformats.org/markup-compatibility/2006">
              <mc:Choice xmlns:v="urn:schemas-microsoft-com:vml" Requires="v">
                <p:oleObj spid="_x0000_s24608" name="Equation" r:id="rId3" imgW="3581280" imgH="1854000" progId="Equation.DSMT4">
                  <p:embed/>
                </p:oleObj>
              </mc:Choice>
              <mc:Fallback>
                <p:oleObj name="Equation" r:id="rId3" imgW="3581280" imgH="185400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989138"/>
                        <a:ext cx="6335712"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0" name="TextBox 4"/>
          <p:cNvSpPr txBox="1">
            <a:spLocks noChangeArrowheads="1"/>
          </p:cNvSpPr>
          <p:nvPr/>
        </p:nvSpPr>
        <p:spPr bwMode="auto">
          <a:xfrm>
            <a:off x="1403350" y="4797425"/>
            <a:ext cx="2663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zh-CN" altLang="en-US" b="1"/>
              <a:t>可以证明</a:t>
            </a:r>
          </a:p>
          <a:p>
            <a:endParaRPr lang="zh-CN" altLang="en-US"/>
          </a:p>
        </p:txBody>
      </p:sp>
      <p:graphicFrame>
        <p:nvGraphicFramePr>
          <p:cNvPr id="24581" name="对象 5"/>
          <p:cNvGraphicFramePr>
            <a:graphicFrameLocks noChangeAspect="1"/>
          </p:cNvGraphicFramePr>
          <p:nvPr/>
        </p:nvGraphicFramePr>
        <p:xfrm>
          <a:off x="2987675" y="5119688"/>
          <a:ext cx="3744913" cy="1189037"/>
        </p:xfrm>
        <a:graphic>
          <a:graphicData uri="http://schemas.openxmlformats.org/presentationml/2006/ole">
            <mc:AlternateContent xmlns:mc="http://schemas.openxmlformats.org/markup-compatibility/2006">
              <mc:Choice xmlns:v="urn:schemas-microsoft-com:vml" Requires="v">
                <p:oleObj spid="_x0000_s24609" name="Equation" r:id="rId5" imgW="1295280" imgH="558720" progId="Equation.DSMT4">
                  <p:embed/>
                </p:oleObj>
              </mc:Choice>
              <mc:Fallback>
                <p:oleObj name="Equation" r:id="rId5" imgW="1295280" imgH="558720" progId="Equation.DSMT4">
                  <p:embed/>
                  <p:pic>
                    <p:nvPicPr>
                      <p:cNvPr id="0" name="对象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675" y="5119688"/>
                        <a:ext cx="3744913"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r>
              <a:rPr lang="zh-CN" altLang="en-US" smtClean="0">
                <a:latin typeface="宋体" panose="02010600030101010101" pitchFamily="2" charset="-122"/>
              </a:rPr>
              <a:t>例5.2</a:t>
            </a:r>
            <a:r>
              <a:rPr lang="zh-CN" altLang="en-US" smtClean="0"/>
              <a:t> </a:t>
            </a:r>
          </a:p>
        </p:txBody>
      </p:sp>
      <p:sp>
        <p:nvSpPr>
          <p:cNvPr id="3" name="内容占位符 2"/>
          <p:cNvSpPr>
            <a:spLocks noGrp="1"/>
          </p:cNvSpPr>
          <p:nvPr>
            <p:ph idx="1"/>
          </p:nvPr>
        </p:nvSpPr>
        <p:spPr/>
        <p:txBody>
          <a:bodyPr/>
          <a:lstStyle/>
          <a:p>
            <a:pPr marL="0">
              <a:defRPr/>
            </a:pPr>
            <a:r>
              <a:rPr lang="zh-CN" altLang="en-US" sz="2800" dirty="0">
                <a:latin typeface="宋体" charset="-122"/>
              </a:rPr>
              <a:t>某部门要了解所属8500家生产企业当月完成的利润，该部门手头已有一份去年各企业完成产量的报告，将其汇总得到所属企业去年完成的产量为3676万吨。考虑到时间紧，准备采用抽样调查来推算当月完成的利润。根据经验，企业的产量和利润相关性比较强，且企业的特点是规模和管理水平差异比较大，通常大企业的管理水平较高些，因此采用以与去年产量成比例的</a:t>
            </a:r>
            <a:r>
              <a:rPr lang="en-US" altLang="zh-CN" sz="2800" dirty="0">
                <a:latin typeface="宋体" charset="-122"/>
              </a:rPr>
              <a:t>PPS</a:t>
            </a:r>
            <a:r>
              <a:rPr lang="zh-CN" altLang="en-US" sz="2800" dirty="0">
                <a:latin typeface="宋体" charset="-122"/>
              </a:rPr>
              <a:t>抽样，从所属企业中抽出一个样本量为30的样本</a:t>
            </a:r>
            <a:r>
              <a:rPr lang="zh-CN" altLang="en-US" dirty="0">
                <a:latin typeface="宋体" charset="-122"/>
              </a:rPr>
              <a:t>，</a:t>
            </a:r>
            <a:r>
              <a:rPr lang="zh-CN" altLang="en-US" dirty="0"/>
              <a:t> </a:t>
            </a:r>
          </a:p>
          <a:p>
            <a:pPr>
              <a:defRPr/>
            </a:pP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p:txBody>
          <a:bodyPr/>
          <a:lstStyle/>
          <a:p>
            <a:r>
              <a:rPr lang="zh-CN" altLang="en-US" sz="3600" smtClean="0"/>
              <a:t>第二节 放回不等概抽样</a:t>
            </a:r>
          </a:p>
        </p:txBody>
      </p:sp>
      <p:grpSp>
        <p:nvGrpSpPr>
          <p:cNvPr id="26628" name="Group 285"/>
          <p:cNvGrpSpPr>
            <a:grpSpLocks/>
          </p:cNvGrpSpPr>
          <p:nvPr/>
        </p:nvGrpSpPr>
        <p:grpSpPr bwMode="auto">
          <a:xfrm>
            <a:off x="1144588" y="1782763"/>
            <a:ext cx="7086600" cy="4756150"/>
            <a:chOff x="-3" y="-3"/>
            <a:chExt cx="2854" cy="4263"/>
          </a:xfrm>
        </p:grpSpPr>
        <p:grpSp>
          <p:nvGrpSpPr>
            <p:cNvPr id="26629" name="Group 283"/>
            <p:cNvGrpSpPr>
              <a:grpSpLocks/>
            </p:cNvGrpSpPr>
            <p:nvPr/>
          </p:nvGrpSpPr>
          <p:grpSpPr bwMode="auto">
            <a:xfrm>
              <a:off x="0" y="0"/>
              <a:ext cx="2848" cy="4257"/>
              <a:chOff x="0" y="0"/>
              <a:chExt cx="2848" cy="4257"/>
            </a:xfrm>
          </p:grpSpPr>
          <p:grpSp>
            <p:nvGrpSpPr>
              <p:cNvPr id="26631" name="Group 104"/>
              <p:cNvGrpSpPr>
                <a:grpSpLocks/>
              </p:cNvGrpSpPr>
              <p:nvPr/>
            </p:nvGrpSpPr>
            <p:grpSpPr bwMode="auto">
              <a:xfrm>
                <a:off x="0" y="0"/>
                <a:ext cx="266" cy="129"/>
                <a:chOff x="0" y="0"/>
                <a:chExt cx="266" cy="129"/>
              </a:xfrm>
            </p:grpSpPr>
            <p:sp>
              <p:nvSpPr>
                <p:cNvPr id="26899" name="Rectangle 13"/>
                <p:cNvSpPr>
                  <a:spLocks noChangeArrowheads="1" noTextEdit="1"/>
                </p:cNvSpPr>
                <p:nvPr/>
              </p:nvSpPr>
              <p:spPr bwMode="auto">
                <a:xfrm>
                  <a:off x="12" y="0"/>
                  <a:ext cx="242"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900" name="Rectangle 103"/>
                <p:cNvSpPr>
                  <a:spLocks noChangeArrowheads="1"/>
                </p:cNvSpPr>
                <p:nvPr/>
              </p:nvSpPr>
              <p:spPr bwMode="auto">
                <a:xfrm>
                  <a:off x="0" y="0"/>
                  <a:ext cx="266"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2" name="Group 106"/>
              <p:cNvGrpSpPr>
                <a:grpSpLocks/>
              </p:cNvGrpSpPr>
              <p:nvPr/>
            </p:nvGrpSpPr>
            <p:grpSpPr bwMode="auto">
              <a:xfrm>
                <a:off x="266" y="0"/>
                <a:ext cx="308" cy="129"/>
                <a:chOff x="266" y="0"/>
                <a:chExt cx="308" cy="129"/>
              </a:xfrm>
            </p:grpSpPr>
            <p:sp>
              <p:nvSpPr>
                <p:cNvPr id="26897" name="Rectangle 14"/>
                <p:cNvSpPr>
                  <a:spLocks noChangeArrowheads="1" noTextEdit="1"/>
                </p:cNvSpPr>
                <p:nvPr/>
              </p:nvSpPr>
              <p:spPr bwMode="auto">
                <a:xfrm>
                  <a:off x="278" y="0"/>
                  <a:ext cx="284"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98" name="Rectangle 105"/>
                <p:cNvSpPr>
                  <a:spLocks noChangeArrowheads="1"/>
                </p:cNvSpPr>
                <p:nvPr/>
              </p:nvSpPr>
              <p:spPr bwMode="auto">
                <a:xfrm>
                  <a:off x="266" y="0"/>
                  <a:ext cx="308"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3" name="Group 108"/>
              <p:cNvGrpSpPr>
                <a:grpSpLocks/>
              </p:cNvGrpSpPr>
              <p:nvPr/>
            </p:nvGrpSpPr>
            <p:grpSpPr bwMode="auto">
              <a:xfrm>
                <a:off x="574" y="0"/>
                <a:ext cx="359" cy="129"/>
                <a:chOff x="574" y="0"/>
                <a:chExt cx="359" cy="129"/>
              </a:xfrm>
            </p:grpSpPr>
            <p:sp>
              <p:nvSpPr>
                <p:cNvPr id="26895" name="Rectangle 15"/>
                <p:cNvSpPr>
                  <a:spLocks noChangeArrowheads="1" noTextEdit="1"/>
                </p:cNvSpPr>
                <p:nvPr/>
              </p:nvSpPr>
              <p:spPr bwMode="auto">
                <a:xfrm>
                  <a:off x="586" y="0"/>
                  <a:ext cx="335"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96" name="Rectangle 107"/>
                <p:cNvSpPr>
                  <a:spLocks noChangeArrowheads="1"/>
                </p:cNvSpPr>
                <p:nvPr/>
              </p:nvSpPr>
              <p:spPr bwMode="auto">
                <a:xfrm>
                  <a:off x="574" y="0"/>
                  <a:ext cx="359"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4" name="Group 110"/>
              <p:cNvGrpSpPr>
                <a:grpSpLocks/>
              </p:cNvGrpSpPr>
              <p:nvPr/>
            </p:nvGrpSpPr>
            <p:grpSpPr bwMode="auto">
              <a:xfrm>
                <a:off x="933" y="0"/>
                <a:ext cx="317" cy="129"/>
                <a:chOff x="933" y="0"/>
                <a:chExt cx="317" cy="129"/>
              </a:xfrm>
            </p:grpSpPr>
            <p:sp>
              <p:nvSpPr>
                <p:cNvPr id="26893" name="Rectangle 16"/>
                <p:cNvSpPr>
                  <a:spLocks noChangeArrowheads="1" noTextEdit="1"/>
                </p:cNvSpPr>
                <p:nvPr/>
              </p:nvSpPr>
              <p:spPr bwMode="auto">
                <a:xfrm>
                  <a:off x="945" y="0"/>
                  <a:ext cx="293"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94" name="Rectangle 109"/>
                <p:cNvSpPr>
                  <a:spLocks noChangeArrowheads="1"/>
                </p:cNvSpPr>
                <p:nvPr/>
              </p:nvSpPr>
              <p:spPr bwMode="auto">
                <a:xfrm>
                  <a:off x="933" y="0"/>
                  <a:ext cx="317"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5" name="Group 112"/>
              <p:cNvGrpSpPr>
                <a:grpSpLocks/>
              </p:cNvGrpSpPr>
              <p:nvPr/>
            </p:nvGrpSpPr>
            <p:grpSpPr bwMode="auto">
              <a:xfrm>
                <a:off x="1250" y="0"/>
                <a:ext cx="306" cy="129"/>
                <a:chOff x="1250" y="0"/>
                <a:chExt cx="306" cy="129"/>
              </a:xfrm>
            </p:grpSpPr>
            <p:sp>
              <p:nvSpPr>
                <p:cNvPr id="26891" name="Rectangle 17"/>
                <p:cNvSpPr>
                  <a:spLocks noChangeArrowheads="1" noTextEdit="1"/>
                </p:cNvSpPr>
                <p:nvPr/>
              </p:nvSpPr>
              <p:spPr bwMode="auto">
                <a:xfrm>
                  <a:off x="1262" y="0"/>
                  <a:ext cx="282"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92" name="Rectangle 111"/>
                <p:cNvSpPr>
                  <a:spLocks noChangeArrowheads="1"/>
                </p:cNvSpPr>
                <p:nvPr/>
              </p:nvSpPr>
              <p:spPr bwMode="auto">
                <a:xfrm>
                  <a:off x="1250" y="0"/>
                  <a:ext cx="306"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6" name="Group 114"/>
              <p:cNvGrpSpPr>
                <a:grpSpLocks/>
              </p:cNvGrpSpPr>
              <p:nvPr/>
            </p:nvGrpSpPr>
            <p:grpSpPr bwMode="auto">
              <a:xfrm>
                <a:off x="1556" y="0"/>
                <a:ext cx="311" cy="129"/>
                <a:chOff x="1556" y="0"/>
                <a:chExt cx="311" cy="129"/>
              </a:xfrm>
            </p:grpSpPr>
            <p:sp>
              <p:nvSpPr>
                <p:cNvPr id="26889" name="Rectangle 18"/>
                <p:cNvSpPr>
                  <a:spLocks noChangeArrowheads="1" noTextEdit="1"/>
                </p:cNvSpPr>
                <p:nvPr/>
              </p:nvSpPr>
              <p:spPr bwMode="auto">
                <a:xfrm>
                  <a:off x="1568" y="0"/>
                  <a:ext cx="28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90" name="Rectangle 113"/>
                <p:cNvSpPr>
                  <a:spLocks noChangeArrowheads="1"/>
                </p:cNvSpPr>
                <p:nvPr/>
              </p:nvSpPr>
              <p:spPr bwMode="auto">
                <a:xfrm>
                  <a:off x="1556" y="0"/>
                  <a:ext cx="311"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7" name="Group 116"/>
              <p:cNvGrpSpPr>
                <a:grpSpLocks/>
              </p:cNvGrpSpPr>
              <p:nvPr/>
            </p:nvGrpSpPr>
            <p:grpSpPr bwMode="auto">
              <a:xfrm>
                <a:off x="1867" y="0"/>
                <a:ext cx="319" cy="129"/>
                <a:chOff x="1867" y="0"/>
                <a:chExt cx="319" cy="129"/>
              </a:xfrm>
            </p:grpSpPr>
            <p:sp>
              <p:nvSpPr>
                <p:cNvPr id="26887" name="Rectangle 19"/>
                <p:cNvSpPr>
                  <a:spLocks noChangeArrowheads="1" noTextEdit="1"/>
                </p:cNvSpPr>
                <p:nvPr/>
              </p:nvSpPr>
              <p:spPr bwMode="auto">
                <a:xfrm>
                  <a:off x="1879" y="0"/>
                  <a:ext cx="295"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88" name="Rectangle 115"/>
                <p:cNvSpPr>
                  <a:spLocks noChangeArrowheads="1"/>
                </p:cNvSpPr>
                <p:nvPr/>
              </p:nvSpPr>
              <p:spPr bwMode="auto">
                <a:xfrm>
                  <a:off x="1867" y="0"/>
                  <a:ext cx="319"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8" name="Group 118"/>
              <p:cNvGrpSpPr>
                <a:grpSpLocks/>
              </p:cNvGrpSpPr>
              <p:nvPr/>
            </p:nvGrpSpPr>
            <p:grpSpPr bwMode="auto">
              <a:xfrm>
                <a:off x="2186" y="0"/>
                <a:ext cx="303" cy="129"/>
                <a:chOff x="2186" y="0"/>
                <a:chExt cx="303" cy="129"/>
              </a:xfrm>
            </p:grpSpPr>
            <p:sp>
              <p:nvSpPr>
                <p:cNvPr id="26885" name="Rectangle 20"/>
                <p:cNvSpPr>
                  <a:spLocks noChangeArrowheads="1" noTextEdit="1"/>
                </p:cNvSpPr>
                <p:nvPr/>
              </p:nvSpPr>
              <p:spPr bwMode="auto">
                <a:xfrm>
                  <a:off x="2198" y="0"/>
                  <a:ext cx="279"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86" name="Rectangle 117"/>
                <p:cNvSpPr>
                  <a:spLocks noChangeArrowheads="1"/>
                </p:cNvSpPr>
                <p:nvPr/>
              </p:nvSpPr>
              <p:spPr bwMode="auto">
                <a:xfrm>
                  <a:off x="2186" y="0"/>
                  <a:ext cx="303"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39" name="Group 120"/>
              <p:cNvGrpSpPr>
                <a:grpSpLocks/>
              </p:cNvGrpSpPr>
              <p:nvPr/>
            </p:nvGrpSpPr>
            <p:grpSpPr bwMode="auto">
              <a:xfrm>
                <a:off x="2489" y="0"/>
                <a:ext cx="359" cy="129"/>
                <a:chOff x="2489" y="0"/>
                <a:chExt cx="359" cy="129"/>
              </a:xfrm>
            </p:grpSpPr>
            <p:sp>
              <p:nvSpPr>
                <p:cNvPr id="26883" name="Rectangle 21"/>
                <p:cNvSpPr>
                  <a:spLocks noChangeArrowheads="1" noTextEdit="1"/>
                </p:cNvSpPr>
                <p:nvPr/>
              </p:nvSpPr>
              <p:spPr bwMode="auto">
                <a:xfrm>
                  <a:off x="2501" y="0"/>
                  <a:ext cx="335"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p>
                  <a:endParaRPr lang="zh-CN" altLang="en-US"/>
                </a:p>
              </p:txBody>
            </p:sp>
            <p:sp>
              <p:nvSpPr>
                <p:cNvPr id="26884" name="Rectangle 119"/>
                <p:cNvSpPr>
                  <a:spLocks noChangeArrowheads="1"/>
                </p:cNvSpPr>
                <p:nvPr/>
              </p:nvSpPr>
              <p:spPr bwMode="auto">
                <a:xfrm>
                  <a:off x="2489" y="0"/>
                  <a:ext cx="359" cy="129"/>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0" name="Group 122"/>
              <p:cNvGrpSpPr>
                <a:grpSpLocks/>
              </p:cNvGrpSpPr>
              <p:nvPr/>
            </p:nvGrpSpPr>
            <p:grpSpPr bwMode="auto">
              <a:xfrm>
                <a:off x="0" y="129"/>
                <a:ext cx="266" cy="480"/>
                <a:chOff x="0" y="129"/>
                <a:chExt cx="266" cy="480"/>
              </a:xfrm>
            </p:grpSpPr>
            <p:sp>
              <p:nvSpPr>
                <p:cNvPr id="26881" name="Rectangle 22"/>
                <p:cNvSpPr>
                  <a:spLocks noChangeArrowheads="1"/>
                </p:cNvSpPr>
                <p:nvPr/>
              </p:nvSpPr>
              <p:spPr bwMode="auto">
                <a:xfrm>
                  <a:off x="12" y="129"/>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a:t>
                  </a:r>
                </a:p>
                <a:p>
                  <a:pPr algn="ctr" eaLnBrk="0" hangingPunct="0"/>
                  <a:endParaRPr kumimoji="1" lang="zh-CN" altLang="en-US" sz="1600" b="1">
                    <a:latin typeface="Times New Roman" panose="02020603050405020304" pitchFamily="18" charset="0"/>
                  </a:endParaRPr>
                </a:p>
              </p:txBody>
            </p:sp>
            <p:sp>
              <p:nvSpPr>
                <p:cNvPr id="26882" name="Rectangle 121"/>
                <p:cNvSpPr>
                  <a:spLocks noChangeArrowheads="1"/>
                </p:cNvSpPr>
                <p:nvPr/>
              </p:nvSpPr>
              <p:spPr bwMode="auto">
                <a:xfrm>
                  <a:off x="0" y="129"/>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1" name="Group 124"/>
              <p:cNvGrpSpPr>
                <a:grpSpLocks/>
              </p:cNvGrpSpPr>
              <p:nvPr/>
            </p:nvGrpSpPr>
            <p:grpSpPr bwMode="auto">
              <a:xfrm>
                <a:off x="266" y="129"/>
                <a:ext cx="308" cy="480"/>
                <a:chOff x="266" y="129"/>
                <a:chExt cx="308" cy="480"/>
              </a:xfrm>
            </p:grpSpPr>
            <p:sp>
              <p:nvSpPr>
                <p:cNvPr id="26879" name="Rectangle 23"/>
                <p:cNvSpPr>
                  <a:spLocks noChangeArrowheads="1"/>
                </p:cNvSpPr>
                <p:nvPr/>
              </p:nvSpPr>
              <p:spPr bwMode="auto">
                <a:xfrm>
                  <a:off x="278" y="129"/>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38.23</a:t>
                  </a:r>
                </a:p>
                <a:p>
                  <a:pPr algn="r" eaLnBrk="0" hangingPunct="0"/>
                  <a:endParaRPr kumimoji="1" lang="zh-CN" altLang="en-US" sz="1600" b="1">
                    <a:latin typeface="Times New Roman" panose="02020603050405020304" pitchFamily="18" charset="0"/>
                  </a:endParaRPr>
                </a:p>
              </p:txBody>
            </p:sp>
            <p:sp>
              <p:nvSpPr>
                <p:cNvPr id="26880" name="Rectangle 123"/>
                <p:cNvSpPr>
                  <a:spLocks noChangeArrowheads="1"/>
                </p:cNvSpPr>
                <p:nvPr/>
              </p:nvSpPr>
              <p:spPr bwMode="auto">
                <a:xfrm>
                  <a:off x="266" y="129"/>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2" name="Group 126"/>
              <p:cNvGrpSpPr>
                <a:grpSpLocks/>
              </p:cNvGrpSpPr>
              <p:nvPr/>
            </p:nvGrpSpPr>
            <p:grpSpPr bwMode="auto">
              <a:xfrm>
                <a:off x="574" y="129"/>
                <a:ext cx="359" cy="480"/>
                <a:chOff x="574" y="129"/>
                <a:chExt cx="359" cy="480"/>
              </a:xfrm>
            </p:grpSpPr>
            <p:sp>
              <p:nvSpPr>
                <p:cNvPr id="26877" name="Rectangle 24"/>
                <p:cNvSpPr>
                  <a:spLocks noChangeArrowheads="1"/>
                </p:cNvSpPr>
                <p:nvPr/>
              </p:nvSpPr>
              <p:spPr bwMode="auto">
                <a:xfrm>
                  <a:off x="586" y="12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10926</a:t>
                  </a:r>
                </a:p>
                <a:p>
                  <a:pPr algn="r" eaLnBrk="0" hangingPunct="0"/>
                  <a:endParaRPr kumimoji="1" lang="zh-CN" altLang="en-US" sz="1600" b="1">
                    <a:latin typeface="Times New Roman" panose="02020603050405020304" pitchFamily="18" charset="0"/>
                  </a:endParaRPr>
                </a:p>
              </p:txBody>
            </p:sp>
            <p:sp>
              <p:nvSpPr>
                <p:cNvPr id="26878" name="Rectangle 125"/>
                <p:cNvSpPr>
                  <a:spLocks noChangeArrowheads="1"/>
                </p:cNvSpPr>
                <p:nvPr/>
              </p:nvSpPr>
              <p:spPr bwMode="auto">
                <a:xfrm>
                  <a:off x="574" y="12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3" name="Group 128"/>
              <p:cNvGrpSpPr>
                <a:grpSpLocks/>
              </p:cNvGrpSpPr>
              <p:nvPr/>
            </p:nvGrpSpPr>
            <p:grpSpPr bwMode="auto">
              <a:xfrm>
                <a:off x="933" y="129"/>
                <a:ext cx="317" cy="480"/>
                <a:chOff x="933" y="129"/>
                <a:chExt cx="317" cy="480"/>
              </a:xfrm>
            </p:grpSpPr>
            <p:sp>
              <p:nvSpPr>
                <p:cNvPr id="26875" name="Rectangle 25"/>
                <p:cNvSpPr>
                  <a:spLocks noChangeArrowheads="1"/>
                </p:cNvSpPr>
                <p:nvPr/>
              </p:nvSpPr>
              <p:spPr bwMode="auto">
                <a:xfrm>
                  <a:off x="945" y="129"/>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10</a:t>
                  </a:r>
                </a:p>
                <a:p>
                  <a:pPr algn="ctr" eaLnBrk="0" hangingPunct="0"/>
                  <a:endParaRPr kumimoji="1" lang="zh-CN" altLang="en-US" sz="1600" b="1">
                    <a:latin typeface="Times New Roman" panose="02020603050405020304" pitchFamily="18" charset="0"/>
                  </a:endParaRPr>
                </a:p>
              </p:txBody>
            </p:sp>
            <p:sp>
              <p:nvSpPr>
                <p:cNvPr id="26876" name="Rectangle 127"/>
                <p:cNvSpPr>
                  <a:spLocks noChangeArrowheads="1"/>
                </p:cNvSpPr>
                <p:nvPr/>
              </p:nvSpPr>
              <p:spPr bwMode="auto">
                <a:xfrm>
                  <a:off x="933" y="129"/>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4" name="Group 130"/>
              <p:cNvGrpSpPr>
                <a:grpSpLocks/>
              </p:cNvGrpSpPr>
              <p:nvPr/>
            </p:nvGrpSpPr>
            <p:grpSpPr bwMode="auto">
              <a:xfrm>
                <a:off x="1250" y="129"/>
                <a:ext cx="306" cy="480"/>
                <a:chOff x="1250" y="129"/>
                <a:chExt cx="306" cy="480"/>
              </a:xfrm>
            </p:grpSpPr>
            <p:sp>
              <p:nvSpPr>
                <p:cNvPr id="26873" name="Rectangle 26"/>
                <p:cNvSpPr>
                  <a:spLocks noChangeArrowheads="1"/>
                </p:cNvSpPr>
                <p:nvPr/>
              </p:nvSpPr>
              <p:spPr bwMode="auto">
                <a:xfrm>
                  <a:off x="1262" y="129"/>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6.50</a:t>
                  </a:r>
                </a:p>
                <a:p>
                  <a:pPr algn="r" eaLnBrk="0" hangingPunct="0"/>
                  <a:endParaRPr kumimoji="1" lang="zh-CN" altLang="en-US" sz="1600" b="1">
                    <a:latin typeface="Times New Roman" panose="02020603050405020304" pitchFamily="18" charset="0"/>
                  </a:endParaRPr>
                </a:p>
              </p:txBody>
            </p:sp>
            <p:sp>
              <p:nvSpPr>
                <p:cNvPr id="26874" name="Rectangle 129"/>
                <p:cNvSpPr>
                  <a:spLocks noChangeArrowheads="1"/>
                </p:cNvSpPr>
                <p:nvPr/>
              </p:nvSpPr>
              <p:spPr bwMode="auto">
                <a:xfrm>
                  <a:off x="1250" y="129"/>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5" name="Group 132"/>
              <p:cNvGrpSpPr>
                <a:grpSpLocks/>
              </p:cNvGrpSpPr>
              <p:nvPr/>
            </p:nvGrpSpPr>
            <p:grpSpPr bwMode="auto">
              <a:xfrm>
                <a:off x="1556" y="129"/>
                <a:ext cx="311" cy="480"/>
                <a:chOff x="1556" y="129"/>
                <a:chExt cx="311" cy="480"/>
              </a:xfrm>
            </p:grpSpPr>
            <p:sp>
              <p:nvSpPr>
                <p:cNvPr id="26871" name="Rectangle 27"/>
                <p:cNvSpPr>
                  <a:spLocks noChangeArrowheads="1"/>
                </p:cNvSpPr>
                <p:nvPr/>
              </p:nvSpPr>
              <p:spPr bwMode="auto">
                <a:xfrm>
                  <a:off x="1568" y="129"/>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1900</a:t>
                  </a:r>
                </a:p>
                <a:p>
                  <a:pPr algn="r" eaLnBrk="0" hangingPunct="0"/>
                  <a:endParaRPr kumimoji="1" lang="zh-CN" altLang="en-US" sz="1600" b="1">
                    <a:latin typeface="Times New Roman" panose="02020603050405020304" pitchFamily="18" charset="0"/>
                  </a:endParaRPr>
                </a:p>
              </p:txBody>
            </p:sp>
            <p:sp>
              <p:nvSpPr>
                <p:cNvPr id="26872" name="Rectangle 131"/>
                <p:cNvSpPr>
                  <a:spLocks noChangeArrowheads="1"/>
                </p:cNvSpPr>
                <p:nvPr/>
              </p:nvSpPr>
              <p:spPr bwMode="auto">
                <a:xfrm>
                  <a:off x="1556" y="129"/>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6" name="Group 134"/>
              <p:cNvGrpSpPr>
                <a:grpSpLocks/>
              </p:cNvGrpSpPr>
              <p:nvPr/>
            </p:nvGrpSpPr>
            <p:grpSpPr bwMode="auto">
              <a:xfrm>
                <a:off x="1867" y="129"/>
                <a:ext cx="319" cy="480"/>
                <a:chOff x="1867" y="129"/>
                <a:chExt cx="319" cy="480"/>
              </a:xfrm>
            </p:grpSpPr>
            <p:sp>
              <p:nvSpPr>
                <p:cNvPr id="26869" name="Rectangle 28"/>
                <p:cNvSpPr>
                  <a:spLocks noChangeArrowheads="1"/>
                </p:cNvSpPr>
                <p:nvPr/>
              </p:nvSpPr>
              <p:spPr bwMode="auto">
                <a:xfrm>
                  <a:off x="1879" y="129"/>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19</a:t>
                  </a:r>
                </a:p>
                <a:p>
                  <a:pPr algn="ctr" eaLnBrk="0" hangingPunct="0"/>
                  <a:endParaRPr kumimoji="1" lang="zh-CN" altLang="en-US" sz="1600" b="1">
                    <a:latin typeface="Times New Roman" panose="02020603050405020304" pitchFamily="18" charset="0"/>
                  </a:endParaRPr>
                </a:p>
              </p:txBody>
            </p:sp>
            <p:sp>
              <p:nvSpPr>
                <p:cNvPr id="26870" name="Rectangle 133"/>
                <p:cNvSpPr>
                  <a:spLocks noChangeArrowheads="1"/>
                </p:cNvSpPr>
                <p:nvPr/>
              </p:nvSpPr>
              <p:spPr bwMode="auto">
                <a:xfrm>
                  <a:off x="1867" y="129"/>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7" name="Group 136"/>
              <p:cNvGrpSpPr>
                <a:grpSpLocks/>
              </p:cNvGrpSpPr>
              <p:nvPr/>
            </p:nvGrpSpPr>
            <p:grpSpPr bwMode="auto">
              <a:xfrm>
                <a:off x="2186" y="129"/>
                <a:ext cx="303" cy="480"/>
                <a:chOff x="2186" y="129"/>
                <a:chExt cx="303" cy="480"/>
              </a:xfrm>
            </p:grpSpPr>
            <p:sp>
              <p:nvSpPr>
                <p:cNvPr id="26867" name="Rectangle 29"/>
                <p:cNvSpPr>
                  <a:spLocks noChangeArrowheads="1"/>
                </p:cNvSpPr>
                <p:nvPr/>
              </p:nvSpPr>
              <p:spPr bwMode="auto">
                <a:xfrm>
                  <a:off x="2198" y="129"/>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1.50</a:t>
                  </a:r>
                </a:p>
                <a:p>
                  <a:pPr algn="r" eaLnBrk="0" hangingPunct="0"/>
                  <a:endParaRPr kumimoji="1" lang="zh-CN" altLang="en-US" sz="1600" b="1">
                    <a:latin typeface="Times New Roman" panose="02020603050405020304" pitchFamily="18" charset="0"/>
                  </a:endParaRPr>
                </a:p>
              </p:txBody>
            </p:sp>
            <p:sp>
              <p:nvSpPr>
                <p:cNvPr id="26868" name="Rectangle 135"/>
                <p:cNvSpPr>
                  <a:spLocks noChangeArrowheads="1"/>
                </p:cNvSpPr>
                <p:nvPr/>
              </p:nvSpPr>
              <p:spPr bwMode="auto">
                <a:xfrm>
                  <a:off x="2186" y="129"/>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8" name="Group 138"/>
              <p:cNvGrpSpPr>
                <a:grpSpLocks/>
              </p:cNvGrpSpPr>
              <p:nvPr/>
            </p:nvGrpSpPr>
            <p:grpSpPr bwMode="auto">
              <a:xfrm>
                <a:off x="2489" y="129"/>
                <a:ext cx="359" cy="480"/>
                <a:chOff x="2489" y="129"/>
                <a:chExt cx="359" cy="480"/>
              </a:xfrm>
            </p:grpSpPr>
            <p:sp>
              <p:nvSpPr>
                <p:cNvPr id="26865" name="Rectangle 30"/>
                <p:cNvSpPr>
                  <a:spLocks noChangeArrowheads="1"/>
                </p:cNvSpPr>
                <p:nvPr/>
              </p:nvSpPr>
              <p:spPr bwMode="auto">
                <a:xfrm>
                  <a:off x="2501" y="12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a:t>
                  </a:r>
                </a:p>
                <a:p>
                  <a:pPr algn="r" eaLnBrk="0" hangingPunct="0"/>
                  <a:endParaRPr kumimoji="1" lang="zh-CN" altLang="en-US" sz="1600" b="1">
                    <a:latin typeface="Times New Roman" panose="02020603050405020304" pitchFamily="18" charset="0"/>
                  </a:endParaRPr>
                </a:p>
              </p:txBody>
            </p:sp>
            <p:sp>
              <p:nvSpPr>
                <p:cNvPr id="26866" name="Rectangle 137"/>
                <p:cNvSpPr>
                  <a:spLocks noChangeArrowheads="1"/>
                </p:cNvSpPr>
                <p:nvPr/>
              </p:nvSpPr>
              <p:spPr bwMode="auto">
                <a:xfrm>
                  <a:off x="2489" y="12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49" name="Group 140"/>
              <p:cNvGrpSpPr>
                <a:grpSpLocks/>
              </p:cNvGrpSpPr>
              <p:nvPr/>
            </p:nvGrpSpPr>
            <p:grpSpPr bwMode="auto">
              <a:xfrm>
                <a:off x="0" y="609"/>
                <a:ext cx="266" cy="480"/>
                <a:chOff x="0" y="609"/>
                <a:chExt cx="266" cy="480"/>
              </a:xfrm>
            </p:grpSpPr>
            <p:sp>
              <p:nvSpPr>
                <p:cNvPr id="26863" name="Rectangle 31"/>
                <p:cNvSpPr>
                  <a:spLocks noChangeArrowheads="1"/>
                </p:cNvSpPr>
                <p:nvPr/>
              </p:nvSpPr>
              <p:spPr bwMode="auto">
                <a:xfrm>
                  <a:off x="12" y="609"/>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a:t>
                  </a:r>
                </a:p>
                <a:p>
                  <a:pPr algn="ctr" eaLnBrk="0" hangingPunct="0"/>
                  <a:endParaRPr kumimoji="1" lang="zh-CN" altLang="en-US" sz="1600" b="1">
                    <a:latin typeface="Times New Roman" panose="02020603050405020304" pitchFamily="18" charset="0"/>
                  </a:endParaRPr>
                </a:p>
              </p:txBody>
            </p:sp>
            <p:sp>
              <p:nvSpPr>
                <p:cNvPr id="26864" name="Rectangle 139"/>
                <p:cNvSpPr>
                  <a:spLocks noChangeArrowheads="1"/>
                </p:cNvSpPr>
                <p:nvPr/>
              </p:nvSpPr>
              <p:spPr bwMode="auto">
                <a:xfrm>
                  <a:off x="0" y="609"/>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0" name="Group 142"/>
              <p:cNvGrpSpPr>
                <a:grpSpLocks/>
              </p:cNvGrpSpPr>
              <p:nvPr/>
            </p:nvGrpSpPr>
            <p:grpSpPr bwMode="auto">
              <a:xfrm>
                <a:off x="266" y="609"/>
                <a:ext cx="308" cy="480"/>
                <a:chOff x="266" y="609"/>
                <a:chExt cx="308" cy="480"/>
              </a:xfrm>
            </p:grpSpPr>
            <p:sp>
              <p:nvSpPr>
                <p:cNvPr id="26861" name="Rectangle 32"/>
                <p:cNvSpPr>
                  <a:spLocks noChangeArrowheads="1"/>
                </p:cNvSpPr>
                <p:nvPr/>
              </p:nvSpPr>
              <p:spPr bwMode="auto">
                <a:xfrm>
                  <a:off x="278" y="609"/>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13.70</a:t>
                  </a:r>
                </a:p>
                <a:p>
                  <a:pPr algn="r" eaLnBrk="0" hangingPunct="0"/>
                  <a:endParaRPr kumimoji="1" lang="zh-CN" altLang="en-US" sz="1600" b="1">
                    <a:latin typeface="Times New Roman" panose="02020603050405020304" pitchFamily="18" charset="0"/>
                  </a:endParaRPr>
                </a:p>
              </p:txBody>
            </p:sp>
            <p:sp>
              <p:nvSpPr>
                <p:cNvPr id="26862" name="Rectangle 141"/>
                <p:cNvSpPr>
                  <a:spLocks noChangeArrowheads="1"/>
                </p:cNvSpPr>
                <p:nvPr/>
              </p:nvSpPr>
              <p:spPr bwMode="auto">
                <a:xfrm>
                  <a:off x="266" y="609"/>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1" name="Group 144"/>
              <p:cNvGrpSpPr>
                <a:grpSpLocks/>
              </p:cNvGrpSpPr>
              <p:nvPr/>
            </p:nvGrpSpPr>
            <p:grpSpPr bwMode="auto">
              <a:xfrm>
                <a:off x="574" y="609"/>
                <a:ext cx="359" cy="480"/>
                <a:chOff x="574" y="609"/>
                <a:chExt cx="359" cy="480"/>
              </a:xfrm>
            </p:grpSpPr>
            <p:sp>
              <p:nvSpPr>
                <p:cNvPr id="26859" name="Rectangle 33"/>
                <p:cNvSpPr>
                  <a:spLocks noChangeArrowheads="1"/>
                </p:cNvSpPr>
                <p:nvPr/>
              </p:nvSpPr>
              <p:spPr bwMode="auto">
                <a:xfrm>
                  <a:off x="586" y="60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1024</a:t>
                  </a:r>
                </a:p>
                <a:p>
                  <a:pPr algn="r" eaLnBrk="0" hangingPunct="0"/>
                  <a:endParaRPr kumimoji="1" lang="zh-CN" altLang="en-US" sz="1600" b="1">
                    <a:latin typeface="Times New Roman" panose="02020603050405020304" pitchFamily="18" charset="0"/>
                  </a:endParaRPr>
                </a:p>
              </p:txBody>
            </p:sp>
            <p:sp>
              <p:nvSpPr>
                <p:cNvPr id="26860" name="Rectangle 143"/>
                <p:cNvSpPr>
                  <a:spLocks noChangeArrowheads="1"/>
                </p:cNvSpPr>
                <p:nvPr/>
              </p:nvSpPr>
              <p:spPr bwMode="auto">
                <a:xfrm>
                  <a:off x="574" y="60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2" name="Group 146"/>
              <p:cNvGrpSpPr>
                <a:grpSpLocks/>
              </p:cNvGrpSpPr>
              <p:nvPr/>
            </p:nvGrpSpPr>
            <p:grpSpPr bwMode="auto">
              <a:xfrm>
                <a:off x="933" y="609"/>
                <a:ext cx="317" cy="480"/>
                <a:chOff x="933" y="609"/>
                <a:chExt cx="317" cy="480"/>
              </a:xfrm>
            </p:grpSpPr>
            <p:sp>
              <p:nvSpPr>
                <p:cNvPr id="26857" name="Rectangle 34"/>
                <p:cNvSpPr>
                  <a:spLocks noChangeArrowheads="1"/>
                </p:cNvSpPr>
                <p:nvPr/>
              </p:nvSpPr>
              <p:spPr bwMode="auto">
                <a:xfrm>
                  <a:off x="945" y="609"/>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11</a:t>
                  </a:r>
                </a:p>
                <a:p>
                  <a:pPr algn="ctr" eaLnBrk="0" hangingPunct="0"/>
                  <a:endParaRPr kumimoji="1" lang="zh-CN" altLang="en-US" sz="1600" b="1">
                    <a:latin typeface="Times New Roman" panose="02020603050405020304" pitchFamily="18" charset="0"/>
                  </a:endParaRPr>
                </a:p>
              </p:txBody>
            </p:sp>
            <p:sp>
              <p:nvSpPr>
                <p:cNvPr id="26858" name="Rectangle 145"/>
                <p:cNvSpPr>
                  <a:spLocks noChangeArrowheads="1"/>
                </p:cNvSpPr>
                <p:nvPr/>
              </p:nvSpPr>
              <p:spPr bwMode="auto">
                <a:xfrm>
                  <a:off x="933" y="609"/>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3" name="Group 148"/>
              <p:cNvGrpSpPr>
                <a:grpSpLocks/>
              </p:cNvGrpSpPr>
              <p:nvPr/>
            </p:nvGrpSpPr>
            <p:grpSpPr bwMode="auto">
              <a:xfrm>
                <a:off x="1250" y="609"/>
                <a:ext cx="306" cy="480"/>
                <a:chOff x="1250" y="609"/>
                <a:chExt cx="306" cy="480"/>
              </a:xfrm>
            </p:grpSpPr>
            <p:sp>
              <p:nvSpPr>
                <p:cNvPr id="26855" name="Rectangle 35"/>
                <p:cNvSpPr>
                  <a:spLocks noChangeArrowheads="1"/>
                </p:cNvSpPr>
                <p:nvPr/>
              </p:nvSpPr>
              <p:spPr bwMode="auto">
                <a:xfrm>
                  <a:off x="1262" y="609"/>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15.00</a:t>
                  </a:r>
                </a:p>
                <a:p>
                  <a:pPr algn="r" eaLnBrk="0" hangingPunct="0"/>
                  <a:endParaRPr kumimoji="1" lang="zh-CN" altLang="en-US" sz="1600" b="1">
                    <a:latin typeface="Times New Roman" panose="02020603050405020304" pitchFamily="18" charset="0"/>
                  </a:endParaRPr>
                </a:p>
              </p:txBody>
            </p:sp>
            <p:sp>
              <p:nvSpPr>
                <p:cNvPr id="26856" name="Rectangle 147"/>
                <p:cNvSpPr>
                  <a:spLocks noChangeArrowheads="1"/>
                </p:cNvSpPr>
                <p:nvPr/>
              </p:nvSpPr>
              <p:spPr bwMode="auto">
                <a:xfrm>
                  <a:off x="1250" y="609"/>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4" name="Group 150"/>
              <p:cNvGrpSpPr>
                <a:grpSpLocks/>
              </p:cNvGrpSpPr>
              <p:nvPr/>
            </p:nvGrpSpPr>
            <p:grpSpPr bwMode="auto">
              <a:xfrm>
                <a:off x="1556" y="609"/>
                <a:ext cx="311" cy="480"/>
                <a:chOff x="1556" y="609"/>
                <a:chExt cx="311" cy="480"/>
              </a:xfrm>
            </p:grpSpPr>
            <p:sp>
              <p:nvSpPr>
                <p:cNvPr id="26853" name="Rectangle 36"/>
                <p:cNvSpPr>
                  <a:spLocks noChangeArrowheads="1"/>
                </p:cNvSpPr>
                <p:nvPr/>
              </p:nvSpPr>
              <p:spPr bwMode="auto">
                <a:xfrm>
                  <a:off x="1568" y="609"/>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864</a:t>
                  </a:r>
                </a:p>
                <a:p>
                  <a:pPr algn="r" eaLnBrk="0" hangingPunct="0"/>
                  <a:endParaRPr kumimoji="1" lang="zh-CN" altLang="en-US" sz="1600" b="1">
                    <a:latin typeface="Times New Roman" panose="02020603050405020304" pitchFamily="18" charset="0"/>
                  </a:endParaRPr>
                </a:p>
              </p:txBody>
            </p:sp>
            <p:sp>
              <p:nvSpPr>
                <p:cNvPr id="26854" name="Rectangle 149"/>
                <p:cNvSpPr>
                  <a:spLocks noChangeArrowheads="1"/>
                </p:cNvSpPr>
                <p:nvPr/>
              </p:nvSpPr>
              <p:spPr bwMode="auto">
                <a:xfrm>
                  <a:off x="1556" y="609"/>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5" name="Group 152"/>
              <p:cNvGrpSpPr>
                <a:grpSpLocks/>
              </p:cNvGrpSpPr>
              <p:nvPr/>
            </p:nvGrpSpPr>
            <p:grpSpPr bwMode="auto">
              <a:xfrm>
                <a:off x="1867" y="609"/>
                <a:ext cx="319" cy="480"/>
                <a:chOff x="1867" y="609"/>
                <a:chExt cx="319" cy="480"/>
              </a:xfrm>
            </p:grpSpPr>
            <p:sp>
              <p:nvSpPr>
                <p:cNvPr id="26851" name="Rectangle 37"/>
                <p:cNvSpPr>
                  <a:spLocks noChangeArrowheads="1"/>
                </p:cNvSpPr>
                <p:nvPr/>
              </p:nvSpPr>
              <p:spPr bwMode="auto">
                <a:xfrm>
                  <a:off x="1879" y="609"/>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20</a:t>
                  </a:r>
                </a:p>
                <a:p>
                  <a:pPr algn="ctr" eaLnBrk="0" hangingPunct="0"/>
                  <a:endParaRPr kumimoji="1" lang="zh-CN" altLang="en-US" sz="1600" b="1">
                    <a:latin typeface="Times New Roman" panose="02020603050405020304" pitchFamily="18" charset="0"/>
                  </a:endParaRPr>
                </a:p>
              </p:txBody>
            </p:sp>
            <p:sp>
              <p:nvSpPr>
                <p:cNvPr id="26852" name="Rectangle 151"/>
                <p:cNvSpPr>
                  <a:spLocks noChangeArrowheads="1"/>
                </p:cNvSpPr>
                <p:nvPr/>
              </p:nvSpPr>
              <p:spPr bwMode="auto">
                <a:xfrm>
                  <a:off x="1867" y="609"/>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6" name="Group 154"/>
              <p:cNvGrpSpPr>
                <a:grpSpLocks/>
              </p:cNvGrpSpPr>
              <p:nvPr/>
            </p:nvGrpSpPr>
            <p:grpSpPr bwMode="auto">
              <a:xfrm>
                <a:off x="2186" y="609"/>
                <a:ext cx="303" cy="480"/>
                <a:chOff x="2186" y="609"/>
                <a:chExt cx="303" cy="480"/>
              </a:xfrm>
            </p:grpSpPr>
            <p:sp>
              <p:nvSpPr>
                <p:cNvPr id="26849" name="Rectangle 38"/>
                <p:cNvSpPr>
                  <a:spLocks noChangeArrowheads="1"/>
                </p:cNvSpPr>
                <p:nvPr/>
              </p:nvSpPr>
              <p:spPr bwMode="auto">
                <a:xfrm>
                  <a:off x="2198" y="609"/>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8.00</a:t>
                  </a:r>
                </a:p>
                <a:p>
                  <a:pPr algn="r" eaLnBrk="0" hangingPunct="0"/>
                  <a:endParaRPr kumimoji="1" lang="zh-CN" altLang="en-US" sz="1600" b="1">
                    <a:latin typeface="Times New Roman" panose="02020603050405020304" pitchFamily="18" charset="0"/>
                  </a:endParaRPr>
                </a:p>
              </p:txBody>
            </p:sp>
            <p:sp>
              <p:nvSpPr>
                <p:cNvPr id="26850" name="Rectangle 153"/>
                <p:cNvSpPr>
                  <a:spLocks noChangeArrowheads="1"/>
                </p:cNvSpPr>
                <p:nvPr/>
              </p:nvSpPr>
              <p:spPr bwMode="auto">
                <a:xfrm>
                  <a:off x="2186" y="609"/>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7" name="Group 156"/>
              <p:cNvGrpSpPr>
                <a:grpSpLocks/>
              </p:cNvGrpSpPr>
              <p:nvPr/>
            </p:nvGrpSpPr>
            <p:grpSpPr bwMode="auto">
              <a:xfrm>
                <a:off x="2489" y="609"/>
                <a:ext cx="359" cy="480"/>
                <a:chOff x="2489" y="609"/>
                <a:chExt cx="359" cy="480"/>
              </a:xfrm>
            </p:grpSpPr>
            <p:sp>
              <p:nvSpPr>
                <p:cNvPr id="26847" name="Rectangle 39"/>
                <p:cNvSpPr>
                  <a:spLocks noChangeArrowheads="1"/>
                </p:cNvSpPr>
                <p:nvPr/>
              </p:nvSpPr>
              <p:spPr bwMode="auto">
                <a:xfrm>
                  <a:off x="2501" y="60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80</a:t>
                  </a:r>
                </a:p>
                <a:p>
                  <a:pPr algn="r" eaLnBrk="0" hangingPunct="0"/>
                  <a:endParaRPr kumimoji="1" lang="zh-CN" altLang="en-US" sz="1600" b="1">
                    <a:latin typeface="Times New Roman" panose="02020603050405020304" pitchFamily="18" charset="0"/>
                  </a:endParaRPr>
                </a:p>
              </p:txBody>
            </p:sp>
            <p:sp>
              <p:nvSpPr>
                <p:cNvPr id="26848" name="Rectangle 155"/>
                <p:cNvSpPr>
                  <a:spLocks noChangeArrowheads="1"/>
                </p:cNvSpPr>
                <p:nvPr/>
              </p:nvSpPr>
              <p:spPr bwMode="auto">
                <a:xfrm>
                  <a:off x="2489" y="60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8" name="Group 158"/>
              <p:cNvGrpSpPr>
                <a:grpSpLocks/>
              </p:cNvGrpSpPr>
              <p:nvPr/>
            </p:nvGrpSpPr>
            <p:grpSpPr bwMode="auto">
              <a:xfrm>
                <a:off x="0" y="1089"/>
                <a:ext cx="266" cy="480"/>
                <a:chOff x="0" y="1089"/>
                <a:chExt cx="266" cy="480"/>
              </a:xfrm>
            </p:grpSpPr>
            <p:sp>
              <p:nvSpPr>
                <p:cNvPr id="26845" name="Rectangle 40"/>
                <p:cNvSpPr>
                  <a:spLocks noChangeArrowheads="1"/>
                </p:cNvSpPr>
                <p:nvPr/>
              </p:nvSpPr>
              <p:spPr bwMode="auto">
                <a:xfrm>
                  <a:off x="12" y="1089"/>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3</a:t>
                  </a:r>
                </a:p>
                <a:p>
                  <a:pPr algn="ctr" eaLnBrk="0" hangingPunct="0"/>
                  <a:endParaRPr kumimoji="1" lang="zh-CN" altLang="en-US" sz="1600" b="1">
                    <a:latin typeface="Times New Roman" panose="02020603050405020304" pitchFamily="18" charset="0"/>
                  </a:endParaRPr>
                </a:p>
              </p:txBody>
            </p:sp>
            <p:sp>
              <p:nvSpPr>
                <p:cNvPr id="26846" name="Rectangle 157"/>
                <p:cNvSpPr>
                  <a:spLocks noChangeArrowheads="1"/>
                </p:cNvSpPr>
                <p:nvPr/>
              </p:nvSpPr>
              <p:spPr bwMode="auto">
                <a:xfrm>
                  <a:off x="0" y="1089"/>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59" name="Group 160"/>
              <p:cNvGrpSpPr>
                <a:grpSpLocks/>
              </p:cNvGrpSpPr>
              <p:nvPr/>
            </p:nvGrpSpPr>
            <p:grpSpPr bwMode="auto">
              <a:xfrm>
                <a:off x="266" y="1089"/>
                <a:ext cx="308" cy="480"/>
                <a:chOff x="266" y="1089"/>
                <a:chExt cx="308" cy="480"/>
              </a:xfrm>
            </p:grpSpPr>
            <p:sp>
              <p:nvSpPr>
                <p:cNvPr id="26843" name="Rectangle 41"/>
                <p:cNvSpPr>
                  <a:spLocks noChangeArrowheads="1"/>
                </p:cNvSpPr>
                <p:nvPr/>
              </p:nvSpPr>
              <p:spPr bwMode="auto">
                <a:xfrm>
                  <a:off x="278" y="1089"/>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0.75</a:t>
                  </a:r>
                </a:p>
                <a:p>
                  <a:pPr algn="r" eaLnBrk="0" hangingPunct="0"/>
                  <a:endParaRPr kumimoji="1" lang="zh-CN" altLang="en-US" sz="1600" b="1">
                    <a:latin typeface="Times New Roman" panose="02020603050405020304" pitchFamily="18" charset="0"/>
                  </a:endParaRPr>
                </a:p>
              </p:txBody>
            </p:sp>
            <p:sp>
              <p:nvSpPr>
                <p:cNvPr id="26844" name="Rectangle 159"/>
                <p:cNvSpPr>
                  <a:spLocks noChangeArrowheads="1"/>
                </p:cNvSpPr>
                <p:nvPr/>
              </p:nvSpPr>
              <p:spPr bwMode="auto">
                <a:xfrm>
                  <a:off x="266" y="1089"/>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0" name="Group 162"/>
              <p:cNvGrpSpPr>
                <a:grpSpLocks/>
              </p:cNvGrpSpPr>
              <p:nvPr/>
            </p:nvGrpSpPr>
            <p:grpSpPr bwMode="auto">
              <a:xfrm>
                <a:off x="574" y="1089"/>
                <a:ext cx="359" cy="480"/>
                <a:chOff x="574" y="1089"/>
                <a:chExt cx="359" cy="480"/>
              </a:xfrm>
            </p:grpSpPr>
            <p:sp>
              <p:nvSpPr>
                <p:cNvPr id="26841" name="Rectangle 42"/>
                <p:cNvSpPr>
                  <a:spLocks noChangeArrowheads="1"/>
                </p:cNvSpPr>
                <p:nvPr/>
              </p:nvSpPr>
              <p:spPr bwMode="auto">
                <a:xfrm>
                  <a:off x="586" y="108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13</a:t>
                  </a:r>
                </a:p>
                <a:p>
                  <a:pPr algn="r" eaLnBrk="0" hangingPunct="0"/>
                  <a:endParaRPr kumimoji="1" lang="zh-CN" altLang="en-US" sz="1600" b="1">
                    <a:latin typeface="Times New Roman" panose="02020603050405020304" pitchFamily="18" charset="0"/>
                  </a:endParaRPr>
                </a:p>
              </p:txBody>
            </p:sp>
            <p:sp>
              <p:nvSpPr>
                <p:cNvPr id="26842" name="Rectangle 161"/>
                <p:cNvSpPr>
                  <a:spLocks noChangeArrowheads="1"/>
                </p:cNvSpPr>
                <p:nvPr/>
              </p:nvSpPr>
              <p:spPr bwMode="auto">
                <a:xfrm>
                  <a:off x="574" y="108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1" name="Group 164"/>
              <p:cNvGrpSpPr>
                <a:grpSpLocks/>
              </p:cNvGrpSpPr>
              <p:nvPr/>
            </p:nvGrpSpPr>
            <p:grpSpPr bwMode="auto">
              <a:xfrm>
                <a:off x="933" y="1089"/>
                <a:ext cx="317" cy="480"/>
                <a:chOff x="933" y="1089"/>
                <a:chExt cx="317" cy="480"/>
              </a:xfrm>
            </p:grpSpPr>
            <p:sp>
              <p:nvSpPr>
                <p:cNvPr id="26839" name="Rectangle 43"/>
                <p:cNvSpPr>
                  <a:spLocks noChangeArrowheads="1"/>
                </p:cNvSpPr>
                <p:nvPr/>
              </p:nvSpPr>
              <p:spPr bwMode="auto">
                <a:xfrm>
                  <a:off x="945" y="1089"/>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12</a:t>
                  </a:r>
                </a:p>
                <a:p>
                  <a:pPr algn="ctr" eaLnBrk="0" hangingPunct="0"/>
                  <a:endParaRPr kumimoji="1" lang="zh-CN" altLang="en-US" sz="1600" b="1">
                    <a:latin typeface="Times New Roman" panose="02020603050405020304" pitchFamily="18" charset="0"/>
                  </a:endParaRPr>
                </a:p>
              </p:txBody>
            </p:sp>
            <p:sp>
              <p:nvSpPr>
                <p:cNvPr id="26840" name="Rectangle 163"/>
                <p:cNvSpPr>
                  <a:spLocks noChangeArrowheads="1"/>
                </p:cNvSpPr>
                <p:nvPr/>
              </p:nvSpPr>
              <p:spPr bwMode="auto">
                <a:xfrm>
                  <a:off x="933" y="1089"/>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2" name="Group 166"/>
              <p:cNvGrpSpPr>
                <a:grpSpLocks/>
              </p:cNvGrpSpPr>
              <p:nvPr/>
            </p:nvGrpSpPr>
            <p:grpSpPr bwMode="auto">
              <a:xfrm>
                <a:off x="1250" y="1089"/>
                <a:ext cx="306" cy="480"/>
                <a:chOff x="1250" y="1089"/>
                <a:chExt cx="306" cy="480"/>
              </a:xfrm>
            </p:grpSpPr>
            <p:sp>
              <p:nvSpPr>
                <p:cNvPr id="26837" name="Rectangle 44"/>
                <p:cNvSpPr>
                  <a:spLocks noChangeArrowheads="1"/>
                </p:cNvSpPr>
                <p:nvPr/>
              </p:nvSpPr>
              <p:spPr bwMode="auto">
                <a:xfrm>
                  <a:off x="1262" y="1089"/>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7.00</a:t>
                  </a:r>
                </a:p>
                <a:p>
                  <a:pPr algn="r" eaLnBrk="0" hangingPunct="0"/>
                  <a:endParaRPr kumimoji="1" lang="zh-CN" altLang="en-US" sz="1600" b="1">
                    <a:latin typeface="Times New Roman" panose="02020603050405020304" pitchFamily="18" charset="0"/>
                  </a:endParaRPr>
                </a:p>
              </p:txBody>
            </p:sp>
            <p:sp>
              <p:nvSpPr>
                <p:cNvPr id="26838" name="Rectangle 165"/>
                <p:cNvSpPr>
                  <a:spLocks noChangeArrowheads="1"/>
                </p:cNvSpPr>
                <p:nvPr/>
              </p:nvSpPr>
              <p:spPr bwMode="auto">
                <a:xfrm>
                  <a:off x="1250" y="1089"/>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3" name="Group 168"/>
              <p:cNvGrpSpPr>
                <a:grpSpLocks/>
              </p:cNvGrpSpPr>
              <p:nvPr/>
            </p:nvGrpSpPr>
            <p:grpSpPr bwMode="auto">
              <a:xfrm>
                <a:off x="1556" y="1089"/>
                <a:ext cx="311" cy="480"/>
                <a:chOff x="1556" y="1089"/>
                <a:chExt cx="311" cy="480"/>
              </a:xfrm>
            </p:grpSpPr>
            <p:sp>
              <p:nvSpPr>
                <p:cNvPr id="26835" name="Rectangle 45"/>
                <p:cNvSpPr>
                  <a:spLocks noChangeArrowheads="1"/>
                </p:cNvSpPr>
                <p:nvPr/>
              </p:nvSpPr>
              <p:spPr bwMode="auto">
                <a:xfrm>
                  <a:off x="1568" y="1089"/>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17</a:t>
                  </a:r>
                </a:p>
                <a:p>
                  <a:pPr algn="r" eaLnBrk="0" hangingPunct="0"/>
                  <a:endParaRPr kumimoji="1" lang="zh-CN" altLang="en-US" sz="1600" b="1">
                    <a:latin typeface="Times New Roman" panose="02020603050405020304" pitchFamily="18" charset="0"/>
                  </a:endParaRPr>
                </a:p>
              </p:txBody>
            </p:sp>
            <p:sp>
              <p:nvSpPr>
                <p:cNvPr id="26836" name="Rectangle 167"/>
                <p:cNvSpPr>
                  <a:spLocks noChangeArrowheads="1"/>
                </p:cNvSpPr>
                <p:nvPr/>
              </p:nvSpPr>
              <p:spPr bwMode="auto">
                <a:xfrm>
                  <a:off x="1556" y="1089"/>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4" name="Group 170"/>
              <p:cNvGrpSpPr>
                <a:grpSpLocks/>
              </p:cNvGrpSpPr>
              <p:nvPr/>
            </p:nvGrpSpPr>
            <p:grpSpPr bwMode="auto">
              <a:xfrm>
                <a:off x="1867" y="1089"/>
                <a:ext cx="319" cy="480"/>
                <a:chOff x="1867" y="1089"/>
                <a:chExt cx="319" cy="480"/>
              </a:xfrm>
            </p:grpSpPr>
            <p:sp>
              <p:nvSpPr>
                <p:cNvPr id="26833" name="Rectangle 46"/>
                <p:cNvSpPr>
                  <a:spLocks noChangeArrowheads="1"/>
                </p:cNvSpPr>
                <p:nvPr/>
              </p:nvSpPr>
              <p:spPr bwMode="auto">
                <a:xfrm>
                  <a:off x="1879" y="1089"/>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21</a:t>
                  </a:r>
                </a:p>
                <a:p>
                  <a:pPr algn="ctr" eaLnBrk="0" hangingPunct="0"/>
                  <a:endParaRPr kumimoji="1" lang="zh-CN" altLang="en-US" sz="1600" b="1">
                    <a:latin typeface="Times New Roman" panose="02020603050405020304" pitchFamily="18" charset="0"/>
                  </a:endParaRPr>
                </a:p>
              </p:txBody>
            </p:sp>
            <p:sp>
              <p:nvSpPr>
                <p:cNvPr id="26834" name="Rectangle 169"/>
                <p:cNvSpPr>
                  <a:spLocks noChangeArrowheads="1"/>
                </p:cNvSpPr>
                <p:nvPr/>
              </p:nvSpPr>
              <p:spPr bwMode="auto">
                <a:xfrm>
                  <a:off x="1867" y="1089"/>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5" name="Group 172"/>
              <p:cNvGrpSpPr>
                <a:grpSpLocks/>
              </p:cNvGrpSpPr>
              <p:nvPr/>
            </p:nvGrpSpPr>
            <p:grpSpPr bwMode="auto">
              <a:xfrm>
                <a:off x="2186" y="1089"/>
                <a:ext cx="303" cy="480"/>
                <a:chOff x="2186" y="1089"/>
                <a:chExt cx="303" cy="480"/>
              </a:xfrm>
            </p:grpSpPr>
            <p:sp>
              <p:nvSpPr>
                <p:cNvPr id="26831" name="Rectangle 47"/>
                <p:cNvSpPr>
                  <a:spLocks noChangeArrowheads="1"/>
                </p:cNvSpPr>
                <p:nvPr/>
              </p:nvSpPr>
              <p:spPr bwMode="auto">
                <a:xfrm>
                  <a:off x="2198" y="1089"/>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28.42</a:t>
                  </a:r>
                </a:p>
                <a:p>
                  <a:pPr algn="r" eaLnBrk="0" hangingPunct="0"/>
                  <a:endParaRPr kumimoji="1" lang="zh-CN" altLang="en-US" sz="1600" b="1">
                    <a:latin typeface="Times New Roman" panose="02020603050405020304" pitchFamily="18" charset="0"/>
                  </a:endParaRPr>
                </a:p>
              </p:txBody>
            </p:sp>
            <p:sp>
              <p:nvSpPr>
                <p:cNvPr id="26832" name="Rectangle 171"/>
                <p:cNvSpPr>
                  <a:spLocks noChangeArrowheads="1"/>
                </p:cNvSpPr>
                <p:nvPr/>
              </p:nvSpPr>
              <p:spPr bwMode="auto">
                <a:xfrm>
                  <a:off x="2186" y="1089"/>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6" name="Group 174"/>
              <p:cNvGrpSpPr>
                <a:grpSpLocks/>
              </p:cNvGrpSpPr>
              <p:nvPr/>
            </p:nvGrpSpPr>
            <p:grpSpPr bwMode="auto">
              <a:xfrm>
                <a:off x="2489" y="1089"/>
                <a:ext cx="359" cy="480"/>
                <a:chOff x="2489" y="1089"/>
                <a:chExt cx="359" cy="480"/>
              </a:xfrm>
            </p:grpSpPr>
            <p:sp>
              <p:nvSpPr>
                <p:cNvPr id="26829" name="Rectangle 48"/>
                <p:cNvSpPr>
                  <a:spLocks noChangeArrowheads="1"/>
                </p:cNvSpPr>
                <p:nvPr/>
              </p:nvSpPr>
              <p:spPr bwMode="auto">
                <a:xfrm>
                  <a:off x="2501" y="108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13672</a:t>
                  </a:r>
                </a:p>
                <a:p>
                  <a:pPr algn="r" eaLnBrk="0" hangingPunct="0"/>
                  <a:endParaRPr kumimoji="1" lang="zh-CN" altLang="en-US" sz="1600" b="1">
                    <a:latin typeface="Times New Roman" panose="02020603050405020304" pitchFamily="18" charset="0"/>
                  </a:endParaRPr>
                </a:p>
              </p:txBody>
            </p:sp>
            <p:sp>
              <p:nvSpPr>
                <p:cNvPr id="26830" name="Rectangle 173"/>
                <p:cNvSpPr>
                  <a:spLocks noChangeArrowheads="1"/>
                </p:cNvSpPr>
                <p:nvPr/>
              </p:nvSpPr>
              <p:spPr bwMode="auto">
                <a:xfrm>
                  <a:off x="2489" y="108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7" name="Group 176"/>
              <p:cNvGrpSpPr>
                <a:grpSpLocks/>
              </p:cNvGrpSpPr>
              <p:nvPr/>
            </p:nvGrpSpPr>
            <p:grpSpPr bwMode="auto">
              <a:xfrm>
                <a:off x="0" y="1569"/>
                <a:ext cx="266" cy="480"/>
                <a:chOff x="0" y="1569"/>
                <a:chExt cx="266" cy="480"/>
              </a:xfrm>
            </p:grpSpPr>
            <p:sp>
              <p:nvSpPr>
                <p:cNvPr id="26827" name="Rectangle 49"/>
                <p:cNvSpPr>
                  <a:spLocks noChangeArrowheads="1"/>
                </p:cNvSpPr>
                <p:nvPr/>
              </p:nvSpPr>
              <p:spPr bwMode="auto">
                <a:xfrm>
                  <a:off x="12" y="1569"/>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4</a:t>
                  </a:r>
                </a:p>
                <a:p>
                  <a:pPr algn="ctr" eaLnBrk="0" hangingPunct="0"/>
                  <a:endParaRPr kumimoji="1" lang="zh-CN" altLang="en-US" sz="1600" b="1">
                    <a:latin typeface="Times New Roman" panose="02020603050405020304" pitchFamily="18" charset="0"/>
                  </a:endParaRPr>
                </a:p>
              </p:txBody>
            </p:sp>
            <p:sp>
              <p:nvSpPr>
                <p:cNvPr id="26828" name="Rectangle 175"/>
                <p:cNvSpPr>
                  <a:spLocks noChangeArrowheads="1"/>
                </p:cNvSpPr>
                <p:nvPr/>
              </p:nvSpPr>
              <p:spPr bwMode="auto">
                <a:xfrm>
                  <a:off x="0" y="1569"/>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8" name="Group 178"/>
              <p:cNvGrpSpPr>
                <a:grpSpLocks/>
              </p:cNvGrpSpPr>
              <p:nvPr/>
            </p:nvGrpSpPr>
            <p:grpSpPr bwMode="auto">
              <a:xfrm>
                <a:off x="266" y="1569"/>
                <a:ext cx="308" cy="480"/>
                <a:chOff x="266" y="1569"/>
                <a:chExt cx="308" cy="480"/>
              </a:xfrm>
            </p:grpSpPr>
            <p:sp>
              <p:nvSpPr>
                <p:cNvPr id="26825" name="Rectangle 50"/>
                <p:cNvSpPr>
                  <a:spLocks noChangeArrowheads="1"/>
                </p:cNvSpPr>
                <p:nvPr/>
              </p:nvSpPr>
              <p:spPr bwMode="auto">
                <a:xfrm>
                  <a:off x="278" y="1569"/>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2.85</a:t>
                  </a:r>
                </a:p>
                <a:p>
                  <a:pPr algn="r" eaLnBrk="0" hangingPunct="0"/>
                  <a:endParaRPr kumimoji="1" lang="zh-CN" altLang="en-US" sz="1600" b="1">
                    <a:latin typeface="Times New Roman" panose="02020603050405020304" pitchFamily="18" charset="0"/>
                  </a:endParaRPr>
                </a:p>
              </p:txBody>
            </p:sp>
            <p:sp>
              <p:nvSpPr>
                <p:cNvPr id="26826" name="Rectangle 177"/>
                <p:cNvSpPr>
                  <a:spLocks noChangeArrowheads="1"/>
                </p:cNvSpPr>
                <p:nvPr/>
              </p:nvSpPr>
              <p:spPr bwMode="auto">
                <a:xfrm>
                  <a:off x="266" y="1569"/>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69" name="Group 180"/>
              <p:cNvGrpSpPr>
                <a:grpSpLocks/>
              </p:cNvGrpSpPr>
              <p:nvPr/>
            </p:nvGrpSpPr>
            <p:grpSpPr bwMode="auto">
              <a:xfrm>
                <a:off x="574" y="1569"/>
                <a:ext cx="359" cy="480"/>
                <a:chOff x="574" y="1569"/>
                <a:chExt cx="359" cy="480"/>
              </a:xfrm>
            </p:grpSpPr>
            <p:sp>
              <p:nvSpPr>
                <p:cNvPr id="26823" name="Rectangle 51"/>
                <p:cNvSpPr>
                  <a:spLocks noChangeArrowheads="1"/>
                </p:cNvSpPr>
                <p:nvPr/>
              </p:nvSpPr>
              <p:spPr bwMode="auto">
                <a:xfrm>
                  <a:off x="586" y="156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30</a:t>
                  </a:r>
                </a:p>
                <a:p>
                  <a:pPr algn="r" eaLnBrk="0" hangingPunct="0"/>
                  <a:endParaRPr kumimoji="1" lang="zh-CN" altLang="en-US" sz="1600" b="1">
                    <a:latin typeface="Times New Roman" panose="02020603050405020304" pitchFamily="18" charset="0"/>
                  </a:endParaRPr>
                </a:p>
              </p:txBody>
            </p:sp>
            <p:sp>
              <p:nvSpPr>
                <p:cNvPr id="26824" name="Rectangle 179"/>
                <p:cNvSpPr>
                  <a:spLocks noChangeArrowheads="1"/>
                </p:cNvSpPr>
                <p:nvPr/>
              </p:nvSpPr>
              <p:spPr bwMode="auto">
                <a:xfrm>
                  <a:off x="574" y="156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0" name="Group 182"/>
              <p:cNvGrpSpPr>
                <a:grpSpLocks/>
              </p:cNvGrpSpPr>
              <p:nvPr/>
            </p:nvGrpSpPr>
            <p:grpSpPr bwMode="auto">
              <a:xfrm>
                <a:off x="933" y="1569"/>
                <a:ext cx="317" cy="480"/>
                <a:chOff x="933" y="1569"/>
                <a:chExt cx="317" cy="480"/>
              </a:xfrm>
            </p:grpSpPr>
            <p:sp>
              <p:nvSpPr>
                <p:cNvPr id="26821" name="Rectangle 52"/>
                <p:cNvSpPr>
                  <a:spLocks noChangeArrowheads="1"/>
                </p:cNvSpPr>
                <p:nvPr/>
              </p:nvSpPr>
              <p:spPr bwMode="auto">
                <a:xfrm>
                  <a:off x="945" y="1569"/>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13</a:t>
                  </a:r>
                </a:p>
                <a:p>
                  <a:pPr algn="ctr" eaLnBrk="0" hangingPunct="0"/>
                  <a:endParaRPr kumimoji="1" lang="zh-CN" altLang="en-US" sz="1600" b="1">
                    <a:latin typeface="Times New Roman" panose="02020603050405020304" pitchFamily="18" charset="0"/>
                  </a:endParaRPr>
                </a:p>
              </p:txBody>
            </p:sp>
            <p:sp>
              <p:nvSpPr>
                <p:cNvPr id="26822" name="Rectangle 181"/>
                <p:cNvSpPr>
                  <a:spLocks noChangeArrowheads="1"/>
                </p:cNvSpPr>
                <p:nvPr/>
              </p:nvSpPr>
              <p:spPr bwMode="auto">
                <a:xfrm>
                  <a:off x="933" y="1569"/>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1" name="Group 184"/>
              <p:cNvGrpSpPr>
                <a:grpSpLocks/>
              </p:cNvGrpSpPr>
              <p:nvPr/>
            </p:nvGrpSpPr>
            <p:grpSpPr bwMode="auto">
              <a:xfrm>
                <a:off x="1250" y="1569"/>
                <a:ext cx="306" cy="480"/>
                <a:chOff x="1250" y="1569"/>
                <a:chExt cx="306" cy="480"/>
              </a:xfrm>
            </p:grpSpPr>
            <p:sp>
              <p:nvSpPr>
                <p:cNvPr id="26819" name="Rectangle 53"/>
                <p:cNvSpPr>
                  <a:spLocks noChangeArrowheads="1"/>
                </p:cNvSpPr>
                <p:nvPr/>
              </p:nvSpPr>
              <p:spPr bwMode="auto">
                <a:xfrm>
                  <a:off x="1262" y="1569"/>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16.00</a:t>
                  </a:r>
                </a:p>
                <a:p>
                  <a:pPr algn="r" eaLnBrk="0" hangingPunct="0"/>
                  <a:endParaRPr kumimoji="1" lang="zh-CN" altLang="en-US" sz="1600" b="1">
                    <a:latin typeface="Times New Roman" panose="02020603050405020304" pitchFamily="18" charset="0"/>
                  </a:endParaRPr>
                </a:p>
              </p:txBody>
            </p:sp>
            <p:sp>
              <p:nvSpPr>
                <p:cNvPr id="26820" name="Rectangle 183"/>
                <p:cNvSpPr>
                  <a:spLocks noChangeArrowheads="1"/>
                </p:cNvSpPr>
                <p:nvPr/>
              </p:nvSpPr>
              <p:spPr bwMode="auto">
                <a:xfrm>
                  <a:off x="1250" y="1569"/>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2" name="Group 186"/>
              <p:cNvGrpSpPr>
                <a:grpSpLocks/>
              </p:cNvGrpSpPr>
              <p:nvPr/>
            </p:nvGrpSpPr>
            <p:grpSpPr bwMode="auto">
              <a:xfrm>
                <a:off x="1556" y="1569"/>
                <a:ext cx="311" cy="480"/>
                <a:chOff x="1556" y="1569"/>
                <a:chExt cx="311" cy="480"/>
              </a:xfrm>
            </p:grpSpPr>
            <p:sp>
              <p:nvSpPr>
                <p:cNvPr id="26817" name="Rectangle 54"/>
                <p:cNvSpPr>
                  <a:spLocks noChangeArrowheads="1"/>
                </p:cNvSpPr>
                <p:nvPr/>
              </p:nvSpPr>
              <p:spPr bwMode="auto">
                <a:xfrm>
                  <a:off x="1568" y="1569"/>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1045</a:t>
                  </a:r>
                </a:p>
                <a:p>
                  <a:pPr algn="r" eaLnBrk="0" hangingPunct="0"/>
                  <a:endParaRPr kumimoji="1" lang="zh-CN" altLang="en-US" sz="1600" b="1">
                    <a:latin typeface="Times New Roman" panose="02020603050405020304" pitchFamily="18" charset="0"/>
                  </a:endParaRPr>
                </a:p>
              </p:txBody>
            </p:sp>
            <p:sp>
              <p:nvSpPr>
                <p:cNvPr id="26818" name="Rectangle 185"/>
                <p:cNvSpPr>
                  <a:spLocks noChangeArrowheads="1"/>
                </p:cNvSpPr>
                <p:nvPr/>
              </p:nvSpPr>
              <p:spPr bwMode="auto">
                <a:xfrm>
                  <a:off x="1556" y="1569"/>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3" name="Group 188"/>
              <p:cNvGrpSpPr>
                <a:grpSpLocks/>
              </p:cNvGrpSpPr>
              <p:nvPr/>
            </p:nvGrpSpPr>
            <p:grpSpPr bwMode="auto">
              <a:xfrm>
                <a:off x="1867" y="1569"/>
                <a:ext cx="319" cy="480"/>
                <a:chOff x="1867" y="1569"/>
                <a:chExt cx="319" cy="480"/>
              </a:xfrm>
            </p:grpSpPr>
            <p:sp>
              <p:nvSpPr>
                <p:cNvPr id="26815" name="Rectangle 55"/>
                <p:cNvSpPr>
                  <a:spLocks noChangeArrowheads="1"/>
                </p:cNvSpPr>
                <p:nvPr/>
              </p:nvSpPr>
              <p:spPr bwMode="auto">
                <a:xfrm>
                  <a:off x="1879" y="1569"/>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22*</a:t>
                  </a:r>
                </a:p>
                <a:p>
                  <a:pPr algn="ctr" eaLnBrk="0" hangingPunct="0"/>
                  <a:endParaRPr kumimoji="1" lang="zh-CN" altLang="en-US" sz="1600" b="1">
                    <a:latin typeface="Times New Roman" panose="02020603050405020304" pitchFamily="18" charset="0"/>
                  </a:endParaRPr>
                </a:p>
              </p:txBody>
            </p:sp>
            <p:sp>
              <p:nvSpPr>
                <p:cNvPr id="26816" name="Rectangle 187"/>
                <p:cNvSpPr>
                  <a:spLocks noChangeArrowheads="1"/>
                </p:cNvSpPr>
                <p:nvPr/>
              </p:nvSpPr>
              <p:spPr bwMode="auto">
                <a:xfrm>
                  <a:off x="1867" y="1569"/>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4" name="Group 190"/>
              <p:cNvGrpSpPr>
                <a:grpSpLocks/>
              </p:cNvGrpSpPr>
              <p:nvPr/>
            </p:nvGrpSpPr>
            <p:grpSpPr bwMode="auto">
              <a:xfrm>
                <a:off x="2186" y="1569"/>
                <a:ext cx="303" cy="480"/>
                <a:chOff x="2186" y="1569"/>
                <a:chExt cx="303" cy="480"/>
              </a:xfrm>
            </p:grpSpPr>
            <p:sp>
              <p:nvSpPr>
                <p:cNvPr id="26813" name="Rectangle 56"/>
                <p:cNvSpPr>
                  <a:spLocks noChangeArrowheads="1"/>
                </p:cNvSpPr>
                <p:nvPr/>
              </p:nvSpPr>
              <p:spPr bwMode="auto">
                <a:xfrm>
                  <a:off x="2198" y="1569"/>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9.01</a:t>
                  </a:r>
                </a:p>
                <a:p>
                  <a:pPr algn="r" eaLnBrk="0" hangingPunct="0"/>
                  <a:endParaRPr kumimoji="1" lang="zh-CN" altLang="en-US" sz="1600" b="1">
                    <a:latin typeface="Times New Roman" panose="02020603050405020304" pitchFamily="18" charset="0"/>
                  </a:endParaRPr>
                </a:p>
              </p:txBody>
            </p:sp>
            <p:sp>
              <p:nvSpPr>
                <p:cNvPr id="26814" name="Rectangle 189"/>
                <p:cNvSpPr>
                  <a:spLocks noChangeArrowheads="1"/>
                </p:cNvSpPr>
                <p:nvPr/>
              </p:nvSpPr>
              <p:spPr bwMode="auto">
                <a:xfrm>
                  <a:off x="2186" y="1569"/>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5" name="Group 192"/>
              <p:cNvGrpSpPr>
                <a:grpSpLocks/>
              </p:cNvGrpSpPr>
              <p:nvPr/>
            </p:nvGrpSpPr>
            <p:grpSpPr bwMode="auto">
              <a:xfrm>
                <a:off x="2489" y="1569"/>
                <a:ext cx="359" cy="480"/>
                <a:chOff x="2489" y="1569"/>
                <a:chExt cx="359" cy="480"/>
              </a:xfrm>
            </p:grpSpPr>
            <p:sp>
              <p:nvSpPr>
                <p:cNvPr id="26811" name="Rectangle 57"/>
                <p:cNvSpPr>
                  <a:spLocks noChangeArrowheads="1"/>
                </p:cNvSpPr>
                <p:nvPr/>
              </p:nvSpPr>
              <p:spPr bwMode="auto">
                <a:xfrm>
                  <a:off x="2501" y="156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3845</a:t>
                  </a:r>
                </a:p>
                <a:p>
                  <a:pPr algn="r" eaLnBrk="0" hangingPunct="0"/>
                  <a:endParaRPr kumimoji="1" lang="zh-CN" altLang="en-US" sz="1600" b="1">
                    <a:latin typeface="Times New Roman" panose="02020603050405020304" pitchFamily="18" charset="0"/>
                  </a:endParaRPr>
                </a:p>
              </p:txBody>
            </p:sp>
            <p:sp>
              <p:nvSpPr>
                <p:cNvPr id="26812" name="Rectangle 191"/>
                <p:cNvSpPr>
                  <a:spLocks noChangeArrowheads="1"/>
                </p:cNvSpPr>
                <p:nvPr/>
              </p:nvSpPr>
              <p:spPr bwMode="auto">
                <a:xfrm>
                  <a:off x="2489" y="156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6" name="Group 194"/>
              <p:cNvGrpSpPr>
                <a:grpSpLocks/>
              </p:cNvGrpSpPr>
              <p:nvPr/>
            </p:nvGrpSpPr>
            <p:grpSpPr bwMode="auto">
              <a:xfrm>
                <a:off x="0" y="2049"/>
                <a:ext cx="266" cy="480"/>
                <a:chOff x="0" y="2049"/>
                <a:chExt cx="266" cy="480"/>
              </a:xfrm>
            </p:grpSpPr>
            <p:sp>
              <p:nvSpPr>
                <p:cNvPr id="26809" name="Rectangle 58"/>
                <p:cNvSpPr>
                  <a:spLocks noChangeArrowheads="1"/>
                </p:cNvSpPr>
                <p:nvPr/>
              </p:nvSpPr>
              <p:spPr bwMode="auto">
                <a:xfrm>
                  <a:off x="12" y="2049"/>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5</a:t>
                  </a:r>
                </a:p>
                <a:p>
                  <a:pPr algn="ctr" eaLnBrk="0" hangingPunct="0"/>
                  <a:endParaRPr kumimoji="1" lang="zh-CN" altLang="en-US" sz="1600" b="1">
                    <a:latin typeface="Times New Roman" panose="02020603050405020304" pitchFamily="18" charset="0"/>
                  </a:endParaRPr>
                </a:p>
              </p:txBody>
            </p:sp>
            <p:sp>
              <p:nvSpPr>
                <p:cNvPr id="26810" name="Rectangle 193"/>
                <p:cNvSpPr>
                  <a:spLocks noChangeArrowheads="1"/>
                </p:cNvSpPr>
                <p:nvPr/>
              </p:nvSpPr>
              <p:spPr bwMode="auto">
                <a:xfrm>
                  <a:off x="0" y="2049"/>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7" name="Group 196"/>
              <p:cNvGrpSpPr>
                <a:grpSpLocks/>
              </p:cNvGrpSpPr>
              <p:nvPr/>
            </p:nvGrpSpPr>
            <p:grpSpPr bwMode="auto">
              <a:xfrm>
                <a:off x="266" y="2049"/>
                <a:ext cx="308" cy="480"/>
                <a:chOff x="266" y="2049"/>
                <a:chExt cx="308" cy="480"/>
              </a:xfrm>
            </p:grpSpPr>
            <p:sp>
              <p:nvSpPr>
                <p:cNvPr id="26807" name="Rectangle 59"/>
                <p:cNvSpPr>
                  <a:spLocks noChangeArrowheads="1"/>
                </p:cNvSpPr>
                <p:nvPr/>
              </p:nvSpPr>
              <p:spPr bwMode="auto">
                <a:xfrm>
                  <a:off x="278" y="2049"/>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2.00</a:t>
                  </a:r>
                </a:p>
                <a:p>
                  <a:pPr algn="r" eaLnBrk="0" hangingPunct="0"/>
                  <a:endParaRPr kumimoji="1" lang="zh-CN" altLang="en-US" sz="1600" b="1">
                    <a:latin typeface="Times New Roman" panose="02020603050405020304" pitchFamily="18" charset="0"/>
                  </a:endParaRPr>
                </a:p>
              </p:txBody>
            </p:sp>
            <p:sp>
              <p:nvSpPr>
                <p:cNvPr id="26808" name="Rectangle 195"/>
                <p:cNvSpPr>
                  <a:spLocks noChangeArrowheads="1"/>
                </p:cNvSpPr>
                <p:nvPr/>
              </p:nvSpPr>
              <p:spPr bwMode="auto">
                <a:xfrm>
                  <a:off x="266" y="2049"/>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8" name="Group 198"/>
              <p:cNvGrpSpPr>
                <a:grpSpLocks/>
              </p:cNvGrpSpPr>
              <p:nvPr/>
            </p:nvGrpSpPr>
            <p:grpSpPr bwMode="auto">
              <a:xfrm>
                <a:off x="574" y="2049"/>
                <a:ext cx="359" cy="480"/>
                <a:chOff x="574" y="2049"/>
                <a:chExt cx="359" cy="480"/>
              </a:xfrm>
            </p:grpSpPr>
            <p:sp>
              <p:nvSpPr>
                <p:cNvPr id="26805" name="Rectangle 60"/>
                <p:cNvSpPr>
                  <a:spLocks noChangeArrowheads="1"/>
                </p:cNvSpPr>
                <p:nvPr/>
              </p:nvSpPr>
              <p:spPr bwMode="auto">
                <a:xfrm>
                  <a:off x="586" y="204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1102</a:t>
                  </a:r>
                </a:p>
                <a:p>
                  <a:pPr algn="r" eaLnBrk="0" hangingPunct="0"/>
                  <a:endParaRPr kumimoji="1" lang="zh-CN" altLang="en-US" sz="1600" b="1">
                    <a:latin typeface="Times New Roman" panose="02020603050405020304" pitchFamily="18" charset="0"/>
                  </a:endParaRPr>
                </a:p>
              </p:txBody>
            </p:sp>
            <p:sp>
              <p:nvSpPr>
                <p:cNvPr id="26806" name="Rectangle 197"/>
                <p:cNvSpPr>
                  <a:spLocks noChangeArrowheads="1"/>
                </p:cNvSpPr>
                <p:nvPr/>
              </p:nvSpPr>
              <p:spPr bwMode="auto">
                <a:xfrm>
                  <a:off x="574" y="204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79" name="Group 200"/>
              <p:cNvGrpSpPr>
                <a:grpSpLocks/>
              </p:cNvGrpSpPr>
              <p:nvPr/>
            </p:nvGrpSpPr>
            <p:grpSpPr bwMode="auto">
              <a:xfrm>
                <a:off x="933" y="2049"/>
                <a:ext cx="317" cy="480"/>
                <a:chOff x="933" y="2049"/>
                <a:chExt cx="317" cy="480"/>
              </a:xfrm>
            </p:grpSpPr>
            <p:sp>
              <p:nvSpPr>
                <p:cNvPr id="26803" name="Rectangle 61"/>
                <p:cNvSpPr>
                  <a:spLocks noChangeArrowheads="1"/>
                </p:cNvSpPr>
                <p:nvPr/>
              </p:nvSpPr>
              <p:spPr bwMode="auto">
                <a:xfrm>
                  <a:off x="945" y="2049"/>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14</a:t>
                  </a:r>
                </a:p>
                <a:p>
                  <a:pPr algn="ctr" eaLnBrk="0" hangingPunct="0"/>
                  <a:endParaRPr kumimoji="1" lang="zh-CN" altLang="en-US" sz="1600" b="1">
                    <a:latin typeface="Times New Roman" panose="02020603050405020304" pitchFamily="18" charset="0"/>
                  </a:endParaRPr>
                </a:p>
              </p:txBody>
            </p:sp>
            <p:sp>
              <p:nvSpPr>
                <p:cNvPr id="26804" name="Rectangle 199"/>
                <p:cNvSpPr>
                  <a:spLocks noChangeArrowheads="1"/>
                </p:cNvSpPr>
                <p:nvPr/>
              </p:nvSpPr>
              <p:spPr bwMode="auto">
                <a:xfrm>
                  <a:off x="933" y="2049"/>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0" name="Group 202"/>
              <p:cNvGrpSpPr>
                <a:grpSpLocks/>
              </p:cNvGrpSpPr>
              <p:nvPr/>
            </p:nvGrpSpPr>
            <p:grpSpPr bwMode="auto">
              <a:xfrm>
                <a:off x="1250" y="2049"/>
                <a:ext cx="306" cy="480"/>
                <a:chOff x="1250" y="2049"/>
                <a:chExt cx="306" cy="480"/>
              </a:xfrm>
            </p:grpSpPr>
            <p:sp>
              <p:nvSpPr>
                <p:cNvPr id="26801" name="Rectangle 62"/>
                <p:cNvSpPr>
                  <a:spLocks noChangeArrowheads="1"/>
                </p:cNvSpPr>
                <p:nvPr/>
              </p:nvSpPr>
              <p:spPr bwMode="auto">
                <a:xfrm>
                  <a:off x="1262" y="2049"/>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12.30</a:t>
                  </a:r>
                </a:p>
                <a:p>
                  <a:pPr algn="r" eaLnBrk="0" hangingPunct="0"/>
                  <a:endParaRPr kumimoji="1" lang="zh-CN" altLang="en-US" sz="1600" b="1">
                    <a:latin typeface="Times New Roman" panose="02020603050405020304" pitchFamily="18" charset="0"/>
                  </a:endParaRPr>
                </a:p>
              </p:txBody>
            </p:sp>
            <p:sp>
              <p:nvSpPr>
                <p:cNvPr id="26802" name="Rectangle 201"/>
                <p:cNvSpPr>
                  <a:spLocks noChangeArrowheads="1"/>
                </p:cNvSpPr>
                <p:nvPr/>
              </p:nvSpPr>
              <p:spPr bwMode="auto">
                <a:xfrm>
                  <a:off x="1250" y="2049"/>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1" name="Group 204"/>
              <p:cNvGrpSpPr>
                <a:grpSpLocks/>
              </p:cNvGrpSpPr>
              <p:nvPr/>
            </p:nvGrpSpPr>
            <p:grpSpPr bwMode="auto">
              <a:xfrm>
                <a:off x="1556" y="2049"/>
                <a:ext cx="311" cy="480"/>
                <a:chOff x="1556" y="2049"/>
                <a:chExt cx="311" cy="480"/>
              </a:xfrm>
            </p:grpSpPr>
            <p:sp>
              <p:nvSpPr>
                <p:cNvPr id="26799" name="Rectangle 63"/>
                <p:cNvSpPr>
                  <a:spLocks noChangeArrowheads="1"/>
                </p:cNvSpPr>
                <p:nvPr/>
              </p:nvSpPr>
              <p:spPr bwMode="auto">
                <a:xfrm>
                  <a:off x="1568" y="2049"/>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220</a:t>
                  </a:r>
                </a:p>
                <a:p>
                  <a:pPr algn="r" eaLnBrk="0" hangingPunct="0"/>
                  <a:endParaRPr kumimoji="1" lang="zh-CN" altLang="en-US" sz="1600" b="1">
                    <a:latin typeface="Times New Roman" panose="02020603050405020304" pitchFamily="18" charset="0"/>
                  </a:endParaRPr>
                </a:p>
              </p:txBody>
            </p:sp>
            <p:sp>
              <p:nvSpPr>
                <p:cNvPr id="26800" name="Rectangle 203"/>
                <p:cNvSpPr>
                  <a:spLocks noChangeArrowheads="1"/>
                </p:cNvSpPr>
                <p:nvPr/>
              </p:nvSpPr>
              <p:spPr bwMode="auto">
                <a:xfrm>
                  <a:off x="1556" y="2049"/>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2" name="Group 206"/>
              <p:cNvGrpSpPr>
                <a:grpSpLocks/>
              </p:cNvGrpSpPr>
              <p:nvPr/>
            </p:nvGrpSpPr>
            <p:grpSpPr bwMode="auto">
              <a:xfrm>
                <a:off x="1867" y="2049"/>
                <a:ext cx="319" cy="480"/>
                <a:chOff x="1867" y="2049"/>
                <a:chExt cx="319" cy="480"/>
              </a:xfrm>
            </p:grpSpPr>
            <p:sp>
              <p:nvSpPr>
                <p:cNvPr id="26797" name="Rectangle 64"/>
                <p:cNvSpPr>
                  <a:spLocks noChangeArrowheads="1"/>
                </p:cNvSpPr>
                <p:nvPr/>
              </p:nvSpPr>
              <p:spPr bwMode="auto">
                <a:xfrm>
                  <a:off x="1879" y="2049"/>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23</a:t>
                  </a:r>
                </a:p>
                <a:p>
                  <a:pPr algn="ctr" eaLnBrk="0" hangingPunct="0"/>
                  <a:endParaRPr kumimoji="1" lang="zh-CN" altLang="en-US" sz="1600" b="1">
                    <a:latin typeface="Times New Roman" panose="02020603050405020304" pitchFamily="18" charset="0"/>
                  </a:endParaRPr>
                </a:p>
              </p:txBody>
            </p:sp>
            <p:sp>
              <p:nvSpPr>
                <p:cNvPr id="26798" name="Rectangle 205"/>
                <p:cNvSpPr>
                  <a:spLocks noChangeArrowheads="1"/>
                </p:cNvSpPr>
                <p:nvPr/>
              </p:nvSpPr>
              <p:spPr bwMode="auto">
                <a:xfrm>
                  <a:off x="1867" y="2049"/>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3" name="Group 208"/>
              <p:cNvGrpSpPr>
                <a:grpSpLocks/>
              </p:cNvGrpSpPr>
              <p:nvPr/>
            </p:nvGrpSpPr>
            <p:grpSpPr bwMode="auto">
              <a:xfrm>
                <a:off x="2186" y="2049"/>
                <a:ext cx="303" cy="480"/>
                <a:chOff x="2186" y="2049"/>
                <a:chExt cx="303" cy="480"/>
              </a:xfrm>
            </p:grpSpPr>
            <p:sp>
              <p:nvSpPr>
                <p:cNvPr id="26795" name="Rectangle 65"/>
                <p:cNvSpPr>
                  <a:spLocks noChangeArrowheads="1"/>
                </p:cNvSpPr>
                <p:nvPr/>
              </p:nvSpPr>
              <p:spPr bwMode="auto">
                <a:xfrm>
                  <a:off x="2198" y="2049"/>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0.75</a:t>
                  </a:r>
                </a:p>
                <a:p>
                  <a:pPr algn="r" eaLnBrk="0" hangingPunct="0"/>
                  <a:endParaRPr kumimoji="1" lang="zh-CN" altLang="en-US" sz="1600" b="1">
                    <a:latin typeface="Times New Roman" panose="02020603050405020304" pitchFamily="18" charset="0"/>
                  </a:endParaRPr>
                </a:p>
              </p:txBody>
            </p:sp>
            <p:sp>
              <p:nvSpPr>
                <p:cNvPr id="26796" name="Rectangle 207"/>
                <p:cNvSpPr>
                  <a:spLocks noChangeArrowheads="1"/>
                </p:cNvSpPr>
                <p:nvPr/>
              </p:nvSpPr>
              <p:spPr bwMode="auto">
                <a:xfrm>
                  <a:off x="2186" y="2049"/>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4" name="Group 210"/>
              <p:cNvGrpSpPr>
                <a:grpSpLocks/>
              </p:cNvGrpSpPr>
              <p:nvPr/>
            </p:nvGrpSpPr>
            <p:grpSpPr bwMode="auto">
              <a:xfrm>
                <a:off x="2489" y="2049"/>
                <a:ext cx="359" cy="480"/>
                <a:chOff x="2489" y="2049"/>
                <a:chExt cx="359" cy="480"/>
              </a:xfrm>
            </p:grpSpPr>
            <p:sp>
              <p:nvSpPr>
                <p:cNvPr id="26793" name="Rectangle 66"/>
                <p:cNvSpPr>
                  <a:spLocks noChangeArrowheads="1"/>
                </p:cNvSpPr>
                <p:nvPr/>
              </p:nvSpPr>
              <p:spPr bwMode="auto">
                <a:xfrm>
                  <a:off x="2501" y="2049"/>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480</a:t>
                  </a:r>
                </a:p>
                <a:p>
                  <a:pPr algn="r" eaLnBrk="0" hangingPunct="0"/>
                  <a:endParaRPr kumimoji="1" lang="zh-CN" altLang="en-US" sz="1600" b="1">
                    <a:latin typeface="Times New Roman" panose="02020603050405020304" pitchFamily="18" charset="0"/>
                  </a:endParaRPr>
                </a:p>
              </p:txBody>
            </p:sp>
            <p:sp>
              <p:nvSpPr>
                <p:cNvPr id="26794" name="Rectangle 209"/>
                <p:cNvSpPr>
                  <a:spLocks noChangeArrowheads="1"/>
                </p:cNvSpPr>
                <p:nvPr/>
              </p:nvSpPr>
              <p:spPr bwMode="auto">
                <a:xfrm>
                  <a:off x="2489" y="2049"/>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5" name="Group 212"/>
              <p:cNvGrpSpPr>
                <a:grpSpLocks/>
              </p:cNvGrpSpPr>
              <p:nvPr/>
            </p:nvGrpSpPr>
            <p:grpSpPr bwMode="auto">
              <a:xfrm>
                <a:off x="0" y="2529"/>
                <a:ext cx="266" cy="384"/>
                <a:chOff x="0" y="2529"/>
                <a:chExt cx="266" cy="384"/>
              </a:xfrm>
            </p:grpSpPr>
            <p:sp>
              <p:nvSpPr>
                <p:cNvPr id="26791" name="Rectangle 67"/>
                <p:cNvSpPr>
                  <a:spLocks noChangeArrowheads="1"/>
                </p:cNvSpPr>
                <p:nvPr/>
              </p:nvSpPr>
              <p:spPr bwMode="auto">
                <a:xfrm>
                  <a:off x="12" y="2529"/>
                  <a:ext cx="24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6</a:t>
                  </a:r>
                </a:p>
                <a:p>
                  <a:pPr algn="ctr" eaLnBrk="0" hangingPunct="0"/>
                  <a:endParaRPr kumimoji="1" lang="zh-CN" altLang="en-US" sz="1600" b="1">
                    <a:latin typeface="Times New Roman" panose="02020603050405020304" pitchFamily="18" charset="0"/>
                  </a:endParaRPr>
                </a:p>
              </p:txBody>
            </p:sp>
            <p:sp>
              <p:nvSpPr>
                <p:cNvPr id="26792" name="Rectangle 211"/>
                <p:cNvSpPr>
                  <a:spLocks noChangeArrowheads="1"/>
                </p:cNvSpPr>
                <p:nvPr/>
              </p:nvSpPr>
              <p:spPr bwMode="auto">
                <a:xfrm>
                  <a:off x="0" y="2529"/>
                  <a:ext cx="266"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6" name="Group 214"/>
              <p:cNvGrpSpPr>
                <a:grpSpLocks/>
              </p:cNvGrpSpPr>
              <p:nvPr/>
            </p:nvGrpSpPr>
            <p:grpSpPr bwMode="auto">
              <a:xfrm>
                <a:off x="266" y="2529"/>
                <a:ext cx="308" cy="384"/>
                <a:chOff x="266" y="2529"/>
                <a:chExt cx="308" cy="384"/>
              </a:xfrm>
            </p:grpSpPr>
            <p:sp>
              <p:nvSpPr>
                <p:cNvPr id="26789" name="Rectangle 68"/>
                <p:cNvSpPr>
                  <a:spLocks noChangeArrowheads="1"/>
                </p:cNvSpPr>
                <p:nvPr/>
              </p:nvSpPr>
              <p:spPr bwMode="auto">
                <a:xfrm>
                  <a:off x="278" y="2529"/>
                  <a:ext cx="2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5.00</a:t>
                  </a:r>
                </a:p>
                <a:p>
                  <a:pPr algn="r" eaLnBrk="0" hangingPunct="0"/>
                  <a:endParaRPr kumimoji="1" lang="zh-CN" altLang="en-US" sz="1600" b="1">
                    <a:latin typeface="Times New Roman" panose="02020603050405020304" pitchFamily="18" charset="0"/>
                  </a:endParaRPr>
                </a:p>
              </p:txBody>
            </p:sp>
            <p:sp>
              <p:nvSpPr>
                <p:cNvPr id="26790" name="Rectangle 213"/>
                <p:cNvSpPr>
                  <a:spLocks noChangeArrowheads="1"/>
                </p:cNvSpPr>
                <p:nvPr/>
              </p:nvSpPr>
              <p:spPr bwMode="auto">
                <a:xfrm>
                  <a:off x="266" y="2529"/>
                  <a:ext cx="30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7" name="Group 216"/>
              <p:cNvGrpSpPr>
                <a:grpSpLocks/>
              </p:cNvGrpSpPr>
              <p:nvPr/>
            </p:nvGrpSpPr>
            <p:grpSpPr bwMode="auto">
              <a:xfrm>
                <a:off x="574" y="2529"/>
                <a:ext cx="359" cy="384"/>
                <a:chOff x="574" y="2529"/>
                <a:chExt cx="359" cy="384"/>
              </a:xfrm>
            </p:grpSpPr>
            <p:sp>
              <p:nvSpPr>
                <p:cNvPr id="26787" name="Rectangle 69"/>
                <p:cNvSpPr>
                  <a:spLocks noChangeArrowheads="1"/>
                </p:cNvSpPr>
                <p:nvPr/>
              </p:nvSpPr>
              <p:spPr bwMode="auto">
                <a:xfrm>
                  <a:off x="586" y="2529"/>
                  <a:ext cx="33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600</a:t>
                  </a:r>
                </a:p>
                <a:p>
                  <a:pPr algn="r" eaLnBrk="0" hangingPunct="0"/>
                  <a:endParaRPr kumimoji="1" lang="zh-CN" altLang="en-US" sz="1600" b="1">
                    <a:latin typeface="Times New Roman" panose="02020603050405020304" pitchFamily="18" charset="0"/>
                  </a:endParaRPr>
                </a:p>
              </p:txBody>
            </p:sp>
            <p:sp>
              <p:nvSpPr>
                <p:cNvPr id="26788" name="Rectangle 215"/>
                <p:cNvSpPr>
                  <a:spLocks noChangeArrowheads="1"/>
                </p:cNvSpPr>
                <p:nvPr/>
              </p:nvSpPr>
              <p:spPr bwMode="auto">
                <a:xfrm>
                  <a:off x="574" y="2529"/>
                  <a:ext cx="35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8" name="Group 218"/>
              <p:cNvGrpSpPr>
                <a:grpSpLocks/>
              </p:cNvGrpSpPr>
              <p:nvPr/>
            </p:nvGrpSpPr>
            <p:grpSpPr bwMode="auto">
              <a:xfrm>
                <a:off x="933" y="2529"/>
                <a:ext cx="317" cy="384"/>
                <a:chOff x="933" y="2529"/>
                <a:chExt cx="317" cy="384"/>
              </a:xfrm>
            </p:grpSpPr>
            <p:sp>
              <p:nvSpPr>
                <p:cNvPr id="26785" name="Rectangle 70"/>
                <p:cNvSpPr>
                  <a:spLocks noChangeArrowheads="1"/>
                </p:cNvSpPr>
                <p:nvPr/>
              </p:nvSpPr>
              <p:spPr bwMode="auto">
                <a:xfrm>
                  <a:off x="945" y="2529"/>
                  <a:ext cx="29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15</a:t>
                  </a:r>
                </a:p>
                <a:p>
                  <a:pPr algn="ctr" eaLnBrk="0" hangingPunct="0"/>
                  <a:endParaRPr kumimoji="1" lang="zh-CN" altLang="en-US" sz="1600" b="1">
                    <a:latin typeface="Times New Roman" panose="02020603050405020304" pitchFamily="18" charset="0"/>
                  </a:endParaRPr>
                </a:p>
              </p:txBody>
            </p:sp>
            <p:sp>
              <p:nvSpPr>
                <p:cNvPr id="26786" name="Rectangle 217"/>
                <p:cNvSpPr>
                  <a:spLocks noChangeArrowheads="1"/>
                </p:cNvSpPr>
                <p:nvPr/>
              </p:nvSpPr>
              <p:spPr bwMode="auto">
                <a:xfrm>
                  <a:off x="933" y="2529"/>
                  <a:ext cx="31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89" name="Group 220"/>
              <p:cNvGrpSpPr>
                <a:grpSpLocks/>
              </p:cNvGrpSpPr>
              <p:nvPr/>
            </p:nvGrpSpPr>
            <p:grpSpPr bwMode="auto">
              <a:xfrm>
                <a:off x="1250" y="2529"/>
                <a:ext cx="306" cy="384"/>
                <a:chOff x="1250" y="2529"/>
                <a:chExt cx="306" cy="384"/>
              </a:xfrm>
            </p:grpSpPr>
            <p:sp>
              <p:nvSpPr>
                <p:cNvPr id="26783" name="Rectangle 71"/>
                <p:cNvSpPr>
                  <a:spLocks noChangeArrowheads="1"/>
                </p:cNvSpPr>
                <p:nvPr/>
              </p:nvSpPr>
              <p:spPr bwMode="auto">
                <a:xfrm>
                  <a:off x="1262" y="2529"/>
                  <a:ext cx="28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3.86</a:t>
                  </a:r>
                </a:p>
                <a:p>
                  <a:pPr algn="r" eaLnBrk="0" hangingPunct="0"/>
                  <a:endParaRPr kumimoji="1" lang="zh-CN" altLang="en-US" sz="1600" b="1">
                    <a:latin typeface="Times New Roman" panose="02020603050405020304" pitchFamily="18" charset="0"/>
                  </a:endParaRPr>
                </a:p>
              </p:txBody>
            </p:sp>
            <p:sp>
              <p:nvSpPr>
                <p:cNvPr id="26784" name="Rectangle 219"/>
                <p:cNvSpPr>
                  <a:spLocks noChangeArrowheads="1"/>
                </p:cNvSpPr>
                <p:nvPr/>
              </p:nvSpPr>
              <p:spPr bwMode="auto">
                <a:xfrm>
                  <a:off x="1250" y="2529"/>
                  <a:ext cx="306"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0" name="Group 222"/>
              <p:cNvGrpSpPr>
                <a:grpSpLocks/>
              </p:cNvGrpSpPr>
              <p:nvPr/>
            </p:nvGrpSpPr>
            <p:grpSpPr bwMode="auto">
              <a:xfrm>
                <a:off x="1556" y="2529"/>
                <a:ext cx="311" cy="384"/>
                <a:chOff x="1556" y="2529"/>
                <a:chExt cx="311" cy="384"/>
              </a:xfrm>
            </p:grpSpPr>
            <p:sp>
              <p:nvSpPr>
                <p:cNvPr id="26781" name="Rectangle 72"/>
                <p:cNvSpPr>
                  <a:spLocks noChangeArrowheads="1"/>
                </p:cNvSpPr>
                <p:nvPr/>
              </p:nvSpPr>
              <p:spPr bwMode="auto">
                <a:xfrm>
                  <a:off x="1568" y="2529"/>
                  <a:ext cx="28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4600</a:t>
                  </a:r>
                </a:p>
                <a:p>
                  <a:pPr algn="r" eaLnBrk="0" hangingPunct="0"/>
                  <a:endParaRPr kumimoji="1" lang="zh-CN" altLang="en-US" sz="1600" b="1">
                    <a:latin typeface="Times New Roman" panose="02020603050405020304" pitchFamily="18" charset="0"/>
                  </a:endParaRPr>
                </a:p>
              </p:txBody>
            </p:sp>
            <p:sp>
              <p:nvSpPr>
                <p:cNvPr id="26782" name="Rectangle 221"/>
                <p:cNvSpPr>
                  <a:spLocks noChangeArrowheads="1"/>
                </p:cNvSpPr>
                <p:nvPr/>
              </p:nvSpPr>
              <p:spPr bwMode="auto">
                <a:xfrm>
                  <a:off x="1556" y="2529"/>
                  <a:ext cx="311"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1" name="Group 224"/>
              <p:cNvGrpSpPr>
                <a:grpSpLocks/>
              </p:cNvGrpSpPr>
              <p:nvPr/>
            </p:nvGrpSpPr>
            <p:grpSpPr bwMode="auto">
              <a:xfrm>
                <a:off x="1867" y="2529"/>
                <a:ext cx="319" cy="384"/>
                <a:chOff x="1867" y="2529"/>
                <a:chExt cx="319" cy="384"/>
              </a:xfrm>
            </p:grpSpPr>
            <p:sp>
              <p:nvSpPr>
                <p:cNvPr id="26779" name="Rectangle 73"/>
                <p:cNvSpPr>
                  <a:spLocks noChangeArrowheads="1"/>
                </p:cNvSpPr>
                <p:nvPr/>
              </p:nvSpPr>
              <p:spPr bwMode="auto">
                <a:xfrm>
                  <a:off x="1879" y="2529"/>
                  <a:ext cx="29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24</a:t>
                  </a:r>
                </a:p>
                <a:p>
                  <a:pPr algn="ctr" eaLnBrk="0" hangingPunct="0"/>
                  <a:endParaRPr kumimoji="1" lang="zh-CN" altLang="en-US" sz="1600" b="1">
                    <a:latin typeface="Times New Roman" panose="02020603050405020304" pitchFamily="18" charset="0"/>
                  </a:endParaRPr>
                </a:p>
              </p:txBody>
            </p:sp>
            <p:sp>
              <p:nvSpPr>
                <p:cNvPr id="26780" name="Rectangle 223"/>
                <p:cNvSpPr>
                  <a:spLocks noChangeArrowheads="1"/>
                </p:cNvSpPr>
                <p:nvPr/>
              </p:nvSpPr>
              <p:spPr bwMode="auto">
                <a:xfrm>
                  <a:off x="1867" y="2529"/>
                  <a:ext cx="31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2" name="Group 226"/>
              <p:cNvGrpSpPr>
                <a:grpSpLocks/>
              </p:cNvGrpSpPr>
              <p:nvPr/>
            </p:nvGrpSpPr>
            <p:grpSpPr bwMode="auto">
              <a:xfrm>
                <a:off x="2186" y="2529"/>
                <a:ext cx="303" cy="384"/>
                <a:chOff x="2186" y="2529"/>
                <a:chExt cx="303" cy="384"/>
              </a:xfrm>
            </p:grpSpPr>
            <p:sp>
              <p:nvSpPr>
                <p:cNvPr id="26777" name="Rectangle 74"/>
                <p:cNvSpPr>
                  <a:spLocks noChangeArrowheads="1"/>
                </p:cNvSpPr>
                <p:nvPr/>
              </p:nvSpPr>
              <p:spPr bwMode="auto">
                <a:xfrm>
                  <a:off x="2198" y="2529"/>
                  <a:ext cx="27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6.00</a:t>
                  </a:r>
                </a:p>
                <a:p>
                  <a:pPr algn="r" eaLnBrk="0" hangingPunct="0"/>
                  <a:endParaRPr kumimoji="1" lang="zh-CN" altLang="en-US" sz="1600" b="1">
                    <a:latin typeface="Times New Roman" panose="02020603050405020304" pitchFamily="18" charset="0"/>
                  </a:endParaRPr>
                </a:p>
              </p:txBody>
            </p:sp>
            <p:sp>
              <p:nvSpPr>
                <p:cNvPr id="26778" name="Rectangle 225"/>
                <p:cNvSpPr>
                  <a:spLocks noChangeArrowheads="1"/>
                </p:cNvSpPr>
                <p:nvPr/>
              </p:nvSpPr>
              <p:spPr bwMode="auto">
                <a:xfrm>
                  <a:off x="2186" y="2529"/>
                  <a:ext cx="303"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3" name="Group 228"/>
              <p:cNvGrpSpPr>
                <a:grpSpLocks/>
              </p:cNvGrpSpPr>
              <p:nvPr/>
            </p:nvGrpSpPr>
            <p:grpSpPr bwMode="auto">
              <a:xfrm>
                <a:off x="2489" y="2529"/>
                <a:ext cx="359" cy="384"/>
                <a:chOff x="2489" y="2529"/>
                <a:chExt cx="359" cy="384"/>
              </a:xfrm>
            </p:grpSpPr>
            <p:sp>
              <p:nvSpPr>
                <p:cNvPr id="26775" name="Rectangle 75"/>
                <p:cNvSpPr>
                  <a:spLocks noChangeArrowheads="1"/>
                </p:cNvSpPr>
                <p:nvPr/>
              </p:nvSpPr>
              <p:spPr bwMode="auto">
                <a:xfrm>
                  <a:off x="2501" y="2529"/>
                  <a:ext cx="33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311</a:t>
                  </a:r>
                </a:p>
                <a:p>
                  <a:pPr algn="r" eaLnBrk="0" hangingPunct="0"/>
                  <a:endParaRPr kumimoji="1" lang="zh-CN" altLang="en-US" sz="1600" b="1">
                    <a:latin typeface="Times New Roman" panose="02020603050405020304" pitchFamily="18" charset="0"/>
                  </a:endParaRPr>
                </a:p>
              </p:txBody>
            </p:sp>
            <p:sp>
              <p:nvSpPr>
                <p:cNvPr id="26776" name="Rectangle 227"/>
                <p:cNvSpPr>
                  <a:spLocks noChangeArrowheads="1"/>
                </p:cNvSpPr>
                <p:nvPr/>
              </p:nvSpPr>
              <p:spPr bwMode="auto">
                <a:xfrm>
                  <a:off x="2489" y="2529"/>
                  <a:ext cx="35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4" name="Group 230"/>
              <p:cNvGrpSpPr>
                <a:grpSpLocks/>
              </p:cNvGrpSpPr>
              <p:nvPr/>
            </p:nvGrpSpPr>
            <p:grpSpPr bwMode="auto">
              <a:xfrm>
                <a:off x="0" y="2913"/>
                <a:ext cx="266" cy="480"/>
                <a:chOff x="0" y="2913"/>
                <a:chExt cx="266" cy="480"/>
              </a:xfrm>
            </p:grpSpPr>
            <p:sp>
              <p:nvSpPr>
                <p:cNvPr id="26773" name="Rectangle 76"/>
                <p:cNvSpPr>
                  <a:spLocks noChangeArrowheads="1"/>
                </p:cNvSpPr>
                <p:nvPr/>
              </p:nvSpPr>
              <p:spPr bwMode="auto">
                <a:xfrm>
                  <a:off x="12" y="2913"/>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7</a:t>
                  </a:r>
                </a:p>
                <a:p>
                  <a:pPr algn="ctr" eaLnBrk="0" hangingPunct="0"/>
                  <a:endParaRPr kumimoji="1" lang="zh-CN" altLang="en-US" sz="1600" b="1">
                    <a:latin typeface="Times New Roman" panose="02020603050405020304" pitchFamily="18" charset="0"/>
                  </a:endParaRPr>
                </a:p>
              </p:txBody>
            </p:sp>
            <p:sp>
              <p:nvSpPr>
                <p:cNvPr id="26774" name="Rectangle 229"/>
                <p:cNvSpPr>
                  <a:spLocks noChangeArrowheads="1"/>
                </p:cNvSpPr>
                <p:nvPr/>
              </p:nvSpPr>
              <p:spPr bwMode="auto">
                <a:xfrm>
                  <a:off x="0" y="2913"/>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5" name="Group 232"/>
              <p:cNvGrpSpPr>
                <a:grpSpLocks/>
              </p:cNvGrpSpPr>
              <p:nvPr/>
            </p:nvGrpSpPr>
            <p:grpSpPr bwMode="auto">
              <a:xfrm>
                <a:off x="266" y="2913"/>
                <a:ext cx="308" cy="480"/>
                <a:chOff x="266" y="2913"/>
                <a:chExt cx="308" cy="480"/>
              </a:xfrm>
            </p:grpSpPr>
            <p:sp>
              <p:nvSpPr>
                <p:cNvPr id="26771" name="Rectangle 77"/>
                <p:cNvSpPr>
                  <a:spLocks noChangeArrowheads="1"/>
                </p:cNvSpPr>
                <p:nvPr/>
              </p:nvSpPr>
              <p:spPr bwMode="auto">
                <a:xfrm>
                  <a:off x="278" y="2913"/>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10.80</a:t>
                  </a:r>
                </a:p>
                <a:p>
                  <a:pPr algn="r" eaLnBrk="0" hangingPunct="0"/>
                  <a:endParaRPr kumimoji="1" lang="zh-CN" altLang="en-US" sz="1600" b="1">
                    <a:latin typeface="Times New Roman" panose="02020603050405020304" pitchFamily="18" charset="0"/>
                  </a:endParaRPr>
                </a:p>
              </p:txBody>
            </p:sp>
            <p:sp>
              <p:nvSpPr>
                <p:cNvPr id="26772" name="Rectangle 231"/>
                <p:cNvSpPr>
                  <a:spLocks noChangeArrowheads="1"/>
                </p:cNvSpPr>
                <p:nvPr/>
              </p:nvSpPr>
              <p:spPr bwMode="auto">
                <a:xfrm>
                  <a:off x="266" y="2913"/>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6" name="Group 234"/>
              <p:cNvGrpSpPr>
                <a:grpSpLocks/>
              </p:cNvGrpSpPr>
              <p:nvPr/>
            </p:nvGrpSpPr>
            <p:grpSpPr bwMode="auto">
              <a:xfrm>
                <a:off x="574" y="2913"/>
                <a:ext cx="359" cy="480"/>
                <a:chOff x="574" y="2913"/>
                <a:chExt cx="359" cy="480"/>
              </a:xfrm>
            </p:grpSpPr>
            <p:sp>
              <p:nvSpPr>
                <p:cNvPr id="26769" name="Rectangle 78"/>
                <p:cNvSpPr>
                  <a:spLocks noChangeArrowheads="1"/>
                </p:cNvSpPr>
                <p:nvPr/>
              </p:nvSpPr>
              <p:spPr bwMode="auto">
                <a:xfrm>
                  <a:off x="586" y="2913"/>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290</a:t>
                  </a:r>
                </a:p>
                <a:p>
                  <a:pPr algn="r" eaLnBrk="0" hangingPunct="0"/>
                  <a:endParaRPr kumimoji="1" lang="zh-CN" altLang="en-US" sz="1600" b="1">
                    <a:latin typeface="Times New Roman" panose="02020603050405020304" pitchFamily="18" charset="0"/>
                  </a:endParaRPr>
                </a:p>
              </p:txBody>
            </p:sp>
            <p:sp>
              <p:nvSpPr>
                <p:cNvPr id="26770" name="Rectangle 233"/>
                <p:cNvSpPr>
                  <a:spLocks noChangeArrowheads="1"/>
                </p:cNvSpPr>
                <p:nvPr/>
              </p:nvSpPr>
              <p:spPr bwMode="auto">
                <a:xfrm>
                  <a:off x="574" y="2913"/>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7" name="Group 236"/>
              <p:cNvGrpSpPr>
                <a:grpSpLocks/>
              </p:cNvGrpSpPr>
              <p:nvPr/>
            </p:nvGrpSpPr>
            <p:grpSpPr bwMode="auto">
              <a:xfrm>
                <a:off x="933" y="2913"/>
                <a:ext cx="317" cy="480"/>
                <a:chOff x="933" y="2913"/>
                <a:chExt cx="317" cy="480"/>
              </a:xfrm>
            </p:grpSpPr>
            <p:sp>
              <p:nvSpPr>
                <p:cNvPr id="26767" name="Rectangle 79"/>
                <p:cNvSpPr>
                  <a:spLocks noChangeArrowheads="1"/>
                </p:cNvSpPr>
                <p:nvPr/>
              </p:nvSpPr>
              <p:spPr bwMode="auto">
                <a:xfrm>
                  <a:off x="945" y="2913"/>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16</a:t>
                  </a:r>
                </a:p>
                <a:p>
                  <a:pPr algn="ctr" eaLnBrk="0" hangingPunct="0"/>
                  <a:endParaRPr kumimoji="1" lang="zh-CN" altLang="en-US" sz="1600" b="1">
                    <a:latin typeface="Times New Roman" panose="02020603050405020304" pitchFamily="18" charset="0"/>
                  </a:endParaRPr>
                </a:p>
              </p:txBody>
            </p:sp>
            <p:sp>
              <p:nvSpPr>
                <p:cNvPr id="26768" name="Rectangle 235"/>
                <p:cNvSpPr>
                  <a:spLocks noChangeArrowheads="1"/>
                </p:cNvSpPr>
                <p:nvPr/>
              </p:nvSpPr>
              <p:spPr bwMode="auto">
                <a:xfrm>
                  <a:off x="933" y="2913"/>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8" name="Group 238"/>
              <p:cNvGrpSpPr>
                <a:grpSpLocks/>
              </p:cNvGrpSpPr>
              <p:nvPr/>
            </p:nvGrpSpPr>
            <p:grpSpPr bwMode="auto">
              <a:xfrm>
                <a:off x="1250" y="2913"/>
                <a:ext cx="306" cy="480"/>
                <a:chOff x="1250" y="2913"/>
                <a:chExt cx="306" cy="480"/>
              </a:xfrm>
            </p:grpSpPr>
            <p:sp>
              <p:nvSpPr>
                <p:cNvPr id="26765" name="Rectangle 80"/>
                <p:cNvSpPr>
                  <a:spLocks noChangeArrowheads="1"/>
                </p:cNvSpPr>
                <p:nvPr/>
              </p:nvSpPr>
              <p:spPr bwMode="auto">
                <a:xfrm>
                  <a:off x="1262" y="2913"/>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15.80</a:t>
                  </a:r>
                </a:p>
                <a:p>
                  <a:pPr algn="r" eaLnBrk="0" hangingPunct="0"/>
                  <a:endParaRPr kumimoji="1" lang="zh-CN" altLang="en-US" sz="1600" b="1">
                    <a:latin typeface="Times New Roman" panose="02020603050405020304" pitchFamily="18" charset="0"/>
                  </a:endParaRPr>
                </a:p>
              </p:txBody>
            </p:sp>
            <p:sp>
              <p:nvSpPr>
                <p:cNvPr id="26766" name="Rectangle 237"/>
                <p:cNvSpPr>
                  <a:spLocks noChangeArrowheads="1"/>
                </p:cNvSpPr>
                <p:nvPr/>
              </p:nvSpPr>
              <p:spPr bwMode="auto">
                <a:xfrm>
                  <a:off x="1250" y="2913"/>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699" name="Group 240"/>
              <p:cNvGrpSpPr>
                <a:grpSpLocks/>
              </p:cNvGrpSpPr>
              <p:nvPr/>
            </p:nvGrpSpPr>
            <p:grpSpPr bwMode="auto">
              <a:xfrm>
                <a:off x="1556" y="2913"/>
                <a:ext cx="311" cy="480"/>
                <a:chOff x="1556" y="2913"/>
                <a:chExt cx="311" cy="480"/>
              </a:xfrm>
            </p:grpSpPr>
            <p:sp>
              <p:nvSpPr>
                <p:cNvPr id="26763" name="Rectangle 81"/>
                <p:cNvSpPr>
                  <a:spLocks noChangeArrowheads="1"/>
                </p:cNvSpPr>
                <p:nvPr/>
              </p:nvSpPr>
              <p:spPr bwMode="auto">
                <a:xfrm>
                  <a:off x="1568" y="2913"/>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2370</a:t>
                  </a:r>
                </a:p>
                <a:p>
                  <a:pPr algn="r" eaLnBrk="0" hangingPunct="0"/>
                  <a:endParaRPr kumimoji="1" lang="zh-CN" altLang="en-US" sz="1600" b="1">
                    <a:latin typeface="Times New Roman" panose="02020603050405020304" pitchFamily="18" charset="0"/>
                  </a:endParaRPr>
                </a:p>
              </p:txBody>
            </p:sp>
            <p:sp>
              <p:nvSpPr>
                <p:cNvPr id="26764" name="Rectangle 239"/>
                <p:cNvSpPr>
                  <a:spLocks noChangeArrowheads="1"/>
                </p:cNvSpPr>
                <p:nvPr/>
              </p:nvSpPr>
              <p:spPr bwMode="auto">
                <a:xfrm>
                  <a:off x="1556" y="2913"/>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0" name="Group 242"/>
              <p:cNvGrpSpPr>
                <a:grpSpLocks/>
              </p:cNvGrpSpPr>
              <p:nvPr/>
            </p:nvGrpSpPr>
            <p:grpSpPr bwMode="auto">
              <a:xfrm>
                <a:off x="1867" y="2913"/>
                <a:ext cx="319" cy="480"/>
                <a:chOff x="1867" y="2913"/>
                <a:chExt cx="319" cy="480"/>
              </a:xfrm>
            </p:grpSpPr>
            <p:sp>
              <p:nvSpPr>
                <p:cNvPr id="26761" name="Rectangle 82"/>
                <p:cNvSpPr>
                  <a:spLocks noChangeArrowheads="1"/>
                </p:cNvSpPr>
                <p:nvPr/>
              </p:nvSpPr>
              <p:spPr bwMode="auto">
                <a:xfrm>
                  <a:off x="1879" y="2913"/>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25</a:t>
                  </a:r>
                </a:p>
                <a:p>
                  <a:pPr algn="ctr" eaLnBrk="0" hangingPunct="0"/>
                  <a:endParaRPr kumimoji="1" lang="zh-CN" altLang="en-US" sz="1600" b="1">
                    <a:latin typeface="Times New Roman" panose="02020603050405020304" pitchFamily="18" charset="0"/>
                  </a:endParaRPr>
                </a:p>
              </p:txBody>
            </p:sp>
            <p:sp>
              <p:nvSpPr>
                <p:cNvPr id="26762" name="Rectangle 241"/>
                <p:cNvSpPr>
                  <a:spLocks noChangeArrowheads="1"/>
                </p:cNvSpPr>
                <p:nvPr/>
              </p:nvSpPr>
              <p:spPr bwMode="auto">
                <a:xfrm>
                  <a:off x="1867" y="2913"/>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1" name="Group 244"/>
              <p:cNvGrpSpPr>
                <a:grpSpLocks/>
              </p:cNvGrpSpPr>
              <p:nvPr/>
            </p:nvGrpSpPr>
            <p:grpSpPr bwMode="auto">
              <a:xfrm>
                <a:off x="2186" y="2913"/>
                <a:ext cx="303" cy="480"/>
                <a:chOff x="2186" y="2913"/>
                <a:chExt cx="303" cy="480"/>
              </a:xfrm>
            </p:grpSpPr>
            <p:sp>
              <p:nvSpPr>
                <p:cNvPr id="26759" name="Rectangle 83"/>
                <p:cNvSpPr>
                  <a:spLocks noChangeArrowheads="1"/>
                </p:cNvSpPr>
                <p:nvPr/>
              </p:nvSpPr>
              <p:spPr bwMode="auto">
                <a:xfrm>
                  <a:off x="2198" y="2913"/>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28.43</a:t>
                  </a:r>
                </a:p>
                <a:p>
                  <a:pPr algn="r" eaLnBrk="0" hangingPunct="0"/>
                  <a:endParaRPr kumimoji="1" lang="zh-CN" altLang="en-US" sz="1600" b="1">
                    <a:latin typeface="Times New Roman" panose="02020603050405020304" pitchFamily="18" charset="0"/>
                  </a:endParaRPr>
                </a:p>
              </p:txBody>
            </p:sp>
            <p:sp>
              <p:nvSpPr>
                <p:cNvPr id="26760" name="Rectangle 243"/>
                <p:cNvSpPr>
                  <a:spLocks noChangeArrowheads="1"/>
                </p:cNvSpPr>
                <p:nvPr/>
              </p:nvSpPr>
              <p:spPr bwMode="auto">
                <a:xfrm>
                  <a:off x="2186" y="2913"/>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2" name="Group 246"/>
              <p:cNvGrpSpPr>
                <a:grpSpLocks/>
              </p:cNvGrpSpPr>
              <p:nvPr/>
            </p:nvGrpSpPr>
            <p:grpSpPr bwMode="auto">
              <a:xfrm>
                <a:off x="2489" y="2913"/>
                <a:ext cx="359" cy="480"/>
                <a:chOff x="2489" y="2913"/>
                <a:chExt cx="359" cy="480"/>
              </a:xfrm>
            </p:grpSpPr>
            <p:sp>
              <p:nvSpPr>
                <p:cNvPr id="26757" name="Rectangle 84"/>
                <p:cNvSpPr>
                  <a:spLocks noChangeArrowheads="1"/>
                </p:cNvSpPr>
                <p:nvPr/>
              </p:nvSpPr>
              <p:spPr bwMode="auto">
                <a:xfrm>
                  <a:off x="2501" y="2913"/>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9284</a:t>
                  </a:r>
                </a:p>
                <a:p>
                  <a:pPr algn="r" eaLnBrk="0" hangingPunct="0"/>
                  <a:endParaRPr kumimoji="1" lang="zh-CN" altLang="en-US" sz="1600" b="1">
                    <a:latin typeface="Times New Roman" panose="02020603050405020304" pitchFamily="18" charset="0"/>
                  </a:endParaRPr>
                </a:p>
              </p:txBody>
            </p:sp>
            <p:sp>
              <p:nvSpPr>
                <p:cNvPr id="26758" name="Rectangle 245"/>
                <p:cNvSpPr>
                  <a:spLocks noChangeArrowheads="1"/>
                </p:cNvSpPr>
                <p:nvPr/>
              </p:nvSpPr>
              <p:spPr bwMode="auto">
                <a:xfrm>
                  <a:off x="2489" y="2913"/>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3" name="Group 248"/>
              <p:cNvGrpSpPr>
                <a:grpSpLocks/>
              </p:cNvGrpSpPr>
              <p:nvPr/>
            </p:nvGrpSpPr>
            <p:grpSpPr bwMode="auto">
              <a:xfrm>
                <a:off x="0" y="3393"/>
                <a:ext cx="266" cy="384"/>
                <a:chOff x="0" y="3393"/>
                <a:chExt cx="266" cy="384"/>
              </a:xfrm>
            </p:grpSpPr>
            <p:sp>
              <p:nvSpPr>
                <p:cNvPr id="26755" name="Rectangle 85"/>
                <p:cNvSpPr>
                  <a:spLocks noChangeArrowheads="1"/>
                </p:cNvSpPr>
                <p:nvPr/>
              </p:nvSpPr>
              <p:spPr bwMode="auto">
                <a:xfrm>
                  <a:off x="12" y="3393"/>
                  <a:ext cx="24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8</a:t>
                  </a:r>
                </a:p>
                <a:p>
                  <a:pPr algn="ctr" eaLnBrk="0" hangingPunct="0"/>
                  <a:endParaRPr kumimoji="1" lang="zh-CN" altLang="en-US" sz="1600" b="1">
                    <a:latin typeface="Times New Roman" panose="02020603050405020304" pitchFamily="18" charset="0"/>
                  </a:endParaRPr>
                </a:p>
              </p:txBody>
            </p:sp>
            <p:sp>
              <p:nvSpPr>
                <p:cNvPr id="26756" name="Rectangle 247"/>
                <p:cNvSpPr>
                  <a:spLocks noChangeArrowheads="1"/>
                </p:cNvSpPr>
                <p:nvPr/>
              </p:nvSpPr>
              <p:spPr bwMode="auto">
                <a:xfrm>
                  <a:off x="0" y="3393"/>
                  <a:ext cx="266"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4" name="Group 250"/>
              <p:cNvGrpSpPr>
                <a:grpSpLocks/>
              </p:cNvGrpSpPr>
              <p:nvPr/>
            </p:nvGrpSpPr>
            <p:grpSpPr bwMode="auto">
              <a:xfrm>
                <a:off x="266" y="3393"/>
                <a:ext cx="308" cy="384"/>
                <a:chOff x="266" y="3393"/>
                <a:chExt cx="308" cy="384"/>
              </a:xfrm>
            </p:grpSpPr>
            <p:sp>
              <p:nvSpPr>
                <p:cNvPr id="26753" name="Rectangle 86"/>
                <p:cNvSpPr>
                  <a:spLocks noChangeArrowheads="1"/>
                </p:cNvSpPr>
                <p:nvPr/>
              </p:nvSpPr>
              <p:spPr bwMode="auto">
                <a:xfrm>
                  <a:off x="278" y="3393"/>
                  <a:ext cx="2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2.00</a:t>
                  </a:r>
                </a:p>
                <a:p>
                  <a:pPr algn="r" eaLnBrk="0" hangingPunct="0"/>
                  <a:endParaRPr kumimoji="1" lang="zh-CN" altLang="en-US" sz="1600" b="1">
                    <a:latin typeface="Times New Roman" panose="02020603050405020304" pitchFamily="18" charset="0"/>
                  </a:endParaRPr>
                </a:p>
              </p:txBody>
            </p:sp>
            <p:sp>
              <p:nvSpPr>
                <p:cNvPr id="26754" name="Rectangle 249"/>
                <p:cNvSpPr>
                  <a:spLocks noChangeArrowheads="1"/>
                </p:cNvSpPr>
                <p:nvPr/>
              </p:nvSpPr>
              <p:spPr bwMode="auto">
                <a:xfrm>
                  <a:off x="266" y="3393"/>
                  <a:ext cx="308"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5" name="Group 252"/>
              <p:cNvGrpSpPr>
                <a:grpSpLocks/>
              </p:cNvGrpSpPr>
              <p:nvPr/>
            </p:nvGrpSpPr>
            <p:grpSpPr bwMode="auto">
              <a:xfrm>
                <a:off x="574" y="3393"/>
                <a:ext cx="359" cy="384"/>
                <a:chOff x="574" y="3393"/>
                <a:chExt cx="359" cy="384"/>
              </a:xfrm>
            </p:grpSpPr>
            <p:sp>
              <p:nvSpPr>
                <p:cNvPr id="26751" name="Rectangle 87"/>
                <p:cNvSpPr>
                  <a:spLocks noChangeArrowheads="1"/>
                </p:cNvSpPr>
                <p:nvPr/>
              </p:nvSpPr>
              <p:spPr bwMode="auto">
                <a:xfrm>
                  <a:off x="586" y="3393"/>
                  <a:ext cx="33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430</a:t>
                  </a:r>
                </a:p>
                <a:p>
                  <a:pPr algn="r" eaLnBrk="0" hangingPunct="0"/>
                  <a:endParaRPr kumimoji="1" lang="zh-CN" altLang="en-US" sz="1600" b="1">
                    <a:latin typeface="Times New Roman" panose="02020603050405020304" pitchFamily="18" charset="0"/>
                  </a:endParaRPr>
                </a:p>
              </p:txBody>
            </p:sp>
            <p:sp>
              <p:nvSpPr>
                <p:cNvPr id="26752" name="Rectangle 251"/>
                <p:cNvSpPr>
                  <a:spLocks noChangeArrowheads="1"/>
                </p:cNvSpPr>
                <p:nvPr/>
              </p:nvSpPr>
              <p:spPr bwMode="auto">
                <a:xfrm>
                  <a:off x="574" y="3393"/>
                  <a:ext cx="35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6" name="Group 254"/>
              <p:cNvGrpSpPr>
                <a:grpSpLocks/>
              </p:cNvGrpSpPr>
              <p:nvPr/>
            </p:nvGrpSpPr>
            <p:grpSpPr bwMode="auto">
              <a:xfrm>
                <a:off x="933" y="3393"/>
                <a:ext cx="317" cy="384"/>
                <a:chOff x="933" y="3393"/>
                <a:chExt cx="317" cy="384"/>
              </a:xfrm>
            </p:grpSpPr>
            <p:sp>
              <p:nvSpPr>
                <p:cNvPr id="26749" name="Rectangle 88"/>
                <p:cNvSpPr>
                  <a:spLocks noChangeArrowheads="1"/>
                </p:cNvSpPr>
                <p:nvPr/>
              </p:nvSpPr>
              <p:spPr bwMode="auto">
                <a:xfrm>
                  <a:off x="945" y="3393"/>
                  <a:ext cx="293"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17</a:t>
                  </a:r>
                </a:p>
                <a:p>
                  <a:pPr algn="ctr" eaLnBrk="0" hangingPunct="0"/>
                  <a:endParaRPr kumimoji="1" lang="zh-CN" altLang="en-US" sz="1600" b="1">
                    <a:latin typeface="Times New Roman" panose="02020603050405020304" pitchFamily="18" charset="0"/>
                  </a:endParaRPr>
                </a:p>
              </p:txBody>
            </p:sp>
            <p:sp>
              <p:nvSpPr>
                <p:cNvPr id="26750" name="Rectangle 253"/>
                <p:cNvSpPr>
                  <a:spLocks noChangeArrowheads="1"/>
                </p:cNvSpPr>
                <p:nvPr/>
              </p:nvSpPr>
              <p:spPr bwMode="auto">
                <a:xfrm>
                  <a:off x="933" y="3393"/>
                  <a:ext cx="317"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7" name="Group 256"/>
              <p:cNvGrpSpPr>
                <a:grpSpLocks/>
              </p:cNvGrpSpPr>
              <p:nvPr/>
            </p:nvGrpSpPr>
            <p:grpSpPr bwMode="auto">
              <a:xfrm>
                <a:off x="1250" y="3393"/>
                <a:ext cx="306" cy="384"/>
                <a:chOff x="1250" y="3393"/>
                <a:chExt cx="306" cy="384"/>
              </a:xfrm>
            </p:grpSpPr>
            <p:sp>
              <p:nvSpPr>
                <p:cNvPr id="26747" name="Rectangle 89"/>
                <p:cNvSpPr>
                  <a:spLocks noChangeArrowheads="1"/>
                </p:cNvSpPr>
                <p:nvPr/>
              </p:nvSpPr>
              <p:spPr bwMode="auto">
                <a:xfrm>
                  <a:off x="1262" y="3393"/>
                  <a:ext cx="28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9.00</a:t>
                  </a:r>
                </a:p>
                <a:p>
                  <a:pPr algn="r" eaLnBrk="0" hangingPunct="0"/>
                  <a:endParaRPr kumimoji="1" lang="zh-CN" altLang="en-US" sz="1600" b="1">
                    <a:latin typeface="Times New Roman" panose="02020603050405020304" pitchFamily="18" charset="0"/>
                  </a:endParaRPr>
                </a:p>
              </p:txBody>
            </p:sp>
            <p:sp>
              <p:nvSpPr>
                <p:cNvPr id="26748" name="Rectangle 255"/>
                <p:cNvSpPr>
                  <a:spLocks noChangeArrowheads="1"/>
                </p:cNvSpPr>
                <p:nvPr/>
              </p:nvSpPr>
              <p:spPr bwMode="auto">
                <a:xfrm>
                  <a:off x="1250" y="3393"/>
                  <a:ext cx="306"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8" name="Group 258"/>
              <p:cNvGrpSpPr>
                <a:grpSpLocks/>
              </p:cNvGrpSpPr>
              <p:nvPr/>
            </p:nvGrpSpPr>
            <p:grpSpPr bwMode="auto">
              <a:xfrm>
                <a:off x="1556" y="3393"/>
                <a:ext cx="311" cy="384"/>
                <a:chOff x="1556" y="3393"/>
                <a:chExt cx="311" cy="384"/>
              </a:xfrm>
            </p:grpSpPr>
            <p:sp>
              <p:nvSpPr>
                <p:cNvPr id="26745" name="Rectangle 90"/>
                <p:cNvSpPr>
                  <a:spLocks noChangeArrowheads="1"/>
                </p:cNvSpPr>
                <p:nvPr/>
              </p:nvSpPr>
              <p:spPr bwMode="auto">
                <a:xfrm>
                  <a:off x="1568" y="3393"/>
                  <a:ext cx="28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940</a:t>
                  </a:r>
                </a:p>
                <a:p>
                  <a:pPr algn="r" eaLnBrk="0" hangingPunct="0"/>
                  <a:endParaRPr kumimoji="1" lang="zh-CN" altLang="en-US" sz="1600" b="1">
                    <a:latin typeface="Times New Roman" panose="02020603050405020304" pitchFamily="18" charset="0"/>
                  </a:endParaRPr>
                </a:p>
              </p:txBody>
            </p:sp>
            <p:sp>
              <p:nvSpPr>
                <p:cNvPr id="26746" name="Rectangle 257"/>
                <p:cNvSpPr>
                  <a:spLocks noChangeArrowheads="1"/>
                </p:cNvSpPr>
                <p:nvPr/>
              </p:nvSpPr>
              <p:spPr bwMode="auto">
                <a:xfrm>
                  <a:off x="1556" y="3393"/>
                  <a:ext cx="311"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09" name="Group 260"/>
              <p:cNvGrpSpPr>
                <a:grpSpLocks/>
              </p:cNvGrpSpPr>
              <p:nvPr/>
            </p:nvGrpSpPr>
            <p:grpSpPr bwMode="auto">
              <a:xfrm>
                <a:off x="1867" y="3393"/>
                <a:ext cx="319" cy="384"/>
                <a:chOff x="1867" y="3393"/>
                <a:chExt cx="319" cy="384"/>
              </a:xfrm>
            </p:grpSpPr>
            <p:sp>
              <p:nvSpPr>
                <p:cNvPr id="26743" name="Rectangle 91"/>
                <p:cNvSpPr>
                  <a:spLocks noChangeArrowheads="1"/>
                </p:cNvSpPr>
                <p:nvPr/>
              </p:nvSpPr>
              <p:spPr bwMode="auto">
                <a:xfrm>
                  <a:off x="1879" y="3393"/>
                  <a:ext cx="29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26</a:t>
                  </a:r>
                </a:p>
                <a:p>
                  <a:pPr algn="ctr" eaLnBrk="0" hangingPunct="0"/>
                  <a:endParaRPr kumimoji="1" lang="zh-CN" altLang="en-US" sz="1600" b="1">
                    <a:latin typeface="Times New Roman" panose="02020603050405020304" pitchFamily="18" charset="0"/>
                  </a:endParaRPr>
                </a:p>
              </p:txBody>
            </p:sp>
            <p:sp>
              <p:nvSpPr>
                <p:cNvPr id="26744" name="Rectangle 259"/>
                <p:cNvSpPr>
                  <a:spLocks noChangeArrowheads="1"/>
                </p:cNvSpPr>
                <p:nvPr/>
              </p:nvSpPr>
              <p:spPr bwMode="auto">
                <a:xfrm>
                  <a:off x="1867" y="3393"/>
                  <a:ext cx="31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0" name="Group 262"/>
              <p:cNvGrpSpPr>
                <a:grpSpLocks/>
              </p:cNvGrpSpPr>
              <p:nvPr/>
            </p:nvGrpSpPr>
            <p:grpSpPr bwMode="auto">
              <a:xfrm>
                <a:off x="2186" y="3393"/>
                <a:ext cx="303" cy="384"/>
                <a:chOff x="2186" y="3393"/>
                <a:chExt cx="303" cy="384"/>
              </a:xfrm>
            </p:grpSpPr>
            <p:sp>
              <p:nvSpPr>
                <p:cNvPr id="26741" name="Rectangle 92"/>
                <p:cNvSpPr>
                  <a:spLocks noChangeArrowheads="1"/>
                </p:cNvSpPr>
                <p:nvPr/>
              </p:nvSpPr>
              <p:spPr bwMode="auto">
                <a:xfrm>
                  <a:off x="2198" y="3393"/>
                  <a:ext cx="27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9.97</a:t>
                  </a:r>
                </a:p>
                <a:p>
                  <a:pPr algn="r" eaLnBrk="0" hangingPunct="0"/>
                  <a:endParaRPr kumimoji="1" lang="zh-CN" altLang="en-US" sz="1600" b="1">
                    <a:latin typeface="Times New Roman" panose="02020603050405020304" pitchFamily="18" charset="0"/>
                  </a:endParaRPr>
                </a:p>
              </p:txBody>
            </p:sp>
            <p:sp>
              <p:nvSpPr>
                <p:cNvPr id="26742" name="Rectangle 261"/>
                <p:cNvSpPr>
                  <a:spLocks noChangeArrowheads="1"/>
                </p:cNvSpPr>
                <p:nvPr/>
              </p:nvSpPr>
              <p:spPr bwMode="auto">
                <a:xfrm>
                  <a:off x="2186" y="3393"/>
                  <a:ext cx="303"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1" name="Group 264"/>
              <p:cNvGrpSpPr>
                <a:grpSpLocks/>
              </p:cNvGrpSpPr>
              <p:nvPr/>
            </p:nvGrpSpPr>
            <p:grpSpPr bwMode="auto">
              <a:xfrm>
                <a:off x="2489" y="3393"/>
                <a:ext cx="359" cy="384"/>
                <a:chOff x="2489" y="3393"/>
                <a:chExt cx="359" cy="384"/>
              </a:xfrm>
            </p:grpSpPr>
            <p:sp>
              <p:nvSpPr>
                <p:cNvPr id="26739" name="Rectangle 93"/>
                <p:cNvSpPr>
                  <a:spLocks noChangeArrowheads="1"/>
                </p:cNvSpPr>
                <p:nvPr/>
              </p:nvSpPr>
              <p:spPr bwMode="auto">
                <a:xfrm>
                  <a:off x="2501" y="3393"/>
                  <a:ext cx="33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842</a:t>
                  </a:r>
                </a:p>
                <a:p>
                  <a:pPr algn="r" eaLnBrk="0" hangingPunct="0"/>
                  <a:endParaRPr kumimoji="1" lang="zh-CN" altLang="en-US" sz="1600" b="1">
                    <a:latin typeface="Times New Roman" panose="02020603050405020304" pitchFamily="18" charset="0"/>
                  </a:endParaRPr>
                </a:p>
              </p:txBody>
            </p:sp>
            <p:sp>
              <p:nvSpPr>
                <p:cNvPr id="26740" name="Rectangle 263"/>
                <p:cNvSpPr>
                  <a:spLocks noChangeArrowheads="1"/>
                </p:cNvSpPr>
                <p:nvPr/>
              </p:nvSpPr>
              <p:spPr bwMode="auto">
                <a:xfrm>
                  <a:off x="2489" y="3393"/>
                  <a:ext cx="359" cy="384"/>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2" name="Group 266"/>
              <p:cNvGrpSpPr>
                <a:grpSpLocks/>
              </p:cNvGrpSpPr>
              <p:nvPr/>
            </p:nvGrpSpPr>
            <p:grpSpPr bwMode="auto">
              <a:xfrm>
                <a:off x="0" y="3777"/>
                <a:ext cx="266" cy="480"/>
                <a:chOff x="0" y="3777"/>
                <a:chExt cx="266" cy="480"/>
              </a:xfrm>
            </p:grpSpPr>
            <p:sp>
              <p:nvSpPr>
                <p:cNvPr id="26737" name="Rectangle 94"/>
                <p:cNvSpPr>
                  <a:spLocks noChangeArrowheads="1"/>
                </p:cNvSpPr>
                <p:nvPr/>
              </p:nvSpPr>
              <p:spPr bwMode="auto">
                <a:xfrm>
                  <a:off x="12" y="3777"/>
                  <a:ext cx="24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9</a:t>
                  </a:r>
                </a:p>
                <a:p>
                  <a:pPr algn="ctr" eaLnBrk="0" hangingPunct="0"/>
                  <a:endParaRPr kumimoji="1" lang="zh-CN" altLang="en-US" sz="1600" b="1">
                    <a:latin typeface="Times New Roman" panose="02020603050405020304" pitchFamily="18" charset="0"/>
                  </a:endParaRPr>
                </a:p>
              </p:txBody>
            </p:sp>
            <p:sp>
              <p:nvSpPr>
                <p:cNvPr id="26738" name="Rectangle 265"/>
                <p:cNvSpPr>
                  <a:spLocks noChangeArrowheads="1"/>
                </p:cNvSpPr>
                <p:nvPr/>
              </p:nvSpPr>
              <p:spPr bwMode="auto">
                <a:xfrm>
                  <a:off x="0" y="3777"/>
                  <a:ext cx="26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3" name="Group 268"/>
              <p:cNvGrpSpPr>
                <a:grpSpLocks/>
              </p:cNvGrpSpPr>
              <p:nvPr/>
            </p:nvGrpSpPr>
            <p:grpSpPr bwMode="auto">
              <a:xfrm>
                <a:off x="266" y="3777"/>
                <a:ext cx="308" cy="480"/>
                <a:chOff x="266" y="3777"/>
                <a:chExt cx="308" cy="480"/>
              </a:xfrm>
            </p:grpSpPr>
            <p:sp>
              <p:nvSpPr>
                <p:cNvPr id="26735" name="Rectangle 95"/>
                <p:cNvSpPr>
                  <a:spLocks noChangeArrowheads="1"/>
                </p:cNvSpPr>
                <p:nvPr/>
              </p:nvSpPr>
              <p:spPr bwMode="auto">
                <a:xfrm>
                  <a:off x="278" y="3777"/>
                  <a:ext cx="284"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8.81</a:t>
                  </a:r>
                </a:p>
                <a:p>
                  <a:pPr algn="r" eaLnBrk="0" hangingPunct="0"/>
                  <a:endParaRPr kumimoji="1" lang="zh-CN" altLang="en-US" sz="1600" b="1">
                    <a:latin typeface="Times New Roman" panose="02020603050405020304" pitchFamily="18" charset="0"/>
                  </a:endParaRPr>
                </a:p>
              </p:txBody>
            </p:sp>
            <p:sp>
              <p:nvSpPr>
                <p:cNvPr id="26736" name="Rectangle 267"/>
                <p:cNvSpPr>
                  <a:spLocks noChangeArrowheads="1"/>
                </p:cNvSpPr>
                <p:nvPr/>
              </p:nvSpPr>
              <p:spPr bwMode="auto">
                <a:xfrm>
                  <a:off x="266" y="3777"/>
                  <a:ext cx="308"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4" name="Group 270"/>
              <p:cNvGrpSpPr>
                <a:grpSpLocks/>
              </p:cNvGrpSpPr>
              <p:nvPr/>
            </p:nvGrpSpPr>
            <p:grpSpPr bwMode="auto">
              <a:xfrm>
                <a:off x="574" y="3777"/>
                <a:ext cx="359" cy="480"/>
                <a:chOff x="574" y="3777"/>
                <a:chExt cx="359" cy="480"/>
              </a:xfrm>
            </p:grpSpPr>
            <p:sp>
              <p:nvSpPr>
                <p:cNvPr id="26733" name="Rectangle 96"/>
                <p:cNvSpPr>
                  <a:spLocks noChangeArrowheads="1"/>
                </p:cNvSpPr>
                <p:nvPr/>
              </p:nvSpPr>
              <p:spPr bwMode="auto">
                <a:xfrm>
                  <a:off x="586" y="3777"/>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992</a:t>
                  </a:r>
                </a:p>
                <a:p>
                  <a:pPr algn="r" eaLnBrk="0" hangingPunct="0"/>
                  <a:endParaRPr kumimoji="1" lang="zh-CN" altLang="en-US" sz="1600" b="1">
                    <a:latin typeface="Times New Roman" panose="02020603050405020304" pitchFamily="18" charset="0"/>
                  </a:endParaRPr>
                </a:p>
              </p:txBody>
            </p:sp>
            <p:sp>
              <p:nvSpPr>
                <p:cNvPr id="26734" name="Rectangle 269"/>
                <p:cNvSpPr>
                  <a:spLocks noChangeArrowheads="1"/>
                </p:cNvSpPr>
                <p:nvPr/>
              </p:nvSpPr>
              <p:spPr bwMode="auto">
                <a:xfrm>
                  <a:off x="574" y="3777"/>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5" name="Group 272"/>
              <p:cNvGrpSpPr>
                <a:grpSpLocks/>
              </p:cNvGrpSpPr>
              <p:nvPr/>
            </p:nvGrpSpPr>
            <p:grpSpPr bwMode="auto">
              <a:xfrm>
                <a:off x="933" y="3777"/>
                <a:ext cx="317" cy="480"/>
                <a:chOff x="933" y="3777"/>
                <a:chExt cx="317" cy="480"/>
              </a:xfrm>
            </p:grpSpPr>
            <p:sp>
              <p:nvSpPr>
                <p:cNvPr id="26731" name="Rectangle 97"/>
                <p:cNvSpPr>
                  <a:spLocks noChangeArrowheads="1"/>
                </p:cNvSpPr>
                <p:nvPr/>
              </p:nvSpPr>
              <p:spPr bwMode="auto">
                <a:xfrm>
                  <a:off x="945" y="3777"/>
                  <a:ext cx="293"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18*</a:t>
                  </a:r>
                </a:p>
                <a:p>
                  <a:pPr algn="ctr" eaLnBrk="0" hangingPunct="0"/>
                  <a:endParaRPr kumimoji="1" lang="zh-CN" altLang="en-US" sz="1600" b="1">
                    <a:latin typeface="Times New Roman" panose="02020603050405020304" pitchFamily="18" charset="0"/>
                  </a:endParaRPr>
                </a:p>
              </p:txBody>
            </p:sp>
            <p:sp>
              <p:nvSpPr>
                <p:cNvPr id="26732" name="Rectangle 271"/>
                <p:cNvSpPr>
                  <a:spLocks noChangeArrowheads="1"/>
                </p:cNvSpPr>
                <p:nvPr/>
              </p:nvSpPr>
              <p:spPr bwMode="auto">
                <a:xfrm>
                  <a:off x="933" y="3777"/>
                  <a:ext cx="317"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6" name="Group 274"/>
              <p:cNvGrpSpPr>
                <a:grpSpLocks/>
              </p:cNvGrpSpPr>
              <p:nvPr/>
            </p:nvGrpSpPr>
            <p:grpSpPr bwMode="auto">
              <a:xfrm>
                <a:off x="1250" y="3777"/>
                <a:ext cx="306" cy="480"/>
                <a:chOff x="1250" y="3777"/>
                <a:chExt cx="306" cy="480"/>
              </a:xfrm>
            </p:grpSpPr>
            <p:sp>
              <p:nvSpPr>
                <p:cNvPr id="26729" name="Rectangle 98"/>
                <p:cNvSpPr>
                  <a:spLocks noChangeArrowheads="1"/>
                </p:cNvSpPr>
                <p:nvPr/>
              </p:nvSpPr>
              <p:spPr bwMode="auto">
                <a:xfrm>
                  <a:off x="1262" y="3777"/>
                  <a:ext cx="282"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21.00</a:t>
                  </a:r>
                </a:p>
                <a:p>
                  <a:pPr algn="r" eaLnBrk="0" hangingPunct="0"/>
                  <a:endParaRPr kumimoji="1" lang="zh-CN" altLang="en-US" sz="1600" b="1">
                    <a:latin typeface="Times New Roman" panose="02020603050405020304" pitchFamily="18" charset="0"/>
                  </a:endParaRPr>
                </a:p>
              </p:txBody>
            </p:sp>
            <p:sp>
              <p:nvSpPr>
                <p:cNvPr id="26730" name="Rectangle 273"/>
                <p:cNvSpPr>
                  <a:spLocks noChangeArrowheads="1"/>
                </p:cNvSpPr>
                <p:nvPr/>
              </p:nvSpPr>
              <p:spPr bwMode="auto">
                <a:xfrm>
                  <a:off x="1250" y="3777"/>
                  <a:ext cx="306"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7" name="Group 276"/>
              <p:cNvGrpSpPr>
                <a:grpSpLocks/>
              </p:cNvGrpSpPr>
              <p:nvPr/>
            </p:nvGrpSpPr>
            <p:grpSpPr bwMode="auto">
              <a:xfrm>
                <a:off x="1556" y="3777"/>
                <a:ext cx="311" cy="480"/>
                <a:chOff x="1556" y="3777"/>
                <a:chExt cx="311" cy="480"/>
              </a:xfrm>
            </p:grpSpPr>
            <p:sp>
              <p:nvSpPr>
                <p:cNvPr id="26727" name="Rectangle 99"/>
                <p:cNvSpPr>
                  <a:spLocks noChangeArrowheads="1"/>
                </p:cNvSpPr>
                <p:nvPr/>
              </p:nvSpPr>
              <p:spPr bwMode="auto">
                <a:xfrm>
                  <a:off x="1568" y="3777"/>
                  <a:ext cx="287"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640</a:t>
                  </a:r>
                </a:p>
                <a:p>
                  <a:pPr algn="r" eaLnBrk="0" hangingPunct="0"/>
                  <a:endParaRPr kumimoji="1" lang="zh-CN" altLang="en-US" sz="1600" b="1">
                    <a:latin typeface="Times New Roman" panose="02020603050405020304" pitchFamily="18" charset="0"/>
                  </a:endParaRPr>
                </a:p>
              </p:txBody>
            </p:sp>
            <p:sp>
              <p:nvSpPr>
                <p:cNvPr id="26728" name="Rectangle 275"/>
                <p:cNvSpPr>
                  <a:spLocks noChangeArrowheads="1"/>
                </p:cNvSpPr>
                <p:nvPr/>
              </p:nvSpPr>
              <p:spPr bwMode="auto">
                <a:xfrm>
                  <a:off x="1556" y="3777"/>
                  <a:ext cx="311"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8" name="Group 278"/>
              <p:cNvGrpSpPr>
                <a:grpSpLocks/>
              </p:cNvGrpSpPr>
              <p:nvPr/>
            </p:nvGrpSpPr>
            <p:grpSpPr bwMode="auto">
              <a:xfrm>
                <a:off x="1867" y="3777"/>
                <a:ext cx="319" cy="480"/>
                <a:chOff x="1867" y="3777"/>
                <a:chExt cx="319" cy="480"/>
              </a:xfrm>
            </p:grpSpPr>
            <p:sp>
              <p:nvSpPr>
                <p:cNvPr id="26725" name="Rectangle 100"/>
                <p:cNvSpPr>
                  <a:spLocks noChangeArrowheads="1"/>
                </p:cNvSpPr>
                <p:nvPr/>
              </p:nvSpPr>
              <p:spPr bwMode="auto">
                <a:xfrm>
                  <a:off x="1879" y="3777"/>
                  <a:ext cx="29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1600" b="1">
                      <a:latin typeface="Times New Roman" panose="02020603050405020304" pitchFamily="18" charset="0"/>
                    </a:rPr>
                    <a:t>27</a:t>
                  </a:r>
                </a:p>
                <a:p>
                  <a:pPr algn="ctr" eaLnBrk="0" hangingPunct="0"/>
                  <a:endParaRPr kumimoji="1" lang="zh-CN" altLang="en-US" sz="1600" b="1">
                    <a:latin typeface="Times New Roman" panose="02020603050405020304" pitchFamily="18" charset="0"/>
                  </a:endParaRPr>
                </a:p>
              </p:txBody>
            </p:sp>
            <p:sp>
              <p:nvSpPr>
                <p:cNvPr id="26726" name="Rectangle 277"/>
                <p:cNvSpPr>
                  <a:spLocks noChangeArrowheads="1"/>
                </p:cNvSpPr>
                <p:nvPr/>
              </p:nvSpPr>
              <p:spPr bwMode="auto">
                <a:xfrm>
                  <a:off x="1867" y="3777"/>
                  <a:ext cx="31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19" name="Group 280"/>
              <p:cNvGrpSpPr>
                <a:grpSpLocks/>
              </p:cNvGrpSpPr>
              <p:nvPr/>
            </p:nvGrpSpPr>
            <p:grpSpPr bwMode="auto">
              <a:xfrm>
                <a:off x="2186" y="3777"/>
                <a:ext cx="303" cy="480"/>
                <a:chOff x="2186" y="3777"/>
                <a:chExt cx="303" cy="480"/>
              </a:xfrm>
            </p:grpSpPr>
            <p:sp>
              <p:nvSpPr>
                <p:cNvPr id="26723" name="Rectangle 101"/>
                <p:cNvSpPr>
                  <a:spLocks noChangeArrowheads="1"/>
                </p:cNvSpPr>
                <p:nvPr/>
              </p:nvSpPr>
              <p:spPr bwMode="auto">
                <a:xfrm>
                  <a:off x="2198" y="3777"/>
                  <a:ext cx="279"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6.20</a:t>
                  </a:r>
                </a:p>
                <a:p>
                  <a:pPr algn="r" eaLnBrk="0" hangingPunct="0"/>
                  <a:endParaRPr kumimoji="1" lang="zh-CN" altLang="en-US" sz="1600" b="1">
                    <a:latin typeface="Times New Roman" panose="02020603050405020304" pitchFamily="18" charset="0"/>
                  </a:endParaRPr>
                </a:p>
              </p:txBody>
            </p:sp>
            <p:sp>
              <p:nvSpPr>
                <p:cNvPr id="26724" name="Rectangle 279"/>
                <p:cNvSpPr>
                  <a:spLocks noChangeArrowheads="1"/>
                </p:cNvSpPr>
                <p:nvPr/>
              </p:nvSpPr>
              <p:spPr bwMode="auto">
                <a:xfrm>
                  <a:off x="2186" y="3777"/>
                  <a:ext cx="303"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nvGrpSpPr>
              <p:cNvPr id="26720" name="Group 282"/>
              <p:cNvGrpSpPr>
                <a:grpSpLocks/>
              </p:cNvGrpSpPr>
              <p:nvPr/>
            </p:nvGrpSpPr>
            <p:grpSpPr bwMode="auto">
              <a:xfrm>
                <a:off x="2489" y="3777"/>
                <a:ext cx="359" cy="480"/>
                <a:chOff x="2489" y="3777"/>
                <a:chExt cx="359" cy="480"/>
              </a:xfrm>
            </p:grpSpPr>
            <p:sp>
              <p:nvSpPr>
                <p:cNvPr id="26721" name="Rectangle 102"/>
                <p:cNvSpPr>
                  <a:spLocks noChangeArrowheads="1"/>
                </p:cNvSpPr>
                <p:nvPr/>
              </p:nvSpPr>
              <p:spPr bwMode="auto">
                <a:xfrm>
                  <a:off x="2501" y="3777"/>
                  <a:ext cx="33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r"/>
                  <a:r>
                    <a:rPr kumimoji="1" lang="zh-CN" altLang="en-US" sz="1600" b="1">
                      <a:latin typeface="Times New Roman" panose="02020603050405020304" pitchFamily="18" charset="0"/>
                    </a:rPr>
                    <a:t>510</a:t>
                  </a:r>
                </a:p>
                <a:p>
                  <a:pPr algn="r" eaLnBrk="0" hangingPunct="0"/>
                  <a:endParaRPr kumimoji="1" lang="zh-CN" altLang="en-US" sz="1600" b="1">
                    <a:latin typeface="Times New Roman" panose="02020603050405020304" pitchFamily="18" charset="0"/>
                  </a:endParaRPr>
                </a:p>
              </p:txBody>
            </p:sp>
            <p:sp>
              <p:nvSpPr>
                <p:cNvPr id="26722" name="Rectangle 281"/>
                <p:cNvSpPr>
                  <a:spLocks noChangeArrowheads="1"/>
                </p:cNvSpPr>
                <p:nvPr/>
              </p:nvSpPr>
              <p:spPr bwMode="auto">
                <a:xfrm>
                  <a:off x="2489" y="3777"/>
                  <a:ext cx="359" cy="480"/>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grpSp>
        <p:sp>
          <p:nvSpPr>
            <p:cNvPr id="26630" name="Rectangle 284"/>
            <p:cNvSpPr>
              <a:spLocks noChangeArrowheads="1"/>
            </p:cNvSpPr>
            <p:nvPr/>
          </p:nvSpPr>
          <p:spPr bwMode="auto">
            <a:xfrm>
              <a:off x="-3" y="-3"/>
              <a:ext cx="2854" cy="4263"/>
            </a:xfrm>
            <a:prstGeom prst="rect">
              <a:avLst/>
            </a:prstGeom>
            <a:noFill/>
            <a:ln w="9525"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endParaRPr lang="zh-CN" altLang="en-US"/>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r>
              <a:rPr lang="zh-CN" altLang="en-US" sz="3600" smtClean="0"/>
              <a:t>第二节 放回不等概抽样</a:t>
            </a:r>
          </a:p>
        </p:txBody>
      </p:sp>
      <p:pic>
        <p:nvPicPr>
          <p:cNvPr id="2765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7125" y="1844675"/>
            <a:ext cx="1833563" cy="762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3"/>
          <a:srcRect/>
          <a:stretch>
            <a:fillRect/>
          </a:stretch>
        </p:blipFill>
        <p:spPr bwMode="auto">
          <a:xfrm>
            <a:off x="3005138" y="2011363"/>
            <a:ext cx="2857500" cy="428625"/>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27653" name="TextBox 6"/>
          <p:cNvSpPr txBox="1">
            <a:spLocks noChangeArrowheads="1"/>
          </p:cNvSpPr>
          <p:nvPr/>
        </p:nvSpPr>
        <p:spPr bwMode="auto">
          <a:xfrm>
            <a:off x="5862638" y="2011363"/>
            <a:ext cx="1012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en-US" altLang="zh-CN"/>
              <a:t>765404</a:t>
            </a:r>
            <a:endParaRPr lang="zh-CN" altLang="en-US"/>
          </a:p>
        </p:txBody>
      </p:sp>
      <p:pic>
        <p:nvPicPr>
          <p:cNvPr id="8"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2780928"/>
            <a:ext cx="2938463" cy="758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9" name="Picture 10"/>
          <p:cNvPicPr>
            <a:picLocks noChangeAspect="1" noChangeArrowheads="1"/>
          </p:cNvPicPr>
          <p:nvPr/>
        </p:nvPicPr>
        <p:blipFill>
          <a:blip r:embed="rId5"/>
          <a:srcRect/>
          <a:stretch>
            <a:fillRect/>
          </a:stretch>
        </p:blipFill>
        <p:spPr bwMode="auto">
          <a:xfrm>
            <a:off x="1371600" y="3789363"/>
            <a:ext cx="1600200" cy="390525"/>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27656" name="TextBox 10"/>
          <p:cNvSpPr txBox="1">
            <a:spLocks noChangeArrowheads="1"/>
          </p:cNvSpPr>
          <p:nvPr/>
        </p:nvSpPr>
        <p:spPr bwMode="auto">
          <a:xfrm>
            <a:off x="3132138" y="3789363"/>
            <a:ext cx="1152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en-US" altLang="zh-CN"/>
              <a:t>174454</a:t>
            </a:r>
            <a:endParaRPr lang="zh-CN" altLang="en-US"/>
          </a:p>
        </p:txBody>
      </p:sp>
      <p:pic>
        <p:nvPicPr>
          <p:cNvPr id="12" name="Picture 12"/>
          <p:cNvPicPr>
            <a:picLocks noChangeAspect="1" noChangeArrowheads="1"/>
          </p:cNvPicPr>
          <p:nvPr/>
        </p:nvPicPr>
        <p:blipFill>
          <a:blip r:embed="rId6"/>
          <a:srcRect/>
          <a:stretch>
            <a:fillRect/>
          </a:stretch>
        </p:blipFill>
        <p:spPr bwMode="auto">
          <a:xfrm>
            <a:off x="1371600" y="4508500"/>
            <a:ext cx="2205038" cy="642938"/>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27658" name="TextBox 12"/>
          <p:cNvSpPr txBox="1">
            <a:spLocks noChangeArrowheads="1"/>
          </p:cNvSpPr>
          <p:nvPr/>
        </p:nvSpPr>
        <p:spPr bwMode="auto">
          <a:xfrm>
            <a:off x="3708400" y="4652963"/>
            <a:ext cx="1150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en-US" altLang="zh-CN"/>
              <a:t>=45%</a:t>
            </a:r>
            <a:endParaRPr lang="zh-CN" altLang="en-US"/>
          </a:p>
        </p:txBody>
      </p:sp>
      <p:sp>
        <p:nvSpPr>
          <p:cNvPr id="27659" name="TextBox 13"/>
          <p:cNvSpPr txBox="1">
            <a:spLocks noChangeArrowheads="1"/>
          </p:cNvSpPr>
          <p:nvPr/>
        </p:nvSpPr>
        <p:spPr bwMode="auto">
          <a:xfrm>
            <a:off x="1258888" y="5300663"/>
            <a:ext cx="66976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kumimoji="1" lang="zh-CN" altLang="en-US" sz="2400">
                <a:latin typeface="Times New Roman" panose="02020603050405020304" pitchFamily="18" charset="0"/>
              </a:rPr>
              <a:t>相对误差达到20％时所需样本量</a:t>
            </a:r>
            <a:r>
              <a:rPr kumimoji="1" lang="zh-CN" altLang="en-US" sz="2400">
                <a:solidFill>
                  <a:srgbClr val="FFFFFF"/>
                </a:solidFill>
                <a:latin typeface="Times New Roman" panose="02020603050405020304" pitchFamily="18" charset="0"/>
              </a:rPr>
              <a:t>对误差达到20％时所需样本量</a:t>
            </a:r>
            <a:r>
              <a:rPr kumimoji="1" lang="en-US" altLang="zh-CN" sz="2400">
                <a:solidFill>
                  <a:srgbClr val="FFFFFF"/>
                </a:solidFill>
                <a:latin typeface="Times New Roman" panose="02020603050405020304" pitchFamily="18" charset="0"/>
              </a:rPr>
              <a:t>nnnnnnn</a:t>
            </a:r>
            <a:endParaRPr lang="zh-CN" altLang="en-US"/>
          </a:p>
        </p:txBody>
      </p:sp>
      <p:sp>
        <p:nvSpPr>
          <p:cNvPr id="27661" name="TextBox 16"/>
          <p:cNvSpPr txBox="1">
            <a:spLocks noChangeArrowheads="1"/>
          </p:cNvSpPr>
          <p:nvPr/>
        </p:nvSpPr>
        <p:spPr bwMode="auto">
          <a:xfrm>
            <a:off x="2474913" y="6132513"/>
            <a:ext cx="2817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en-US" altLang="zh-CN"/>
              <a:t>n= 150</a:t>
            </a:r>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sz="3600" smtClean="0"/>
              <a:t>第二节 放回不等概抽样</a:t>
            </a:r>
          </a:p>
        </p:txBody>
      </p:sp>
      <mc:AlternateContent xmlns:mc="http://schemas.openxmlformats.org/markup-compatibility/2006">
        <mc:Choice xmlns:a14="http://schemas.microsoft.com/office/drawing/2010/main" Requires="a14">
          <p:sp>
            <p:nvSpPr>
              <p:cNvPr id="2" name="文本框 1"/>
              <p:cNvSpPr txBox="1"/>
              <p:nvPr/>
            </p:nvSpPr>
            <p:spPr>
              <a:xfrm>
                <a:off x="827584" y="2204864"/>
                <a:ext cx="7560840" cy="3626249"/>
              </a:xfrm>
              <a:prstGeom prst="rect">
                <a:avLst/>
              </a:prstGeom>
              <a:noFill/>
            </p:spPr>
            <p:txBody>
              <a:bodyPr wrap="square" rtlCol="0">
                <a:spAutoFit/>
              </a:bodyPr>
              <a:lstStyle/>
              <a:p>
                <a:r>
                  <a:rPr lang="zh-CN" altLang="en-US" sz="2400" smtClean="0"/>
                  <a:t>根据汉森</a:t>
                </a:r>
                <a:r>
                  <a:rPr lang="en-US" altLang="zh-CN" sz="2400" smtClean="0"/>
                  <a:t>-</a:t>
                </a:r>
                <a:r>
                  <a:rPr lang="zh-CN" altLang="en-US" sz="2400" smtClean="0"/>
                  <a:t>赫维茨估计量，</a:t>
                </a:r>
                <a:r>
                  <a:rPr lang="en-US" altLang="zh-CN" sz="2400" smtClean="0"/>
                  <a:t>PPS</a:t>
                </a:r>
                <a:r>
                  <a:rPr lang="zh-CN" altLang="en-US" sz="2400" smtClean="0"/>
                  <a:t>整群抽样的总体总值估计量为：</a:t>
                </a:r>
                <a:endParaRPr lang="en-US" altLang="zh-CN" sz="2400" smtClean="0"/>
              </a:p>
              <a:p>
                <a14:m>
                  <m:oMathPara xmlns:m="http://schemas.openxmlformats.org/officeDocument/2006/math">
                    <m:oMathParaPr>
                      <m:jc m:val="centerGroup"/>
                    </m:oMathParaPr>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𝑌</m:t>
                          </m:r>
                        </m:e>
                      </m:acc>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𝑛</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𝑛</m:t>
                          </m:r>
                        </m:sup>
                        <m:e>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𝑦</m:t>
                                  </m:r>
                                </m:e>
                                <m:sub>
                                  <m:r>
                                    <a:rPr lang="en-US" altLang="zh-CN" sz="2400" b="0" i="1" smtClean="0">
                                      <a:latin typeface="Cambria Math" panose="02040503050406030204" pitchFamily="18" charset="0"/>
                                    </a:rPr>
                                    <m:t>𝑖</m:t>
                                  </m:r>
                                </m:sub>
                              </m:sSub>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den>
                          </m:f>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𝑀</m:t>
                              </m:r>
                            </m:e>
                            <m:sub>
                              <m:r>
                                <a:rPr lang="en-US" altLang="zh-CN" sz="2400" b="0" i="1" smtClean="0">
                                  <a:latin typeface="Cambria Math" panose="02040503050406030204" pitchFamily="18" charset="0"/>
                                </a:rPr>
                                <m:t>𝑜</m:t>
                              </m:r>
                            </m:sub>
                          </m:sSub>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𝑛</m:t>
                          </m:r>
                          <m:nary>
                            <m:naryPr>
                              <m:chr m:val="∑"/>
                              <m:ctrlPr>
                                <a:rPr lang="en-US" altLang="zh-CN" sz="2400" i="1">
                                  <a:latin typeface="Cambria Math" panose="02040503050406030204" pitchFamily="18" charset="0"/>
                                </a:rPr>
                              </m:ctrlPr>
                            </m:naryPr>
                            <m:sub>
                              <m:r>
                                <m:rPr>
                                  <m:brk m:alnAt="23"/>
                                </m:rPr>
                                <a:rPr lang="en-US" altLang="zh-CN" sz="2400" i="1">
                                  <a:latin typeface="Cambria Math" panose="02040503050406030204" pitchFamily="18" charset="0"/>
                                </a:rPr>
                                <m:t>𝑖</m:t>
                              </m:r>
                              <m:r>
                                <a:rPr lang="en-US" altLang="zh-CN" sz="2400" i="1">
                                  <a:latin typeface="Cambria Math" panose="02040503050406030204" pitchFamily="18" charset="0"/>
                                </a:rPr>
                                <m:t>=1</m:t>
                              </m:r>
                            </m:sub>
                            <m:sup>
                              <m:r>
                                <a:rPr lang="en-US" altLang="zh-CN" sz="2400" i="1">
                                  <a:latin typeface="Cambria Math" panose="02040503050406030204" pitchFamily="18" charset="0"/>
                                </a:rPr>
                                <m:t>𝑛</m:t>
                              </m:r>
                            </m:sup>
                            <m:e>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𝑦</m:t>
                                      </m:r>
                                    </m:e>
                                    <m:sub>
                                      <m:r>
                                        <a:rPr lang="en-US" altLang="zh-CN" sz="2400" i="1">
                                          <a:latin typeface="Cambria Math" panose="02040503050406030204" pitchFamily="18" charset="0"/>
                                        </a:rPr>
                                        <m:t>𝑖</m:t>
                                      </m:r>
                                    </m:sub>
                                  </m:sSub>
                                </m:num>
                                <m:den>
                                  <m:sSub>
                                    <m:sSubPr>
                                      <m:ctrlPr>
                                        <a:rPr lang="en-US" altLang="zh-CN" sz="2400" i="1">
                                          <a:latin typeface="Cambria Math" panose="02040503050406030204" pitchFamily="18" charset="0"/>
                                        </a:rPr>
                                      </m:ctrlPr>
                                    </m:sSubPr>
                                    <m:e>
                                      <m:r>
                                        <a:rPr lang="en-US" altLang="zh-CN" sz="2400" b="0" i="1" smtClean="0">
                                          <a:latin typeface="Cambria Math" panose="02040503050406030204" pitchFamily="18" charset="0"/>
                                        </a:rPr>
                                        <m:t>𝑀</m:t>
                                      </m:r>
                                    </m:e>
                                    <m:sub>
                                      <m:r>
                                        <a:rPr lang="en-US" altLang="zh-CN" sz="2400" i="1">
                                          <a:latin typeface="Cambria Math" panose="02040503050406030204" pitchFamily="18" charset="0"/>
                                        </a:rPr>
                                        <m:t>𝑖</m:t>
                                      </m:r>
                                    </m:sub>
                                  </m:sSub>
                                </m:den>
                              </m:f>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𝑀</m:t>
                                  </m:r>
                                </m:e>
                                <m:sub>
                                  <m:r>
                                    <a:rPr lang="en-US" altLang="zh-CN" sz="2400" b="0" i="1" smtClean="0">
                                      <a:latin typeface="Cambria Math" panose="02040503050406030204" pitchFamily="18" charset="0"/>
                                    </a:rPr>
                                    <m:t>𝑜</m:t>
                                  </m:r>
                                </m:sub>
                              </m:sSub>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𝑦</m:t>
                                  </m:r>
                                </m:e>
                              </m:acc>
                            </m:e>
                          </m:nary>
                        </m:e>
                      </m:nary>
                    </m:oMath>
                  </m:oMathPara>
                </a14:m>
                <a:endParaRPr lang="en-US" altLang="zh-CN" sz="2400" smtClean="0"/>
              </a:p>
              <a:p>
                <a:r>
                  <a:rPr lang="zh-CN" altLang="en-US" sz="2400" smtClean="0"/>
                  <a:t>由汉森</a:t>
                </a:r>
                <a:r>
                  <a:rPr lang="en-US" altLang="zh-CN" sz="2400" smtClean="0"/>
                  <a:t>-</a:t>
                </a:r>
                <a:r>
                  <a:rPr lang="zh-CN" altLang="en-US" sz="2400" smtClean="0"/>
                  <a:t>赫维茨估计量的性质知，</a:t>
                </a:r>
                <a14:m>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𝑌</m:t>
                        </m:r>
                      </m:e>
                    </m:acc>
                  </m:oMath>
                </a14:m>
                <a:r>
                  <a:rPr lang="zh-CN" altLang="en-US" sz="2400" smtClean="0"/>
                  <a:t>是</a:t>
                </a:r>
                <a14:m>
                  <m:oMath xmlns:m="http://schemas.openxmlformats.org/officeDocument/2006/math">
                    <m:r>
                      <m:rPr>
                        <m:sty m:val="p"/>
                      </m:rPr>
                      <a:rPr lang="en-US" altLang="zh-CN" sz="2400">
                        <a:latin typeface="Cambria Math" panose="02040503050406030204" pitchFamily="18" charset="0"/>
                      </a:rPr>
                      <m:t>Y</m:t>
                    </m:r>
                  </m:oMath>
                </a14:m>
                <a:r>
                  <a:rPr lang="zh-CN" altLang="en-US" sz="2400" smtClean="0"/>
                  <a:t>的无偏估计量。</a:t>
                </a:r>
                <a:endParaRPr lang="en-US" altLang="zh-CN" sz="2400" smtClean="0"/>
              </a:p>
              <a:p>
                <a:r>
                  <a:rPr lang="zh-CN" altLang="en-US" sz="2400" smtClean="0"/>
                  <a:t>估计量方差为：</a:t>
                </a:r>
                <a:endParaRPr lang="en-US" altLang="zh-CN" sz="2400" smtClean="0"/>
              </a:p>
              <a:p>
                <a14:m>
                  <m:oMathPara xmlns:m="http://schemas.openxmlformats.org/officeDocument/2006/math">
                    <m:oMathParaPr>
                      <m:jc m:val="centerGroup"/>
                    </m:oMathParaPr>
                    <m:oMath xmlns:m="http://schemas.openxmlformats.org/officeDocument/2006/math">
                      <m:r>
                        <m:rPr>
                          <m:sty m:val="p"/>
                        </m:rPr>
                        <a:rPr lang="en-US" altLang="zh-CN" sz="2400">
                          <a:latin typeface="Cambria Math" panose="02040503050406030204" pitchFamily="18" charset="0"/>
                        </a:rPr>
                        <m:t>V</m:t>
                      </m:r>
                      <m:d>
                        <m:dPr>
                          <m:ctrlPr>
                            <a:rPr lang="en-US" altLang="zh-CN" sz="2400" i="1">
                              <a:latin typeface="Cambria Math" panose="02040503050406030204" pitchFamily="18" charset="0"/>
                            </a:rPr>
                          </m:ctrlPr>
                        </m:dPr>
                        <m:e>
                          <m:acc>
                            <m:accPr>
                              <m:chr m:val="̂"/>
                              <m:ctrlPr>
                                <a:rPr lang="zh-CN" altLang="en-US" sz="2400" i="1">
                                  <a:latin typeface="Cambria Math" panose="02040503050406030204" pitchFamily="18" charset="0"/>
                                </a:rPr>
                              </m:ctrlPr>
                            </m:accPr>
                            <m:e>
                              <m:r>
                                <a:rPr lang="en-US" altLang="zh-CN" sz="2400" i="1">
                                  <a:latin typeface="Cambria Math" panose="02040503050406030204" pitchFamily="18" charset="0"/>
                                </a:rPr>
                                <m:t>𝑌</m:t>
                              </m:r>
                            </m:e>
                          </m:acc>
                        </m:e>
                      </m:d>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𝑀</m:t>
                              </m:r>
                            </m:e>
                            <m:sub>
                              <m:r>
                                <a:rPr lang="en-US" altLang="zh-CN" sz="2400" b="0" i="1" smtClean="0">
                                  <a:latin typeface="Cambria Math" panose="02040503050406030204" pitchFamily="18" charset="0"/>
                                </a:rPr>
                                <m:t>𝑜</m:t>
                              </m:r>
                            </m:sub>
                          </m:sSub>
                        </m:num>
                        <m:den>
                          <m:r>
                            <a:rPr lang="en-US" altLang="zh-CN" sz="2400" b="0" i="1" smtClean="0">
                              <a:latin typeface="Cambria Math" panose="02040503050406030204" pitchFamily="18" charset="0"/>
                            </a:rPr>
                            <m:t>𝑛</m:t>
                          </m:r>
                        </m:den>
                      </m:f>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𝑁</m:t>
                          </m:r>
                        </m:sup>
                        <m:e>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𝑀</m:t>
                              </m:r>
                            </m:e>
                            <m:sub>
                              <m:r>
                                <a:rPr lang="en-US" altLang="zh-CN" sz="2400" b="0" i="1" smtClean="0">
                                  <a:latin typeface="Cambria Math" panose="02040503050406030204" pitchFamily="18" charset="0"/>
                                </a:rPr>
                                <m:t>𝑖</m:t>
                              </m:r>
                            </m:sub>
                          </m:sSub>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m:t>
                              </m:r>
                              <m:acc>
                                <m:accPr>
                                  <m:chr m:val="̅"/>
                                  <m:ctrlPr>
                                    <a:rPr lang="en-US" altLang="zh-CN" sz="2400" b="0" i="1" smtClean="0">
                                      <a:latin typeface="Cambria Math" panose="02040503050406030204" pitchFamily="18" charset="0"/>
                                    </a:rPr>
                                  </m:ctrlPr>
                                </m:accPr>
                                <m:e>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𝑖</m:t>
                                      </m:r>
                                    </m:sub>
                                  </m:sSub>
                                </m:e>
                              </m:acc>
                              <m:r>
                                <a:rPr lang="en-US" altLang="zh-CN" sz="2400" b="0" i="1" smtClean="0">
                                  <a:latin typeface="Cambria Math" panose="02040503050406030204" pitchFamily="18" charset="0"/>
                                </a:rPr>
                                <m:t>−</m:t>
                              </m:r>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r>
                                <a:rPr lang="en-US" altLang="zh-CN" sz="2400" b="0" i="1" smtClean="0">
                                  <a:latin typeface="Cambria Math" panose="02040503050406030204" pitchFamily="18" charset="0"/>
                                </a:rPr>
                                <m:t>)</m:t>
                              </m:r>
                            </m:e>
                            <m:sup>
                              <m:r>
                                <a:rPr lang="en-US" altLang="zh-CN" sz="2400" b="0" i="1" smtClean="0">
                                  <a:latin typeface="Cambria Math" panose="02040503050406030204" pitchFamily="18" charset="0"/>
                                </a:rPr>
                                <m:t>2</m:t>
                              </m:r>
                            </m:sup>
                          </m:sSup>
                        </m:e>
                      </m:nary>
                    </m:oMath>
                  </m:oMathPara>
                </a14:m>
                <a:endParaRPr lang="zh-CN" altLang="en-US"/>
              </a:p>
            </p:txBody>
          </p:sp>
        </mc:Choice>
        <mc:Fallback>
          <p:sp>
            <p:nvSpPr>
              <p:cNvPr id="2" name="文本框 1"/>
              <p:cNvSpPr txBox="1">
                <a:spLocks noRot="1" noChangeAspect="1" noMove="1" noResize="1" noEditPoints="1" noAdjustHandles="1" noChangeArrowheads="1" noChangeShapeType="1" noTextEdit="1"/>
              </p:cNvSpPr>
              <p:nvPr/>
            </p:nvSpPr>
            <p:spPr>
              <a:xfrm>
                <a:off x="827584" y="2204864"/>
                <a:ext cx="7560840" cy="3626249"/>
              </a:xfrm>
              <a:prstGeom prst="rect">
                <a:avLst/>
              </a:prstGeom>
              <a:blipFill rotWithShape="0">
                <a:blip r:embed="rId2"/>
                <a:stretch>
                  <a:fillRect l="-1290" t="-1681" r="-56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1384300" y="549275"/>
            <a:ext cx="7793038" cy="1143000"/>
          </a:xfrm>
        </p:spPr>
        <p:txBody>
          <a:bodyPr/>
          <a:lstStyle/>
          <a:p>
            <a:r>
              <a:rPr lang="zh-CN" altLang="en-US" sz="3600" smtClean="0"/>
              <a:t>第二节 放回不等概抽样</a:t>
            </a:r>
          </a:p>
        </p:txBody>
      </p:sp>
      <mc:AlternateContent xmlns:mc="http://schemas.openxmlformats.org/markup-compatibility/2006">
        <mc:Choice xmlns:a14="http://schemas.microsoft.com/office/drawing/2010/main" Requires="a14">
          <p:sp>
            <p:nvSpPr>
              <p:cNvPr id="2" name="文本框 1"/>
              <p:cNvSpPr txBox="1"/>
              <p:nvPr/>
            </p:nvSpPr>
            <p:spPr>
              <a:xfrm>
                <a:off x="899592" y="2204864"/>
                <a:ext cx="7416824" cy="1839221"/>
              </a:xfrm>
              <a:prstGeom prst="rect">
                <a:avLst/>
              </a:prstGeom>
              <a:noFill/>
            </p:spPr>
            <p:txBody>
              <a:bodyPr wrap="square" rtlCol="0">
                <a:spAutoFit/>
              </a:bodyPr>
              <a:lstStyle/>
              <a:p>
                <a:r>
                  <a:rPr lang="zh-CN" altLang="en-US" sz="2400" smtClean="0"/>
                  <a:t>方差估计量的估计为：</a:t>
                </a:r>
                <a:endParaRPr lang="en-US" altLang="zh-CN" sz="2400" smtClean="0"/>
              </a:p>
              <a:p>
                <a:endParaRPr lang="en-US" altLang="zh-CN" sz="2400" smtClean="0"/>
              </a:p>
              <a:p>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𝑣</m:t>
                      </m:r>
                      <m:d>
                        <m:dPr>
                          <m:ctrlPr>
                            <a:rPr lang="en-US" altLang="zh-CN" sz="2400" b="0" i="1" smtClean="0">
                              <a:latin typeface="Cambria Math" panose="02040503050406030204" pitchFamily="18" charset="0"/>
                            </a:rPr>
                          </m:ctrlPr>
                        </m:d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d>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sSubSup>
                            <m:sSubSupPr>
                              <m:ctrlPr>
                                <a:rPr lang="en-US" altLang="zh-CN" sz="2400" i="1" smtClean="0">
                                  <a:latin typeface="Cambria Math" panose="02040503050406030204" pitchFamily="18" charset="0"/>
                                </a:rPr>
                              </m:ctrlPr>
                            </m:sSubSupPr>
                            <m:e>
                              <m:r>
                                <a:rPr lang="en-US" altLang="zh-CN" sz="2400" b="0" i="1" smtClean="0">
                                  <a:latin typeface="Cambria Math" panose="02040503050406030204" pitchFamily="18" charset="0"/>
                                </a:rPr>
                                <m:t>𝑀</m:t>
                              </m:r>
                            </m:e>
                            <m:sub>
                              <m:r>
                                <a:rPr lang="en-US" altLang="zh-CN" sz="2400" b="0" i="1" smtClean="0">
                                  <a:latin typeface="Cambria Math" panose="02040503050406030204" pitchFamily="18" charset="0"/>
                                </a:rPr>
                                <m:t>0</m:t>
                              </m:r>
                            </m:sub>
                            <m:sup>
                              <m:r>
                                <a:rPr lang="en-US" altLang="zh-CN" sz="2400" b="0" i="1" smtClean="0">
                                  <a:latin typeface="Cambria Math" panose="02040503050406030204" pitchFamily="18" charset="0"/>
                                </a:rPr>
                                <m:t>2</m:t>
                              </m:r>
                            </m:sup>
                          </m:sSubSup>
                        </m:num>
                        <m:den>
                          <m:r>
                            <a:rPr lang="en-US" altLang="zh-CN" sz="2400" i="1">
                              <a:latin typeface="Cambria Math" panose="02040503050406030204" pitchFamily="18" charset="0"/>
                            </a:rPr>
                            <m:t>𝑛</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𝑛</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m:t>
                          </m:r>
                        </m:den>
                      </m:f>
                      <m:nary>
                        <m:naryPr>
                          <m:chr m:val="∑"/>
                          <m:ctrlPr>
                            <a:rPr lang="en-US" altLang="zh-CN" sz="2400" i="1">
                              <a:latin typeface="Cambria Math" panose="02040503050406030204" pitchFamily="18" charset="0"/>
                            </a:rPr>
                          </m:ctrlPr>
                        </m:naryPr>
                        <m:sub>
                          <m:r>
                            <m:rPr>
                              <m:brk m:alnAt="23"/>
                            </m:rPr>
                            <a:rPr lang="en-US" altLang="zh-CN" sz="2400" i="1">
                              <a:latin typeface="Cambria Math" panose="02040503050406030204" pitchFamily="18" charset="0"/>
                            </a:rPr>
                            <m:t>𝑖</m:t>
                          </m:r>
                          <m:r>
                            <a:rPr lang="en-US" altLang="zh-CN" sz="2400" i="1">
                              <a:latin typeface="Cambria Math" panose="02040503050406030204" pitchFamily="18" charset="0"/>
                            </a:rPr>
                            <m:t>=</m:t>
                          </m:r>
                          <m:r>
                            <a:rPr lang="en-US" altLang="zh-CN" sz="2400" i="1">
                              <a:latin typeface="Cambria Math" panose="02040503050406030204" pitchFamily="18" charset="0"/>
                            </a:rPr>
                            <m:t>1</m:t>
                          </m:r>
                        </m:sub>
                        <m:sup>
                          <m:r>
                            <a:rPr lang="en-US" altLang="zh-CN" sz="2400" b="0" i="1" smtClean="0">
                              <a:latin typeface="Cambria Math" panose="02040503050406030204" pitchFamily="18" charset="0"/>
                            </a:rPr>
                            <m:t>𝑛</m:t>
                          </m:r>
                        </m:sup>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𝑀</m:t>
                              </m:r>
                            </m:e>
                            <m:sub>
                              <m:r>
                                <a:rPr lang="en-US" altLang="zh-CN" sz="2400" i="1">
                                  <a:latin typeface="Cambria Math" panose="02040503050406030204" pitchFamily="18" charset="0"/>
                                </a:rPr>
                                <m:t>𝑖</m:t>
                              </m:r>
                            </m:sub>
                          </m:sSub>
                          <m:sSup>
                            <m:sSupPr>
                              <m:ctrlPr>
                                <a:rPr lang="en-US" altLang="zh-CN" sz="2400" i="1">
                                  <a:latin typeface="Cambria Math" panose="02040503050406030204" pitchFamily="18" charset="0"/>
                                </a:rPr>
                              </m:ctrlPr>
                            </m:sSupPr>
                            <m:e>
                              <m:r>
                                <a:rPr lang="en-US" altLang="zh-CN" sz="2400" i="1">
                                  <a:latin typeface="Cambria Math" panose="02040503050406030204" pitchFamily="18" charset="0"/>
                                </a:rPr>
                                <m:t>(</m:t>
                              </m:r>
                              <m:acc>
                                <m:accPr>
                                  <m:chr m:val="̅"/>
                                  <m:ctrlPr>
                                    <a:rPr lang="en-US" altLang="zh-CN" sz="2400" i="1">
                                      <a:latin typeface="Cambria Math" panose="02040503050406030204" pitchFamily="18" charset="0"/>
                                    </a:rPr>
                                  </m:ctrlPr>
                                </m:accPr>
                                <m:e>
                                  <m:sSub>
                                    <m:sSubPr>
                                      <m:ctrlPr>
                                        <a:rPr lang="en-US" altLang="zh-CN" sz="2400" i="1">
                                          <a:latin typeface="Cambria Math" panose="02040503050406030204" pitchFamily="18" charset="0"/>
                                        </a:rPr>
                                      </m:ctrlPr>
                                    </m:sSubPr>
                                    <m:e>
                                      <m:r>
                                        <a:rPr lang="en-US" altLang="zh-CN" sz="2400" b="0" i="1" smtClean="0">
                                          <a:latin typeface="Cambria Math" panose="02040503050406030204" pitchFamily="18" charset="0"/>
                                        </a:rPr>
                                        <m:t>𝑦</m:t>
                                      </m:r>
                                    </m:e>
                                    <m:sub>
                                      <m:r>
                                        <a:rPr lang="en-US" altLang="zh-CN" sz="2400" i="1">
                                          <a:latin typeface="Cambria Math" panose="02040503050406030204" pitchFamily="18" charset="0"/>
                                        </a:rPr>
                                        <m:t>𝑖</m:t>
                                      </m:r>
                                    </m:sub>
                                  </m:sSub>
                                </m:e>
                              </m:acc>
                              <m:r>
                                <a:rPr lang="en-US" altLang="zh-CN" sz="2400" i="1">
                                  <a:latin typeface="Cambria Math" panose="02040503050406030204" pitchFamily="18" charset="0"/>
                                </a:rPr>
                                <m:t>−</m:t>
                              </m:r>
                              <m:acc>
                                <m:accPr>
                                  <m:chr m:val="̿"/>
                                  <m:ctrlPr>
                                    <a:rPr lang="en-US" altLang="zh-CN" sz="2400" i="1">
                                      <a:latin typeface="Cambria Math" panose="02040503050406030204" pitchFamily="18" charset="0"/>
                                    </a:rPr>
                                  </m:ctrlPr>
                                </m:accPr>
                                <m:e>
                                  <m:r>
                                    <a:rPr lang="en-US" altLang="zh-CN" sz="2400" b="0" i="1" smtClean="0">
                                      <a:latin typeface="Cambria Math" panose="02040503050406030204" pitchFamily="18" charset="0"/>
                                    </a:rPr>
                                    <m:t>𝑦</m:t>
                                  </m:r>
                                </m:e>
                              </m:acc>
                              <m:r>
                                <a:rPr lang="en-US" altLang="zh-CN" sz="2400" i="1">
                                  <a:latin typeface="Cambria Math" panose="02040503050406030204" pitchFamily="18" charset="0"/>
                                </a:rPr>
                                <m:t>)</m:t>
                              </m:r>
                            </m:e>
                            <m:sup>
                              <m:r>
                                <a:rPr lang="en-US" altLang="zh-CN" sz="2400" i="1">
                                  <a:latin typeface="Cambria Math" panose="02040503050406030204" pitchFamily="18" charset="0"/>
                                </a:rPr>
                                <m:t>2</m:t>
                              </m:r>
                            </m:sup>
                          </m:sSup>
                        </m:e>
                      </m:nary>
                    </m:oMath>
                  </m:oMathPara>
                </a14:m>
                <a:endParaRPr lang="zh-CN" altLang="en-US" sz="2400"/>
              </a:p>
            </p:txBody>
          </p:sp>
        </mc:Choice>
        <mc:Fallback>
          <p:sp>
            <p:nvSpPr>
              <p:cNvPr id="2" name="文本框 1"/>
              <p:cNvSpPr txBox="1">
                <a:spLocks noRot="1" noChangeAspect="1" noMove="1" noResize="1" noEditPoints="1" noAdjustHandles="1" noChangeArrowheads="1" noChangeShapeType="1" noTextEdit="1"/>
              </p:cNvSpPr>
              <p:nvPr/>
            </p:nvSpPr>
            <p:spPr>
              <a:xfrm>
                <a:off x="899592" y="2204864"/>
                <a:ext cx="7416824" cy="1839221"/>
              </a:xfrm>
              <a:prstGeom prst="rect">
                <a:avLst/>
              </a:prstGeom>
              <a:blipFill rotWithShape="0">
                <a:blip r:embed="rId2"/>
                <a:stretch>
                  <a:fillRect l="-1316" t="-3322"/>
                </a:stretch>
              </a:blipFill>
            </p:spPr>
            <p:txBody>
              <a:bodyPr/>
              <a:lstStyle/>
              <a:p>
                <a:r>
                  <a:rPr lang="zh-CN" altLang="en-US">
                    <a:noFill/>
                  </a:rPr>
                  <a:t> </a:t>
                </a:r>
              </a:p>
            </p:txBody>
          </p:sp>
        </mc:Fallback>
      </mc:AlternateContent>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p:txBody>
          <a:bodyPr/>
          <a:lstStyle/>
          <a:p>
            <a:r>
              <a:rPr lang="zh-CN" altLang="en-US" sz="3600" smtClean="0"/>
              <a:t>第三节 多阶段有放回不等概抽样</a:t>
            </a:r>
          </a:p>
        </p:txBody>
      </p:sp>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1569" t="-1778" r="-863"/>
            </a:stretch>
          </a:blipFill>
          <a:ln>
            <a:miter lim="800000"/>
            <a:headEnd/>
            <a:tailEnd/>
          </a:ln>
        </p:spPr>
        <p:txBody>
          <a:bodyPr/>
          <a:lstStyle/>
          <a:p>
            <a:r>
              <a:rPr lang="zh-CN" altLang="en-US">
                <a:noFill/>
              </a:rPr>
              <a:t> </a:t>
            </a:r>
          </a:p>
        </p:txBody>
      </p:sp>
      <mc:AlternateContent xmlns:mc="http://schemas.openxmlformats.org/markup-compatibility/2006">
        <mc:Choice xmlns:a14="http://schemas.microsoft.com/office/drawing/2010/main" Requires="a14">
          <p:sp>
            <p:nvSpPr>
              <p:cNvPr id="2" name="文本框 1"/>
              <p:cNvSpPr txBox="1"/>
              <p:nvPr/>
            </p:nvSpPr>
            <p:spPr>
              <a:xfrm>
                <a:off x="2051720" y="4221088"/>
                <a:ext cx="4608512" cy="110055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acc>
                            <m:accPr>
                              <m:chr m:val="̂"/>
                              <m:ctrlPr>
                                <a:rPr lang="en-US" altLang="zh-CN" sz="240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𝐻𝐻</m:t>
                          </m:r>
                        </m:sub>
                      </m:sSub>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𝑛</m:t>
                          </m:r>
                        </m:den>
                      </m:f>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𝑛</m:t>
                          </m:r>
                        </m:sup>
                        <m:e>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𝑖</m:t>
                                  </m:r>
                                </m:sub>
                              </m:sSub>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𝑍</m:t>
                                  </m:r>
                                </m:e>
                                <m:sub>
                                  <m:r>
                                    <a:rPr lang="en-US" altLang="zh-CN" sz="2400" b="0" i="1" smtClean="0">
                                      <a:latin typeface="Cambria Math" panose="02040503050406030204" pitchFamily="18" charset="0"/>
                                    </a:rPr>
                                    <m:t>𝑖</m:t>
                                  </m:r>
                                </m:sub>
                              </m:sSub>
                            </m:den>
                          </m:f>
                        </m:e>
                      </m:nary>
                    </m:oMath>
                  </m:oMathPara>
                </a14:m>
                <a:endParaRPr lang="zh-CN" altLang="en-US" sz="2400"/>
              </a:p>
            </p:txBody>
          </p:sp>
        </mc:Choice>
        <mc:Fallback>
          <p:sp>
            <p:nvSpPr>
              <p:cNvPr id="2" name="文本框 1"/>
              <p:cNvSpPr txBox="1">
                <a:spLocks noRot="1" noChangeAspect="1" noMove="1" noResize="1" noEditPoints="1" noAdjustHandles="1" noChangeArrowheads="1" noChangeShapeType="1" noTextEdit="1"/>
              </p:cNvSpPr>
              <p:nvPr/>
            </p:nvSpPr>
            <p:spPr>
              <a:xfrm>
                <a:off x="2051720" y="4221088"/>
                <a:ext cx="4608512" cy="1100558"/>
              </a:xfrm>
              <a:prstGeom prst="rect">
                <a:avLst/>
              </a:prstGeom>
              <a:blipFill rotWithShape="0">
                <a:blip r:embed="rId3"/>
                <a:stretch>
                  <a:fillRect/>
                </a:stretch>
              </a:blipFill>
            </p:spPr>
            <p:txBody>
              <a:bodyPr/>
              <a:lstStyle/>
              <a:p>
                <a:r>
                  <a:rPr lang="zh-CN" altLang="en-US">
                    <a:noFill/>
                  </a:rPr>
                  <a:t> </a:t>
                </a:r>
              </a:p>
            </p:txBody>
          </p:sp>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p:txBody>
          <a:bodyPr/>
          <a:lstStyle/>
          <a:p>
            <a:r>
              <a:rPr lang="zh-CN" altLang="en-US" sz="3600" smtClean="0"/>
              <a:t>第三节 多阶段有放回不等概抽样</a:t>
            </a:r>
          </a:p>
        </p:txBody>
      </p:sp>
      <p:graphicFrame>
        <p:nvGraphicFramePr>
          <p:cNvPr id="31747" name="内容占位符 3"/>
          <p:cNvGraphicFramePr>
            <a:graphicFrameLocks noGrp="1" noChangeAspect="1"/>
          </p:cNvGraphicFramePr>
          <p:nvPr>
            <p:ph idx="1"/>
          </p:nvPr>
        </p:nvGraphicFramePr>
        <p:xfrm>
          <a:off x="1403350" y="1989138"/>
          <a:ext cx="6264275" cy="3960812"/>
        </p:xfrm>
        <a:graphic>
          <a:graphicData uri="http://schemas.openxmlformats.org/presentationml/2006/ole">
            <mc:AlternateContent xmlns:mc="http://schemas.openxmlformats.org/markup-compatibility/2006">
              <mc:Choice xmlns:v="urn:schemas-microsoft-com:vml" Requires="v">
                <p:oleObj spid="_x0000_s31761" name="Equation" r:id="rId3" imgW="3936960" imgH="2450880" progId="Equation.DSMT4">
                  <p:embed/>
                </p:oleObj>
              </mc:Choice>
              <mc:Fallback>
                <p:oleObj name="Equation" r:id="rId3" imgW="3936960" imgH="245088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1989138"/>
                        <a:ext cx="6264275"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smtClean="0"/>
              <a:t>等概率的抽取样本医院的缺点？</a:t>
            </a:r>
          </a:p>
        </p:txBody>
      </p:sp>
      <p:sp>
        <p:nvSpPr>
          <p:cNvPr id="3" name="内容占位符 2"/>
          <p:cNvSpPr>
            <a:spLocks noGrp="1"/>
          </p:cNvSpPr>
          <p:nvPr>
            <p:ph idx="1"/>
          </p:nvPr>
        </p:nvSpPr>
        <p:spPr/>
        <p:txBody>
          <a:bodyPr/>
          <a:lstStyle/>
          <a:p>
            <a:pPr marL="0">
              <a:lnSpc>
                <a:spcPct val="90000"/>
              </a:lnSpc>
              <a:defRPr/>
            </a:pPr>
            <a:r>
              <a:rPr lang="zh-CN" altLang="en-US" sz="2800" dirty="0"/>
              <a:t>首先，可能医院中愿意接受</a:t>
            </a:r>
            <a:r>
              <a:rPr lang="en-US" altLang="zh-CN" sz="2800" dirty="0"/>
              <a:t>CPR</a:t>
            </a:r>
            <a:r>
              <a:rPr lang="zh-CN" altLang="en-US" sz="2800" dirty="0"/>
              <a:t>治疗的病人数量会正比与医院床位的数量，采用等概简单估计量可能会有大的方差。</a:t>
            </a:r>
          </a:p>
          <a:p>
            <a:pPr marL="0">
              <a:lnSpc>
                <a:spcPct val="90000"/>
              </a:lnSpc>
              <a:defRPr/>
            </a:pPr>
            <a:r>
              <a:rPr lang="zh-CN" altLang="en-US" sz="2800" dirty="0"/>
              <a:t>其次，自加权的等概率样本可能难于管理。可能仅仅为了调查一两个病人就需要去一家医院，并且合理分配调查人员的工作负担也是比较困难的。</a:t>
            </a:r>
          </a:p>
          <a:p>
            <a:pPr marL="0">
              <a:lnSpc>
                <a:spcPct val="90000"/>
              </a:lnSpc>
              <a:defRPr/>
            </a:pPr>
            <a:r>
              <a:rPr lang="zh-CN" altLang="en-US" sz="2800" dirty="0"/>
              <a:t>第三，调查成本在调查开始的时候是未知的</a:t>
            </a:r>
            <a:r>
              <a:rPr lang="en-US" altLang="zh-CN" sz="2800" dirty="0"/>
              <a:t>----</a:t>
            </a:r>
            <a:r>
              <a:rPr lang="zh-CN" altLang="en-US" sz="2800" dirty="0"/>
              <a:t>一个</a:t>
            </a:r>
            <a:r>
              <a:rPr lang="en-US" altLang="zh-CN" sz="2800" dirty="0"/>
              <a:t>40</a:t>
            </a:r>
            <a:r>
              <a:rPr lang="zh-CN" altLang="en-US" sz="2800" dirty="0"/>
              <a:t>个医院的样本可能包括了主要的大的医院，这会导致比预计更大的成本。</a:t>
            </a:r>
          </a:p>
          <a:p>
            <a:pPr>
              <a:defRPr/>
            </a:pP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p:nvPr>
        </p:nvSpPr>
        <p:spPr/>
        <p:txBody>
          <a:bodyPr/>
          <a:lstStyle/>
          <a:p>
            <a:r>
              <a:rPr lang="zh-CN" altLang="en-US" sz="3600" smtClean="0"/>
              <a:t>第三节 多阶段有放回不等概抽样</a:t>
            </a:r>
          </a:p>
        </p:txBody>
      </p:sp>
      <p:graphicFrame>
        <p:nvGraphicFramePr>
          <p:cNvPr id="32771" name="内容占位符 3"/>
          <p:cNvGraphicFramePr>
            <a:graphicFrameLocks noGrp="1" noChangeAspect="1"/>
          </p:cNvGraphicFramePr>
          <p:nvPr>
            <p:ph idx="1"/>
          </p:nvPr>
        </p:nvGraphicFramePr>
        <p:xfrm>
          <a:off x="971550" y="2276475"/>
          <a:ext cx="7056438" cy="3240088"/>
        </p:xfrm>
        <a:graphic>
          <a:graphicData uri="http://schemas.openxmlformats.org/presentationml/2006/ole">
            <mc:AlternateContent xmlns:mc="http://schemas.openxmlformats.org/markup-compatibility/2006">
              <mc:Choice xmlns:v="urn:schemas-microsoft-com:vml" Requires="v">
                <p:oleObj spid="_x0000_s32785" name="Equation" r:id="rId3" imgW="4914720" imgH="1879560" progId="Equation.DSMT4">
                  <p:embed/>
                </p:oleObj>
              </mc:Choice>
              <mc:Fallback>
                <p:oleObj name="Equation" r:id="rId3" imgW="4914720" imgH="187956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276475"/>
                        <a:ext cx="7056438"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sz="3600" smtClean="0"/>
              <a:t>第三节 多阶段有放回不等概抽样</a:t>
            </a:r>
          </a:p>
        </p:txBody>
      </p:sp>
      <p:graphicFrame>
        <p:nvGraphicFramePr>
          <p:cNvPr id="33795" name="内容占位符 3"/>
          <p:cNvGraphicFramePr>
            <a:graphicFrameLocks noGrp="1" noChangeAspect="1"/>
          </p:cNvGraphicFramePr>
          <p:nvPr>
            <p:ph idx="1"/>
          </p:nvPr>
        </p:nvGraphicFramePr>
        <p:xfrm>
          <a:off x="1116013" y="2060575"/>
          <a:ext cx="7127875" cy="4176713"/>
        </p:xfrm>
        <a:graphic>
          <a:graphicData uri="http://schemas.openxmlformats.org/presentationml/2006/ole">
            <mc:AlternateContent xmlns:mc="http://schemas.openxmlformats.org/markup-compatibility/2006">
              <mc:Choice xmlns:v="urn:schemas-microsoft-com:vml" Requires="v">
                <p:oleObj spid="_x0000_s33809" name="Equation" r:id="rId3" imgW="4457520" imgH="2311200" progId="Equation.DSMT4">
                  <p:embed/>
                </p:oleObj>
              </mc:Choice>
              <mc:Fallback>
                <p:oleObj name="Equation" r:id="rId3" imgW="4457520" imgH="231120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2060575"/>
                        <a:ext cx="7127875"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p:txBody>
          <a:bodyPr/>
          <a:lstStyle/>
          <a:p>
            <a:r>
              <a:rPr lang="zh-CN" altLang="en-US" sz="3600" smtClean="0"/>
              <a:t>第三节 多阶段有放回不等概抽样</a:t>
            </a:r>
          </a:p>
        </p:txBody>
      </p:sp>
      <p:sp>
        <p:nvSpPr>
          <p:cNvPr id="34819" name="内容占位符 2"/>
          <p:cNvSpPr>
            <a:spLocks noGrp="1"/>
          </p:cNvSpPr>
          <p:nvPr>
            <p:ph idx="1"/>
          </p:nvPr>
        </p:nvSpPr>
        <p:spPr/>
        <p:txBody>
          <a:bodyPr/>
          <a:lstStyle/>
          <a:p>
            <a:r>
              <a:rPr lang="zh-CN" altLang="en-US" sz="2800" b="1" smtClean="0"/>
              <a:t>二 多阶段有放回不等概抽样</a:t>
            </a:r>
            <a:endParaRPr lang="en-US" altLang="zh-CN" sz="2800" b="1" smtClean="0"/>
          </a:p>
          <a:p>
            <a:r>
              <a:rPr lang="zh-CN" altLang="en-US" sz="2800" smtClean="0"/>
              <a:t>以三阶段抽样为例</a:t>
            </a:r>
            <a:endParaRPr lang="en-US" altLang="zh-CN" sz="2800" smtClean="0"/>
          </a:p>
          <a:p>
            <a:endParaRPr lang="zh-CN" altLang="en-US" sz="2800" smtClean="0"/>
          </a:p>
        </p:txBody>
      </p:sp>
      <p:graphicFrame>
        <p:nvGraphicFramePr>
          <p:cNvPr id="34820" name="对象 3"/>
          <p:cNvGraphicFramePr>
            <a:graphicFrameLocks noChangeAspect="1"/>
          </p:cNvGraphicFramePr>
          <p:nvPr/>
        </p:nvGraphicFramePr>
        <p:xfrm>
          <a:off x="1258888" y="2997200"/>
          <a:ext cx="6481762" cy="3384550"/>
        </p:xfrm>
        <a:graphic>
          <a:graphicData uri="http://schemas.openxmlformats.org/presentationml/2006/ole">
            <mc:AlternateContent xmlns:mc="http://schemas.openxmlformats.org/markup-compatibility/2006">
              <mc:Choice xmlns:v="urn:schemas-microsoft-com:vml" Requires="v">
                <p:oleObj spid="_x0000_s34834" name="Equation" r:id="rId3" imgW="5168880" imgH="2463480" progId="Equation.DSMT4">
                  <p:embed/>
                </p:oleObj>
              </mc:Choice>
              <mc:Fallback>
                <p:oleObj name="Equation" r:id="rId3" imgW="5168880" imgH="246348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997200"/>
                        <a:ext cx="6481762"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sz="3600" smtClean="0"/>
              <a:t>第三节 多阶段有放回不等概抽样</a:t>
            </a:r>
          </a:p>
        </p:txBody>
      </p:sp>
      <p:sp>
        <p:nvSpPr>
          <p:cNvPr id="3" name="内容占位符 2"/>
          <p:cNvSpPr>
            <a:spLocks noGrp="1"/>
          </p:cNvSpPr>
          <p:nvPr>
            <p:ph idx="1"/>
          </p:nvPr>
        </p:nvSpPr>
        <p:spPr>
          <a:xfrm>
            <a:off x="683568" y="2060848"/>
            <a:ext cx="7772400" cy="4114800"/>
          </a:xfrm>
        </p:spPr>
        <p:txBody>
          <a:bodyPr/>
          <a:lstStyle/>
          <a:p>
            <a:pPr marL="0">
              <a:defRPr/>
            </a:pPr>
            <a:r>
              <a:rPr lang="zh-CN" altLang="en-US" sz="2800" dirty="0" smtClean="0"/>
              <a:t>     实际工作中，通常做法是</a:t>
            </a:r>
            <a:r>
              <a:rPr lang="zh-CN" altLang="zh-CN" sz="2800" dirty="0" smtClean="0"/>
              <a:t>前</a:t>
            </a:r>
            <a:r>
              <a:rPr lang="zh-CN" altLang="zh-CN" sz="2800" dirty="0"/>
              <a:t>二阶采用</a:t>
            </a:r>
            <a:r>
              <a:rPr lang="en-US" altLang="zh-CN" sz="2800" dirty="0"/>
              <a:t>PPS</a:t>
            </a:r>
            <a:r>
              <a:rPr lang="zh-CN" altLang="zh-CN" sz="2800" dirty="0"/>
              <a:t>，最后一阶按等概率抽取最终单元，且各</a:t>
            </a:r>
            <a:r>
              <a:rPr lang="zh-CN" altLang="zh-CN" sz="2800" dirty="0" smtClean="0"/>
              <a:t>阶段</a:t>
            </a:r>
            <a:r>
              <a:rPr lang="zh-CN" altLang="zh-CN" sz="2800" dirty="0"/>
              <a:t>样本量对不同单元都等于常数，则所得样本是自加权的。</a:t>
            </a:r>
          </a:p>
          <a:p>
            <a:pPr>
              <a:defRPr/>
            </a:pPr>
            <a:r>
              <a:rPr lang="zh-CN" altLang="zh-CN" sz="2800" dirty="0"/>
              <a:t>此时有</a:t>
            </a:r>
            <a:r>
              <a:rPr lang="zh-CN" altLang="zh-CN" sz="2800" dirty="0" smtClean="0"/>
              <a:t>：</a:t>
            </a:r>
            <a:endParaRPr lang="zh-CN" altLang="zh-CN" sz="2800" dirty="0"/>
          </a:p>
        </p:txBody>
      </p:sp>
      <p:graphicFrame>
        <p:nvGraphicFramePr>
          <p:cNvPr id="35844" name="对象 3"/>
          <p:cNvGraphicFramePr>
            <a:graphicFrameLocks noChangeAspect="1"/>
          </p:cNvGraphicFramePr>
          <p:nvPr>
            <p:extLst>
              <p:ext uri="{D42A27DB-BD31-4B8C-83A1-F6EECF244321}">
                <p14:modId xmlns:p14="http://schemas.microsoft.com/office/powerpoint/2010/main" val="1613699919"/>
              </p:ext>
            </p:extLst>
          </p:nvPr>
        </p:nvGraphicFramePr>
        <p:xfrm>
          <a:off x="2488555" y="3616598"/>
          <a:ext cx="3168650" cy="1511300"/>
        </p:xfrm>
        <a:graphic>
          <a:graphicData uri="http://schemas.openxmlformats.org/presentationml/2006/ole">
            <mc:AlternateContent xmlns:mc="http://schemas.openxmlformats.org/markup-compatibility/2006">
              <mc:Choice xmlns:v="urn:schemas-microsoft-com:vml" Requires="v">
                <p:oleObj spid="_x0000_s35859" name="Equation" r:id="rId3" imgW="2145960" imgH="888840" progId="Equation.DSMT4">
                  <p:embed/>
                </p:oleObj>
              </mc:Choice>
              <mc:Fallback>
                <p:oleObj name="Equation" r:id="rId3" imgW="2145960" imgH="88884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8555" y="3616598"/>
                        <a:ext cx="316865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p:nvPr>
        </p:nvSpPr>
        <p:spPr>
          <a:xfrm>
            <a:off x="1187450" y="476250"/>
            <a:ext cx="7793038" cy="1143000"/>
          </a:xfrm>
        </p:spPr>
        <p:txBody>
          <a:bodyPr/>
          <a:lstStyle/>
          <a:p>
            <a:r>
              <a:rPr lang="zh-CN" altLang="en-US" sz="3600" smtClean="0"/>
              <a:t>第三节 多阶段有放回不等概抽样</a:t>
            </a:r>
          </a:p>
        </p:txBody>
      </p:sp>
      <p:graphicFrame>
        <p:nvGraphicFramePr>
          <p:cNvPr id="36867" name="内容占位符 3"/>
          <p:cNvGraphicFramePr>
            <a:graphicFrameLocks noGrp="1" noChangeAspect="1"/>
          </p:cNvGraphicFramePr>
          <p:nvPr>
            <p:ph idx="1"/>
          </p:nvPr>
        </p:nvGraphicFramePr>
        <p:xfrm>
          <a:off x="1908175" y="1989138"/>
          <a:ext cx="4392613" cy="4032250"/>
        </p:xfrm>
        <a:graphic>
          <a:graphicData uri="http://schemas.openxmlformats.org/presentationml/2006/ole">
            <mc:AlternateContent xmlns:mc="http://schemas.openxmlformats.org/markup-compatibility/2006">
              <mc:Choice xmlns:v="urn:schemas-microsoft-com:vml" Requires="v">
                <p:oleObj spid="_x0000_s36881" name="Equation" r:id="rId3" imgW="1803240" imgH="2108160" progId="Equation.DSMT4">
                  <p:embed/>
                </p:oleObj>
              </mc:Choice>
              <mc:Fallback>
                <p:oleObj name="Equation" r:id="rId3" imgW="1803240" imgH="210816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1989138"/>
                        <a:ext cx="439261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p:nvPr>
        </p:nvSpPr>
        <p:spPr/>
        <p:txBody>
          <a:bodyPr/>
          <a:lstStyle/>
          <a:p>
            <a:r>
              <a:rPr lang="zh-CN" altLang="en-US" sz="3600" smtClean="0"/>
              <a:t>第三节 多阶段有放回不等概抽样</a:t>
            </a:r>
          </a:p>
        </p:txBody>
      </p:sp>
      <p:sp>
        <p:nvSpPr>
          <p:cNvPr id="37891" name="内容占位符 2"/>
          <p:cNvSpPr>
            <a:spLocks noGrp="1"/>
          </p:cNvSpPr>
          <p:nvPr>
            <p:ph idx="1"/>
          </p:nvPr>
        </p:nvSpPr>
        <p:spPr/>
        <p:txBody>
          <a:bodyPr/>
          <a:lstStyle/>
          <a:p>
            <a:pPr marL="0"/>
            <a:r>
              <a:rPr lang="zh-CN" altLang="en-US" smtClean="0">
                <a:latin typeface="宋体" panose="02010600030101010101" pitchFamily="2" charset="-122"/>
              </a:rPr>
              <a:t>例</a:t>
            </a:r>
            <a:r>
              <a:rPr lang="en-US" altLang="zh-CN" smtClean="0">
                <a:latin typeface="宋体" panose="02010600030101010101" pitchFamily="2" charset="-122"/>
              </a:rPr>
              <a:t>【5-5】</a:t>
            </a:r>
            <a:r>
              <a:rPr lang="zh-CN" altLang="en-US" sz="2800" smtClean="0">
                <a:latin typeface="宋体" panose="02010600030101010101" pitchFamily="2" charset="-122"/>
              </a:rPr>
              <a:t>某调查公司接受了一项关于全国城市成年居民人均奶制品消费支出及每天至少喝一杯鲜奶的人数的比例情况的调查</a:t>
            </a:r>
            <a:r>
              <a:rPr lang="zh-CN" altLang="en-US" smtClean="0">
                <a:latin typeface="宋体" panose="02010600030101010101" pitchFamily="2" charset="-122"/>
              </a:rPr>
              <a:t>。</a:t>
            </a:r>
            <a:endParaRPr lang="zh-CN" altLang="en-US"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p:txBody>
          <a:bodyPr/>
          <a:lstStyle/>
          <a:p>
            <a:r>
              <a:rPr lang="zh-CN" altLang="en-US" sz="3600" smtClean="0"/>
              <a:t>第三节 多阶段有放回不等概抽样</a:t>
            </a:r>
          </a:p>
        </p:txBody>
      </p:sp>
      <p:sp>
        <p:nvSpPr>
          <p:cNvPr id="38915" name="内容占位符 2"/>
          <p:cNvSpPr>
            <a:spLocks noGrp="1"/>
          </p:cNvSpPr>
          <p:nvPr>
            <p:ph idx="1"/>
          </p:nvPr>
        </p:nvSpPr>
        <p:spPr/>
        <p:txBody>
          <a:bodyPr/>
          <a:lstStyle/>
          <a:p>
            <a:pPr marL="0"/>
            <a:r>
              <a:rPr lang="zh-CN" altLang="en-US" sz="2800" smtClean="0">
                <a:latin typeface="宋体" panose="02010600030101010101" pitchFamily="2" charset="-122"/>
              </a:rPr>
              <a:t>确定抽样范围为全国地级及以上城市中的成年居民。成年居民指年满</a:t>
            </a:r>
            <a:r>
              <a:rPr lang="en-US" altLang="zh-CN" sz="2800" smtClean="0">
                <a:latin typeface="宋体" panose="02010600030101010101" pitchFamily="2" charset="-122"/>
              </a:rPr>
              <a:t>18</a:t>
            </a:r>
            <a:r>
              <a:rPr lang="zh-CN" altLang="en-US" sz="2800" smtClean="0">
                <a:latin typeface="宋体" panose="02010600030101010101" pitchFamily="2" charset="-122"/>
              </a:rPr>
              <a:t>周岁以上的居民。</a:t>
            </a:r>
            <a:r>
              <a:rPr lang="zh-CN" altLang="en-US" sz="2800" smtClean="0"/>
              <a:t> </a:t>
            </a:r>
          </a:p>
          <a:p>
            <a:pPr marL="0"/>
            <a:r>
              <a:rPr lang="zh-CN" altLang="en-US" sz="2800" b="1" smtClean="0">
                <a:latin typeface="宋体" panose="02010600030101010101" pitchFamily="2" charset="-122"/>
              </a:rPr>
              <a:t> 第一步：确定抽样方法</a:t>
            </a:r>
            <a:endParaRPr lang="zh-CN" altLang="en-US" sz="2800" smtClean="0">
              <a:latin typeface="Times New Roman" panose="02020603050405020304" pitchFamily="18" charset="0"/>
              <a:cs typeface="Times New Roman" panose="02020603050405020304" pitchFamily="18" charset="0"/>
            </a:endParaRPr>
          </a:p>
          <a:p>
            <a:pPr marL="0"/>
            <a:r>
              <a:rPr lang="zh-CN" altLang="en-US" sz="2800" smtClean="0">
                <a:latin typeface="宋体" panose="02010600030101010101" pitchFamily="2" charset="-122"/>
              </a:rPr>
              <a:t>    调查公司决定采用多阶段抽样方法进行方案设计，调查的最小单元为成年居民。确定调查的各个阶段为城市、街道、居委会、居民户，在居民户中利用二维随机表（</a:t>
            </a:r>
            <a:r>
              <a:rPr lang="en-US" altLang="zh-CN" sz="2800" smtClean="0">
                <a:latin typeface="宋体" panose="02010600030101010101" pitchFamily="2" charset="-122"/>
              </a:rPr>
              <a:t>Kish</a:t>
            </a:r>
            <a:r>
              <a:rPr lang="zh-CN" altLang="en-US" sz="2800" smtClean="0">
                <a:latin typeface="宋体" panose="02010600030101010101" pitchFamily="2" charset="-122"/>
              </a:rPr>
              <a:t>随机表的简化）抽</a:t>
            </a:r>
            <a:r>
              <a:rPr lang="zh-CN" altLang="en-US" smtClean="0">
                <a:latin typeface="宋体" panose="02010600030101010101" pitchFamily="2" charset="-122"/>
              </a:rPr>
              <a:t>取成年居民。</a:t>
            </a:r>
            <a:endParaRPr lang="zh-CN" altLang="en-US" smtClean="0">
              <a:latin typeface="Times New Roman" panose="02020603050405020304" pitchFamily="18" charset="0"/>
              <a:cs typeface="Times New Roman" panose="02020603050405020304" pitchFamily="18" charset="0"/>
            </a:endParaRPr>
          </a:p>
          <a:p>
            <a:pPr marL="0"/>
            <a:endParaRPr lang="zh-CN" altLang="en-US"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p:nvPr>
        </p:nvSpPr>
        <p:spPr/>
        <p:txBody>
          <a:bodyPr/>
          <a:lstStyle/>
          <a:p>
            <a:r>
              <a:rPr lang="zh-CN" altLang="en-US" sz="3600" smtClean="0"/>
              <a:t>第三节 多阶段有放回不等概抽样</a:t>
            </a:r>
          </a:p>
        </p:txBody>
      </p:sp>
      <p:sp>
        <p:nvSpPr>
          <p:cNvPr id="39939" name="内容占位符 2"/>
          <p:cNvSpPr>
            <a:spLocks noGrp="1"/>
          </p:cNvSpPr>
          <p:nvPr>
            <p:ph idx="1"/>
          </p:nvPr>
        </p:nvSpPr>
        <p:spPr/>
        <p:txBody>
          <a:bodyPr/>
          <a:lstStyle/>
          <a:p>
            <a:r>
              <a:rPr lang="zh-CN" altLang="en-US" sz="2800" b="1" smtClean="0">
                <a:latin typeface="宋体" panose="02010600030101010101" pitchFamily="2" charset="-122"/>
              </a:rPr>
              <a:t>第二步：确定样本量及各阶段样本量的配置</a:t>
            </a:r>
            <a:r>
              <a:rPr lang="zh-CN" altLang="en-US" sz="2800" smtClean="0"/>
              <a:t> </a:t>
            </a:r>
          </a:p>
          <a:p>
            <a:endParaRPr lang="zh-CN" altLang="en-US" smtClean="0"/>
          </a:p>
        </p:txBody>
      </p:sp>
      <p:graphicFrame>
        <p:nvGraphicFramePr>
          <p:cNvPr id="39940" name="对象 3"/>
          <p:cNvGraphicFramePr>
            <a:graphicFrameLocks noChangeAspect="1"/>
          </p:cNvGraphicFramePr>
          <p:nvPr/>
        </p:nvGraphicFramePr>
        <p:xfrm>
          <a:off x="1908175" y="2708275"/>
          <a:ext cx="5832475" cy="3600450"/>
        </p:xfrm>
        <a:graphic>
          <a:graphicData uri="http://schemas.openxmlformats.org/presentationml/2006/ole">
            <mc:AlternateContent xmlns:mc="http://schemas.openxmlformats.org/markup-compatibility/2006">
              <mc:Choice xmlns:v="urn:schemas-microsoft-com:vml" Requires="v">
                <p:oleObj spid="_x0000_s39954" name="Equation" r:id="rId3" imgW="2006280" imgH="1295280" progId="Equation.DSMT4">
                  <p:embed/>
                </p:oleObj>
              </mc:Choice>
              <mc:Fallback>
                <p:oleObj name="Equation" r:id="rId3" imgW="2006280" imgH="129528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2708275"/>
                        <a:ext cx="583247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a:xfrm>
            <a:off x="1116013" y="620713"/>
            <a:ext cx="7793037" cy="1143000"/>
          </a:xfrm>
        </p:spPr>
        <p:txBody>
          <a:bodyPr/>
          <a:lstStyle/>
          <a:p>
            <a:r>
              <a:rPr lang="zh-CN" altLang="en-US" sz="3600" smtClean="0"/>
              <a:t>第三节 多阶段有放回不等概抽样</a:t>
            </a:r>
          </a:p>
        </p:txBody>
      </p:sp>
      <p:sp>
        <p:nvSpPr>
          <p:cNvPr id="3" name="内容占位符 2"/>
          <p:cNvSpPr>
            <a:spLocks noGrp="1"/>
          </p:cNvSpPr>
          <p:nvPr>
            <p:ph idx="1"/>
          </p:nvPr>
        </p:nvSpPr>
        <p:spPr/>
        <p:txBody>
          <a:bodyPr/>
          <a:lstStyle/>
          <a:p>
            <a:pPr marL="0">
              <a:lnSpc>
                <a:spcPct val="90000"/>
              </a:lnSpc>
              <a:defRPr/>
            </a:pPr>
            <a:r>
              <a:rPr lang="zh-CN" altLang="en-US" sz="2800" dirty="0">
                <a:latin typeface="宋体" pitchFamily="2" charset="-122"/>
              </a:rPr>
              <a:t>初级单元：</a:t>
            </a:r>
            <a:r>
              <a:rPr lang="en-US" altLang="zh-CN" sz="2800" dirty="0">
                <a:latin typeface="宋体" pitchFamily="2" charset="-122"/>
              </a:rPr>
              <a:t>20</a:t>
            </a:r>
            <a:r>
              <a:rPr lang="zh-CN" altLang="en-US" sz="2800" dirty="0">
                <a:latin typeface="宋体" pitchFamily="2" charset="-122"/>
              </a:rPr>
              <a:t>个城市；</a:t>
            </a:r>
            <a:endParaRPr lang="zh-CN" altLang="en-US" sz="2800" dirty="0">
              <a:latin typeface="Times New Roman" pitchFamily="18" charset="0"/>
              <a:cs typeface="Times New Roman" pitchFamily="18" charset="0"/>
            </a:endParaRPr>
          </a:p>
          <a:p>
            <a:pPr marL="0">
              <a:lnSpc>
                <a:spcPct val="90000"/>
              </a:lnSpc>
              <a:defRPr/>
            </a:pPr>
            <a:r>
              <a:rPr lang="zh-CN" altLang="en-US" sz="2800" dirty="0" smtClean="0">
                <a:latin typeface="宋体" pitchFamily="2" charset="-122"/>
              </a:rPr>
              <a:t>二级单元</a:t>
            </a:r>
            <a:r>
              <a:rPr lang="zh-CN" altLang="en-US" sz="2800" dirty="0">
                <a:latin typeface="宋体" pitchFamily="2" charset="-122"/>
              </a:rPr>
              <a:t>：</a:t>
            </a:r>
            <a:r>
              <a:rPr lang="en-US" altLang="zh-CN" sz="2800" dirty="0">
                <a:latin typeface="宋体" pitchFamily="2" charset="-122"/>
              </a:rPr>
              <a:t>80</a:t>
            </a:r>
            <a:r>
              <a:rPr lang="zh-CN" altLang="en-US" sz="2800" dirty="0">
                <a:latin typeface="宋体" pitchFamily="2" charset="-122"/>
              </a:rPr>
              <a:t>个街道，每个样本行政区内抽</a:t>
            </a:r>
            <a:r>
              <a:rPr lang="en-US" altLang="zh-CN" sz="2800" dirty="0">
                <a:latin typeface="宋体" pitchFamily="2" charset="-122"/>
              </a:rPr>
              <a:t>4</a:t>
            </a:r>
            <a:r>
              <a:rPr lang="zh-CN" altLang="en-US" sz="2800" dirty="0">
                <a:latin typeface="宋体" pitchFamily="2" charset="-122"/>
              </a:rPr>
              <a:t>个街道；</a:t>
            </a:r>
            <a:endParaRPr lang="zh-CN" altLang="en-US" sz="2800" dirty="0">
              <a:latin typeface="Times New Roman" pitchFamily="18" charset="0"/>
              <a:cs typeface="Times New Roman" pitchFamily="18" charset="0"/>
            </a:endParaRPr>
          </a:p>
          <a:p>
            <a:pPr marL="0">
              <a:lnSpc>
                <a:spcPct val="90000"/>
              </a:lnSpc>
              <a:defRPr/>
            </a:pPr>
            <a:r>
              <a:rPr lang="zh-CN" altLang="en-US" sz="2800" dirty="0" smtClean="0">
                <a:latin typeface="宋体" pitchFamily="2" charset="-122"/>
              </a:rPr>
              <a:t>三</a:t>
            </a:r>
            <a:r>
              <a:rPr lang="zh-CN" altLang="en-US" sz="2800" dirty="0">
                <a:latin typeface="宋体" pitchFamily="2" charset="-122"/>
              </a:rPr>
              <a:t>级单元：</a:t>
            </a:r>
            <a:r>
              <a:rPr lang="en-US" altLang="zh-CN" sz="2800" dirty="0">
                <a:latin typeface="宋体" pitchFamily="2" charset="-122"/>
              </a:rPr>
              <a:t>160</a:t>
            </a:r>
            <a:r>
              <a:rPr lang="zh-CN" altLang="en-US" sz="2800" dirty="0">
                <a:latin typeface="宋体" pitchFamily="2" charset="-122"/>
              </a:rPr>
              <a:t>个居委会，每个样本街道内抽</a:t>
            </a:r>
            <a:r>
              <a:rPr lang="en-US" altLang="zh-CN" sz="2800" dirty="0">
                <a:latin typeface="宋体" pitchFamily="2" charset="-122"/>
              </a:rPr>
              <a:t>2</a:t>
            </a:r>
            <a:r>
              <a:rPr lang="zh-CN" altLang="en-US" sz="2800" dirty="0">
                <a:latin typeface="宋体" pitchFamily="2" charset="-122"/>
              </a:rPr>
              <a:t>个居委会</a:t>
            </a:r>
            <a:r>
              <a:rPr lang="zh-CN" altLang="en-US" sz="2800" dirty="0" smtClean="0">
                <a:latin typeface="宋体" pitchFamily="2" charset="-122"/>
              </a:rPr>
              <a:t>；</a:t>
            </a:r>
            <a:endParaRPr lang="zh-CN" altLang="en-US" sz="2800" dirty="0" smtClean="0">
              <a:latin typeface="Times New Roman" pitchFamily="18" charset="0"/>
              <a:cs typeface="Times New Roman" pitchFamily="18" charset="0"/>
            </a:endParaRPr>
          </a:p>
          <a:p>
            <a:pPr marL="0">
              <a:lnSpc>
                <a:spcPct val="90000"/>
              </a:lnSpc>
              <a:defRPr/>
            </a:pPr>
            <a:r>
              <a:rPr lang="zh-CN" altLang="en-US" sz="2800" dirty="0" smtClean="0">
                <a:latin typeface="宋体" pitchFamily="2" charset="-122"/>
              </a:rPr>
              <a:t>四级单元：</a:t>
            </a:r>
            <a:r>
              <a:rPr lang="en-US" altLang="zh-CN" sz="2800" dirty="0" smtClean="0">
                <a:latin typeface="宋体" pitchFamily="2" charset="-122"/>
              </a:rPr>
              <a:t>1600</a:t>
            </a:r>
            <a:r>
              <a:rPr lang="zh-CN" altLang="en-US" sz="2800" dirty="0" smtClean="0">
                <a:latin typeface="宋体" pitchFamily="2" charset="-122"/>
              </a:rPr>
              <a:t>个居民户，每个样本居委会内抽</a:t>
            </a:r>
            <a:r>
              <a:rPr lang="en-US" altLang="zh-CN" sz="2800" dirty="0" smtClean="0">
                <a:latin typeface="宋体" pitchFamily="2" charset="-122"/>
              </a:rPr>
              <a:t>10</a:t>
            </a:r>
            <a:r>
              <a:rPr lang="zh-CN" altLang="en-US" sz="2800" dirty="0" smtClean="0">
                <a:latin typeface="宋体" pitchFamily="2" charset="-122"/>
              </a:rPr>
              <a:t>户居民户。</a:t>
            </a:r>
            <a:endParaRPr lang="zh-CN" altLang="en-US" sz="2800" dirty="0" smtClean="0">
              <a:latin typeface="Times New Roman" pitchFamily="18" charset="0"/>
              <a:cs typeface="Times New Roman" pitchFamily="18" charset="0"/>
            </a:endParaRPr>
          </a:p>
          <a:p>
            <a:pPr marL="0">
              <a:lnSpc>
                <a:spcPct val="90000"/>
              </a:lnSpc>
              <a:defRPr/>
            </a:pPr>
            <a:r>
              <a:rPr lang="zh-CN" altLang="en-US" sz="2800" dirty="0" smtClean="0">
                <a:latin typeface="宋体" pitchFamily="2" charset="-122"/>
              </a:rPr>
              <a:t>  在</a:t>
            </a:r>
            <a:r>
              <a:rPr lang="zh-CN" altLang="en-US" sz="2800" dirty="0">
                <a:latin typeface="宋体" pitchFamily="2" charset="-122"/>
              </a:rPr>
              <a:t>样本居民户内，利用二维随机表抽</a:t>
            </a:r>
            <a:r>
              <a:rPr lang="en-US" altLang="zh-CN" sz="2800" dirty="0">
                <a:latin typeface="宋体" pitchFamily="2" charset="-122"/>
              </a:rPr>
              <a:t>1</a:t>
            </a:r>
            <a:r>
              <a:rPr lang="zh-CN" altLang="en-US" sz="2800" dirty="0">
                <a:latin typeface="宋体" pitchFamily="2" charset="-122"/>
              </a:rPr>
              <a:t>名成年居民。</a:t>
            </a:r>
            <a:endParaRPr lang="zh-CN" altLang="en-US" sz="2800" dirty="0">
              <a:latin typeface="Times New Roman" pitchFamily="18" charset="0"/>
              <a:cs typeface="Times New Roman" pitchFamily="18" charset="0"/>
            </a:endParaRPr>
          </a:p>
          <a:p>
            <a:pPr>
              <a:defRPr/>
            </a:pP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p:txBody>
          <a:bodyPr/>
          <a:lstStyle/>
          <a:p>
            <a:r>
              <a:rPr lang="zh-CN" altLang="en-US" sz="3600" smtClean="0">
                <a:latin typeface="宋体" panose="02010600030101010101" pitchFamily="2" charset="-122"/>
              </a:rPr>
              <a:t>第三步：抽样方法</a:t>
            </a:r>
            <a:endParaRPr lang="zh-CN" altLang="en-US" sz="3600" smtClean="0"/>
          </a:p>
        </p:txBody>
      </p:sp>
      <p:sp>
        <p:nvSpPr>
          <p:cNvPr id="41987" name="内容占位符 2"/>
          <p:cNvSpPr>
            <a:spLocks noGrp="1"/>
          </p:cNvSpPr>
          <p:nvPr>
            <p:ph idx="1"/>
          </p:nvPr>
        </p:nvSpPr>
        <p:spPr/>
        <p:txBody>
          <a:bodyPr/>
          <a:lstStyle/>
          <a:p>
            <a:pPr marL="0">
              <a:lnSpc>
                <a:spcPct val="90000"/>
              </a:lnSpc>
            </a:pPr>
            <a:r>
              <a:rPr lang="zh-CN" altLang="en-US" sz="2400" smtClean="0">
                <a:latin typeface="宋体" panose="02010600030101010101" pitchFamily="2" charset="-122"/>
              </a:rPr>
              <a:t>第一阶段，在全国城市中按与人口数成比例的放回的不等概抽样，即</a:t>
            </a:r>
            <a:r>
              <a:rPr lang="en-US" altLang="zh-CN" sz="2400" smtClean="0">
                <a:latin typeface="宋体" panose="02010600030101010101" pitchFamily="2" charset="-122"/>
              </a:rPr>
              <a:t>PPS</a:t>
            </a:r>
            <a:r>
              <a:rPr lang="zh-CN" altLang="en-US" sz="2400" smtClean="0">
                <a:latin typeface="宋体" panose="02010600030101010101" pitchFamily="2" charset="-122"/>
              </a:rPr>
              <a:t>抽样。</a:t>
            </a:r>
            <a:endParaRPr lang="zh-CN" altLang="en-US" sz="2400" smtClean="0">
              <a:latin typeface="Times New Roman" panose="02020603050405020304" pitchFamily="18" charset="0"/>
              <a:cs typeface="Times New Roman" panose="02020603050405020304" pitchFamily="18" charset="0"/>
            </a:endParaRPr>
          </a:p>
          <a:p>
            <a:pPr marL="0">
              <a:lnSpc>
                <a:spcPct val="90000"/>
              </a:lnSpc>
            </a:pPr>
            <a:r>
              <a:rPr lang="zh-CN" altLang="en-US" sz="2400" smtClean="0">
                <a:latin typeface="宋体" panose="02010600030101010101" pitchFamily="2" charset="-122"/>
              </a:rPr>
              <a:t>第二和第三阶段分别按与人口数成比例的不等概系统抽样。</a:t>
            </a:r>
            <a:endParaRPr lang="zh-CN" altLang="en-US" sz="2400" smtClean="0">
              <a:latin typeface="Times New Roman" panose="02020603050405020304" pitchFamily="18" charset="0"/>
              <a:cs typeface="Times New Roman" panose="02020603050405020304" pitchFamily="18" charset="0"/>
            </a:endParaRPr>
          </a:p>
          <a:p>
            <a:pPr marL="0">
              <a:lnSpc>
                <a:spcPct val="90000"/>
              </a:lnSpc>
            </a:pPr>
            <a:r>
              <a:rPr lang="zh-CN" altLang="en-US" sz="2400" smtClean="0">
                <a:latin typeface="宋体" panose="02010600030101010101" pitchFamily="2" charset="-122"/>
              </a:rPr>
              <a:t>  </a:t>
            </a:r>
            <a:r>
              <a:rPr lang="zh-CN" altLang="en-US" sz="1600" smtClean="0">
                <a:latin typeface="宋体" panose="02010600030101010101" pitchFamily="2" charset="-122"/>
              </a:rPr>
              <a:t>以第二阶段为例，在某个被抽中的样本城市中，将其所属的街道编号，搜集各街道的人口数，赋予每个街道与其人口相同的代码数；根据该市总人口数除以样本量</a:t>
            </a:r>
            <a:r>
              <a:rPr lang="en-US" altLang="zh-CN" sz="1600" smtClean="0">
                <a:latin typeface="宋体" panose="02010600030101010101" pitchFamily="2" charset="-122"/>
              </a:rPr>
              <a:t>4</a:t>
            </a:r>
            <a:r>
              <a:rPr lang="zh-CN" altLang="en-US" sz="1600" smtClean="0">
                <a:latin typeface="宋体" panose="02010600030101010101" pitchFamily="2" charset="-122"/>
              </a:rPr>
              <a:t>，确定抽样间距；然后对代码进行随机起点的等距抽样，则被抽中代码所在的街道为样本街道。</a:t>
            </a:r>
            <a:endParaRPr lang="zh-CN" altLang="en-US" sz="1600" smtClean="0">
              <a:latin typeface="Times New Roman" panose="02020603050405020304" pitchFamily="18" charset="0"/>
              <a:cs typeface="Times New Roman" panose="02020603050405020304" pitchFamily="18" charset="0"/>
            </a:endParaRPr>
          </a:p>
          <a:p>
            <a:pPr marL="0">
              <a:lnSpc>
                <a:spcPct val="90000"/>
              </a:lnSpc>
            </a:pPr>
            <a:r>
              <a:rPr lang="zh-CN" altLang="en-US" sz="2400" smtClean="0">
                <a:latin typeface="宋体" panose="02010600030101010101" pitchFamily="2" charset="-122"/>
              </a:rPr>
              <a:t>第四阶段，分别在每个样本居委会中，按等距抽样抽出</a:t>
            </a:r>
            <a:r>
              <a:rPr lang="en-US" altLang="zh-CN" sz="2400" smtClean="0">
                <a:latin typeface="宋体" panose="02010600030101010101" pitchFamily="2" charset="-122"/>
              </a:rPr>
              <a:t>10</a:t>
            </a:r>
            <a:r>
              <a:rPr lang="zh-CN" altLang="en-US" sz="2400" smtClean="0">
                <a:latin typeface="宋体" panose="02010600030101010101" pitchFamily="2" charset="-122"/>
              </a:rPr>
              <a:t>个居民户。即根据居委会拥有的居民户数除以样本量</a:t>
            </a:r>
            <a:r>
              <a:rPr lang="en-US" altLang="zh-CN" sz="2400" smtClean="0">
                <a:latin typeface="宋体" panose="02010600030101010101" pitchFamily="2" charset="-122"/>
              </a:rPr>
              <a:t>10</a:t>
            </a:r>
            <a:r>
              <a:rPr lang="zh-CN" altLang="en-US" sz="2400" smtClean="0">
                <a:latin typeface="宋体" panose="02010600030101010101" pitchFamily="2" charset="-122"/>
              </a:rPr>
              <a:t>得到抽样间距，然后随机起点的等距抽样。</a:t>
            </a:r>
            <a:endParaRPr lang="zh-CN" altLang="en-US" sz="2400" smtClean="0">
              <a:latin typeface="Times New Roman" panose="02020603050405020304" pitchFamily="18" charset="0"/>
              <a:cs typeface="Times New Roman" panose="02020603050405020304" pitchFamily="18" charset="0"/>
            </a:endParaRPr>
          </a:p>
          <a:p>
            <a:pPr marL="0"/>
            <a:endParaRPr lang="zh-CN" altLang="en-US" sz="24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smtClean="0"/>
              <a:t>其他办法？</a:t>
            </a:r>
          </a:p>
        </p:txBody>
      </p:sp>
      <p:sp>
        <p:nvSpPr>
          <p:cNvPr id="6147" name="内容占位符 2"/>
          <p:cNvSpPr>
            <a:spLocks noGrp="1"/>
          </p:cNvSpPr>
          <p:nvPr>
            <p:ph idx="1"/>
          </p:nvPr>
        </p:nvSpPr>
        <p:spPr/>
        <p:txBody>
          <a:bodyPr/>
          <a:lstStyle/>
          <a:p>
            <a:pPr marL="0">
              <a:lnSpc>
                <a:spcPct val="90000"/>
              </a:lnSpc>
            </a:pPr>
            <a:r>
              <a:rPr lang="zh-CN" altLang="en-US" sz="2800" smtClean="0"/>
              <a:t>调查人员还可以采用与医院病床数量成比例的方法抽取</a:t>
            </a:r>
            <a:r>
              <a:rPr lang="en-US" altLang="zh-CN" sz="2800" smtClean="0"/>
              <a:t>57</a:t>
            </a:r>
            <a:r>
              <a:rPr lang="zh-CN" altLang="en-US" sz="2800" smtClean="0"/>
              <a:t>个医院，然后从每个样本医院中抽取</a:t>
            </a:r>
            <a:r>
              <a:rPr lang="en-US" altLang="zh-CN" sz="2800" smtClean="0"/>
              <a:t>30</a:t>
            </a:r>
            <a:r>
              <a:rPr lang="zh-CN" altLang="en-US" sz="2800" smtClean="0"/>
              <a:t>个简单随机样本床位。</a:t>
            </a:r>
          </a:p>
          <a:p>
            <a:pPr marL="0">
              <a:lnSpc>
                <a:spcPct val="90000"/>
              </a:lnSpc>
            </a:pPr>
            <a:r>
              <a:rPr lang="zh-CN" altLang="en-US" sz="2800" smtClean="0"/>
              <a:t>如果病人数等于床位数，并且医院实际的床位数和抽样时依据的病床数据一致，每个病人是否有相同的入样概率？</a:t>
            </a:r>
          </a:p>
          <a:p>
            <a:pPr marL="0">
              <a:lnSpc>
                <a:spcPct val="90000"/>
              </a:lnSpc>
            </a:pPr>
            <a:r>
              <a:rPr lang="zh-CN" altLang="en-US" sz="2800" smtClean="0"/>
              <a:t>而且成本在调查实施前是已知的，因为每个访员在每个医院访问的病人数量</a:t>
            </a:r>
            <a:r>
              <a:rPr lang="zh-CN" altLang="en-US" smtClean="0"/>
              <a:t>是相同的。</a:t>
            </a:r>
            <a:r>
              <a:rPr lang="zh-CN" altLang="en-US" sz="2800" smtClean="0"/>
              <a:t>而且，总体总量的方差可能更小</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p:txBody>
          <a:bodyPr/>
          <a:lstStyle/>
          <a:p>
            <a:r>
              <a:rPr lang="zh-CN" altLang="en-US" sz="3600" smtClean="0">
                <a:latin typeface="宋体" panose="02010600030101010101" pitchFamily="2" charset="-122"/>
              </a:rPr>
              <a:t>第四步：推算方法</a:t>
            </a:r>
            <a:endParaRPr lang="zh-CN" altLang="en-US" sz="3600" smtClean="0"/>
          </a:p>
        </p:txBody>
      </p:sp>
      <p:graphicFrame>
        <p:nvGraphicFramePr>
          <p:cNvPr id="43011" name="内容占位符 3"/>
          <p:cNvGraphicFramePr>
            <a:graphicFrameLocks noGrp="1" noChangeAspect="1"/>
          </p:cNvGraphicFramePr>
          <p:nvPr>
            <p:ph idx="1"/>
          </p:nvPr>
        </p:nvGraphicFramePr>
        <p:xfrm>
          <a:off x="1258888" y="1989138"/>
          <a:ext cx="5976937" cy="4319587"/>
        </p:xfrm>
        <a:graphic>
          <a:graphicData uri="http://schemas.openxmlformats.org/presentationml/2006/ole">
            <mc:AlternateContent xmlns:mc="http://schemas.openxmlformats.org/markup-compatibility/2006">
              <mc:Choice xmlns:v="urn:schemas-microsoft-com:vml" Requires="v">
                <p:oleObj spid="_x0000_s43025" name="Equation" r:id="rId3" imgW="2933640" imgH="2260440" progId="Equation.DSMT4">
                  <p:embed/>
                </p:oleObj>
              </mc:Choice>
              <mc:Fallback>
                <p:oleObj name="Equation" r:id="rId3" imgW="2933640" imgH="226044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1989138"/>
                        <a:ext cx="5976937"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1335088" y="620713"/>
            <a:ext cx="7793037" cy="1143000"/>
          </a:xfrm>
        </p:spPr>
        <p:txBody>
          <a:bodyPr/>
          <a:lstStyle/>
          <a:p>
            <a:r>
              <a:rPr lang="zh-CN" altLang="en-US" sz="3600" smtClean="0"/>
              <a:t>第四节  不放回不等概抽样</a:t>
            </a:r>
          </a:p>
        </p:txBody>
      </p:sp>
      <p:sp>
        <p:nvSpPr>
          <p:cNvPr id="3" name="内容占位符 2"/>
          <p:cNvSpPr>
            <a:spLocks noGrp="1" noRot="1" noChangeAspect="1" noMove="1" noResize="1" noEditPoints="1" noAdjustHandles="1" noChangeArrowheads="1" noChangeShapeType="1" noTextEdit="1"/>
          </p:cNvSpPr>
          <p:nvPr>
            <p:ph idx="1"/>
          </p:nvPr>
        </p:nvSpPr>
        <p:spPr>
          <a:blipFill rotWithShape="1">
            <a:blip r:embed="rId3"/>
            <a:stretch>
              <a:fillRect l="-1569" t="-1926" r="-392"/>
            </a:stretch>
          </a:blipFill>
          <a:ln>
            <a:miter lim="800000"/>
            <a:headEnd/>
            <a:tailEnd/>
          </a:ln>
        </p:spPr>
        <p:txBody>
          <a:bodyPr/>
          <a:lstStyle/>
          <a:p>
            <a:r>
              <a:rPr lang="zh-CN" altLang="en-US">
                <a:noFill/>
              </a:rPr>
              <a:t> </a:t>
            </a:r>
          </a:p>
        </p:txBody>
      </p:sp>
      <p:graphicFrame>
        <p:nvGraphicFramePr>
          <p:cNvPr id="44036" name="对象 3"/>
          <p:cNvGraphicFramePr>
            <a:graphicFrameLocks noChangeAspect="1"/>
          </p:cNvGraphicFramePr>
          <p:nvPr/>
        </p:nvGraphicFramePr>
        <p:xfrm>
          <a:off x="3059113" y="3933825"/>
          <a:ext cx="3168650" cy="2735263"/>
        </p:xfrm>
        <a:graphic>
          <a:graphicData uri="http://schemas.openxmlformats.org/presentationml/2006/ole">
            <mc:AlternateContent xmlns:mc="http://schemas.openxmlformats.org/markup-compatibility/2006">
              <mc:Choice xmlns:v="urn:schemas-microsoft-com:vml" Requires="v">
                <p:oleObj spid="_x0000_s44050" name="Equation" r:id="rId4" imgW="1282680" imgH="1333440" progId="Equation.DSMT4">
                  <p:embed/>
                </p:oleObj>
              </mc:Choice>
              <mc:Fallback>
                <p:oleObj name="Equation" r:id="rId4" imgW="1282680" imgH="1333440" progId="Equation.DSMT4">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3933825"/>
                        <a:ext cx="316865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p:txBody>
          <a:bodyPr/>
          <a:lstStyle/>
          <a:p>
            <a:r>
              <a:rPr lang="zh-CN" altLang="en-US" sz="3600" smtClean="0"/>
              <a:t>第四节  不放回不等概抽样</a:t>
            </a:r>
          </a:p>
        </p:txBody>
      </p:sp>
      <p:sp>
        <p:nvSpPr>
          <p:cNvPr id="3" name="内容占位符 2"/>
          <p:cNvSpPr>
            <a:spLocks noGrp="1" noRot="1" noChangeAspect="1" noMove="1" noResize="1" noEditPoints="1" noAdjustHandles="1" noChangeArrowheads="1" noChangeShapeType="1" noTextEdit="1"/>
          </p:cNvSpPr>
          <p:nvPr>
            <p:ph idx="1"/>
          </p:nvPr>
        </p:nvSpPr>
        <p:spPr>
          <a:blipFill rotWithShape="1">
            <a:blip r:embed="rId3"/>
            <a:stretch>
              <a:fillRect l="-1569" t="-1778" r="-706"/>
            </a:stretch>
          </a:blipFill>
          <a:ln>
            <a:miter lim="800000"/>
            <a:headEnd/>
            <a:tailEnd/>
          </a:ln>
        </p:spPr>
        <p:txBody>
          <a:bodyPr/>
          <a:lstStyle/>
          <a:p>
            <a:r>
              <a:rPr lang="zh-CN" altLang="en-US">
                <a:noFill/>
              </a:rPr>
              <a:t> </a:t>
            </a:r>
          </a:p>
        </p:txBody>
      </p:sp>
      <p:graphicFrame>
        <p:nvGraphicFramePr>
          <p:cNvPr id="45060" name="对象 3"/>
          <p:cNvGraphicFramePr>
            <a:graphicFrameLocks noChangeAspect="1"/>
          </p:cNvGraphicFramePr>
          <p:nvPr/>
        </p:nvGraphicFramePr>
        <p:xfrm>
          <a:off x="3419475" y="3573463"/>
          <a:ext cx="2305050" cy="792162"/>
        </p:xfrm>
        <a:graphic>
          <a:graphicData uri="http://schemas.openxmlformats.org/presentationml/2006/ole">
            <mc:AlternateContent xmlns:mc="http://schemas.openxmlformats.org/markup-compatibility/2006">
              <mc:Choice xmlns:v="urn:schemas-microsoft-com:vml" Requires="v">
                <p:oleObj spid="_x0000_s45074" name="Equation" r:id="rId4" imgW="533160" imgH="228600" progId="Equation.DSMT4">
                  <p:embed/>
                </p:oleObj>
              </mc:Choice>
              <mc:Fallback>
                <p:oleObj name="Equation" r:id="rId4" imgW="533160" imgH="228600" progId="Equation.DSMT4">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3573463"/>
                        <a:ext cx="230505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p:txBody>
          <a:bodyPr/>
          <a:lstStyle/>
          <a:p>
            <a:r>
              <a:rPr lang="zh-CN" altLang="en-US" sz="3600" smtClean="0"/>
              <a:t>第四节  不放回不等概抽样</a:t>
            </a:r>
          </a:p>
        </p:txBody>
      </p:sp>
      <p:sp>
        <p:nvSpPr>
          <p:cNvPr id="3" name="内容占位符 2"/>
          <p:cNvSpPr>
            <a:spLocks noGrp="1" noRot="1" noChangeAspect="1" noMove="1" noResize="1" noEditPoints="1" noAdjustHandles="1" noChangeArrowheads="1" noChangeShapeType="1" noTextEdit="1"/>
          </p:cNvSpPr>
          <p:nvPr>
            <p:ph idx="1"/>
          </p:nvPr>
        </p:nvSpPr>
        <p:spPr>
          <a:blipFill rotWithShape="1">
            <a:blip r:embed="rId3"/>
            <a:stretch>
              <a:fillRect l="-1961" t="-1926" r="-314"/>
            </a:stretch>
          </a:blipFill>
          <a:ln>
            <a:miter lim="800000"/>
            <a:headEnd/>
            <a:tailEnd/>
          </a:ln>
        </p:spPr>
        <p:txBody>
          <a:bodyPr/>
          <a:lstStyle/>
          <a:p>
            <a:r>
              <a:rPr lang="zh-CN" altLang="en-US">
                <a:noFill/>
              </a:rPr>
              <a:t> </a:t>
            </a:r>
          </a:p>
        </p:txBody>
      </p:sp>
      <p:graphicFrame>
        <p:nvGraphicFramePr>
          <p:cNvPr id="46084" name="对象 3"/>
          <p:cNvGraphicFramePr>
            <a:graphicFrameLocks noChangeAspect="1"/>
          </p:cNvGraphicFramePr>
          <p:nvPr/>
        </p:nvGraphicFramePr>
        <p:xfrm>
          <a:off x="3132138" y="3573463"/>
          <a:ext cx="2447925" cy="1354137"/>
        </p:xfrm>
        <a:graphic>
          <a:graphicData uri="http://schemas.openxmlformats.org/presentationml/2006/ole">
            <mc:AlternateContent xmlns:mc="http://schemas.openxmlformats.org/markup-compatibility/2006">
              <mc:Choice xmlns:v="urn:schemas-microsoft-com:vml" Requires="v">
                <p:oleObj spid="_x0000_s46098" name="Equation" r:id="rId4" imgW="749160" imgH="634680" progId="Equation.DSMT4">
                  <p:embed/>
                </p:oleObj>
              </mc:Choice>
              <mc:Fallback>
                <p:oleObj name="Equation" r:id="rId4" imgW="749160" imgH="634680" progId="Equation.DSMT4">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3573463"/>
                        <a:ext cx="2447925"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1"/>
          <p:cNvSpPr>
            <a:spLocks noGrp="1"/>
          </p:cNvSpPr>
          <p:nvPr>
            <p:ph type="title"/>
          </p:nvPr>
        </p:nvSpPr>
        <p:spPr/>
        <p:txBody>
          <a:bodyPr/>
          <a:lstStyle/>
          <a:p>
            <a:r>
              <a:rPr lang="zh-CN" altLang="en-US" sz="3600" smtClean="0"/>
              <a:t>第四节  不放回不等概抽样</a:t>
            </a:r>
          </a:p>
        </p:txBody>
      </p:sp>
      <p:graphicFrame>
        <p:nvGraphicFramePr>
          <p:cNvPr id="47107" name="内容占位符 3"/>
          <p:cNvGraphicFramePr>
            <a:graphicFrameLocks noGrp="1" noChangeAspect="1"/>
          </p:cNvGraphicFramePr>
          <p:nvPr>
            <p:ph idx="1"/>
          </p:nvPr>
        </p:nvGraphicFramePr>
        <p:xfrm>
          <a:off x="1258888" y="2241550"/>
          <a:ext cx="6408737" cy="3671888"/>
        </p:xfrm>
        <a:graphic>
          <a:graphicData uri="http://schemas.openxmlformats.org/presentationml/2006/ole">
            <mc:AlternateContent xmlns:mc="http://schemas.openxmlformats.org/markup-compatibility/2006">
              <mc:Choice xmlns:v="urn:schemas-microsoft-com:vml" Requires="v">
                <p:oleObj spid="_x0000_s47121" name="Equation" r:id="rId3" imgW="3657600" imgH="2095200" progId="Equation.DSMT4">
                  <p:embed/>
                </p:oleObj>
              </mc:Choice>
              <mc:Fallback>
                <p:oleObj name="Equation" r:id="rId3" imgW="3657600" imgH="209520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241550"/>
                        <a:ext cx="6408737"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27584" y="2060848"/>
            <a:ext cx="7772400" cy="4114800"/>
          </a:xfrm>
        </p:spPr>
        <p:txBody>
          <a:bodyPr/>
          <a:lstStyle/>
          <a:p>
            <a:pPr>
              <a:defRPr/>
            </a:pPr>
            <a:r>
              <a:rPr lang="en-US" altLang="zh-CN" b="1">
                <a:latin typeface="宋体" panose="02010600030101010101" pitchFamily="2" charset="-122"/>
              </a:rPr>
              <a:t>3.</a:t>
            </a:r>
            <a:r>
              <a:rPr lang="zh-CN" altLang="en-US" b="1">
                <a:latin typeface="宋体" panose="02010600030101010101" pitchFamily="2" charset="-122"/>
              </a:rPr>
              <a:t>不同情况下的</a:t>
            </a:r>
            <a:r>
              <a:rPr lang="en-US" altLang="zh-CN" b="1">
                <a:latin typeface="宋体" panose="02010600030101010101" pitchFamily="2" charset="-122"/>
              </a:rPr>
              <a:t>πPS</a:t>
            </a:r>
            <a:r>
              <a:rPr lang="zh-CN" altLang="en-US" b="1">
                <a:latin typeface="宋体" panose="02010600030101010101" pitchFamily="2" charset="-122"/>
              </a:rPr>
              <a:t>抽样</a:t>
            </a:r>
            <a:endParaRPr lang="en-US" altLang="zh-CN" smtClean="0"/>
          </a:p>
          <a:p>
            <a:pPr marL="342900" indent="-342900">
              <a:buFont typeface="Wingdings" panose="05000000000000000000" pitchFamily="2" charset="2"/>
              <a:buChar char="n"/>
              <a:defRPr/>
            </a:pPr>
            <a:r>
              <a:rPr lang="en-US" altLang="zh-CN" sz="2400" smtClean="0"/>
              <a:t>n=2</a:t>
            </a:r>
            <a:r>
              <a:rPr lang="zh-CN" altLang="en-US" sz="2400" dirty="0"/>
              <a:t>条件下严格的</a:t>
            </a:r>
            <a:r>
              <a:rPr lang="en-US" altLang="zh-CN" sz="2400" dirty="0">
                <a:latin typeface="宋体" charset="-122"/>
              </a:rPr>
              <a:t>πPS</a:t>
            </a:r>
            <a:r>
              <a:rPr lang="zh-CN" altLang="en-US" sz="2400" dirty="0">
                <a:latin typeface="宋体" charset="-122"/>
              </a:rPr>
              <a:t>抽样</a:t>
            </a:r>
          </a:p>
          <a:p>
            <a:pPr marL="457200" lvl="1" indent="0">
              <a:buFontTx/>
              <a:buNone/>
              <a:defRPr/>
            </a:pPr>
            <a:r>
              <a:rPr lang="zh-CN" altLang="en-US" sz="2400" dirty="0">
                <a:latin typeface="宋体" charset="-122"/>
              </a:rPr>
              <a:t>布鲁尔方法</a:t>
            </a:r>
          </a:p>
          <a:p>
            <a:pPr marL="457200" lvl="1" indent="0">
              <a:buFontTx/>
              <a:buNone/>
              <a:defRPr/>
            </a:pPr>
            <a:r>
              <a:rPr lang="zh-CN" altLang="en-US" sz="2400" dirty="0">
                <a:latin typeface="宋体" charset="-122"/>
              </a:rPr>
              <a:t>德宾方法</a:t>
            </a:r>
          </a:p>
          <a:p>
            <a:pPr marL="342900" indent="-342900">
              <a:buFont typeface="Wingdings" panose="05000000000000000000" pitchFamily="2" charset="2"/>
              <a:buChar char="n"/>
              <a:defRPr/>
            </a:pPr>
            <a:r>
              <a:rPr lang="en-US" altLang="zh-CN" sz="2400" dirty="0"/>
              <a:t>n &gt;2</a:t>
            </a:r>
            <a:r>
              <a:rPr lang="zh-CN" altLang="en-US" sz="2400" dirty="0"/>
              <a:t>条件下严格的</a:t>
            </a:r>
            <a:r>
              <a:rPr lang="en-US" altLang="zh-CN" sz="2400" dirty="0">
                <a:latin typeface="宋体" charset="-122"/>
              </a:rPr>
              <a:t>πPS</a:t>
            </a:r>
            <a:r>
              <a:rPr lang="zh-CN" altLang="en-US" sz="2400" dirty="0">
                <a:latin typeface="宋体" charset="-122"/>
              </a:rPr>
              <a:t>抽样</a:t>
            </a:r>
          </a:p>
          <a:p>
            <a:pPr marL="457200" lvl="1" indent="0">
              <a:buFontTx/>
              <a:buNone/>
              <a:defRPr/>
            </a:pPr>
            <a:r>
              <a:rPr lang="zh-CN" altLang="en-US" sz="2400" dirty="0">
                <a:latin typeface="宋体" charset="-122"/>
              </a:rPr>
              <a:t>水</a:t>
            </a:r>
            <a:r>
              <a:rPr lang="zh-CN" altLang="en-US" sz="2400">
                <a:latin typeface="宋体" charset="-122"/>
              </a:rPr>
              <a:t>野</a:t>
            </a:r>
            <a:r>
              <a:rPr lang="zh-CN" altLang="en-US" sz="2400" smtClean="0">
                <a:latin typeface="宋体" charset="-122"/>
              </a:rPr>
              <a:t>方法</a:t>
            </a:r>
            <a:endParaRPr lang="zh-CN" altLang="en-US" sz="2400" dirty="0">
              <a:latin typeface="宋体" charset="-122"/>
            </a:endParaRPr>
          </a:p>
          <a:p>
            <a:pPr>
              <a:buFont typeface="Wingdings" panose="05000000000000000000" pitchFamily="2" charset="2"/>
              <a:buChar char="n"/>
              <a:defRPr/>
            </a:pPr>
            <a:r>
              <a:rPr lang="en-US" altLang="zh-CN" sz="2400" dirty="0"/>
              <a:t>n&gt;2</a:t>
            </a:r>
            <a:r>
              <a:rPr lang="zh-CN" altLang="en-US" sz="2400" dirty="0"/>
              <a:t>条件下非严格的</a:t>
            </a:r>
            <a:r>
              <a:rPr lang="en-US" altLang="zh-CN" sz="2400" dirty="0">
                <a:latin typeface="宋体" charset="-122"/>
              </a:rPr>
              <a:t>πPS</a:t>
            </a:r>
            <a:r>
              <a:rPr lang="zh-CN" altLang="en-US" sz="2400" dirty="0">
                <a:latin typeface="宋体" charset="-122"/>
              </a:rPr>
              <a:t>抽样</a:t>
            </a:r>
          </a:p>
          <a:p>
            <a:pPr marL="457200" lvl="1" indent="0">
              <a:buFontTx/>
              <a:buNone/>
              <a:defRPr/>
            </a:pPr>
            <a:r>
              <a:rPr lang="zh-CN" altLang="en-US" sz="2400" dirty="0">
                <a:latin typeface="宋体" charset="-122"/>
              </a:rPr>
              <a:t>莫蒂方法</a:t>
            </a:r>
          </a:p>
          <a:p>
            <a:pPr>
              <a:defRPr/>
            </a:pPr>
            <a:endParaRPr lang="zh-CN"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p:nvPr>
        </p:nvSpPr>
        <p:spPr/>
        <p:txBody>
          <a:bodyPr/>
          <a:lstStyle/>
          <a:p>
            <a:r>
              <a:rPr lang="zh-CN" altLang="en-US" sz="3600" smtClean="0">
                <a:latin typeface="宋体" panose="02010600030101010101" pitchFamily="2" charset="-122"/>
              </a:rPr>
              <a:t>布鲁尔方法</a:t>
            </a:r>
            <a:endParaRPr lang="zh-CN" altLang="en-US" sz="3600" smtClean="0"/>
          </a:p>
        </p:txBody>
      </p:sp>
      <p:sp>
        <p:nvSpPr>
          <p:cNvPr id="3" name="内容占位符 2"/>
          <p:cNvSpPr>
            <a:spLocks noGrp="1"/>
          </p:cNvSpPr>
          <p:nvPr>
            <p:ph idx="1"/>
          </p:nvPr>
        </p:nvSpPr>
        <p:spPr/>
        <p:txBody>
          <a:bodyPr/>
          <a:lstStyle/>
          <a:p>
            <a:pPr>
              <a:defRPr/>
            </a:pPr>
            <a:r>
              <a:rPr lang="zh-CN" altLang="en-US" dirty="0"/>
              <a:t>条件：所有</a:t>
            </a:r>
            <a:r>
              <a:rPr lang="en-US" altLang="zh-CN" dirty="0" err="1"/>
              <a:t>Z</a:t>
            </a:r>
            <a:r>
              <a:rPr lang="en-US" altLang="zh-CN" baseline="-25000" dirty="0" err="1"/>
              <a:t>i</a:t>
            </a:r>
            <a:r>
              <a:rPr lang="en-US" altLang="zh-CN" dirty="0"/>
              <a:t>&lt;0.5</a:t>
            </a:r>
          </a:p>
          <a:p>
            <a:pPr>
              <a:defRPr/>
            </a:pPr>
            <a:r>
              <a:rPr lang="zh-CN" altLang="en-US" dirty="0"/>
              <a:t>逐个抽取：</a:t>
            </a:r>
          </a:p>
          <a:p>
            <a:pPr marL="457200" lvl="1" indent="0">
              <a:buFontTx/>
              <a:buNone/>
              <a:defRPr/>
            </a:pPr>
            <a:r>
              <a:rPr lang="zh-CN" altLang="en-US" dirty="0"/>
              <a:t>第一个与                       成比例的概率抽取</a:t>
            </a:r>
          </a:p>
          <a:p>
            <a:pPr lvl="1">
              <a:defRPr/>
            </a:pPr>
            <a:endParaRPr lang="zh-CN" altLang="en-US" dirty="0"/>
          </a:p>
          <a:p>
            <a:pPr lvl="1">
              <a:defRPr/>
            </a:pPr>
            <a:endParaRPr lang="zh-CN" altLang="en-US" dirty="0"/>
          </a:p>
          <a:p>
            <a:pPr marL="457200" lvl="1" indent="0">
              <a:buFontTx/>
              <a:buNone/>
              <a:defRPr/>
            </a:pPr>
            <a:r>
              <a:rPr lang="zh-CN" altLang="en-US" dirty="0"/>
              <a:t>第二个与                  成比例的概率在</a:t>
            </a:r>
            <a:r>
              <a:rPr lang="en-US" altLang="zh-CN" dirty="0"/>
              <a:t>N-1</a:t>
            </a:r>
            <a:r>
              <a:rPr lang="zh-CN" altLang="en-US" dirty="0"/>
              <a:t>个单元内抽取</a:t>
            </a:r>
          </a:p>
          <a:p>
            <a:pPr>
              <a:defRPr/>
            </a:pPr>
            <a:endParaRPr lang="zh-CN" altLang="en-US" dirty="0"/>
          </a:p>
        </p:txBody>
      </p:sp>
      <p:graphicFrame>
        <p:nvGraphicFramePr>
          <p:cNvPr id="49156" name="对象 3"/>
          <p:cNvGraphicFramePr>
            <a:graphicFrameLocks noChangeAspect="1"/>
          </p:cNvGraphicFramePr>
          <p:nvPr/>
        </p:nvGraphicFramePr>
        <p:xfrm>
          <a:off x="3563938" y="3068638"/>
          <a:ext cx="1800225" cy="1008062"/>
        </p:xfrm>
        <a:graphic>
          <a:graphicData uri="http://schemas.openxmlformats.org/presentationml/2006/ole">
            <mc:AlternateContent xmlns:mc="http://schemas.openxmlformats.org/markup-compatibility/2006">
              <mc:Choice xmlns:v="urn:schemas-microsoft-com:vml" Requires="v">
                <p:oleObj spid="_x0000_s49184" name="Equation" r:id="rId3" imgW="634680" imgH="431640" progId="Equation.DSMT4">
                  <p:embed/>
                </p:oleObj>
              </mc:Choice>
              <mc:Fallback>
                <p:oleObj name="Equation" r:id="rId3" imgW="634680" imgH="43164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3068638"/>
                        <a:ext cx="18002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9157" name="对象 4"/>
          <p:cNvGraphicFramePr>
            <a:graphicFrameLocks noChangeAspect="1"/>
          </p:cNvGraphicFramePr>
          <p:nvPr/>
        </p:nvGraphicFramePr>
        <p:xfrm>
          <a:off x="3492500" y="4437063"/>
          <a:ext cx="1366838" cy="1079500"/>
        </p:xfrm>
        <a:graphic>
          <a:graphicData uri="http://schemas.openxmlformats.org/presentationml/2006/ole">
            <mc:AlternateContent xmlns:mc="http://schemas.openxmlformats.org/markup-compatibility/2006">
              <mc:Choice xmlns:v="urn:schemas-microsoft-com:vml" Requires="v">
                <p:oleObj spid="_x0000_s49185" name="Equation" r:id="rId5" imgW="406080" imgH="444240" progId="Equation.DSMT4">
                  <p:embed/>
                </p:oleObj>
              </mc:Choice>
              <mc:Fallback>
                <p:oleObj name="Equation" r:id="rId5" imgW="406080" imgH="444240" progId="Equation.DSMT4">
                  <p:embed/>
                  <p:pic>
                    <p:nvPicPr>
                      <p:cNvPr id="0" name="对象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00" y="4437063"/>
                        <a:ext cx="136683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1"/>
          <p:cNvSpPr>
            <a:spLocks noGrp="1"/>
          </p:cNvSpPr>
          <p:nvPr>
            <p:ph type="title"/>
          </p:nvPr>
        </p:nvSpPr>
        <p:spPr/>
        <p:txBody>
          <a:bodyPr/>
          <a:lstStyle/>
          <a:p>
            <a:r>
              <a:rPr lang="zh-CN" altLang="en-US" sz="3600" smtClean="0">
                <a:latin typeface="宋体" panose="02010600030101010101" pitchFamily="2" charset="-122"/>
              </a:rPr>
              <a:t>水野方法</a:t>
            </a:r>
            <a:endParaRPr lang="zh-CN" altLang="en-US" sz="3600" smtClean="0"/>
          </a:p>
        </p:txBody>
      </p:sp>
      <p:sp>
        <p:nvSpPr>
          <p:cNvPr id="3" name="内容占位符 2"/>
          <p:cNvSpPr>
            <a:spLocks noGrp="1"/>
          </p:cNvSpPr>
          <p:nvPr>
            <p:ph idx="1"/>
          </p:nvPr>
        </p:nvSpPr>
        <p:spPr/>
        <p:txBody>
          <a:bodyPr/>
          <a:lstStyle/>
          <a:p>
            <a:pPr marL="342900" indent="-342900">
              <a:buClr>
                <a:schemeClr val="tx2"/>
              </a:buClr>
              <a:buSzPct val="75000"/>
              <a:buFont typeface="Wingdings" pitchFamily="2" charset="2"/>
              <a:buChar char="n"/>
              <a:defRPr/>
            </a:pPr>
            <a:r>
              <a:rPr lang="zh-CN" altLang="en-US" dirty="0">
                <a:effectLst>
                  <a:outerShdw blurRad="38100" dist="38100" dir="2700000" algn="tl">
                    <a:srgbClr val="000000"/>
                  </a:outerShdw>
                </a:effectLst>
                <a:latin typeface="Times New Roman" pitchFamily="18" charset="0"/>
              </a:rPr>
              <a:t>总体差异不要太大</a:t>
            </a:r>
          </a:p>
          <a:p>
            <a:pPr marL="342900" indent="-342900">
              <a:buClr>
                <a:schemeClr val="tx2"/>
              </a:buClr>
              <a:buSzPct val="75000"/>
              <a:buFont typeface="Wingdings" pitchFamily="2" charset="2"/>
              <a:buChar char="n"/>
              <a:defRPr/>
            </a:pPr>
            <a:r>
              <a:rPr lang="zh-CN" altLang="en-US" dirty="0">
                <a:effectLst>
                  <a:outerShdw blurRad="38100" dist="38100" dir="2700000" algn="tl">
                    <a:srgbClr val="000000"/>
                  </a:outerShdw>
                </a:effectLst>
                <a:latin typeface="Times New Roman" pitchFamily="18" charset="0"/>
              </a:rPr>
              <a:t>逐个抽取：</a:t>
            </a:r>
          </a:p>
          <a:p>
            <a:pPr marL="742950" lvl="1" indent="-285750">
              <a:buFontTx/>
              <a:buChar char="–"/>
              <a:defRPr/>
            </a:pPr>
            <a:r>
              <a:rPr lang="zh-CN" altLang="en-US" dirty="0">
                <a:effectLst>
                  <a:outerShdw blurRad="38100" dist="38100" dir="2700000" algn="tl">
                    <a:srgbClr val="000000"/>
                  </a:outerShdw>
                </a:effectLst>
                <a:latin typeface="Times New Roman" pitchFamily="18" charset="0"/>
              </a:rPr>
              <a:t>关键：第一个单元与                                         成比例的概率抽取</a:t>
            </a:r>
            <a:endParaRPr lang="zh-CN" altLang="en-US" b="1" dirty="0">
              <a:effectLst>
                <a:outerShdw blurRad="38100" dist="38100" dir="2700000" algn="tl">
                  <a:srgbClr val="000000"/>
                </a:outerShdw>
              </a:effectLst>
              <a:latin typeface="Times New Roman" pitchFamily="18" charset="0"/>
            </a:endParaRPr>
          </a:p>
          <a:p>
            <a:pPr marL="742950" lvl="1" indent="-285750">
              <a:buFontTx/>
              <a:buChar char="–"/>
              <a:defRPr/>
            </a:pPr>
            <a:endParaRPr lang="zh-CN" altLang="en-US" dirty="0">
              <a:effectLst>
                <a:outerShdw blurRad="38100" dist="38100" dir="2700000" algn="tl">
                  <a:srgbClr val="000000"/>
                </a:outerShdw>
              </a:effectLst>
              <a:latin typeface="Times New Roman" pitchFamily="18" charset="0"/>
            </a:endParaRPr>
          </a:p>
          <a:p>
            <a:pPr marL="742950" lvl="1" indent="-285750">
              <a:buFontTx/>
              <a:buChar char="–"/>
              <a:defRPr/>
            </a:pPr>
            <a:endParaRPr lang="zh-CN" altLang="en-US" dirty="0">
              <a:effectLst>
                <a:outerShdw blurRad="38100" dist="38100" dir="2700000" algn="tl">
                  <a:srgbClr val="000000"/>
                </a:outerShdw>
              </a:effectLst>
              <a:latin typeface="Times New Roman" pitchFamily="18" charset="0"/>
            </a:endParaRPr>
          </a:p>
          <a:p>
            <a:pPr marL="742950" lvl="1" indent="-285750">
              <a:buFontTx/>
              <a:buChar char="–"/>
              <a:defRPr/>
            </a:pPr>
            <a:r>
              <a:rPr lang="zh-CN" altLang="en-US" dirty="0">
                <a:effectLst>
                  <a:outerShdw blurRad="38100" dist="38100" dir="2700000" algn="tl">
                    <a:srgbClr val="000000"/>
                  </a:outerShdw>
                </a:effectLst>
                <a:latin typeface="Times New Roman" pitchFamily="18" charset="0"/>
              </a:rPr>
              <a:t>剩余的</a:t>
            </a:r>
            <a:r>
              <a:rPr lang="en-US" altLang="zh-CN" dirty="0">
                <a:effectLst>
                  <a:outerShdw blurRad="38100" dist="38100" dir="2700000" algn="tl">
                    <a:srgbClr val="000000"/>
                  </a:outerShdw>
                </a:effectLst>
                <a:latin typeface="Times New Roman" pitchFamily="18" charset="0"/>
              </a:rPr>
              <a:t>N-1</a:t>
            </a:r>
            <a:r>
              <a:rPr lang="zh-CN" altLang="en-US" dirty="0">
                <a:effectLst>
                  <a:outerShdw blurRad="38100" dist="38100" dir="2700000" algn="tl">
                    <a:srgbClr val="000000"/>
                  </a:outerShdw>
                </a:effectLst>
                <a:latin typeface="Times New Roman" pitchFamily="18" charset="0"/>
              </a:rPr>
              <a:t>个单位不放回等概抽取</a:t>
            </a:r>
          </a:p>
          <a:p>
            <a:pPr>
              <a:defRPr/>
            </a:pPr>
            <a:endParaRPr lang="zh-CN" altLang="en-US" dirty="0"/>
          </a:p>
        </p:txBody>
      </p:sp>
      <p:graphicFrame>
        <p:nvGraphicFramePr>
          <p:cNvPr id="50180" name="对象 3"/>
          <p:cNvGraphicFramePr>
            <a:graphicFrameLocks noChangeAspect="1"/>
          </p:cNvGraphicFramePr>
          <p:nvPr/>
        </p:nvGraphicFramePr>
        <p:xfrm>
          <a:off x="5219700" y="1773238"/>
          <a:ext cx="2232025" cy="1008062"/>
        </p:xfrm>
        <a:graphic>
          <a:graphicData uri="http://schemas.openxmlformats.org/presentationml/2006/ole">
            <mc:AlternateContent xmlns:mc="http://schemas.openxmlformats.org/markup-compatibility/2006">
              <mc:Choice xmlns:v="urn:schemas-microsoft-com:vml" Requires="v">
                <p:oleObj spid="_x0000_s50208" name="Equation" r:id="rId3" imgW="850680" imgH="419040" progId="Equation.DSMT4">
                  <p:embed/>
                </p:oleObj>
              </mc:Choice>
              <mc:Fallback>
                <p:oleObj name="Equation" r:id="rId3" imgW="850680" imgH="41904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1773238"/>
                        <a:ext cx="22320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181" name="对象 4"/>
          <p:cNvGraphicFramePr>
            <a:graphicFrameLocks noChangeAspect="1"/>
          </p:cNvGraphicFramePr>
          <p:nvPr/>
        </p:nvGraphicFramePr>
        <p:xfrm>
          <a:off x="5364163" y="3213100"/>
          <a:ext cx="2447925" cy="647700"/>
        </p:xfrm>
        <a:graphic>
          <a:graphicData uri="http://schemas.openxmlformats.org/presentationml/2006/ole">
            <mc:AlternateContent xmlns:mc="http://schemas.openxmlformats.org/markup-compatibility/2006">
              <mc:Choice xmlns:v="urn:schemas-microsoft-com:vml" Requires="v">
                <p:oleObj spid="_x0000_s50209" name="Equation" r:id="rId5" imgW="1638000" imgH="393480" progId="Equation.DSMT4">
                  <p:embed/>
                </p:oleObj>
              </mc:Choice>
              <mc:Fallback>
                <p:oleObj name="Equation" r:id="rId5" imgW="1638000" imgH="393480" progId="Equation.DSMT4">
                  <p:embed/>
                  <p:pic>
                    <p:nvPicPr>
                      <p:cNvPr id="0" name="对象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163" y="3213100"/>
                        <a:ext cx="24479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noRot="1" noChangeAspect="1" noMove="1" noResize="1" noEditPoints="1" noAdjustHandles="1" noChangeArrowheads="1" noChangeShapeType="1" noTextEdit="1"/>
          </p:cNvSpPr>
          <p:nvPr>
            <p:ph type="title"/>
          </p:nvPr>
        </p:nvSpPr>
        <p:spPr>
          <a:blipFill rotWithShape="1">
            <a:blip r:embed="rId3"/>
            <a:stretch>
              <a:fillRect l="-2426" b="-18717"/>
            </a:stretch>
          </a:blipFill>
          <a:ln>
            <a:miter lim="800000"/>
            <a:headEnd/>
            <a:tailEnd/>
          </a:ln>
        </p:spPr>
        <p:txBody>
          <a:bodyPr/>
          <a:lstStyle/>
          <a:p>
            <a:r>
              <a:rPr lang="zh-CN" altLang="en-US">
                <a:noFill/>
              </a:rPr>
              <a:t> </a:t>
            </a:r>
          </a:p>
        </p:txBody>
      </p:sp>
      <p:graphicFrame>
        <p:nvGraphicFramePr>
          <p:cNvPr id="51203" name="内容占位符 3"/>
          <p:cNvGraphicFramePr>
            <a:graphicFrameLocks noGrp="1" noChangeAspect="1"/>
          </p:cNvGraphicFramePr>
          <p:nvPr>
            <p:ph idx="1"/>
          </p:nvPr>
        </p:nvGraphicFramePr>
        <p:xfrm>
          <a:off x="1042988" y="2060575"/>
          <a:ext cx="6553200" cy="3455988"/>
        </p:xfrm>
        <a:graphic>
          <a:graphicData uri="http://schemas.openxmlformats.org/presentationml/2006/ole">
            <mc:AlternateContent xmlns:mc="http://schemas.openxmlformats.org/markup-compatibility/2006">
              <mc:Choice xmlns:v="urn:schemas-microsoft-com:vml" Requires="v">
                <p:oleObj spid="_x0000_s51217" name="Equation" r:id="rId4" imgW="3708360" imgH="1600200" progId="Equation.DSMT4">
                  <p:embed/>
                </p:oleObj>
              </mc:Choice>
              <mc:Fallback>
                <p:oleObj name="Equation" r:id="rId4" imgW="3708360" imgH="1600200" progId="Equation.DSMT4">
                  <p:embed/>
                  <p:pic>
                    <p:nvPicPr>
                      <p:cNvPr id="0" name="内容占位符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2988" y="2060575"/>
                        <a:ext cx="655320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7" name="内容占位符 3"/>
          <p:cNvGraphicFramePr>
            <a:graphicFrameLocks noGrp="1" noChangeAspect="1"/>
          </p:cNvGraphicFramePr>
          <p:nvPr>
            <p:ph idx="1"/>
          </p:nvPr>
        </p:nvGraphicFramePr>
        <p:xfrm>
          <a:off x="900113" y="2133600"/>
          <a:ext cx="8054975" cy="2663825"/>
        </p:xfrm>
        <a:graphic>
          <a:graphicData uri="http://schemas.openxmlformats.org/presentationml/2006/ole">
            <mc:AlternateContent xmlns:mc="http://schemas.openxmlformats.org/markup-compatibility/2006">
              <mc:Choice xmlns:v="urn:schemas-microsoft-com:vml" Requires="v">
                <p:oleObj spid="_x0000_s52242" name="Equation" r:id="rId3" imgW="4394160" imgH="1396800" progId="Equation.DSMT4">
                  <p:embed/>
                </p:oleObj>
              </mc:Choice>
              <mc:Fallback>
                <p:oleObj name="Equation" r:id="rId3" imgW="4394160" imgH="1396800" progId="Equation.DSMT4">
                  <p:embed/>
                  <p:pic>
                    <p:nvPicPr>
                      <p:cNvPr id="0" name="内容占位符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133600"/>
                        <a:ext cx="805497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p:txBody>
          <a:bodyPr/>
          <a:lstStyle/>
          <a:p>
            <a:pPr marL="0">
              <a:lnSpc>
                <a:spcPct val="90000"/>
              </a:lnSpc>
              <a:defRPr/>
            </a:pPr>
            <a:r>
              <a:rPr lang="zh-CN" altLang="en-US" sz="2800" dirty="0"/>
              <a:t>分层抽样：抽样选择概率小的单位会有较高的权数。</a:t>
            </a:r>
          </a:p>
          <a:p>
            <a:pPr marL="0">
              <a:lnSpc>
                <a:spcPct val="90000"/>
              </a:lnSpc>
              <a:defRPr/>
            </a:pPr>
            <a:r>
              <a:rPr lang="zh-CN" altLang="en-US" sz="2800" dirty="0"/>
              <a:t>采用不等概率抽样来减少抽样方差而不采用清晰的分层。采用不同的概率来选择初级样本单元，并且在估计中采用不同的权数来进行弥补。</a:t>
            </a:r>
          </a:p>
          <a:p>
            <a:pPr>
              <a:lnSpc>
                <a:spcPct val="90000"/>
              </a:lnSpc>
              <a:defRPr/>
            </a:pPr>
            <a:r>
              <a:rPr lang="zh-CN" altLang="en-US" sz="2800" dirty="0"/>
              <a:t>抽样的关键是每个样本的选择概率是已知的。 </a:t>
            </a:r>
          </a:p>
          <a:p>
            <a:pPr>
              <a:defRPr/>
            </a:pPr>
            <a:endParaRPr lang="zh-CN" altLang="en-US" dirty="0"/>
          </a:p>
        </p:txBody>
      </p:sp>
      <p:graphicFrame>
        <p:nvGraphicFramePr>
          <p:cNvPr id="7172" name="对象 3"/>
          <p:cNvGraphicFramePr>
            <a:graphicFrameLocks noChangeAspect="1"/>
          </p:cNvGraphicFramePr>
          <p:nvPr/>
        </p:nvGraphicFramePr>
        <p:xfrm>
          <a:off x="1763713" y="4652963"/>
          <a:ext cx="6337300" cy="1223962"/>
        </p:xfrm>
        <a:graphic>
          <a:graphicData uri="http://schemas.openxmlformats.org/presentationml/2006/ole">
            <mc:AlternateContent xmlns:mc="http://schemas.openxmlformats.org/markup-compatibility/2006">
              <mc:Choice xmlns:v="urn:schemas-microsoft-com:vml" Requires="v">
                <p:oleObj spid="_x0000_s7186" name="Equation" r:id="rId3" imgW="2527200" imgH="482400" progId="Equation.DSMT4">
                  <p:embed/>
                </p:oleObj>
              </mc:Choice>
              <mc:Fallback>
                <p:oleObj name="Equation" r:id="rId3" imgW="2527200" imgH="48240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4652963"/>
                        <a:ext cx="63373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755576" y="1988840"/>
                <a:ext cx="7772400" cy="4114800"/>
              </a:xfrm>
            </p:spPr>
            <p:txBody>
              <a:bodyPr/>
              <a:lstStyle/>
              <a:p>
                <a:r>
                  <a:rPr lang="en-US" altLang="zh-CN" smtClean="0"/>
                  <a:t>4.</a:t>
                </a:r>
                <a:r>
                  <a:rPr lang="zh-CN" altLang="en-US" smtClean="0"/>
                  <a:t>两阶段不放回不等概抽样</a:t>
                </a:r>
                <a:endParaRPr lang="en-US" altLang="zh-CN" smtClean="0"/>
              </a:p>
              <a:p>
                <a:r>
                  <a:rPr lang="zh-CN" altLang="en-US" sz="2400" smtClean="0"/>
                  <a:t>在两阶段抽样中，假设第一阶段采用不放回不等概抽样</a:t>
                </a:r>
                <a:endParaRPr lang="en-US" altLang="zh-CN" sz="2400" smtClean="0"/>
              </a:p>
              <a:p>
                <a:r>
                  <a:rPr lang="zh-CN" altLang="en-US" sz="2400" smtClean="0"/>
                  <a:t>方法抽取初级抽样单元（</a:t>
                </a:r>
                <a:r>
                  <a:rPr lang="en-US" altLang="zh-CN" sz="2400" smtClean="0"/>
                  <a:t>PSU</a:t>
                </a:r>
                <a:r>
                  <a:rPr lang="zh-CN" altLang="en-US" sz="2400" smtClean="0"/>
                  <a:t>）；第二阶段采用简单随机</a:t>
                </a:r>
                <a:endParaRPr lang="en-US" altLang="zh-CN" sz="2400" smtClean="0"/>
              </a:p>
              <a:p>
                <a:r>
                  <a:rPr lang="zh-CN" altLang="en-US" sz="2400" smtClean="0"/>
                  <a:t>抽样，并且对不同</a:t>
                </a:r>
                <a:r>
                  <a:rPr lang="en-US" altLang="zh-CN" sz="2400" smtClean="0"/>
                  <a:t>PSU</a:t>
                </a:r>
                <a:r>
                  <a:rPr lang="zh-CN" altLang="en-US" sz="2400" smtClean="0"/>
                  <a:t>的抽样是独立的。</a:t>
                </a:r>
                <a:endParaRPr lang="en-US" altLang="zh-CN" sz="2400" smtClean="0"/>
              </a:p>
              <a:p>
                <a:r>
                  <a:rPr lang="zh-CN" altLang="en-US" sz="2400" smtClean="0"/>
                  <a:t>总体总值</a:t>
                </a:r>
                <a:r>
                  <a:rPr lang="en-US" altLang="zh-CN" sz="2400" smtClean="0"/>
                  <a:t>Y</a:t>
                </a:r>
                <a:r>
                  <a:rPr lang="zh-CN" altLang="en-US" sz="2400" smtClean="0"/>
                  <a:t>的霍维茨</a:t>
                </a:r>
                <a:r>
                  <a:rPr lang="en-US" altLang="zh-CN" sz="2400" smtClean="0"/>
                  <a:t>-</a:t>
                </a:r>
                <a:r>
                  <a:rPr lang="zh-CN" altLang="en-US" sz="2400" smtClean="0"/>
                  <a:t>汤普森估计量：</a:t>
                </a:r>
                <a:endParaRPr lang="en-US" altLang="zh-CN" sz="2400" smtClean="0"/>
              </a:p>
              <a:p>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acc>
                            <m:accPr>
                              <m:chr m:val="̂"/>
                              <m:ctrlPr>
                                <a:rPr lang="en-US" altLang="zh-CN" sz="240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𝐻𝑇</m:t>
                          </m:r>
                        </m:sub>
                      </m:sSub>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m:rPr>
                              <m:brk m:alnAt="23"/>
                            </m:rP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𝑛</m:t>
                          </m:r>
                        </m:sup>
                        <m:e>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𝑖</m:t>
                                  </m:r>
                                </m:sub>
                              </m:sSub>
                            </m:num>
                            <m:den>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𝑖</m:t>
                                  </m:r>
                                </m:sub>
                              </m:sSub>
                            </m:den>
                          </m:f>
                          <m:r>
                            <a:rPr lang="en-US" altLang="zh-CN" sz="2400" b="0" i="1" smtClean="0">
                              <a:latin typeface="Cambria Math" panose="02040503050406030204" pitchFamily="18" charset="0"/>
                            </a:rPr>
                            <m:t>=</m:t>
                          </m:r>
                          <m:nary>
                            <m:naryPr>
                              <m:chr m:val="∑"/>
                              <m:ctrlPr>
                                <a:rPr lang="en-US" altLang="zh-CN" sz="2400" i="1">
                                  <a:latin typeface="Cambria Math" panose="02040503050406030204" pitchFamily="18" charset="0"/>
                                </a:rPr>
                              </m:ctrlPr>
                            </m:naryPr>
                            <m:sub>
                              <m:r>
                                <m:rPr>
                                  <m:brk m:alnAt="23"/>
                                </m:rPr>
                                <a:rPr lang="en-US" altLang="zh-CN" sz="2400" i="1">
                                  <a:latin typeface="Cambria Math" panose="02040503050406030204" pitchFamily="18" charset="0"/>
                                </a:rPr>
                                <m:t>𝑖</m:t>
                              </m:r>
                              <m:r>
                                <a:rPr lang="en-US" altLang="zh-CN" sz="2400" i="1">
                                  <a:latin typeface="Cambria Math" panose="02040503050406030204" pitchFamily="18" charset="0"/>
                                </a:rPr>
                                <m:t>=</m:t>
                              </m:r>
                              <m:r>
                                <a:rPr lang="en-US" altLang="zh-CN" sz="2400" i="1">
                                  <a:latin typeface="Cambria Math" panose="02040503050406030204" pitchFamily="18" charset="0"/>
                                </a:rPr>
                                <m:t>1</m:t>
                              </m:r>
                            </m:sub>
                            <m:sup>
                              <m:r>
                                <a:rPr lang="en-US" altLang="zh-CN" sz="2400" b="0" i="1" smtClean="0">
                                  <a:latin typeface="Cambria Math" panose="02040503050406030204" pitchFamily="18" charset="0"/>
                                </a:rPr>
                                <m:t>𝑁</m:t>
                              </m:r>
                            </m:sup>
                            <m:e>
                              <m:sSub>
                                <m:sSubPr>
                                  <m:ctrlPr>
                                    <a:rPr lang="en-US" altLang="zh-CN" sz="2400" i="1" smtClean="0">
                                      <a:latin typeface="Cambria Math" panose="02040503050406030204" pitchFamily="18" charset="0"/>
                                    </a:rPr>
                                  </m:ctrlPr>
                                </m:sSubPr>
                                <m:e>
                                  <m:r>
                                    <a:rPr lang="zh-CN" altLang="en-US" sz="2400" i="1" smtClean="0">
                                      <a:latin typeface="Cambria Math" panose="02040503050406030204" pitchFamily="18" charset="0"/>
                                    </a:rPr>
                                    <m:t>𝛼</m:t>
                                  </m:r>
                                </m:e>
                                <m:sub>
                                  <m:r>
                                    <a:rPr lang="en-US" altLang="zh-CN" sz="2400" b="0" i="1" smtClean="0">
                                      <a:latin typeface="Cambria Math" panose="02040503050406030204" pitchFamily="18" charset="0"/>
                                    </a:rPr>
                                    <m:t>𝑖</m:t>
                                  </m:r>
                                </m:sub>
                              </m:sSub>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𝑌</m:t>
                                          </m:r>
                                        </m:e>
                                      </m:acc>
                                    </m:e>
                                    <m:sub>
                                      <m:r>
                                        <a:rPr lang="en-US" altLang="zh-CN" sz="2400" i="1">
                                          <a:latin typeface="Cambria Math" panose="02040503050406030204" pitchFamily="18" charset="0"/>
                                        </a:rPr>
                                        <m:t>𝑖</m:t>
                                      </m:r>
                                    </m:sub>
                                  </m:sSub>
                                </m:num>
                                <m:den>
                                  <m:sSub>
                                    <m:sSubPr>
                                      <m:ctrlPr>
                                        <a:rPr lang="en-US" altLang="zh-CN" sz="2400" i="1">
                                          <a:latin typeface="Cambria Math" panose="02040503050406030204" pitchFamily="18" charset="0"/>
                                        </a:rPr>
                                      </m:ctrlPr>
                                    </m:sSubPr>
                                    <m:e>
                                      <m:r>
                                        <a:rPr lang="zh-CN" altLang="en-US" sz="2400" i="1">
                                          <a:latin typeface="Cambria Math" panose="02040503050406030204" pitchFamily="18" charset="0"/>
                                        </a:rPr>
                                        <m:t>𝜋</m:t>
                                      </m:r>
                                    </m:e>
                                    <m:sub>
                                      <m:r>
                                        <a:rPr lang="en-US" altLang="zh-CN" sz="2400" i="1">
                                          <a:latin typeface="Cambria Math" panose="02040503050406030204" pitchFamily="18" charset="0"/>
                                        </a:rPr>
                                        <m:t>𝑖</m:t>
                                      </m:r>
                                    </m:sub>
                                  </m:sSub>
                                </m:den>
                              </m:f>
                            </m:e>
                          </m:nary>
                        </m:e>
                      </m:nary>
                    </m:oMath>
                  </m:oMathPara>
                </a14:m>
                <a:endParaRPr lang="en-US" altLang="zh-CN" sz="2400" smtClean="0"/>
              </a:p>
              <a:p>
                <a:r>
                  <a:rPr lang="zh-CN" altLang="en-US" sz="2400" smtClean="0"/>
                  <a:t>其中，</a:t>
                </a:r>
                <a14:m>
                  <m:oMath xmlns:m="http://schemas.openxmlformats.org/officeDocument/2006/math">
                    <m:sSub>
                      <m:sSubPr>
                        <m:ctrlPr>
                          <a:rPr lang="en-US" altLang="zh-CN" sz="2400" i="1">
                            <a:latin typeface="Cambria Math" panose="02040503050406030204" pitchFamily="18" charset="0"/>
                          </a:rPr>
                        </m:ctrlPr>
                      </m:sSubPr>
                      <m:e>
                        <m:r>
                          <a:rPr lang="zh-CN" altLang="en-US" sz="2400" i="1">
                            <a:latin typeface="Cambria Math" panose="02040503050406030204" pitchFamily="18" charset="0"/>
                          </a:rPr>
                          <m:t>𝜋</m:t>
                        </m:r>
                      </m:e>
                      <m:sub>
                        <m:r>
                          <a:rPr lang="en-US" altLang="zh-CN" sz="2400" i="1">
                            <a:latin typeface="Cambria Math" panose="02040503050406030204" pitchFamily="18" charset="0"/>
                          </a:rPr>
                          <m:t>𝑖</m:t>
                        </m:r>
                      </m:sub>
                    </m:sSub>
                  </m:oMath>
                </a14:m>
                <a:r>
                  <a:rPr lang="zh-CN" altLang="en-US" sz="2400" smtClean="0"/>
                  <a:t>为第</a:t>
                </a:r>
                <a:r>
                  <a:rPr lang="en-US" altLang="zh-CN" sz="2400" smtClean="0"/>
                  <a:t>i</a:t>
                </a:r>
                <a:r>
                  <a:rPr lang="zh-CN" altLang="en-US" sz="2400" smtClean="0"/>
                  <a:t>个</a:t>
                </a:r>
                <a:r>
                  <a:rPr lang="en-US" altLang="zh-CN" sz="2400" smtClean="0"/>
                  <a:t>PSU</a:t>
                </a:r>
                <a:r>
                  <a:rPr lang="zh-CN" altLang="en-US" sz="2400" smtClean="0"/>
                  <a:t>的包含概率</a:t>
                </a:r>
                <a:endParaRPr lang="en-US" altLang="zh-CN" sz="2400" smtClean="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755576" y="1988840"/>
                <a:ext cx="7772400" cy="4114800"/>
              </a:xfrm>
              <a:blipFill rotWithShape="0">
                <a:blip r:embed="rId2"/>
                <a:stretch>
                  <a:fillRect l="-2039" t="-2222" r="-70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293524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611560" y="2132856"/>
                <a:ext cx="8136904" cy="4114800"/>
              </a:xfrm>
            </p:spPr>
            <p:txBody>
              <a:bodyPr/>
              <a:lstStyle/>
              <a:p>
                <a:r>
                  <a:rPr lang="zh-CN" altLang="en-US" sz="2400" smtClean="0"/>
                  <a:t>可以证明</a:t>
                </a:r>
                <a14:m>
                  <m:oMath xmlns:m="http://schemas.openxmlformats.org/officeDocument/2006/math">
                    <m:sSub>
                      <m:sSubPr>
                        <m:ctrlPr>
                          <a:rPr lang="en-US" altLang="zh-CN" sz="2400" i="1" smtClean="0">
                            <a:latin typeface="Cambria Math" panose="02040503050406030204" pitchFamily="18" charset="0"/>
                          </a:rPr>
                        </m:ctrlPr>
                      </m:sSubPr>
                      <m:e>
                        <m:acc>
                          <m:accPr>
                            <m:chr m:val="̂"/>
                            <m:ctrlPr>
                              <a:rPr lang="en-US" altLang="zh-CN" sz="240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𝑖</m:t>
                        </m:r>
                      </m:sub>
                    </m:sSub>
                  </m:oMath>
                </a14:m>
                <a:r>
                  <a:rPr lang="zh-CN" altLang="en-US" sz="2400" smtClean="0"/>
                  <a:t>是</a:t>
                </a: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𝑖</m:t>
                        </m:r>
                      </m:sub>
                    </m:sSub>
                  </m:oMath>
                </a14:m>
                <a:r>
                  <a:rPr lang="zh-CN" altLang="en-US" sz="2400" smtClean="0"/>
                  <a:t>的无偏估计，</a:t>
                </a:r>
                <a14:m>
                  <m:oMath xmlns:m="http://schemas.openxmlformats.org/officeDocument/2006/math">
                    <m:sSub>
                      <m:sSubPr>
                        <m:ctrlPr>
                          <a:rPr lang="en-US" altLang="zh-CN" sz="2400" i="1" smtClean="0">
                            <a:latin typeface="Cambria Math" panose="02040503050406030204" pitchFamily="18" charset="0"/>
                          </a:rPr>
                        </m:ctrlPr>
                      </m:sSubPr>
                      <m:e>
                        <m:acc>
                          <m:accPr>
                            <m:chr m:val="̂"/>
                            <m:ctrlPr>
                              <a:rPr lang="en-US" altLang="zh-CN" sz="240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𝐻𝑇</m:t>
                        </m:r>
                      </m:sub>
                    </m:sSub>
                  </m:oMath>
                </a14:m>
                <a:r>
                  <a:rPr lang="zh-CN" altLang="en-US" sz="2400" smtClean="0"/>
                  <a:t>是</a:t>
                </a:r>
                <a:r>
                  <a:rPr lang="en-US" altLang="zh-CN" sz="2400" smtClean="0"/>
                  <a:t>Y</a:t>
                </a:r>
                <a:r>
                  <a:rPr lang="zh-CN" altLang="en-US" sz="2400" smtClean="0"/>
                  <a:t>的无偏估计。</a:t>
                </a:r>
                <a:endParaRPr lang="en-US" altLang="zh-CN" sz="2400" smtClean="0"/>
              </a:p>
              <a:p>
                <a:endParaRPr lang="en-US" altLang="zh-CN" sz="2400" smtClean="0"/>
              </a:p>
              <a:p>
                <a14:m>
                  <m:oMath xmlns:m="http://schemas.openxmlformats.org/officeDocument/2006/math">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𝑌</m:t>
                            </m:r>
                          </m:e>
                        </m:acc>
                      </m:e>
                      <m:sub>
                        <m:r>
                          <a:rPr lang="en-US" altLang="zh-CN" sz="2400" i="1">
                            <a:latin typeface="Cambria Math" panose="02040503050406030204" pitchFamily="18" charset="0"/>
                          </a:rPr>
                          <m:t>𝐻𝑇</m:t>
                        </m:r>
                      </m:sub>
                    </m:sSub>
                  </m:oMath>
                </a14:m>
                <a:r>
                  <a:rPr lang="zh-CN" altLang="en-US" sz="2400" smtClean="0"/>
                  <a:t>的方差为：</a:t>
                </a:r>
                <a:endParaRPr lang="en-US" altLang="zh-CN" sz="2400" smtClean="0"/>
              </a:p>
              <a:p>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𝑉</m:t>
                      </m:r>
                      <m:d>
                        <m:dPr>
                          <m:ctrlPr>
                            <a:rPr lang="en-US" altLang="zh-CN" sz="2400" b="0" i="1" smtClean="0">
                              <a:latin typeface="Cambria Math" panose="02040503050406030204" pitchFamily="18" charset="0"/>
                            </a:rPr>
                          </m:ctrlPr>
                        </m:dPr>
                        <m:e>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𝑌</m:t>
                                  </m:r>
                                </m:e>
                              </m:acc>
                            </m:e>
                            <m:sub>
                              <m:r>
                                <a:rPr lang="en-US" altLang="zh-CN" sz="2400" i="1">
                                  <a:latin typeface="Cambria Math" panose="02040503050406030204" pitchFamily="18" charset="0"/>
                                </a:rPr>
                                <m:t>𝐻𝑇</m:t>
                              </m:r>
                            </m:sub>
                          </m:sSub>
                        </m:e>
                      </m:d>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m:rPr>
                              <m:brk m:alnAt="23"/>
                            </m:rP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𝑁</m:t>
                          </m:r>
                        </m:sup>
                        <m:e>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𝑖</m:t>
                                  </m:r>
                                </m:sub>
                              </m:sSub>
                            </m:num>
                            <m:den>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𝑖</m:t>
                                  </m:r>
                                </m:sub>
                              </m:sSub>
                            </m:den>
                          </m:f>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𝑖</m:t>
                              </m:r>
                            </m:sub>
                            <m:sup>
                              <m:r>
                                <a:rPr lang="en-US" altLang="zh-CN" sz="2400" b="0" i="1" smtClean="0">
                                  <a:latin typeface="Cambria Math" panose="02040503050406030204" pitchFamily="18" charset="0"/>
                                </a:rPr>
                                <m:t>2</m:t>
                              </m:r>
                            </m:sup>
                          </m:sSubSup>
                        </m:e>
                      </m:nary>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2</m:t>
                      </m:r>
                      <m:nary>
                        <m:naryPr>
                          <m:chr m:val="∑"/>
                          <m:ctrlPr>
                            <a:rPr lang="en-US" altLang="zh-CN" sz="2400" i="1">
                              <a:latin typeface="Cambria Math" panose="02040503050406030204" pitchFamily="18" charset="0"/>
                            </a:rPr>
                          </m:ctrlPr>
                        </m:naryPr>
                        <m:sub>
                          <m:r>
                            <m:rPr>
                              <m:brk m:alnAt="23"/>
                            </m:rPr>
                            <a:rPr lang="en-US" altLang="zh-CN" sz="2400" i="1">
                              <a:latin typeface="Cambria Math" panose="02040503050406030204" pitchFamily="18" charset="0"/>
                            </a:rPr>
                            <m:t>𝑖</m:t>
                          </m:r>
                          <m:r>
                            <a:rPr lang="en-US" altLang="zh-CN" sz="2400" i="1">
                              <a:latin typeface="Cambria Math" panose="02040503050406030204" pitchFamily="18" charset="0"/>
                            </a:rPr>
                            <m:t>=</m:t>
                          </m:r>
                          <m:r>
                            <a:rPr lang="en-US" altLang="zh-CN" sz="2400" i="1">
                              <a:latin typeface="Cambria Math" panose="02040503050406030204" pitchFamily="18" charset="0"/>
                            </a:rPr>
                            <m:t>1</m:t>
                          </m:r>
                        </m:sub>
                        <m:sup>
                          <m:r>
                            <a:rPr lang="en-US" altLang="zh-CN" sz="2400" i="1">
                              <a:latin typeface="Cambria Math" panose="02040503050406030204" pitchFamily="18" charset="0"/>
                            </a:rPr>
                            <m:t>𝑁</m:t>
                          </m:r>
                        </m:sup>
                        <m:e>
                          <m:nary>
                            <m:naryPr>
                              <m:chr m:val="∑"/>
                              <m:ctrlPr>
                                <a:rPr lang="en-US" altLang="zh-CN" sz="2400" i="1">
                                  <a:latin typeface="Cambria Math" panose="02040503050406030204" pitchFamily="18" charset="0"/>
                                </a:rPr>
                              </m:ctrlPr>
                            </m:naryPr>
                            <m:sub>
                              <m:r>
                                <a:rPr lang="en-US" altLang="zh-CN" sz="2400" b="0" i="1" smtClean="0">
                                  <a:latin typeface="Cambria Math" panose="02040503050406030204" pitchFamily="18" charset="0"/>
                                </a:rPr>
                                <m:t>𝑗</m:t>
                              </m:r>
                              <m:r>
                                <a:rPr lang="en-US" altLang="zh-CN" sz="2400" b="0" i="1" smtClean="0">
                                  <a:latin typeface="Cambria Math" panose="02040503050406030204" pitchFamily="18" charset="0"/>
                                </a:rPr>
                                <m:t>&gt;</m:t>
                              </m:r>
                              <m:r>
                                <m:rPr>
                                  <m:brk m:alnAt="23"/>
                                </m:rPr>
                                <a:rPr lang="en-US" altLang="zh-CN" sz="2400" i="1" smtClean="0">
                                  <a:latin typeface="Cambria Math" panose="02040503050406030204" pitchFamily="18" charset="0"/>
                                </a:rPr>
                                <m:t>𝑖</m:t>
                              </m:r>
                            </m:sub>
                            <m:sup>
                              <m:r>
                                <a:rPr lang="en-US" altLang="zh-CN" sz="2400" i="1">
                                  <a:latin typeface="Cambria Math" panose="02040503050406030204" pitchFamily="18" charset="0"/>
                                </a:rPr>
                                <m:t>𝑁</m:t>
                              </m:r>
                            </m:sup>
                            <m:e>
                              <m:f>
                                <m:fPr>
                                  <m:ctrlPr>
                                    <a:rPr lang="en-US" altLang="zh-CN" sz="2400" i="1" smtClean="0">
                                      <a:latin typeface="Cambria Math" panose="02040503050406030204" pitchFamily="18" charset="0"/>
                                    </a:rPr>
                                  </m:ctrlPr>
                                </m:fPr>
                                <m:num>
                                  <m:sSub>
                                    <m:sSubPr>
                                      <m:ctrlPr>
                                        <a:rPr lang="en-US" altLang="zh-CN" sz="2400" i="1" smtClean="0">
                                          <a:latin typeface="Cambria Math" panose="02040503050406030204" pitchFamily="18" charset="0"/>
                                        </a:rPr>
                                      </m:ctrlPr>
                                    </m:sSubPr>
                                    <m:e>
                                      <m:r>
                                        <a:rPr lang="zh-CN" altLang="en-US" sz="2400" i="1" smtClean="0">
                                          <a:latin typeface="Cambria Math" panose="02040503050406030204" pitchFamily="18" charset="0"/>
                                        </a:rPr>
                                        <m:t>𝜋</m:t>
                                      </m:r>
                                    </m:e>
                                    <m:sub>
                                      <m:r>
                                        <a:rPr lang="en-US" altLang="zh-CN" sz="2400" b="0" i="1" smtClean="0">
                                          <a:latin typeface="Cambria Math" panose="02040503050406030204" pitchFamily="18" charset="0"/>
                                        </a:rPr>
                                        <m:t>𝑖𝑗</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𝑖</m:t>
                                      </m:r>
                                    </m:sub>
                                  </m:sSub>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𝑗</m:t>
                                      </m:r>
                                    </m:sub>
                                  </m:sSub>
                                </m:num>
                                <m:den>
                                  <m:sSub>
                                    <m:sSubPr>
                                      <m:ctrlPr>
                                        <a:rPr lang="en-US" altLang="zh-CN" sz="2400" i="1">
                                          <a:latin typeface="Cambria Math" panose="02040503050406030204" pitchFamily="18" charset="0"/>
                                        </a:rPr>
                                      </m:ctrlPr>
                                    </m:sSubPr>
                                    <m:e>
                                      <m:r>
                                        <a:rPr lang="zh-CN" altLang="en-US" sz="2400" i="1">
                                          <a:latin typeface="Cambria Math" panose="02040503050406030204" pitchFamily="18" charset="0"/>
                                        </a:rPr>
                                        <m:t>𝜋</m:t>
                                      </m:r>
                                    </m:e>
                                    <m:sub>
                                      <m:r>
                                        <a:rPr lang="en-US" altLang="zh-CN" sz="2400" i="1">
                                          <a:latin typeface="Cambria Math" panose="02040503050406030204" pitchFamily="18" charset="0"/>
                                        </a:rPr>
                                        <m:t>𝑖</m:t>
                                      </m:r>
                                    </m:sub>
                                  </m:sSub>
                                  <m:sSub>
                                    <m:sSubPr>
                                      <m:ctrlPr>
                                        <a:rPr lang="en-US" altLang="zh-CN" sz="2400" i="1">
                                          <a:latin typeface="Cambria Math" panose="02040503050406030204" pitchFamily="18" charset="0"/>
                                        </a:rPr>
                                      </m:ctrlPr>
                                    </m:sSubPr>
                                    <m:e>
                                      <m:r>
                                        <a:rPr lang="zh-CN" altLang="en-US" sz="2400" i="1">
                                          <a:latin typeface="Cambria Math" panose="02040503050406030204" pitchFamily="18" charset="0"/>
                                        </a:rPr>
                                        <m:t>𝜋</m:t>
                                      </m:r>
                                    </m:e>
                                    <m:sub>
                                      <m:r>
                                        <a:rPr lang="en-US" altLang="zh-CN" sz="2400" i="1">
                                          <a:latin typeface="Cambria Math" panose="02040503050406030204" pitchFamily="18" charset="0"/>
                                        </a:rPr>
                                        <m:t>𝑗</m:t>
                                      </m:r>
                                    </m:sub>
                                  </m:sSub>
                                </m:den>
                              </m:f>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𝑖</m:t>
                                  </m:r>
                                </m:sub>
                              </m:sSub>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𝑌</m:t>
                                  </m:r>
                                </m:e>
                                <m:sub>
                                  <m:r>
                                    <a:rPr lang="en-US" altLang="zh-CN" sz="2400" b="0" i="1" smtClean="0">
                                      <a:latin typeface="Cambria Math" panose="02040503050406030204" pitchFamily="18" charset="0"/>
                                    </a:rPr>
                                    <m:t>𝑗</m:t>
                                  </m:r>
                                </m:sub>
                              </m:sSub>
                            </m:e>
                          </m:nary>
                        </m:e>
                      </m:nary>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m:rPr>
                              <m:brk m:alnAt="23"/>
                            </m:rP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𝑁</m:t>
                          </m:r>
                        </m:sup>
                        <m:e>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𝑉</m:t>
                              </m:r>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e>
                                <m:sub>
                                  <m:r>
                                    <a:rPr lang="en-US" altLang="zh-CN" sz="2400" b="0" i="1" smtClean="0">
                                      <a:latin typeface="Cambria Math" panose="02040503050406030204" pitchFamily="18" charset="0"/>
                                    </a:rPr>
                                    <m:t>𝑖</m:t>
                                  </m:r>
                                </m:sub>
                              </m:sSub>
                              <m:r>
                                <a:rPr lang="en-US" altLang="zh-CN" sz="2400" b="0" i="1" smtClean="0">
                                  <a:latin typeface="Cambria Math" panose="02040503050406030204" pitchFamily="18" charset="0"/>
                                </a:rPr>
                                <m:t>)</m:t>
                              </m:r>
                            </m:num>
                            <m:den>
                              <m:sSub>
                                <m:sSubPr>
                                  <m:ctrlPr>
                                    <a:rPr lang="en-US" altLang="zh-CN" sz="2400" b="0" i="1" smtClean="0">
                                      <a:latin typeface="Cambria Math" panose="02040503050406030204" pitchFamily="18" charset="0"/>
                                    </a:rPr>
                                  </m:ctrlPr>
                                </m:sSubPr>
                                <m:e>
                                  <m:r>
                                    <a:rPr lang="zh-CN" altLang="en-US" sz="2400" b="0" i="1" smtClean="0">
                                      <a:latin typeface="Cambria Math" panose="02040503050406030204" pitchFamily="18" charset="0"/>
                                    </a:rPr>
                                    <m:t>𝜋</m:t>
                                  </m:r>
                                </m:e>
                                <m:sub>
                                  <m:r>
                                    <a:rPr lang="en-US" altLang="zh-CN" sz="2400" b="0" i="1" smtClean="0">
                                      <a:latin typeface="Cambria Math" panose="02040503050406030204" pitchFamily="18" charset="0"/>
                                    </a:rPr>
                                    <m:t>𝑖</m:t>
                                  </m:r>
                                </m:sub>
                              </m:sSub>
                            </m:den>
                          </m:f>
                        </m:e>
                      </m:nary>
                    </m:oMath>
                  </m:oMathPara>
                </a14:m>
                <a:endParaRPr lang="zh-CN" altLang="en-US" sz="240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611560" y="2132856"/>
                <a:ext cx="8136904" cy="4114800"/>
              </a:xfrm>
              <a:blipFill rotWithShape="0">
                <a:blip r:embed="rId2"/>
                <a:stretch>
                  <a:fillRect l="-1124" t="-133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96896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3"/>
          <p:cNvSpPr>
            <a:spLocks noChangeArrowheads="1"/>
          </p:cNvSpPr>
          <p:nvPr/>
        </p:nvSpPr>
        <p:spPr bwMode="auto">
          <a:xfrm>
            <a:off x="3563938" y="0"/>
            <a:ext cx="4648200" cy="1676400"/>
          </a:xfrm>
          <a:prstGeom prst="wedgeRoundRectCallout">
            <a:avLst>
              <a:gd name="adj1" fmla="val -51880"/>
              <a:gd name="adj2" fmla="val 139301"/>
              <a:gd name="adj3" fmla="val 16667"/>
            </a:avLst>
          </a:prstGeom>
          <a:solidFill>
            <a:schemeClr val="accent1"/>
          </a:solidFill>
          <a:ln w="12700" cap="sq">
            <a:solidFill>
              <a:schemeClr val="tx1"/>
            </a:solidFill>
            <a:miter lim="800000"/>
            <a:headEnd type="none" w="sm" len="sm"/>
            <a:tailEnd type="none" w="sm" len="sm"/>
          </a:ln>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2400">
                <a:solidFill>
                  <a:srgbClr val="000080"/>
                </a:solidFill>
                <a:latin typeface="Times New Roman" panose="02020603050405020304" pitchFamily="18" charset="0"/>
              </a:rPr>
              <a:t>场合：总体单元差异比较大时;</a:t>
            </a:r>
          </a:p>
          <a:p>
            <a:pPr algn="ctr"/>
            <a:r>
              <a:rPr kumimoji="1" lang="zh-CN" altLang="en-US" sz="2400">
                <a:solidFill>
                  <a:srgbClr val="000080"/>
                </a:solidFill>
                <a:latin typeface="Times New Roman" panose="02020603050405020304" pitchFamily="18" charset="0"/>
              </a:rPr>
              <a:t>抽样审计;</a:t>
            </a:r>
          </a:p>
          <a:p>
            <a:pPr algn="ctr"/>
            <a:r>
              <a:rPr kumimoji="1" lang="zh-CN" altLang="en-US" sz="2400">
                <a:solidFill>
                  <a:srgbClr val="000080"/>
                </a:solidFill>
                <a:latin typeface="Times New Roman" panose="02020603050405020304" pitchFamily="18" charset="0"/>
              </a:rPr>
              <a:t>多阶段的</a:t>
            </a:r>
            <a:r>
              <a:rPr kumimoji="1" lang="en-US" altLang="zh-CN" sz="2400">
                <a:solidFill>
                  <a:srgbClr val="000080"/>
                </a:solidFill>
                <a:latin typeface="Times New Roman" panose="02020603050405020304" pitchFamily="18" charset="0"/>
              </a:rPr>
              <a:t>PSU.</a:t>
            </a:r>
          </a:p>
        </p:txBody>
      </p:sp>
      <p:sp>
        <p:nvSpPr>
          <p:cNvPr id="8195" name="AutoShape 4"/>
          <p:cNvSpPr>
            <a:spLocks noChangeArrowheads="1"/>
          </p:cNvSpPr>
          <p:nvPr/>
        </p:nvSpPr>
        <p:spPr bwMode="auto">
          <a:xfrm>
            <a:off x="5715000" y="5181600"/>
            <a:ext cx="3124200" cy="1447800"/>
          </a:xfrm>
          <a:prstGeom prst="wedgeRoundRectCallout">
            <a:avLst>
              <a:gd name="adj1" fmla="val -72713"/>
              <a:gd name="adj2" fmla="val -30264"/>
              <a:gd name="adj3" fmla="val 16667"/>
            </a:avLst>
          </a:prstGeom>
          <a:solidFill>
            <a:schemeClr val="accent1"/>
          </a:solidFill>
          <a:ln w="12700" cap="sq">
            <a:solidFill>
              <a:schemeClr val="tx1"/>
            </a:solidFill>
            <a:miter lim="800000"/>
            <a:headEnd type="none" w="sm" len="sm"/>
            <a:tailEnd type="none" w="sm" len="sm"/>
          </a:ln>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2400">
                <a:solidFill>
                  <a:srgbClr val="000080"/>
                </a:solidFill>
                <a:latin typeface="Times New Roman" panose="02020603050405020304" pitchFamily="18" charset="0"/>
              </a:rPr>
              <a:t>入样概率不同是否导致估计偏差？</a:t>
            </a:r>
          </a:p>
        </p:txBody>
      </p:sp>
      <p:sp>
        <p:nvSpPr>
          <p:cNvPr id="8196" name="AutoShape 5"/>
          <p:cNvSpPr>
            <a:spLocks noChangeArrowheads="1"/>
          </p:cNvSpPr>
          <p:nvPr/>
        </p:nvSpPr>
        <p:spPr bwMode="auto">
          <a:xfrm>
            <a:off x="5486400" y="2133600"/>
            <a:ext cx="3124200" cy="1447800"/>
          </a:xfrm>
          <a:prstGeom prst="wedgeRoundRectCallout">
            <a:avLst>
              <a:gd name="adj1" fmla="val -96495"/>
              <a:gd name="adj2" fmla="val 23028"/>
              <a:gd name="adj3" fmla="val 16667"/>
            </a:avLst>
          </a:prstGeom>
          <a:solidFill>
            <a:schemeClr val="accent1"/>
          </a:solidFill>
          <a:ln w="12700" cap="sq">
            <a:solidFill>
              <a:schemeClr val="tx1"/>
            </a:solidFill>
            <a:miter lim="800000"/>
            <a:headEnd type="none" w="sm" len="sm"/>
            <a:tailEnd type="none" w="sm" len="sm"/>
          </a:ln>
        </p:spPr>
        <p:txBody>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pPr algn="ctr"/>
            <a:r>
              <a:rPr kumimoji="1" lang="zh-CN" altLang="en-US" sz="2400">
                <a:solidFill>
                  <a:srgbClr val="000080"/>
                </a:solidFill>
                <a:latin typeface="Times New Roman" panose="02020603050405020304" pitchFamily="18" charset="0"/>
              </a:rPr>
              <a:t>例如“水野法”抽样使得比估计为无偏估计量</a:t>
            </a:r>
          </a:p>
        </p:txBody>
      </p:sp>
      <p:sp>
        <p:nvSpPr>
          <p:cNvPr id="8197" name="TextBox 2"/>
          <p:cNvSpPr txBox="1">
            <a:spLocks noChangeArrowheads="1"/>
          </p:cNvSpPr>
          <p:nvPr/>
        </p:nvSpPr>
        <p:spPr bwMode="auto">
          <a:xfrm>
            <a:off x="830263" y="2349500"/>
            <a:ext cx="3887787"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宋体" panose="02010600030101010101" pitchFamily="2" charset="-122"/>
              </a:defRPr>
            </a:lvl1pPr>
            <a:lvl2pPr marL="742950" indent="-285750">
              <a:defRPr>
                <a:solidFill>
                  <a:schemeClr val="tx1"/>
                </a:solidFill>
                <a:latin typeface="Tahoma" panose="020B0604030504040204" pitchFamily="34" charset="0"/>
                <a:ea typeface="宋体" panose="02010600030101010101" pitchFamily="2" charset="-122"/>
              </a:defRPr>
            </a:lvl2pPr>
            <a:lvl3pPr marL="1143000" indent="-228600">
              <a:defRPr>
                <a:solidFill>
                  <a:schemeClr val="tx1"/>
                </a:solidFill>
                <a:latin typeface="Tahoma" panose="020B0604030504040204" pitchFamily="34" charset="0"/>
                <a:ea typeface="宋体" panose="02010600030101010101" pitchFamily="2" charset="-122"/>
              </a:defRPr>
            </a:lvl3pPr>
            <a:lvl4pPr marL="1600200" indent="-228600">
              <a:defRPr>
                <a:solidFill>
                  <a:schemeClr val="tx1"/>
                </a:solidFill>
                <a:latin typeface="Tahoma" panose="020B0604030504040204" pitchFamily="34" charset="0"/>
                <a:ea typeface="宋体" panose="02010600030101010101" pitchFamily="2" charset="-122"/>
              </a:defRPr>
            </a:lvl4pPr>
            <a:lvl5pPr marL="2057400" indent="-228600">
              <a:defRPr>
                <a:solidFill>
                  <a:schemeClr val="tx1"/>
                </a:solidFill>
                <a:latin typeface="Tahoma" panose="020B060403050404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Tahoma" panose="020B0604030504040204" pitchFamily="34" charset="0"/>
                <a:ea typeface="宋体" panose="02010600030101010101" pitchFamily="2" charset="-122"/>
              </a:defRPr>
            </a:lvl9pPr>
          </a:lstStyle>
          <a:p>
            <a:r>
              <a:rPr lang="zh-CN" altLang="en-US" sz="2800"/>
              <a:t>不等概的必要性</a:t>
            </a:r>
            <a:endParaRPr lang="en-US" altLang="zh-CN" sz="2800"/>
          </a:p>
          <a:p>
            <a:endParaRPr lang="en-US" altLang="zh-CN" sz="2800"/>
          </a:p>
          <a:p>
            <a:endParaRPr lang="en-US" altLang="zh-CN"/>
          </a:p>
          <a:p>
            <a:r>
              <a:rPr lang="en-US" altLang="zh-CN" sz="2400"/>
              <a:t>1</a:t>
            </a:r>
            <a:r>
              <a:rPr lang="zh-CN" altLang="en-US" sz="2400"/>
              <a:t>、提高估计精度</a:t>
            </a:r>
            <a:endParaRPr lang="en-US" altLang="zh-CN" sz="2400"/>
          </a:p>
          <a:p>
            <a:endParaRPr lang="en-US" altLang="zh-CN" sz="2400"/>
          </a:p>
          <a:p>
            <a:r>
              <a:rPr lang="en-US" altLang="zh-CN" sz="2400"/>
              <a:t>2</a:t>
            </a:r>
            <a:r>
              <a:rPr lang="zh-CN" altLang="en-US" sz="2400"/>
              <a:t>、方回的</a:t>
            </a:r>
            <a:r>
              <a:rPr lang="en-US" altLang="zh-CN" sz="2400"/>
              <a:t>PPS</a:t>
            </a:r>
            <a:r>
              <a:rPr lang="zh-CN" altLang="en-US" sz="2400"/>
              <a:t>抽样简化方差计算</a:t>
            </a:r>
            <a:endParaRPr lang="en-US" altLang="zh-CN" sz="2400"/>
          </a:p>
          <a:p>
            <a:endParaRPr lang="en-US" altLang="zh-CN"/>
          </a:p>
          <a:p>
            <a:r>
              <a:rPr lang="zh-CN" altLang="en-US" sz="2800"/>
              <a:t>应用条件：</a:t>
            </a:r>
            <a:endParaRPr lang="en-US" altLang="zh-CN" sz="2800"/>
          </a:p>
          <a:p>
            <a:r>
              <a:rPr lang="zh-CN" altLang="en-US" sz="2400"/>
              <a:t>通常需要知道一个辅助变量，用以确定其入样概率</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p:cNvSpPr>
          <p:nvPr>
            <p:ph idx="1"/>
          </p:nvPr>
        </p:nvSpPr>
        <p:spPr/>
        <p:txBody>
          <a:bodyPr/>
          <a:lstStyle/>
          <a:p>
            <a:pPr>
              <a:defRPr/>
            </a:pPr>
            <a:r>
              <a:rPr lang="en-US" altLang="zh-CN" dirty="0" smtClean="0"/>
              <a:t>1.</a:t>
            </a:r>
            <a:r>
              <a:rPr lang="zh-CN" altLang="en-US" dirty="0" smtClean="0"/>
              <a:t>放回不等概抽样</a:t>
            </a:r>
            <a:endParaRPr lang="en-US" altLang="zh-CN" dirty="0" smtClean="0"/>
          </a:p>
          <a:p>
            <a:pPr>
              <a:defRPr/>
            </a:pPr>
            <a:endParaRPr lang="en-US" altLang="zh-CN" dirty="0" smtClean="0"/>
          </a:p>
          <a:p>
            <a:pPr marL="0">
              <a:defRPr/>
            </a:pPr>
            <a:r>
              <a:rPr lang="en-US" altLang="zh-CN" dirty="0"/>
              <a:t> </a:t>
            </a:r>
            <a:r>
              <a:rPr lang="en-US" altLang="zh-CN" dirty="0" smtClean="0"/>
              <a:t>  </a:t>
            </a:r>
            <a:r>
              <a:rPr lang="zh-CN" altLang="en-US" sz="2800" dirty="0" smtClean="0"/>
              <a:t>每次在总体中对每个单元按入样概率进行抽样，抽取出来的样本单元放回总体，然后进行下一步抽烟。这样，每次抽样过程都是从同一个总体独立进行的，这种不等概抽样称为（有）放回不等概抽样</a:t>
            </a:r>
            <a:endParaRPr lang="zh-CN" alt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zh-CN" altLang="en-US" sz="3600" smtClean="0"/>
              <a:t>第一节 不等概抽样</a:t>
            </a:r>
          </a:p>
        </p:txBody>
      </p:sp>
      <p:sp>
        <p:nvSpPr>
          <p:cNvPr id="3" name="内容占位符 2"/>
          <p:cNvSpPr>
            <a:spLocks noGrp="1" noRot="1" noChangeAspect="1" noMove="1" noResize="1" noEditPoints="1" noAdjustHandles="1" noChangeArrowheads="1" noChangeShapeType="1" noTextEdit="1"/>
          </p:cNvSpPr>
          <p:nvPr>
            <p:ph idx="1"/>
          </p:nvPr>
        </p:nvSpPr>
        <p:spPr>
          <a:blipFill rotWithShape="1">
            <a:blip r:embed="rId3"/>
            <a:stretch>
              <a:fillRect l="-1569" t="-593"/>
            </a:stretch>
          </a:blipFill>
          <a:ln>
            <a:miter lim="800000"/>
            <a:headEnd/>
            <a:tailEnd/>
          </a:ln>
        </p:spPr>
        <p:txBody>
          <a:bodyPr/>
          <a:lstStyle/>
          <a:p>
            <a:r>
              <a:rPr lang="zh-CN" altLang="en-US">
                <a:noFill/>
              </a:rPr>
              <a:t> </a:t>
            </a:r>
          </a:p>
        </p:txBody>
      </p:sp>
      <p:graphicFrame>
        <p:nvGraphicFramePr>
          <p:cNvPr id="10244" name="对象 3"/>
          <p:cNvGraphicFramePr>
            <a:graphicFrameLocks noChangeAspect="1"/>
          </p:cNvGraphicFramePr>
          <p:nvPr/>
        </p:nvGraphicFramePr>
        <p:xfrm>
          <a:off x="2339975" y="4437063"/>
          <a:ext cx="4502150" cy="1512887"/>
        </p:xfrm>
        <a:graphic>
          <a:graphicData uri="http://schemas.openxmlformats.org/presentationml/2006/ole">
            <mc:AlternateContent xmlns:mc="http://schemas.openxmlformats.org/markup-compatibility/2006">
              <mc:Choice xmlns:v="urn:schemas-microsoft-com:vml" Requires="v">
                <p:oleObj spid="_x0000_s10258" name="Equation" r:id="rId4" imgW="1409400" imgH="622080" progId="Equation.DSMT4">
                  <p:embed/>
                </p:oleObj>
              </mc:Choice>
              <mc:Fallback>
                <p:oleObj name="Equation" r:id="rId4" imgW="1409400" imgH="622080" progId="Equation.DSMT4">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4437063"/>
                        <a:ext cx="4502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zh-CN" altLang="en-US" sz="3600" smtClean="0"/>
              <a:t>第一节 不等概抽样</a:t>
            </a:r>
          </a:p>
        </p:txBody>
      </p:sp>
      <p:sp>
        <p:nvSpPr>
          <p:cNvPr id="11267" name="内容占位符 2"/>
          <p:cNvSpPr>
            <a:spLocks noGrp="1"/>
          </p:cNvSpPr>
          <p:nvPr>
            <p:ph idx="1"/>
          </p:nvPr>
        </p:nvSpPr>
        <p:spPr/>
        <p:txBody>
          <a:bodyPr/>
          <a:lstStyle/>
          <a:p>
            <a:pPr marL="0"/>
            <a:endParaRPr lang="en-US" altLang="zh-CN" sz="2800" smtClean="0"/>
          </a:p>
          <a:p>
            <a:pPr marL="0"/>
            <a:r>
              <a:rPr lang="zh-CN" altLang="en-US" sz="2800" smtClean="0"/>
              <a:t>这种不等概抽样称作放回的与规模大小成比例的概率抽样（</a:t>
            </a:r>
            <a:r>
              <a:rPr lang="en-US" altLang="zh-CN" sz="2800" smtClean="0"/>
              <a:t>probability proportional</a:t>
            </a:r>
            <a:r>
              <a:rPr lang="zh-CN" altLang="en-US" smtClean="0"/>
              <a:t>）</a:t>
            </a:r>
            <a:r>
              <a:rPr lang="en-US" altLang="zh-CN" smtClean="0"/>
              <a:t>,</a:t>
            </a:r>
            <a:r>
              <a:rPr lang="zh-CN" altLang="en-US" sz="2800" smtClean="0"/>
              <a:t>简称</a:t>
            </a:r>
            <a:r>
              <a:rPr lang="en-US" altLang="zh-CN" sz="2800" smtClean="0"/>
              <a:t>PPS</a:t>
            </a:r>
            <a:r>
              <a:rPr lang="zh-CN" altLang="en-US" sz="2800" smtClean="0"/>
              <a:t>抽样。实际问题中总体单元大小的度量往往不止一个，比如企业员工数量、产值、销售量、利润等都可以度量企业规模的大小。</a:t>
            </a:r>
            <a:endParaRPr lang="en-US" altLang="zh-CN" sz="2800" smtClean="0"/>
          </a:p>
          <a:p>
            <a:pPr marL="0"/>
            <a:r>
              <a:rPr lang="en-US" altLang="zh-CN" sz="2800" smtClean="0"/>
              <a:t>PPS</a:t>
            </a:r>
            <a:r>
              <a:rPr lang="zh-CN" altLang="en-US" sz="2800" smtClean="0"/>
              <a:t>的实施主要有两种方法：</a:t>
            </a:r>
            <a:r>
              <a:rPr lang="zh-CN" altLang="en-US" sz="2800" b="1" smtClean="0"/>
              <a:t>代码法</a:t>
            </a:r>
            <a:r>
              <a:rPr lang="zh-CN" altLang="en-US" sz="2800" smtClean="0"/>
              <a:t>与</a:t>
            </a:r>
            <a:r>
              <a:rPr lang="zh-CN" altLang="en-US" sz="2800" b="1" smtClean="0"/>
              <a:t>拉希里（</a:t>
            </a:r>
            <a:r>
              <a:rPr lang="en-US" altLang="zh-CN" sz="2800" b="1" smtClean="0"/>
              <a:t>Lahiri</a:t>
            </a:r>
            <a:r>
              <a:rPr lang="zh-CN" altLang="en-US" sz="2800" b="1" smtClean="0"/>
              <a:t>）法</a:t>
            </a:r>
          </a:p>
          <a:p>
            <a:pPr marL="0"/>
            <a:endParaRPr lang="zh-CN" altLang="en-US" sz="2800" smtClean="0"/>
          </a:p>
        </p:txBody>
      </p:sp>
    </p:spTree>
  </p:cSld>
  <p:clrMapOvr>
    <a:masterClrMapping/>
  </p:clrMapOvr>
</p:sld>
</file>

<file path=ppt/theme/theme1.xml><?xml version="1.0" encoding="utf-8"?>
<a:theme xmlns:a="http://schemas.openxmlformats.org/drawingml/2006/main" name="主题1">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TotalTime>
  <Words>2326</Words>
  <Application>Microsoft Office PowerPoint</Application>
  <PresentationFormat>全屏显示(4:3)</PresentationFormat>
  <Paragraphs>390</Paragraphs>
  <Slides>51</Slides>
  <Notes>1</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51</vt:i4>
      </vt:variant>
    </vt:vector>
  </HeadingPairs>
  <TitlesOfParts>
    <vt:vector size="60" baseType="lpstr">
      <vt:lpstr>宋体</vt:lpstr>
      <vt:lpstr>Arial</vt:lpstr>
      <vt:lpstr>Calibri</vt:lpstr>
      <vt:lpstr>Cambria Math</vt:lpstr>
      <vt:lpstr>Tahoma</vt:lpstr>
      <vt:lpstr>Times New Roman</vt:lpstr>
      <vt:lpstr>Wingdings</vt:lpstr>
      <vt:lpstr>主题1</vt:lpstr>
      <vt:lpstr>Equation</vt:lpstr>
      <vt:lpstr>第五章    不等概抽样 </vt:lpstr>
      <vt:lpstr>第一节 不等概抽样</vt:lpstr>
      <vt:lpstr>等概率的抽取样本医院的缺点？</vt:lpstr>
      <vt:lpstr>其他办法？</vt:lpstr>
      <vt:lpstr>第一节 不等概抽样</vt:lpstr>
      <vt:lpstr>PowerPoint 演示文稿</vt:lpstr>
      <vt:lpstr>第一节 不等概抽样</vt:lpstr>
      <vt:lpstr>第一节 不等概抽样</vt:lpstr>
      <vt:lpstr>第一节 不等概抽样</vt:lpstr>
      <vt:lpstr> </vt:lpstr>
      <vt:lpstr>第一节 不等概抽样</vt:lpstr>
      <vt:lpstr>第一节 不等概抽样</vt:lpstr>
      <vt:lpstr>第一节 不等概抽样</vt:lpstr>
      <vt:lpstr>第二节 放回不等概抽样</vt:lpstr>
      <vt:lpstr>第一节 不等概抽样</vt:lpstr>
      <vt:lpstr>第二节 放回不等概抽样</vt:lpstr>
      <vt:lpstr>第二节 放回不等概抽样</vt:lpstr>
      <vt:lpstr>第二节 放回不等概抽样</vt:lpstr>
      <vt:lpstr>第二节 放回不等概抽样</vt:lpstr>
      <vt:lpstr>PowerPoint 演示文稿</vt:lpstr>
      <vt:lpstr>第二节 放回不等概抽样</vt:lpstr>
      <vt:lpstr>第二节 放回不等概抽样</vt:lpstr>
      <vt:lpstr>例5.2 </vt:lpstr>
      <vt:lpstr>第二节 放回不等概抽样</vt:lpstr>
      <vt:lpstr>第二节 放回不等概抽样</vt:lpstr>
      <vt:lpstr>第二节 放回不等概抽样</vt:lpstr>
      <vt:lpstr>第二节 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第三节 多阶段有放回不等概抽样</vt:lpstr>
      <vt:lpstr>第三步：抽样方法</vt:lpstr>
      <vt:lpstr>第四步：推算方法</vt:lpstr>
      <vt:lpstr>第四节  不放回不等概抽样</vt:lpstr>
      <vt:lpstr>第四节  不放回不等概抽样</vt:lpstr>
      <vt:lpstr>第四节  不放回不等概抽样</vt:lpstr>
      <vt:lpstr>第四节  不放回不等概抽样</vt:lpstr>
      <vt:lpstr>PowerPoint 演示文稿</vt:lpstr>
      <vt:lpstr>布鲁尔方法</vt:lpstr>
      <vt:lpstr>水野方法</vt:lpstr>
      <vt:lpstr> </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c:creator>
  <cp:lastModifiedBy>Lxsure</cp:lastModifiedBy>
  <cp:revision>48</cp:revision>
  <dcterms:created xsi:type="dcterms:W3CDTF">2013-03-31T03:10:46Z</dcterms:created>
  <dcterms:modified xsi:type="dcterms:W3CDTF">2016-03-03T08:42:20Z</dcterms:modified>
</cp:coreProperties>
</file>