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84" r:id="rId3"/>
    <p:sldId id="301" r:id="rId4"/>
    <p:sldId id="304" r:id="rId5"/>
    <p:sldId id="259" r:id="rId6"/>
    <p:sldId id="260" r:id="rId7"/>
    <p:sldId id="305" r:id="rId8"/>
    <p:sldId id="318" r:id="rId9"/>
    <p:sldId id="319" r:id="rId10"/>
    <p:sldId id="307" r:id="rId11"/>
    <p:sldId id="308" r:id="rId12"/>
    <p:sldId id="310" r:id="rId13"/>
    <p:sldId id="311" r:id="rId14"/>
    <p:sldId id="320" r:id="rId15"/>
    <p:sldId id="321" r:id="rId16"/>
    <p:sldId id="313" r:id="rId17"/>
    <p:sldId id="323" r:id="rId18"/>
    <p:sldId id="315" r:id="rId19"/>
    <p:sldId id="316" r:id="rId20"/>
    <p:sldId id="264"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317" r:id="rId35"/>
    <p:sldId id="289" r:id="rId36"/>
  </p:sldIdLst>
  <p:sldSz cx="9144000" cy="6858000" type="screen4x3"/>
  <p:notesSz cx="6858000" cy="9144000"/>
  <p:defaultTextStyle>
    <a:defPPr>
      <a:defRPr lang="en-US"/>
    </a:defPPr>
    <a:lvl1pPr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2" autoAdjust="0"/>
    <p:restoredTop sz="94723" autoAdjust="0"/>
  </p:normalViewPr>
  <p:slideViewPr>
    <p:cSldViewPr>
      <p:cViewPr varScale="1">
        <p:scale>
          <a:sx n="85" d="100"/>
          <a:sy n="85" d="100"/>
        </p:scale>
        <p:origin x="-151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5" Type="http://schemas.openxmlformats.org/officeDocument/2006/relationships/image" Target="../media/image7.wmf"/><Relationship Id="rId4"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34828" name="Rectangle 12"/>
          <p:cNvSpPr>
            <a:spLocks noGrp="1" noChangeArrowheads="1"/>
          </p:cNvSpPr>
          <p:nvPr>
            <p:ph type="ctrTitle"/>
          </p:nvPr>
        </p:nvSpPr>
        <p:spPr>
          <a:xfrm>
            <a:off x="990600" y="1828800"/>
            <a:ext cx="7772400" cy="1143000"/>
          </a:xfrm>
        </p:spPr>
        <p:txBody>
          <a:bodyPr/>
          <a:lstStyle>
            <a:lvl1pPr>
              <a:defRPr/>
            </a:lvl1pPr>
          </a:lstStyle>
          <a:p>
            <a:r>
              <a:rPr lang="zh-CN" altLang="en-US"/>
              <a:t>单击此处编辑母版标题样式</a:t>
            </a:r>
          </a:p>
        </p:txBody>
      </p:sp>
      <p:sp>
        <p:nvSpPr>
          <p:cNvPr id="3482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smtClean="0">
                <a:solidFill>
                  <a:schemeClr val="bg2"/>
                </a:solidFill>
              </a:defRPr>
            </a:lvl1pPr>
          </a:lstStyle>
          <a:p>
            <a:pPr>
              <a:defRPr/>
            </a:pPr>
            <a:fld id="{838C18AD-9379-438E-874F-FD9D9750F1A9}" type="slidenum">
              <a:rPr lang="zh-CN" altLang="en-US"/>
              <a:pPr>
                <a:defRPr/>
              </a:pPr>
              <a:t>‹#›</a:t>
            </a:fld>
            <a:endParaRPr lang="en-US" altLang="zh-CN"/>
          </a:p>
        </p:txBody>
      </p:sp>
    </p:spTree>
    <p:extLst>
      <p:ext uri="{BB962C8B-B14F-4D97-AF65-F5344CB8AC3E}">
        <p14:creationId xmlns:p14="http://schemas.microsoft.com/office/powerpoint/2010/main" val="852159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E5C715A2-746E-4F27-9D08-453FB91F5DEF}" type="slidenum">
              <a:rPr lang="zh-CN" altLang="en-US"/>
              <a:pPr>
                <a:defRPr/>
              </a:pPr>
              <a:t>‹#›</a:t>
            </a:fld>
            <a:endParaRPr lang="en-US" altLang="zh-CN"/>
          </a:p>
        </p:txBody>
      </p:sp>
    </p:spTree>
    <p:extLst>
      <p:ext uri="{BB962C8B-B14F-4D97-AF65-F5344CB8AC3E}">
        <p14:creationId xmlns:p14="http://schemas.microsoft.com/office/powerpoint/2010/main" val="646893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617538"/>
            <a:ext cx="1951038"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617538"/>
            <a:ext cx="5700712" cy="5514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185BFF17-1AEF-4BA5-9B5A-8330D5BE6CD1}" type="slidenum">
              <a:rPr lang="zh-CN" altLang="en-US"/>
              <a:pPr>
                <a:defRPr/>
              </a:pPr>
              <a:t>‹#›</a:t>
            </a:fld>
            <a:endParaRPr lang="en-US" altLang="zh-CN"/>
          </a:p>
        </p:txBody>
      </p:sp>
    </p:spTree>
    <p:extLst>
      <p:ext uri="{BB962C8B-B14F-4D97-AF65-F5344CB8AC3E}">
        <p14:creationId xmlns:p14="http://schemas.microsoft.com/office/powerpoint/2010/main" val="3435217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8" y="617538"/>
            <a:ext cx="7793037"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8B8ABF35-71DA-4DCD-A34F-0238690E18DE}" type="slidenum">
              <a:rPr lang="zh-CN" altLang="en-US"/>
              <a:pPr>
                <a:defRPr/>
              </a:pPr>
              <a:t>‹#›</a:t>
            </a:fld>
            <a:endParaRPr lang="en-US" altLang="zh-CN"/>
          </a:p>
        </p:txBody>
      </p:sp>
    </p:spTree>
    <p:extLst>
      <p:ext uri="{BB962C8B-B14F-4D97-AF65-F5344CB8AC3E}">
        <p14:creationId xmlns:p14="http://schemas.microsoft.com/office/powerpoint/2010/main" val="2612041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CF51B364-0F04-44ED-BBB9-4254C8B4D5C1}" type="slidenum">
              <a:rPr lang="zh-CN" altLang="en-US"/>
              <a:pPr>
                <a:defRPr/>
              </a:pPr>
              <a:t>‹#›</a:t>
            </a:fld>
            <a:endParaRPr lang="en-US" altLang="zh-CN"/>
          </a:p>
        </p:txBody>
      </p:sp>
    </p:spTree>
    <p:extLst>
      <p:ext uri="{BB962C8B-B14F-4D97-AF65-F5344CB8AC3E}">
        <p14:creationId xmlns:p14="http://schemas.microsoft.com/office/powerpoint/2010/main" val="148726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a:ln/>
        </p:spPr>
        <p:txBody>
          <a:bodyPr/>
          <a:lstStyle>
            <a:lvl1pPr>
              <a:defRPr/>
            </a:lvl1pPr>
          </a:lstStyle>
          <a:p>
            <a:pPr>
              <a:defRPr/>
            </a:pPr>
            <a:fld id="{3144F00C-DDC9-4734-AE8B-038A07EDEC02}" type="slidenum">
              <a:rPr lang="zh-CN" altLang="en-US"/>
              <a:pPr>
                <a:defRPr/>
              </a:pPr>
              <a:t>‹#›</a:t>
            </a:fld>
            <a:endParaRPr lang="en-US" altLang="zh-CN"/>
          </a:p>
        </p:txBody>
      </p:sp>
    </p:spTree>
    <p:extLst>
      <p:ext uri="{BB962C8B-B14F-4D97-AF65-F5344CB8AC3E}">
        <p14:creationId xmlns:p14="http://schemas.microsoft.com/office/powerpoint/2010/main" val="3388837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7AF7C2EF-13F5-4021-A7DC-2C7CC4EDE62A}" type="slidenum">
              <a:rPr lang="zh-CN" altLang="en-US"/>
              <a:pPr>
                <a:defRPr/>
              </a:pPr>
              <a:t>‹#›</a:t>
            </a:fld>
            <a:endParaRPr lang="en-US" altLang="zh-CN"/>
          </a:p>
        </p:txBody>
      </p:sp>
    </p:spTree>
    <p:extLst>
      <p:ext uri="{BB962C8B-B14F-4D97-AF65-F5344CB8AC3E}">
        <p14:creationId xmlns:p14="http://schemas.microsoft.com/office/powerpoint/2010/main" val="69164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a:ln/>
        </p:spPr>
        <p:txBody>
          <a:bodyPr/>
          <a:lstStyle>
            <a:lvl1pPr>
              <a:defRPr/>
            </a:lvl1pPr>
          </a:lstStyle>
          <a:p>
            <a:pPr>
              <a:defRPr/>
            </a:pPr>
            <a:fld id="{EC5D896B-97D4-4E9D-A357-4B28B7A717B1}" type="slidenum">
              <a:rPr lang="zh-CN" altLang="en-US"/>
              <a:pPr>
                <a:defRPr/>
              </a:pPr>
              <a:t>‹#›</a:t>
            </a:fld>
            <a:endParaRPr lang="en-US" altLang="zh-CN"/>
          </a:p>
        </p:txBody>
      </p:sp>
    </p:spTree>
    <p:extLst>
      <p:ext uri="{BB962C8B-B14F-4D97-AF65-F5344CB8AC3E}">
        <p14:creationId xmlns:p14="http://schemas.microsoft.com/office/powerpoint/2010/main" val="199934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a:ln/>
        </p:spPr>
        <p:txBody>
          <a:bodyPr/>
          <a:lstStyle>
            <a:lvl1pPr>
              <a:defRPr/>
            </a:lvl1pPr>
          </a:lstStyle>
          <a:p>
            <a:pPr>
              <a:defRPr/>
            </a:pPr>
            <a:fld id="{E0731BB8-81D7-4A92-B993-22E5CF8F9264}" type="slidenum">
              <a:rPr lang="zh-CN" altLang="en-US"/>
              <a:pPr>
                <a:defRPr/>
              </a:pPr>
              <a:t>‹#›</a:t>
            </a:fld>
            <a:endParaRPr lang="en-US" altLang="zh-CN"/>
          </a:p>
        </p:txBody>
      </p:sp>
    </p:spTree>
    <p:extLst>
      <p:ext uri="{BB962C8B-B14F-4D97-AF65-F5344CB8AC3E}">
        <p14:creationId xmlns:p14="http://schemas.microsoft.com/office/powerpoint/2010/main" val="93118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a:ln/>
        </p:spPr>
        <p:txBody>
          <a:bodyPr/>
          <a:lstStyle>
            <a:lvl1pPr>
              <a:defRPr/>
            </a:lvl1pPr>
          </a:lstStyle>
          <a:p>
            <a:pPr>
              <a:defRPr/>
            </a:pPr>
            <a:fld id="{8AC845B0-E54F-4950-80B8-185968A7CDD1}" type="slidenum">
              <a:rPr lang="zh-CN" altLang="en-US"/>
              <a:pPr>
                <a:defRPr/>
              </a:pPr>
              <a:t>‹#›</a:t>
            </a:fld>
            <a:endParaRPr lang="en-US" altLang="zh-CN"/>
          </a:p>
        </p:txBody>
      </p:sp>
    </p:spTree>
    <p:extLst>
      <p:ext uri="{BB962C8B-B14F-4D97-AF65-F5344CB8AC3E}">
        <p14:creationId xmlns:p14="http://schemas.microsoft.com/office/powerpoint/2010/main" val="855978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2443EC5E-43FE-4E84-AF0B-50E231F46E5C}" type="slidenum">
              <a:rPr lang="zh-CN" altLang="en-US"/>
              <a:pPr>
                <a:defRPr/>
              </a:pPr>
              <a:t>‹#›</a:t>
            </a:fld>
            <a:endParaRPr lang="en-US" altLang="zh-CN"/>
          </a:p>
        </p:txBody>
      </p:sp>
    </p:spTree>
    <p:extLst>
      <p:ext uri="{BB962C8B-B14F-4D97-AF65-F5344CB8AC3E}">
        <p14:creationId xmlns:p14="http://schemas.microsoft.com/office/powerpoint/2010/main" val="1100032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2"/>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a:ln/>
        </p:spPr>
        <p:txBody>
          <a:bodyPr/>
          <a:lstStyle>
            <a:lvl1pPr>
              <a:defRPr/>
            </a:lvl1pPr>
          </a:lstStyle>
          <a:p>
            <a:pPr>
              <a:defRPr/>
            </a:pPr>
            <a:fld id="{08A4F5D9-AF7B-4CD0-B9A0-FBFC91D03ADE}" type="slidenum">
              <a:rPr lang="zh-CN" altLang="en-US"/>
              <a:pPr>
                <a:defRPr/>
              </a:pPr>
              <a:t>‹#›</a:t>
            </a:fld>
            <a:endParaRPr lang="en-US" altLang="zh-CN"/>
          </a:p>
        </p:txBody>
      </p:sp>
    </p:spTree>
    <p:extLst>
      <p:ext uri="{BB962C8B-B14F-4D97-AF65-F5344CB8AC3E}">
        <p14:creationId xmlns:p14="http://schemas.microsoft.com/office/powerpoint/2010/main" val="3632765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ahoma" panose="020B0604030504040204" pitchFamily="34" charset="0"/>
                <a:ea typeface="宋体" panose="02010600030101010101" pitchFamily="2" charset="-122"/>
              </a:defRPr>
            </a:lvl1pPr>
            <a:lvl2pPr marL="742950" indent="-285750">
              <a:defRPr kumimoji="1" sz="2400">
                <a:solidFill>
                  <a:schemeClr val="tx1"/>
                </a:solidFill>
                <a:latin typeface="Tahoma" panose="020B0604030504040204" pitchFamily="34" charset="0"/>
                <a:ea typeface="宋体" panose="02010600030101010101" pitchFamily="2" charset="-122"/>
              </a:defRPr>
            </a:lvl2pPr>
            <a:lvl3pPr marL="1143000" indent="-228600">
              <a:defRPr kumimoji="1" sz="2400">
                <a:solidFill>
                  <a:schemeClr val="tx1"/>
                </a:solidFill>
                <a:latin typeface="Tahoma" panose="020B0604030504040204" pitchFamily="34" charset="0"/>
                <a:ea typeface="宋体" panose="02010600030101010101" pitchFamily="2" charset="-122"/>
              </a:defRPr>
            </a:lvl3pPr>
            <a:lvl4pPr marL="1600200" indent="-228600">
              <a:defRPr kumimoji="1" sz="2400">
                <a:solidFill>
                  <a:schemeClr val="tx1"/>
                </a:solidFill>
                <a:latin typeface="Tahoma" panose="020B0604030504040204" pitchFamily="34" charset="0"/>
                <a:ea typeface="宋体" panose="02010600030101010101" pitchFamily="2" charset="-122"/>
              </a:defRPr>
            </a:lvl4pPr>
            <a:lvl5pPr marL="2057400" indent="-228600">
              <a:defRPr kumimoji="1" sz="24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ahoma" panose="020B0604030504040204" pitchFamily="34" charset="0"/>
                <a:ea typeface="宋体" panose="02010600030101010101" pitchFamily="2" charset="-122"/>
              </a:defRPr>
            </a:lvl9pPr>
          </a:lstStyle>
          <a:p>
            <a:pPr algn="ctr" eaLnBrk="1" hangingPunct="1"/>
            <a:endParaRPr lang="zh-CN" altLang="en-US"/>
          </a:p>
        </p:txBody>
      </p:sp>
      <p:sp>
        <p:nvSpPr>
          <p:cNvPr id="1033"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380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kumimoji="0" sz="1400"/>
            </a:lvl1pPr>
          </a:lstStyle>
          <a:p>
            <a:pPr>
              <a:defRPr/>
            </a:pPr>
            <a:endParaRPr lang="en-US" altLang="zh-CN"/>
          </a:p>
        </p:txBody>
      </p:sp>
      <p:sp>
        <p:nvSpPr>
          <p:cNvPr id="3380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a:lvl1pPr>
          </a:lstStyle>
          <a:p>
            <a:pPr>
              <a:defRPr/>
            </a:pPr>
            <a:endParaRPr lang="en-US" altLang="zh-CN"/>
          </a:p>
        </p:txBody>
      </p:sp>
      <p:sp>
        <p:nvSpPr>
          <p:cNvPr id="3380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smtClean="0"/>
            </a:lvl1pPr>
          </a:lstStyle>
          <a:p>
            <a:pPr>
              <a:defRPr/>
            </a:pPr>
            <a:fld id="{8E6C28A0-C7C2-4A36-8195-9D47E3F4EDE7}"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89"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宋体" pitchFamily="2" charset="-122"/>
        </a:defRPr>
      </a:lvl2pPr>
      <a:lvl3pPr algn="l" rtl="0" eaLnBrk="0" fontAlgn="base" hangingPunct="0">
        <a:spcBef>
          <a:spcPct val="0"/>
        </a:spcBef>
        <a:spcAft>
          <a:spcPct val="0"/>
        </a:spcAft>
        <a:defRPr kumimoji="1" sz="4400">
          <a:solidFill>
            <a:schemeClr val="tx2"/>
          </a:solidFill>
          <a:latin typeface="Tahoma" pitchFamily="34" charset="0"/>
          <a:ea typeface="宋体" pitchFamily="2" charset="-122"/>
        </a:defRPr>
      </a:lvl3pPr>
      <a:lvl4pPr algn="l" rtl="0" eaLnBrk="0" fontAlgn="base" hangingPunct="0">
        <a:spcBef>
          <a:spcPct val="0"/>
        </a:spcBef>
        <a:spcAft>
          <a:spcPct val="0"/>
        </a:spcAft>
        <a:defRPr kumimoji="1" sz="4400">
          <a:solidFill>
            <a:schemeClr val="tx2"/>
          </a:solidFill>
          <a:latin typeface="Tahoma" pitchFamily="34" charset="0"/>
          <a:ea typeface="宋体" pitchFamily="2" charset="-122"/>
        </a:defRPr>
      </a:lvl4pPr>
      <a:lvl5pPr algn="l" rtl="0" eaLnBrk="0" fontAlgn="base" hangingPunct="0">
        <a:spcBef>
          <a:spcPct val="0"/>
        </a:spcBef>
        <a:spcAft>
          <a:spcPct val="0"/>
        </a:spcAft>
        <a:defRPr kumimoji="1" sz="4400">
          <a:solidFill>
            <a:schemeClr val="tx2"/>
          </a:solidFill>
          <a:latin typeface="Tahoma" pitchFamily="34" charset="0"/>
          <a:ea typeface="宋体" pitchFamily="2" charset="-122"/>
        </a:defRPr>
      </a:lvl5pPr>
      <a:lvl6pPr marL="457200" algn="l" rtl="0" fontAlgn="base">
        <a:spcBef>
          <a:spcPct val="0"/>
        </a:spcBef>
        <a:spcAft>
          <a:spcPct val="0"/>
        </a:spcAft>
        <a:defRPr kumimoji="1" sz="4400">
          <a:solidFill>
            <a:schemeClr val="tx2"/>
          </a:solidFill>
          <a:latin typeface="Tahoma" pitchFamily="34" charset="0"/>
          <a:ea typeface="宋体" pitchFamily="2" charset="-122"/>
        </a:defRPr>
      </a:lvl6pPr>
      <a:lvl7pPr marL="914400" algn="l" rtl="0" fontAlgn="base">
        <a:spcBef>
          <a:spcPct val="0"/>
        </a:spcBef>
        <a:spcAft>
          <a:spcPct val="0"/>
        </a:spcAft>
        <a:defRPr kumimoji="1" sz="4400">
          <a:solidFill>
            <a:schemeClr val="tx2"/>
          </a:solidFill>
          <a:latin typeface="Tahoma" pitchFamily="34" charset="0"/>
          <a:ea typeface="宋体" pitchFamily="2" charset="-122"/>
        </a:defRPr>
      </a:lvl7pPr>
      <a:lvl8pPr marL="1371600" algn="l" rtl="0" fontAlgn="base">
        <a:spcBef>
          <a:spcPct val="0"/>
        </a:spcBef>
        <a:spcAft>
          <a:spcPct val="0"/>
        </a:spcAft>
        <a:defRPr kumimoji="1" sz="4400">
          <a:solidFill>
            <a:schemeClr val="tx2"/>
          </a:solidFill>
          <a:latin typeface="Tahoma" pitchFamily="34" charset="0"/>
          <a:ea typeface="宋体" pitchFamily="2" charset="-122"/>
        </a:defRPr>
      </a:lvl8pPr>
      <a:lvl9pPr marL="1828800" algn="l" rtl="0" fontAlgn="base">
        <a:spcBef>
          <a:spcPct val="0"/>
        </a:spcBef>
        <a:spcAft>
          <a:spcPct val="0"/>
        </a:spcAft>
        <a:defRPr kumimoji="1"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7.w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4.wmf"/><Relationship Id="rId11" Type="http://schemas.openxmlformats.org/officeDocument/2006/relationships/oleObject" Target="../embeddings/oleObject7.bin"/><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71550" y="1700213"/>
            <a:ext cx="7772400" cy="1752600"/>
          </a:xfrm>
        </p:spPr>
        <p:txBody>
          <a:bodyPr/>
          <a:lstStyle/>
          <a:p>
            <a:pPr eaLnBrk="1" hangingPunct="1"/>
            <a:r>
              <a:rPr lang="zh-CN" altLang="en-US" sz="6000" b="1" dirty="0" smtClean="0">
                <a:ea typeface="黑体" panose="02010609060101010101" pitchFamily="49" charset="-122"/>
              </a:rPr>
              <a:t>《抽样技术》</a:t>
            </a:r>
            <a:r>
              <a:rPr lang="zh-CN" altLang="en-US" sz="6000" dirty="0" smtClean="0"/>
              <a:t/>
            </a:r>
            <a:br>
              <a:rPr lang="zh-CN" altLang="en-US" sz="6000" dirty="0" smtClean="0"/>
            </a:br>
            <a:endParaRPr lang="en-US" altLang="zh-CN" sz="3600" dirty="0" smtClean="0">
              <a:latin typeface="Verdana" panose="020B0604030504040204" pitchFamily="34" charset="0"/>
              <a:ea typeface="Arial Unicode MS" panose="020B0604020202020204" pitchFamily="34" charset="-122"/>
              <a:cs typeface="Arial Unicode MS" panose="020B0604020202020204" pitchFamily="34" charset="-122"/>
            </a:endParaRPr>
          </a:p>
        </p:txBody>
      </p:sp>
      <p:sp>
        <p:nvSpPr>
          <p:cNvPr id="3075" name="Rectangle 3"/>
          <p:cNvSpPr>
            <a:spLocks noGrp="1" noChangeArrowheads="1"/>
          </p:cNvSpPr>
          <p:nvPr>
            <p:ph type="subTitle" idx="1"/>
          </p:nvPr>
        </p:nvSpPr>
        <p:spPr>
          <a:xfrm>
            <a:off x="1403350" y="3716338"/>
            <a:ext cx="7521575" cy="1752600"/>
          </a:xfrm>
        </p:spPr>
        <p:txBody>
          <a:bodyPr/>
          <a:lstStyle/>
          <a:p>
            <a:pPr eaLnBrk="1" hangingPunct="1">
              <a:lnSpc>
                <a:spcPct val="80000"/>
              </a:lnSpc>
            </a:pPr>
            <a:r>
              <a:rPr lang="zh-CN" altLang="en-US" sz="2800" dirty="0" smtClean="0">
                <a:latin typeface="Verdana" panose="020B0604030504040204" pitchFamily="34" charset="0"/>
              </a:rPr>
              <a:t>中国人民大学统计学院</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zh-CN" altLang="en-US" b="1" smtClean="0"/>
              <a:t>目标总体与抽样总体</a:t>
            </a:r>
          </a:p>
        </p:txBody>
      </p:sp>
      <p:sp>
        <p:nvSpPr>
          <p:cNvPr id="12291" name="Rectangle 3"/>
          <p:cNvSpPr>
            <a:spLocks noGrp="1" noChangeArrowheads="1"/>
          </p:cNvSpPr>
          <p:nvPr>
            <p:ph type="body" idx="1"/>
          </p:nvPr>
        </p:nvSpPr>
        <p:spPr>
          <a:xfrm>
            <a:off x="179388" y="2017713"/>
            <a:ext cx="8775700" cy="4114800"/>
          </a:xfrm>
        </p:spPr>
        <p:txBody>
          <a:bodyPr/>
          <a:lstStyle/>
          <a:p>
            <a:pPr marL="812800" indent="-812800" eaLnBrk="1" hangingPunct="1">
              <a:lnSpc>
                <a:spcPct val="90000"/>
              </a:lnSpc>
            </a:pPr>
            <a:r>
              <a:rPr lang="zh-CN" altLang="en-US" b="1" smtClean="0"/>
              <a:t>总体</a:t>
            </a:r>
            <a:endParaRPr lang="zh-CN" altLang="en-US" smtClean="0"/>
          </a:p>
          <a:p>
            <a:pPr marL="1168400" lvl="1" indent="-711200" eaLnBrk="1" hangingPunct="1">
              <a:lnSpc>
                <a:spcPct val="90000"/>
              </a:lnSpc>
            </a:pPr>
            <a:r>
              <a:rPr lang="zh-CN" altLang="en-US" b="1" smtClean="0"/>
              <a:t>目标总体也可简称为总体，是指所要研究对象的全体，或者说是希望从中获取信息的总体，它是由研究对象中所有性质相同的个体所组成</a:t>
            </a:r>
          </a:p>
          <a:p>
            <a:pPr marL="1168400" lvl="1" indent="-711200" eaLnBrk="1" hangingPunct="1">
              <a:lnSpc>
                <a:spcPct val="90000"/>
              </a:lnSpc>
            </a:pPr>
            <a:r>
              <a:rPr lang="zh-CN" altLang="en-US" b="1" smtClean="0"/>
              <a:t>组成总体的各个个体称作总体单元或单位。</a:t>
            </a:r>
            <a:r>
              <a:rPr lang="zh-CN" altLang="en-US" smtClean="0"/>
              <a:t> </a:t>
            </a:r>
          </a:p>
          <a:p>
            <a:pPr marL="1168400" lvl="1" indent="-711200" eaLnBrk="1" hangingPunct="1">
              <a:lnSpc>
                <a:spcPct val="90000"/>
              </a:lnSpc>
            </a:pPr>
            <a:endParaRPr lang="zh-CN" altLang="en-US" smtClean="0"/>
          </a:p>
          <a:p>
            <a:pPr marL="812800" indent="-812800" eaLnBrk="1" hangingPunct="1">
              <a:lnSpc>
                <a:spcPct val="90000"/>
              </a:lnSpc>
            </a:pPr>
            <a:r>
              <a:rPr lang="zh-CN" altLang="en-US" b="1" smtClean="0"/>
              <a:t>抽样总体是指从中抽取样本的总体。</a:t>
            </a:r>
            <a:r>
              <a:rPr lang="zh-CN" altLang="en-US" smtClean="0"/>
              <a:t> </a:t>
            </a:r>
            <a:endParaRPr lang="zh-CN" altLang="en-GB"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zh-CN" altLang="en-US" b="1" smtClean="0"/>
              <a:t>抽样框与抽样单元</a:t>
            </a:r>
          </a:p>
        </p:txBody>
      </p:sp>
      <p:sp>
        <p:nvSpPr>
          <p:cNvPr id="13315" name="Rectangle 3"/>
          <p:cNvSpPr>
            <a:spLocks noGrp="1" noChangeArrowheads="1"/>
          </p:cNvSpPr>
          <p:nvPr>
            <p:ph type="body" idx="1"/>
          </p:nvPr>
        </p:nvSpPr>
        <p:spPr>
          <a:xfrm>
            <a:off x="971550" y="1844675"/>
            <a:ext cx="7772400" cy="4114800"/>
          </a:xfrm>
        </p:spPr>
        <p:txBody>
          <a:bodyPr/>
          <a:lstStyle/>
          <a:p>
            <a:pPr eaLnBrk="1" hangingPunct="1">
              <a:lnSpc>
                <a:spcPct val="80000"/>
              </a:lnSpc>
            </a:pPr>
            <a:endParaRPr lang="zh-CN" altLang="en-US" sz="2400" smtClean="0"/>
          </a:p>
          <a:p>
            <a:pPr eaLnBrk="1" hangingPunct="1">
              <a:lnSpc>
                <a:spcPct val="80000"/>
              </a:lnSpc>
            </a:pPr>
            <a:r>
              <a:rPr lang="zh-CN" altLang="en-US" smtClean="0"/>
              <a:t>抽样总体的具体表现是抽样框。通常抽样框是一份包含所有抽样单元的名单</a:t>
            </a:r>
            <a:r>
              <a:rPr lang="zh-CN" altLang="en-US" sz="2400" smtClean="0"/>
              <a:t>。</a:t>
            </a:r>
          </a:p>
          <a:p>
            <a:pPr eaLnBrk="1" hangingPunct="1">
              <a:lnSpc>
                <a:spcPct val="80000"/>
              </a:lnSpc>
            </a:pPr>
            <a:r>
              <a:rPr lang="zh-CN" altLang="en-US" sz="2400" smtClean="0"/>
              <a:t>抽样框的形式：名单、手册、地图、数据包等等。</a:t>
            </a:r>
          </a:p>
          <a:p>
            <a:pPr eaLnBrk="1" hangingPunct="1">
              <a:lnSpc>
                <a:spcPct val="80000"/>
              </a:lnSpc>
            </a:pPr>
            <a:r>
              <a:rPr lang="zh-CN" altLang="en-US" sz="2400" smtClean="0"/>
              <a:t>抽样框的要求：</a:t>
            </a:r>
          </a:p>
          <a:p>
            <a:pPr lvl="1" eaLnBrk="1" hangingPunct="1">
              <a:lnSpc>
                <a:spcPct val="80000"/>
              </a:lnSpc>
            </a:pPr>
            <a:r>
              <a:rPr lang="zh-CN" altLang="en-US" sz="2000" smtClean="0"/>
              <a:t>（</a:t>
            </a:r>
            <a:r>
              <a:rPr lang="en-US" altLang="zh-CN" sz="2000" smtClean="0"/>
              <a:t>1</a:t>
            </a:r>
            <a:r>
              <a:rPr lang="zh-CN" altLang="en-US" sz="2000" smtClean="0"/>
              <a:t>）抽样框必须是有序的，即抽样单元必须编号，且根据某种顺序进行了排列。</a:t>
            </a:r>
          </a:p>
          <a:p>
            <a:pPr lvl="1" eaLnBrk="1" hangingPunct="1">
              <a:lnSpc>
                <a:spcPct val="80000"/>
              </a:lnSpc>
            </a:pPr>
            <a:r>
              <a:rPr lang="zh-CN" altLang="en-US" sz="2000" smtClean="0"/>
              <a:t>（</a:t>
            </a:r>
            <a:r>
              <a:rPr lang="en-US" altLang="zh-CN" sz="2000" smtClean="0"/>
              <a:t>2</a:t>
            </a:r>
            <a:r>
              <a:rPr lang="zh-CN" altLang="en-US" sz="2000" smtClean="0"/>
              <a:t>）抽样框中包含的抽样单元务必要</a:t>
            </a:r>
            <a:r>
              <a:rPr lang="zh-CN" altLang="en-US" sz="2000" smtClean="0">
                <a:latin typeface="Times New Roman" panose="02020603050405020304" pitchFamily="18" charset="0"/>
              </a:rPr>
              <a:t>“</a:t>
            </a:r>
            <a:r>
              <a:rPr lang="zh-CN" altLang="en-US" sz="2000" smtClean="0"/>
              <a:t>不重不漏</a:t>
            </a:r>
            <a:r>
              <a:rPr lang="zh-CN" altLang="en-US" sz="2000" smtClean="0">
                <a:latin typeface="Times New Roman" panose="02020603050405020304" pitchFamily="18" charset="0"/>
              </a:rPr>
              <a:t>”</a:t>
            </a:r>
            <a:r>
              <a:rPr lang="zh-CN" altLang="en-US" sz="2000" smtClean="0"/>
              <a:t>，否则将出现抽样框误差。</a:t>
            </a:r>
          </a:p>
          <a:p>
            <a:pPr eaLnBrk="1" hangingPunct="1">
              <a:lnSpc>
                <a:spcPct val="80000"/>
              </a:lnSpc>
            </a:pPr>
            <a:r>
              <a:rPr lang="zh-CN" altLang="en-US" sz="2400" smtClean="0"/>
              <a:t>抽样单元分级：</a:t>
            </a:r>
          </a:p>
          <a:p>
            <a:pPr eaLnBrk="1" hangingPunct="1">
              <a:lnSpc>
                <a:spcPct val="80000"/>
              </a:lnSpc>
            </a:pPr>
            <a:r>
              <a:rPr lang="zh-CN" altLang="en-US" sz="2400" smtClean="0"/>
              <a:t>初级单元</a:t>
            </a:r>
            <a:r>
              <a:rPr lang="en-US" altLang="zh-CN" sz="2400" smtClean="0">
                <a:latin typeface="Times New Roman" panose="02020603050405020304" pitchFamily="18" charset="0"/>
              </a:rPr>
              <a:t>——</a:t>
            </a:r>
            <a:r>
              <a:rPr lang="en-US" altLang="zh-CN" sz="2400" smtClean="0"/>
              <a:t>&gt;</a:t>
            </a:r>
            <a:r>
              <a:rPr lang="zh-CN" altLang="en-US" sz="2400" smtClean="0"/>
              <a:t>次级单元</a:t>
            </a:r>
            <a:r>
              <a:rPr lang="en-US" altLang="zh-CN" sz="2400" smtClean="0">
                <a:latin typeface="Times New Roman" panose="02020603050405020304" pitchFamily="18" charset="0"/>
              </a:rPr>
              <a:t>——</a:t>
            </a:r>
            <a:r>
              <a:rPr lang="en-US" altLang="zh-CN" sz="2400" smtClean="0"/>
              <a:t>&gt;</a:t>
            </a:r>
            <a:r>
              <a:rPr lang="zh-CN" altLang="en-US" sz="2400" smtClean="0"/>
              <a:t>三级单元</a:t>
            </a:r>
            <a:r>
              <a:rPr lang="en-US" altLang="zh-CN" sz="2400" smtClean="0">
                <a:latin typeface="Times New Roman" panose="02020603050405020304" pitchFamily="18" charset="0"/>
              </a:rPr>
              <a:t>——</a:t>
            </a:r>
            <a:r>
              <a:rPr lang="en-US" altLang="zh-CN" sz="2400" smtClean="0"/>
              <a:t>&gt;</a:t>
            </a:r>
            <a:r>
              <a:rPr lang="zh-CN" altLang="en-US" sz="2400" smtClean="0"/>
              <a:t>四级单元</a:t>
            </a:r>
            <a:r>
              <a:rPr lang="en-US" altLang="zh-CN" sz="2400" smtClean="0">
                <a:latin typeface="Times New Roman" panose="02020603050405020304" pitchFamily="18" charset="0"/>
              </a:rPr>
              <a:t>……——</a:t>
            </a:r>
            <a:r>
              <a:rPr lang="en-US" altLang="zh-CN" sz="2400" smtClean="0"/>
              <a:t>&gt;</a:t>
            </a:r>
            <a:r>
              <a:rPr lang="zh-CN" altLang="en-US" sz="2400" smtClean="0"/>
              <a:t>基本抽样单元。</a:t>
            </a:r>
            <a:endParaRPr lang="zh-CN" altLang="en-US" sz="2400" b="1" smtClean="0"/>
          </a:p>
          <a:p>
            <a:pPr lvl="1" eaLnBrk="1" hangingPunct="1">
              <a:lnSpc>
                <a:spcPct val="80000"/>
              </a:lnSpc>
            </a:pPr>
            <a:endParaRPr lang="zh-CN" altLang="en-US" sz="2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zh-CN" altLang="en-US" b="1" i="1" smtClean="0"/>
              <a:t>总体参数和（样本）统计量</a:t>
            </a:r>
          </a:p>
        </p:txBody>
      </p:sp>
      <p:sp>
        <p:nvSpPr>
          <p:cNvPr id="14339" name="Rectangle 3"/>
          <p:cNvSpPr>
            <a:spLocks noGrp="1" noChangeArrowheads="1"/>
          </p:cNvSpPr>
          <p:nvPr>
            <p:ph type="body" idx="1"/>
          </p:nvPr>
        </p:nvSpPr>
        <p:spPr>
          <a:xfrm>
            <a:off x="611188" y="2133600"/>
            <a:ext cx="7772400" cy="4114800"/>
          </a:xfrm>
        </p:spPr>
        <p:txBody>
          <a:bodyPr/>
          <a:lstStyle/>
          <a:p>
            <a:pPr marL="812800" indent="-812800" eaLnBrk="1" hangingPunct="1"/>
            <a:r>
              <a:rPr lang="zh-CN" altLang="en-US" sz="2800" smtClean="0"/>
              <a:t>总体参数：总体是调查的客体，而总体参数是总体某个特征或属性的数量表现。</a:t>
            </a:r>
          </a:p>
          <a:p>
            <a:pPr marL="812800" indent="-812800" eaLnBrk="1" hangingPunct="1"/>
            <a:r>
              <a:rPr lang="zh-CN" altLang="en-US" sz="2800" smtClean="0"/>
              <a:t>常见的总体参数有</a:t>
            </a:r>
            <a:r>
              <a:rPr lang="en-US" altLang="zh-CN" sz="2800" smtClean="0"/>
              <a:t>4</a:t>
            </a:r>
            <a:r>
              <a:rPr lang="zh-CN" altLang="en-US" sz="2800" smtClean="0"/>
              <a:t>种：（</a:t>
            </a:r>
            <a:r>
              <a:rPr lang="en-US" altLang="zh-CN" sz="2800" smtClean="0"/>
              <a:t>1</a:t>
            </a:r>
            <a:r>
              <a:rPr lang="zh-CN" altLang="en-US" sz="2800" smtClean="0"/>
              <a:t>）总体总值；（</a:t>
            </a:r>
            <a:r>
              <a:rPr lang="en-US" altLang="zh-CN" sz="2800" smtClean="0"/>
              <a:t>2</a:t>
            </a:r>
            <a:r>
              <a:rPr lang="zh-CN" altLang="en-US" sz="2800" smtClean="0"/>
              <a:t>）总体均值；（</a:t>
            </a:r>
            <a:r>
              <a:rPr lang="en-US" altLang="zh-CN" sz="2800" smtClean="0"/>
              <a:t>3</a:t>
            </a:r>
            <a:r>
              <a:rPr lang="zh-CN" altLang="en-US" sz="2800" smtClean="0"/>
              <a:t>）总体比例；（</a:t>
            </a:r>
            <a:r>
              <a:rPr lang="en-US" altLang="zh-CN" sz="2800" smtClean="0"/>
              <a:t>4</a:t>
            </a:r>
            <a:r>
              <a:rPr lang="zh-CN" altLang="en-US" sz="2800" smtClean="0"/>
              <a:t>）总体比率。</a:t>
            </a:r>
          </a:p>
          <a:p>
            <a:pPr marL="812800" indent="-812800" eaLnBrk="1" hangingPunct="1"/>
            <a:r>
              <a:rPr lang="zh-CN" altLang="en-US" sz="2800" smtClean="0"/>
              <a:t>总体总值、总体均值、总体比例三者是统一的，它们都可以用总体均值来表示。</a:t>
            </a:r>
          </a:p>
        </p:txBody>
      </p:sp>
      <p:sp>
        <p:nvSpPr>
          <p:cNvPr id="14340" name="AutoShape 4"/>
          <p:cNvSpPr>
            <a:spLocks noChangeArrowheads="1"/>
          </p:cNvSpPr>
          <p:nvPr/>
        </p:nvSpPr>
        <p:spPr bwMode="auto">
          <a:xfrm>
            <a:off x="7451725" y="5300663"/>
            <a:ext cx="719138" cy="576262"/>
          </a:xfrm>
          <a:prstGeom prst="wedgeRoundRectCallout">
            <a:avLst>
              <a:gd name="adj1" fmla="val -114019"/>
              <a:gd name="adj2" fmla="val -53856"/>
              <a:gd name="adj3" fmla="val 16667"/>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kumimoji="0" lang="en-US" altLang="zh-CN" sz="1800">
                <a:latin typeface="Arial" panose="020B0604020202020204" pitchFamily="34" charset="0"/>
              </a:rPr>
              <a:t>why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zh-CN" altLang="en-US" b="1" smtClean="0"/>
              <a:t>统计量和估计方法</a:t>
            </a:r>
          </a:p>
        </p:txBody>
      </p:sp>
      <p:sp>
        <p:nvSpPr>
          <p:cNvPr id="15363" name="Rectangle 3"/>
          <p:cNvSpPr>
            <a:spLocks noGrp="1" noChangeArrowheads="1"/>
          </p:cNvSpPr>
          <p:nvPr>
            <p:ph type="body" idx="1"/>
          </p:nvPr>
        </p:nvSpPr>
        <p:spPr>
          <a:xfrm>
            <a:off x="468313" y="2017713"/>
            <a:ext cx="8486775" cy="4114800"/>
          </a:xfrm>
        </p:spPr>
        <p:txBody>
          <a:bodyPr/>
          <a:lstStyle/>
          <a:p>
            <a:pPr marL="812800" indent="-812800" eaLnBrk="1" hangingPunct="1"/>
            <a:r>
              <a:rPr lang="zh-CN" altLang="en-US" sz="2800" b="1" smtClean="0"/>
              <a:t>统计量是根据样本的</a:t>
            </a:r>
            <a:r>
              <a:rPr lang="en-US" altLang="zh-CN" sz="2800" b="1" smtClean="0"/>
              <a:t>n</a:t>
            </a:r>
            <a:r>
              <a:rPr lang="zh-CN" altLang="en-US" sz="2800" b="1" smtClean="0"/>
              <a:t>个单元的变量值计算出的一个量，也叫估计量，用于对总体参数的估计。</a:t>
            </a:r>
          </a:p>
          <a:p>
            <a:pPr marL="812800" indent="-812800" eaLnBrk="1" hangingPunct="1"/>
            <a:r>
              <a:rPr lang="zh-CN" altLang="en-US" sz="2800" smtClean="0"/>
              <a:t>估计量是随机变量</a:t>
            </a:r>
            <a:r>
              <a:rPr lang="en-US" altLang="zh-CN" sz="2800" smtClean="0"/>
              <a:t>,</a:t>
            </a:r>
            <a:r>
              <a:rPr lang="zh-CN" altLang="en-US" sz="2800" smtClean="0"/>
              <a:t>比如样本均值</a:t>
            </a:r>
          </a:p>
          <a:p>
            <a:pPr marL="812800" indent="-812800" eaLnBrk="1" hangingPunct="1"/>
            <a:r>
              <a:rPr lang="zh-CN" altLang="en-US" sz="2800" smtClean="0"/>
              <a:t>估计方法：最常见的估计方法是简单线性估计，除此之外，还可以借助于辅助变量。</a:t>
            </a:r>
          </a:p>
          <a:p>
            <a:pPr marL="1168400" lvl="1" indent="-711200" eaLnBrk="1" hangingPunct="1"/>
            <a:r>
              <a:rPr lang="zh-CN" altLang="en-US" sz="2400" smtClean="0"/>
              <a:t>辅助变量必须满足的两个条件：（</a:t>
            </a:r>
            <a:r>
              <a:rPr lang="en-US" altLang="zh-CN" sz="2400" smtClean="0"/>
              <a:t>1</a:t>
            </a:r>
            <a:r>
              <a:rPr lang="zh-CN" altLang="en-US" sz="2400" smtClean="0"/>
              <a:t>）与要估计的变量</a:t>
            </a:r>
            <a:r>
              <a:rPr lang="zh-CN" altLang="en-GB" sz="2400" smtClean="0"/>
              <a:t>高度</a:t>
            </a:r>
            <a:r>
              <a:rPr lang="zh-CN" altLang="en-US" sz="2400" smtClean="0"/>
              <a:t>相关；（</a:t>
            </a:r>
            <a:r>
              <a:rPr lang="en-US" altLang="zh-CN" sz="2400" smtClean="0"/>
              <a:t>2</a:t>
            </a:r>
            <a:r>
              <a:rPr lang="zh-CN" altLang="en-US" sz="2400" smtClean="0"/>
              <a:t>）其总体信息已知。</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zh-CN" altLang="en-US" b="1" smtClean="0"/>
              <a:t>估计量方差、偏差、均方误差</a:t>
            </a:r>
            <a:endParaRPr lang="zh-CN" altLang="en-US" smtClean="0"/>
          </a:p>
        </p:txBody>
      </p:sp>
      <p:sp>
        <p:nvSpPr>
          <p:cNvPr id="16387" name="Rectangle 3"/>
          <p:cNvSpPr>
            <a:spLocks noGrp="1" noChangeArrowheads="1"/>
          </p:cNvSpPr>
          <p:nvPr>
            <p:ph type="body" idx="1"/>
          </p:nvPr>
        </p:nvSpPr>
        <p:spPr/>
        <p:txBody>
          <a:bodyPr/>
          <a:lstStyle/>
          <a:p>
            <a:pPr eaLnBrk="1" hangingPunct="1"/>
            <a:r>
              <a:rPr lang="zh-CN" altLang="en-US" b="1" smtClean="0"/>
              <a:t>估计量分布的方差称为</a:t>
            </a:r>
            <a:r>
              <a:rPr lang="zh-CN" altLang="en-US" b="1" u="sng" smtClean="0"/>
              <a:t>估计量方差</a:t>
            </a:r>
            <a:r>
              <a:rPr lang="zh-CN" altLang="en-US" b="1" smtClean="0"/>
              <a:t>，它是从平均的意义上说明估计值与待估参数的差异状况</a:t>
            </a:r>
            <a:r>
              <a:rPr lang="zh-CN" altLang="en-US" smtClean="0"/>
              <a:t>，也是我们对抽样方案进行评价的标准之一。 </a:t>
            </a:r>
          </a:p>
          <a:p>
            <a:pPr eaLnBrk="1" hangingPunct="1"/>
            <a:r>
              <a:rPr lang="zh-CN" altLang="en-US" smtClean="0"/>
              <a:t>估计量方差表达式： </a:t>
            </a:r>
          </a:p>
        </p:txBody>
      </p:sp>
      <p:sp>
        <p:nvSpPr>
          <p:cNvPr id="16388" name="Rectangle 5"/>
          <p:cNvSpPr>
            <a:spLocks noChangeArrowheads="1"/>
          </p:cNvSpPr>
          <p:nvPr/>
        </p:nvSpPr>
        <p:spPr bwMode="auto">
          <a:xfrm>
            <a:off x="0" y="3290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6389" name="Object 4"/>
          <p:cNvGraphicFramePr>
            <a:graphicFrameLocks noChangeAspect="1"/>
          </p:cNvGraphicFramePr>
          <p:nvPr/>
        </p:nvGraphicFramePr>
        <p:xfrm>
          <a:off x="2627313" y="4941888"/>
          <a:ext cx="3455987" cy="742950"/>
        </p:xfrm>
        <a:graphic>
          <a:graphicData uri="http://schemas.openxmlformats.org/presentationml/2006/ole">
            <mc:AlternateContent xmlns:mc="http://schemas.openxmlformats.org/markup-compatibility/2006">
              <mc:Choice xmlns:v="urn:schemas-microsoft-com:vml" Requires="v">
                <p:oleObj spid="_x0000_s16393" name="公式" r:id="rId3" imgW="1282700" imgH="279400" progId="Equation.3">
                  <p:embed/>
                </p:oleObj>
              </mc:Choice>
              <mc:Fallback>
                <p:oleObj name="公式" r:id="rId3" imgW="1282700" imgH="2794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4941888"/>
                        <a:ext cx="3455987"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p:txBody>
          <a:bodyPr/>
          <a:lstStyle/>
          <a:p>
            <a:pPr eaLnBrk="1" hangingPunct="1"/>
            <a:r>
              <a:rPr lang="zh-CN" altLang="en-US" b="1" u="sng" smtClean="0"/>
              <a:t>偏差</a:t>
            </a:r>
            <a:r>
              <a:rPr lang="zh-CN" altLang="en-US" b="1" smtClean="0"/>
              <a:t>是指按照某一抽样方案反复进行抽样，估计值的数学期望与待估参数之间的离差。</a:t>
            </a:r>
            <a:r>
              <a:rPr lang="zh-CN" altLang="en-US" smtClean="0"/>
              <a:t> </a:t>
            </a:r>
          </a:p>
          <a:p>
            <a:pPr eaLnBrk="1" hangingPunct="1"/>
            <a:r>
              <a:rPr lang="zh-CN" altLang="en-US" smtClean="0"/>
              <a:t>偏差的表达式 ：</a:t>
            </a:r>
          </a:p>
          <a:p>
            <a:pPr eaLnBrk="1" hangingPunct="1"/>
            <a:endParaRPr lang="zh-CN" altLang="en-US" smtClean="0"/>
          </a:p>
          <a:p>
            <a:pPr eaLnBrk="1" hangingPunct="1"/>
            <a:endParaRPr lang="zh-CN" altLang="en-US" smtClean="0"/>
          </a:p>
          <a:p>
            <a:pPr eaLnBrk="1" hangingPunct="1"/>
            <a:r>
              <a:rPr lang="zh-CN" altLang="en-US" smtClean="0"/>
              <a:t>对于无偏估计量 ，偏差为零 。</a:t>
            </a:r>
          </a:p>
        </p:txBody>
      </p:sp>
      <p:sp>
        <p:nvSpPr>
          <p:cNvPr id="17411" name="Rectangle 5"/>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7412" name="Object 4"/>
          <p:cNvGraphicFramePr>
            <a:graphicFrameLocks noChangeAspect="1"/>
          </p:cNvGraphicFramePr>
          <p:nvPr/>
        </p:nvGraphicFramePr>
        <p:xfrm>
          <a:off x="2484438" y="4346575"/>
          <a:ext cx="2879725" cy="615950"/>
        </p:xfrm>
        <a:graphic>
          <a:graphicData uri="http://schemas.openxmlformats.org/presentationml/2006/ole">
            <mc:AlternateContent xmlns:mc="http://schemas.openxmlformats.org/markup-compatibility/2006">
              <mc:Choice xmlns:v="urn:schemas-microsoft-com:vml" Requires="v">
                <p:oleObj spid="_x0000_s17417" name="公式" r:id="rId3" imgW="1117600" imgH="241300" progId="Equation.3">
                  <p:embed/>
                </p:oleObj>
              </mc:Choice>
              <mc:Fallback>
                <p:oleObj name="公式" r:id="rId3" imgW="1117600" imgH="241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4346575"/>
                        <a:ext cx="287972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3" name="Rectangle 2"/>
          <p:cNvSpPr>
            <a:spLocks noGrp="1" noChangeArrowheads="1"/>
          </p:cNvSpPr>
          <p:nvPr>
            <p:ph type="title"/>
          </p:nvPr>
        </p:nvSpPr>
        <p:spPr/>
        <p:txBody>
          <a:bodyPr/>
          <a:lstStyle/>
          <a:p>
            <a:pPr eaLnBrk="1" hangingPunct="1"/>
            <a:r>
              <a:rPr lang="zh-CN" altLang="en-US" b="1" smtClean="0"/>
              <a:t>估计量方差、偏差、均方误差</a:t>
            </a:r>
            <a:endParaRPr lang="zh-CN" alt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sz="half" idx="1"/>
          </p:nvPr>
        </p:nvSpPr>
        <p:spPr>
          <a:xfrm>
            <a:off x="323850" y="1700213"/>
            <a:ext cx="8351838" cy="4525962"/>
          </a:xfrm>
        </p:spPr>
        <p:txBody>
          <a:bodyPr/>
          <a:lstStyle/>
          <a:p>
            <a:pPr marL="812800" indent="-812800" eaLnBrk="1" hangingPunct="1"/>
            <a:r>
              <a:rPr lang="zh-CN" altLang="en-US" sz="2800" b="1" u="sng" smtClean="0"/>
              <a:t>均方误差</a:t>
            </a:r>
            <a:r>
              <a:rPr lang="zh-CN" altLang="en-US" sz="2800" smtClean="0"/>
              <a:t>（</a:t>
            </a:r>
            <a:r>
              <a:rPr lang="en-US" altLang="zh-CN" sz="2800" smtClean="0"/>
              <a:t>Mean Square Error</a:t>
            </a:r>
            <a:r>
              <a:rPr lang="zh-CN" altLang="en-US" sz="2800" smtClean="0"/>
              <a:t>， </a:t>
            </a:r>
            <a:r>
              <a:rPr lang="en-US" altLang="zh-CN" sz="2800" smtClean="0"/>
              <a:t>MSE </a:t>
            </a:r>
            <a:r>
              <a:rPr lang="zh-CN" altLang="en-US" sz="2800" smtClean="0"/>
              <a:t>）</a:t>
            </a:r>
            <a:r>
              <a:rPr lang="zh-CN" altLang="en-US" sz="2800" b="1" smtClean="0"/>
              <a:t>指所有可能的估计值与待估参数之间离差平方的均值，它等于估计量方差加偏差的平方。</a:t>
            </a:r>
            <a:r>
              <a:rPr lang="zh-CN" altLang="en-US" sz="2800" smtClean="0"/>
              <a:t> </a:t>
            </a:r>
          </a:p>
          <a:p>
            <a:pPr marL="812800" indent="-812800" eaLnBrk="1" hangingPunct="1"/>
            <a:endParaRPr lang="zh-CN" altLang="en-US" sz="2800" b="1" smtClean="0"/>
          </a:p>
        </p:txBody>
      </p:sp>
      <p:sp>
        <p:nvSpPr>
          <p:cNvPr id="18435" name="Rectangle 6"/>
          <p:cNvSpPr>
            <a:spLocks noChangeArrowheads="1"/>
          </p:cNvSpPr>
          <p:nvPr/>
        </p:nvSpPr>
        <p:spPr bwMode="auto">
          <a:xfrm>
            <a:off x="0" y="3306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18436" name="Rectangle 9"/>
          <p:cNvSpPr>
            <a:spLocks noChangeArrowheads="1"/>
          </p:cNvSpPr>
          <p:nvPr/>
        </p:nvSpPr>
        <p:spPr bwMode="auto">
          <a:xfrm>
            <a:off x="0" y="3306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8437" name="Object 10"/>
          <p:cNvGraphicFramePr>
            <a:graphicFrameLocks noChangeAspect="1"/>
          </p:cNvGraphicFramePr>
          <p:nvPr/>
        </p:nvGraphicFramePr>
        <p:xfrm>
          <a:off x="1403350" y="3141663"/>
          <a:ext cx="1008063" cy="449262"/>
        </p:xfrm>
        <a:graphic>
          <a:graphicData uri="http://schemas.openxmlformats.org/presentationml/2006/ole">
            <mc:AlternateContent xmlns:mc="http://schemas.openxmlformats.org/markup-compatibility/2006">
              <mc:Choice xmlns:v="urn:schemas-microsoft-com:vml" Requires="v">
                <p:oleObj spid="_x0000_s18466" r:id="rId3" imgW="545863" imgH="241195" progId="Equation.2">
                  <p:embed/>
                </p:oleObj>
              </mc:Choice>
              <mc:Fallback>
                <p:oleObj r:id="rId3" imgW="545863" imgH="241195" progId="Equation.2">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141663"/>
                        <a:ext cx="1008063"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8" name="Rectangle 11"/>
          <p:cNvSpPr>
            <a:spLocks noChangeArrowheads="1"/>
          </p:cNvSpPr>
          <p:nvPr/>
        </p:nvSpPr>
        <p:spPr bwMode="auto">
          <a:xfrm>
            <a:off x="0" y="3265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8439" name="Object 12"/>
          <p:cNvGraphicFramePr>
            <a:graphicFrameLocks noChangeAspect="1"/>
          </p:cNvGraphicFramePr>
          <p:nvPr/>
        </p:nvGraphicFramePr>
        <p:xfrm>
          <a:off x="2339975" y="3141663"/>
          <a:ext cx="2662238" cy="955675"/>
        </p:xfrm>
        <a:graphic>
          <a:graphicData uri="http://schemas.openxmlformats.org/presentationml/2006/ole">
            <mc:AlternateContent xmlns:mc="http://schemas.openxmlformats.org/markup-compatibility/2006">
              <mc:Choice xmlns:v="urn:schemas-microsoft-com:vml" Requires="v">
                <p:oleObj spid="_x0000_s18467" name="公式" r:id="rId5" imgW="1536700" imgH="558800" progId="Equation.3">
                  <p:embed/>
                </p:oleObj>
              </mc:Choice>
              <mc:Fallback>
                <p:oleObj name="公式" r:id="rId5" imgW="1536700" imgH="55880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975" y="3141663"/>
                        <a:ext cx="2662238"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0" name="Rectangle 13"/>
          <p:cNvSpPr>
            <a:spLocks noChangeArrowheads="1"/>
          </p:cNvSpPr>
          <p:nvPr/>
        </p:nvSpPr>
        <p:spPr bwMode="auto">
          <a:xfrm>
            <a:off x="0" y="32464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aphicFrame>
        <p:nvGraphicFramePr>
          <p:cNvPr id="18441" name="Object 14"/>
          <p:cNvGraphicFramePr>
            <a:graphicFrameLocks noChangeAspect="1"/>
          </p:cNvGraphicFramePr>
          <p:nvPr/>
        </p:nvGraphicFramePr>
        <p:xfrm>
          <a:off x="2339975" y="4149725"/>
          <a:ext cx="5689600" cy="568325"/>
        </p:xfrm>
        <a:graphic>
          <a:graphicData uri="http://schemas.openxmlformats.org/presentationml/2006/ole">
            <mc:AlternateContent xmlns:mc="http://schemas.openxmlformats.org/markup-compatibility/2006">
              <mc:Choice xmlns:v="urn:schemas-microsoft-com:vml" Requires="v">
                <p:oleObj spid="_x0000_s18468" r:id="rId7" imgW="3657600" imgH="368300" progId="Equation.DSMT4">
                  <p:embed/>
                </p:oleObj>
              </mc:Choice>
              <mc:Fallback>
                <p:oleObj r:id="rId7" imgW="3657600" imgH="368300"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9975" y="4149725"/>
                        <a:ext cx="56896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2" name="Rectangle 15"/>
          <p:cNvSpPr>
            <a:spLocks noChangeArrowheads="1"/>
          </p:cNvSpPr>
          <p:nvPr/>
        </p:nvSpPr>
        <p:spPr bwMode="auto">
          <a:xfrm>
            <a:off x="0" y="3306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18443" name="Rectangle 17"/>
          <p:cNvSpPr>
            <a:spLocks noChangeArrowheads="1"/>
          </p:cNvSpPr>
          <p:nvPr/>
        </p:nvSpPr>
        <p:spPr bwMode="auto">
          <a:xfrm>
            <a:off x="0" y="32464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
        <p:nvSpPr>
          <p:cNvPr id="18444" name="Rectangle 18"/>
          <p:cNvSpPr>
            <a:spLocks noChangeArrowheads="1"/>
          </p:cNvSpPr>
          <p:nvPr/>
        </p:nvSpPr>
        <p:spPr bwMode="auto">
          <a:xfrm>
            <a:off x="0" y="37893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grpSp>
        <p:nvGrpSpPr>
          <p:cNvPr id="18445" name="Group 19"/>
          <p:cNvGrpSpPr>
            <a:grpSpLocks/>
          </p:cNvGrpSpPr>
          <p:nvPr/>
        </p:nvGrpSpPr>
        <p:grpSpPr bwMode="auto">
          <a:xfrm>
            <a:off x="2268538" y="4724400"/>
            <a:ext cx="2735262" cy="1484313"/>
            <a:chOff x="1066" y="3385"/>
            <a:chExt cx="1723" cy="935"/>
          </a:xfrm>
        </p:grpSpPr>
        <p:graphicFrame>
          <p:nvGraphicFramePr>
            <p:cNvPr id="18447" name="Object 20"/>
            <p:cNvGraphicFramePr>
              <a:graphicFrameLocks noChangeAspect="1"/>
            </p:cNvGraphicFramePr>
            <p:nvPr/>
          </p:nvGraphicFramePr>
          <p:xfrm>
            <a:off x="1292" y="3475"/>
            <a:ext cx="1497" cy="305"/>
          </p:xfrm>
          <a:graphic>
            <a:graphicData uri="http://schemas.openxmlformats.org/presentationml/2006/ole">
              <mc:AlternateContent xmlns:mc="http://schemas.openxmlformats.org/markup-compatibility/2006">
                <mc:Choice xmlns:v="urn:schemas-microsoft-com:vml" Requires="v">
                  <p:oleObj spid="_x0000_s18469" r:id="rId9" imgW="1790700" imgH="368300" progId="Equation.DSMT4">
                    <p:embed/>
                  </p:oleObj>
                </mc:Choice>
                <mc:Fallback>
                  <p:oleObj r:id="rId9" imgW="1790700" imgH="368300" progId="Equation.DSMT4">
                    <p:embed/>
                    <p:pic>
                      <p:nvPicPr>
                        <p:cNvPr id="0" name="Object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2" y="3475"/>
                          <a:ext cx="1497"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48" name="Object 21"/>
            <p:cNvGraphicFramePr>
              <a:graphicFrameLocks noChangeAspect="1"/>
            </p:cNvGraphicFramePr>
            <p:nvPr/>
          </p:nvGraphicFramePr>
          <p:xfrm>
            <a:off x="1338" y="3929"/>
            <a:ext cx="907" cy="260"/>
          </p:xfrm>
          <a:graphic>
            <a:graphicData uri="http://schemas.openxmlformats.org/presentationml/2006/ole">
              <mc:AlternateContent xmlns:mc="http://schemas.openxmlformats.org/markup-compatibility/2006">
                <mc:Choice xmlns:v="urn:schemas-microsoft-com:vml" Requires="v">
                  <p:oleObj spid="_x0000_s18470" r:id="rId11" imgW="850531" imgH="241195" progId="Equation.DSMT4">
                    <p:embed/>
                  </p:oleObj>
                </mc:Choice>
                <mc:Fallback>
                  <p:oleObj r:id="rId11" imgW="850531" imgH="241195" progId="Equation.DSMT4">
                    <p:embed/>
                    <p:pic>
                      <p:nvPicPr>
                        <p:cNvPr id="0" name="Object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38" y="3929"/>
                          <a:ext cx="907"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9" name="Rectangle 22"/>
            <p:cNvSpPr>
              <a:spLocks noChangeArrowheads="1"/>
            </p:cNvSpPr>
            <p:nvPr/>
          </p:nvSpPr>
          <p:spPr bwMode="auto">
            <a:xfrm>
              <a:off x="1066" y="3821"/>
              <a:ext cx="182"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kumimoji="0" lang="en-US" altLang="zh-CN" sz="1800">
                  <a:latin typeface="Arial" panose="020B0604020202020204" pitchFamily="34" charset="0"/>
                </a:rPr>
                <a:t>=</a:t>
              </a:r>
            </a:p>
          </p:txBody>
        </p:sp>
        <p:sp>
          <p:nvSpPr>
            <p:cNvPr id="18450" name="Rectangle 23"/>
            <p:cNvSpPr>
              <a:spLocks noChangeArrowheads="1"/>
            </p:cNvSpPr>
            <p:nvPr/>
          </p:nvSpPr>
          <p:spPr bwMode="auto">
            <a:xfrm>
              <a:off x="1111" y="3385"/>
              <a:ext cx="182"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kumimoji="0" lang="en-US" altLang="zh-CN" sz="1800">
                  <a:latin typeface="Arial" panose="020B0604020202020204" pitchFamily="34" charset="0"/>
                </a:rPr>
                <a:t>=</a:t>
              </a:r>
            </a:p>
          </p:txBody>
        </p:sp>
      </p:grpSp>
      <p:sp>
        <p:nvSpPr>
          <p:cNvPr id="18446" name="Rectangle 2"/>
          <p:cNvSpPr>
            <a:spLocks noGrp="1" noChangeArrowheads="1"/>
          </p:cNvSpPr>
          <p:nvPr>
            <p:ph type="title"/>
          </p:nvPr>
        </p:nvSpPr>
        <p:spPr/>
        <p:txBody>
          <a:bodyPr/>
          <a:lstStyle/>
          <a:p>
            <a:pPr eaLnBrk="1" hangingPunct="1"/>
            <a:r>
              <a:rPr lang="zh-CN" altLang="en-US" b="1" smtClean="0"/>
              <a:t>估计量方差、偏差、均方误差</a:t>
            </a:r>
            <a:endParaRPr lang="zh-CN"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zh-CN" altLang="en-US" b="1" smtClean="0"/>
              <a:t>抽样误差与非抽样误差</a:t>
            </a:r>
          </a:p>
        </p:txBody>
      </p:sp>
      <p:sp>
        <p:nvSpPr>
          <p:cNvPr id="79875" name="Rectangle 3"/>
          <p:cNvSpPr>
            <a:spLocks noGrp="1" noChangeArrowheads="1"/>
          </p:cNvSpPr>
          <p:nvPr>
            <p:ph type="body" idx="1"/>
          </p:nvPr>
        </p:nvSpPr>
        <p:spPr/>
        <p:txBody>
          <a:bodyPr/>
          <a:lstStyle/>
          <a:p>
            <a:pPr eaLnBrk="1" hangingPunct="1">
              <a:defRPr/>
            </a:pPr>
            <a:r>
              <a:rPr lang="zh-CN" altLang="en-US" sz="2800" i="1" u="sng" smtClean="0">
                <a:effectLst>
                  <a:outerShdw blurRad="38100" dist="38100" dir="2700000" algn="tl">
                    <a:srgbClr val="C0C0C0"/>
                  </a:outerShdw>
                </a:effectLst>
              </a:rPr>
              <a:t>抽样误差：</a:t>
            </a:r>
            <a:r>
              <a:rPr lang="zh-CN" altLang="en-US" sz="2800" smtClean="0"/>
              <a:t>抽样误差是由于抽取样本的随机性造成的样本值与总体值之间的差异，只要采用抽样调查，抽样误差就不可避免。</a:t>
            </a:r>
          </a:p>
          <a:p>
            <a:pPr lvl="1" eaLnBrk="1" hangingPunct="1">
              <a:defRPr/>
            </a:pPr>
            <a:r>
              <a:rPr lang="zh-CN" altLang="en-US" sz="2400" smtClean="0"/>
              <a:t>抽样误差是一个一般的概念，它可以用不同的量值来表示。例如：估计量方差或估计量标准差。</a:t>
            </a:r>
          </a:p>
          <a:p>
            <a:pPr eaLnBrk="1" hangingPunct="1">
              <a:defRPr/>
            </a:pPr>
            <a:r>
              <a:rPr lang="zh-CN" altLang="en-US" sz="2800" u="sng" smtClean="0"/>
              <a:t>非抽样误差</a:t>
            </a:r>
            <a:r>
              <a:rPr lang="zh-CN" altLang="en-US" sz="2800" smtClean="0"/>
              <a:t>：是相对于抽样误差而言的，它不是由于抽样的随机性，而是由于其它多种原因引起的估计值与总体参数之间的差异。 </a:t>
            </a:r>
          </a:p>
          <a:p>
            <a:pPr lvl="1" eaLnBrk="1" hangingPunct="1">
              <a:spcBef>
                <a:spcPct val="0"/>
              </a:spcBef>
              <a:buClrTx/>
              <a:buSzTx/>
              <a:buFontTx/>
              <a:buChar char="•"/>
              <a:defRPr/>
            </a:pPr>
            <a:r>
              <a:rPr kumimoji="0" lang="zh-CN" altLang="en-US" sz="2400" smtClean="0"/>
              <a:t>包括：抽样框误差、计量误差、无回答误差等</a:t>
            </a:r>
          </a:p>
          <a:p>
            <a:pPr eaLnBrk="1" hangingPunct="1">
              <a:defRPr/>
            </a:pPr>
            <a:endParaRPr lang="zh-CN" altLang="en-US" sz="2800" smtClean="0"/>
          </a:p>
          <a:p>
            <a:pPr eaLnBrk="1" hangingPunct="1">
              <a:defRPr/>
            </a:pPr>
            <a:endParaRPr lang="zh-CN" altLang="en-US" sz="28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marL="1117600" indent="-1117600" eaLnBrk="1" hangingPunct="1"/>
            <a:r>
              <a:rPr lang="zh-CN" altLang="en-US" b="1" smtClean="0"/>
              <a:t>精度与费用</a:t>
            </a:r>
          </a:p>
        </p:txBody>
      </p:sp>
      <p:sp>
        <p:nvSpPr>
          <p:cNvPr id="20483" name="Rectangle 3"/>
          <p:cNvSpPr>
            <a:spLocks noGrp="1" noChangeArrowheads="1"/>
          </p:cNvSpPr>
          <p:nvPr>
            <p:ph type="body" sz="half" idx="1"/>
          </p:nvPr>
        </p:nvSpPr>
        <p:spPr>
          <a:xfrm>
            <a:off x="395288" y="2133600"/>
            <a:ext cx="7704137" cy="4321175"/>
          </a:xfrm>
        </p:spPr>
        <p:txBody>
          <a:bodyPr/>
          <a:lstStyle/>
          <a:p>
            <a:pPr eaLnBrk="1" hangingPunct="1"/>
            <a:endParaRPr lang="zh-CN" altLang="en-US" smtClean="0"/>
          </a:p>
          <a:p>
            <a:pPr eaLnBrk="1" hangingPunct="1"/>
            <a:endParaRPr lang="zh-CN" altLang="en-US" smtClean="0"/>
          </a:p>
          <a:p>
            <a:pPr eaLnBrk="1" hangingPunct="1"/>
            <a:endParaRPr lang="zh-CN" altLang="en-US" smtClean="0"/>
          </a:p>
          <a:p>
            <a:pPr eaLnBrk="1" hangingPunct="1"/>
            <a:endParaRPr lang="zh-CN" altLang="en-US" sz="2800" smtClean="0"/>
          </a:p>
          <a:p>
            <a:pPr eaLnBrk="1" hangingPunct="1"/>
            <a:r>
              <a:rPr lang="zh-CN" altLang="en-US" sz="2800" smtClean="0"/>
              <a:t>调查的费用是一个与样本量有关的函数，最简单的是线性费用函数。</a:t>
            </a:r>
          </a:p>
          <a:p>
            <a:pPr eaLnBrk="1" hangingPunct="1"/>
            <a:r>
              <a:rPr lang="zh-CN" altLang="en-US" sz="2800" smtClean="0"/>
              <a:t>最优抽样设计：指以最小的费用达到要求的精度或者在给定费用的情况下达到最大的精度</a:t>
            </a:r>
          </a:p>
          <a:p>
            <a:pPr eaLnBrk="1" hangingPunct="1"/>
            <a:endParaRPr lang="zh-CN" altLang="en-US" sz="2800" smtClean="0"/>
          </a:p>
        </p:txBody>
      </p:sp>
      <p:grpSp>
        <p:nvGrpSpPr>
          <p:cNvPr id="20484" name="Group 4"/>
          <p:cNvGrpSpPr>
            <a:grpSpLocks/>
          </p:cNvGrpSpPr>
          <p:nvPr/>
        </p:nvGrpSpPr>
        <p:grpSpPr bwMode="auto">
          <a:xfrm>
            <a:off x="3924300" y="1844675"/>
            <a:ext cx="5322888" cy="2095500"/>
            <a:chOff x="3984" y="7222"/>
            <a:chExt cx="4845" cy="2946"/>
          </a:xfrm>
        </p:grpSpPr>
        <p:sp>
          <p:nvSpPr>
            <p:cNvPr id="20487" name="Freeform 5"/>
            <p:cNvSpPr>
              <a:spLocks/>
            </p:cNvSpPr>
            <p:nvPr/>
          </p:nvSpPr>
          <p:spPr bwMode="auto">
            <a:xfrm>
              <a:off x="5244" y="7222"/>
              <a:ext cx="1620" cy="2600"/>
            </a:xfrm>
            <a:custGeom>
              <a:avLst/>
              <a:gdLst>
                <a:gd name="T0" fmla="*/ 0 w 1620"/>
                <a:gd name="T1" fmla="*/ 0 h 2600"/>
                <a:gd name="T2" fmla="*/ 540 w 1620"/>
                <a:gd name="T3" fmla="*/ 2184 h 2600"/>
                <a:gd name="T4" fmla="*/ 1620 w 1620"/>
                <a:gd name="T5" fmla="*/ 2496 h 2600"/>
                <a:gd name="T6" fmla="*/ 0 60000 65536"/>
                <a:gd name="T7" fmla="*/ 0 60000 65536"/>
                <a:gd name="T8" fmla="*/ 0 60000 65536"/>
                <a:gd name="T9" fmla="*/ 0 w 1620"/>
                <a:gd name="T10" fmla="*/ 0 h 2600"/>
                <a:gd name="T11" fmla="*/ 1620 w 1620"/>
                <a:gd name="T12" fmla="*/ 2600 h 2600"/>
              </a:gdLst>
              <a:ahLst/>
              <a:cxnLst>
                <a:cxn ang="T6">
                  <a:pos x="T0" y="T1"/>
                </a:cxn>
                <a:cxn ang="T7">
                  <a:pos x="T2" y="T3"/>
                </a:cxn>
                <a:cxn ang="T8">
                  <a:pos x="T4" y="T5"/>
                </a:cxn>
              </a:cxnLst>
              <a:rect l="T9" t="T10" r="T11" b="T12"/>
              <a:pathLst>
                <a:path w="1620" h="2600">
                  <a:moveTo>
                    <a:pt x="0" y="0"/>
                  </a:moveTo>
                  <a:cubicBezTo>
                    <a:pt x="135" y="884"/>
                    <a:pt x="270" y="1768"/>
                    <a:pt x="540" y="2184"/>
                  </a:cubicBezTo>
                  <a:cubicBezTo>
                    <a:pt x="810" y="2600"/>
                    <a:pt x="1215" y="2548"/>
                    <a:pt x="1620" y="2496"/>
                  </a:cubicBezTo>
                </a:path>
              </a:pathLst>
            </a:custGeom>
            <a:noFill/>
            <a:ln w="9525" cap="flat"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488" name="Line 6"/>
            <p:cNvSpPr>
              <a:spLocks noChangeShapeType="1"/>
            </p:cNvSpPr>
            <p:nvPr/>
          </p:nvSpPr>
          <p:spPr bwMode="auto">
            <a:xfrm flipV="1">
              <a:off x="4524" y="7306"/>
              <a:ext cx="0" cy="265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20489" name="Line 7"/>
            <p:cNvSpPr>
              <a:spLocks noChangeShapeType="1"/>
            </p:cNvSpPr>
            <p:nvPr/>
          </p:nvSpPr>
          <p:spPr bwMode="auto">
            <a:xfrm flipV="1">
              <a:off x="4524" y="9958"/>
              <a:ext cx="324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20490" name="Text Box 8"/>
            <p:cNvSpPr txBox="1">
              <a:spLocks noChangeArrowheads="1"/>
            </p:cNvSpPr>
            <p:nvPr/>
          </p:nvSpPr>
          <p:spPr bwMode="auto">
            <a:xfrm>
              <a:off x="7749" y="9700"/>
              <a:ext cx="108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kumimoji="0" lang="zh-CN" altLang="en-US" sz="1600">
                  <a:latin typeface="Times New Roman" panose="02020603050405020304" pitchFamily="18" charset="0"/>
                </a:rPr>
                <a:t>样本容量</a:t>
              </a:r>
            </a:p>
          </p:txBody>
        </p:sp>
        <p:sp>
          <p:nvSpPr>
            <p:cNvPr id="20491" name="Text Box 9"/>
            <p:cNvSpPr txBox="1">
              <a:spLocks noChangeArrowheads="1"/>
            </p:cNvSpPr>
            <p:nvPr/>
          </p:nvSpPr>
          <p:spPr bwMode="auto">
            <a:xfrm>
              <a:off x="3984" y="7225"/>
              <a:ext cx="420" cy="1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kumimoji="0" lang="zh-CN" altLang="en-US" sz="2000">
                  <a:latin typeface="Times New Roman" panose="02020603050405020304" pitchFamily="18" charset="0"/>
                </a:rPr>
                <a:t>抽样误差</a:t>
              </a:r>
            </a:p>
          </p:txBody>
        </p:sp>
      </p:grpSp>
      <p:graphicFrame>
        <p:nvGraphicFramePr>
          <p:cNvPr id="20485" name="Object 11"/>
          <p:cNvGraphicFramePr>
            <a:graphicFrameLocks noGrp="1" noChangeAspect="1"/>
          </p:cNvGraphicFramePr>
          <p:nvPr>
            <p:ph sz="half" idx="2"/>
          </p:nvPr>
        </p:nvGraphicFramePr>
        <p:xfrm>
          <a:off x="4356100" y="4797425"/>
          <a:ext cx="2232025" cy="647700"/>
        </p:xfrm>
        <a:graphic>
          <a:graphicData uri="http://schemas.openxmlformats.org/presentationml/2006/ole">
            <mc:AlternateContent xmlns:mc="http://schemas.openxmlformats.org/markup-compatibility/2006">
              <mc:Choice xmlns:v="urn:schemas-microsoft-com:vml" Requires="v">
                <p:oleObj spid="_x0000_s20495" r:id="rId3" imgW="787400" imgH="228600" progId="Equation.3">
                  <p:embed/>
                </p:oleObj>
              </mc:Choice>
              <mc:Fallback>
                <p:oleObj r:id="rId3" imgW="787400" imgH="2286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4797425"/>
                        <a:ext cx="2232025" cy="6477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6" name="Rectangle 13"/>
          <p:cNvSpPr>
            <a:spLocks noChangeArrowheads="1"/>
          </p:cNvSpPr>
          <p:nvPr/>
        </p:nvSpPr>
        <p:spPr bwMode="auto">
          <a:xfrm>
            <a:off x="0" y="2133600"/>
            <a:ext cx="424815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lnSpc>
                <a:spcPct val="90000"/>
              </a:lnSpc>
            </a:pPr>
            <a:r>
              <a:rPr lang="zh-CN" altLang="en-US" sz="2800"/>
              <a:t>精度由误差来表现。</a:t>
            </a:r>
          </a:p>
          <a:p>
            <a:pPr lvl="1" eaLnBrk="1" hangingPunct="1">
              <a:lnSpc>
                <a:spcPct val="90000"/>
              </a:lnSpc>
            </a:pPr>
            <a:r>
              <a:rPr lang="zh-CN" altLang="en-US" sz="2400"/>
              <a:t>抽样误差与样本量有关，样本量越大，在其它条件相同情况下，抽样误差就越小，抽样调查的精度就越高。</a:t>
            </a:r>
          </a:p>
          <a:p>
            <a:pPr eaLnBrk="1" hangingPunct="1">
              <a:lnSpc>
                <a:spcPct val="90000"/>
              </a:lnSpc>
            </a:pPr>
            <a:endParaRPr lang="zh-CN" altLang="en-US" sz="2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smtClean="0">
                <a:solidFill>
                  <a:srgbClr val="000000"/>
                </a:solidFill>
              </a:rPr>
              <a:t>几种基本的</a:t>
            </a:r>
            <a:r>
              <a:rPr lang="zh-CN" altLang="en-US" smtClean="0"/>
              <a:t>抽样方式 </a:t>
            </a:r>
          </a:p>
        </p:txBody>
      </p:sp>
      <p:sp>
        <p:nvSpPr>
          <p:cNvPr id="21507" name="Rectangle 3"/>
          <p:cNvSpPr>
            <a:spLocks noGrp="1" noChangeArrowheads="1"/>
          </p:cNvSpPr>
          <p:nvPr>
            <p:ph type="body" idx="1"/>
          </p:nvPr>
        </p:nvSpPr>
        <p:spPr/>
        <p:txBody>
          <a:bodyPr/>
          <a:lstStyle/>
          <a:p>
            <a:pPr eaLnBrk="1" hangingPunct="1">
              <a:buFont typeface="Wingdings" panose="05000000000000000000" pitchFamily="2" charset="2"/>
              <a:buNone/>
            </a:pPr>
            <a:r>
              <a:rPr lang="zh-CN" altLang="en-GB" b="1" smtClean="0"/>
              <a:t>   概率抽样调查          非概率抽样调查</a:t>
            </a:r>
            <a:endParaRPr lang="zh-CN" altLang="en-US" b="1" smtClean="0"/>
          </a:p>
        </p:txBody>
      </p:sp>
      <p:sp>
        <p:nvSpPr>
          <p:cNvPr id="21508" name="Rectangle 4"/>
          <p:cNvSpPr>
            <a:spLocks noChangeArrowheads="1"/>
          </p:cNvSpPr>
          <p:nvPr/>
        </p:nvSpPr>
        <p:spPr bwMode="auto">
          <a:xfrm>
            <a:off x="611188" y="2924175"/>
            <a:ext cx="2952750" cy="3024188"/>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contourClr>
              <a:schemeClr val="accent1"/>
            </a:contourClr>
          </a:sp3d>
        </p:spPr>
        <p:txBody>
          <a:bodyPr wrap="none" anchor="ctr">
            <a:flatTx/>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Char char="•"/>
            </a:pPr>
            <a:r>
              <a:rPr lang="zh-CN" altLang="en-US" sz="2400" b="1">
                <a:latin typeface="Arial" panose="020B0604020202020204" pitchFamily="34" charset="0"/>
              </a:rPr>
              <a:t>简单随机抽样</a:t>
            </a:r>
          </a:p>
          <a:p>
            <a:pPr eaLnBrk="1" hangingPunct="1">
              <a:spcBef>
                <a:spcPct val="0"/>
              </a:spcBef>
              <a:buClrTx/>
              <a:buSzTx/>
              <a:buFontTx/>
              <a:buChar char="•"/>
            </a:pPr>
            <a:r>
              <a:rPr lang="zh-CN" altLang="en-US" sz="2400" b="1">
                <a:latin typeface="Arial" panose="020B0604020202020204" pitchFamily="34" charset="0"/>
              </a:rPr>
              <a:t>分层抽样</a:t>
            </a:r>
          </a:p>
          <a:p>
            <a:pPr eaLnBrk="1" hangingPunct="1">
              <a:spcBef>
                <a:spcPct val="0"/>
              </a:spcBef>
              <a:buClrTx/>
              <a:buSzTx/>
              <a:buFontTx/>
              <a:buChar char="•"/>
            </a:pPr>
            <a:r>
              <a:rPr lang="zh-CN" altLang="en-US" sz="2400" b="1">
                <a:latin typeface="Arial" panose="020B0604020202020204" pitchFamily="34" charset="0"/>
              </a:rPr>
              <a:t>系统抽样</a:t>
            </a:r>
          </a:p>
          <a:p>
            <a:pPr eaLnBrk="1" hangingPunct="1">
              <a:spcBef>
                <a:spcPct val="0"/>
              </a:spcBef>
              <a:buClrTx/>
              <a:buSzTx/>
              <a:buFontTx/>
              <a:buChar char="•"/>
            </a:pPr>
            <a:r>
              <a:rPr lang="zh-CN" altLang="en-US" sz="2400" b="1">
                <a:latin typeface="Arial" panose="020B0604020202020204" pitchFamily="34" charset="0"/>
              </a:rPr>
              <a:t>整群抽样</a:t>
            </a:r>
          </a:p>
          <a:p>
            <a:pPr eaLnBrk="1" hangingPunct="1">
              <a:spcBef>
                <a:spcPct val="0"/>
              </a:spcBef>
              <a:buClrTx/>
              <a:buSzTx/>
              <a:buFontTx/>
              <a:buChar char="•"/>
            </a:pPr>
            <a:r>
              <a:rPr lang="zh-CN" altLang="en-US" sz="2400" b="1">
                <a:latin typeface="Arial" panose="020B0604020202020204" pitchFamily="34" charset="0"/>
              </a:rPr>
              <a:t>多阶段抽样 </a:t>
            </a:r>
          </a:p>
          <a:p>
            <a:pPr eaLnBrk="1" hangingPunct="1">
              <a:spcBef>
                <a:spcPct val="0"/>
              </a:spcBef>
              <a:buClrTx/>
              <a:buSzTx/>
              <a:buFontTx/>
              <a:buChar char="•"/>
            </a:pPr>
            <a:endParaRPr kumimoji="0" lang="zh-CN" altLang="en-US" sz="2400" b="1">
              <a:latin typeface="Arial" panose="020B0604020202020204" pitchFamily="34" charset="0"/>
            </a:endParaRPr>
          </a:p>
        </p:txBody>
      </p:sp>
      <p:sp>
        <p:nvSpPr>
          <p:cNvPr id="21509" name="Rectangle 5"/>
          <p:cNvSpPr>
            <a:spLocks noChangeArrowheads="1"/>
          </p:cNvSpPr>
          <p:nvPr/>
        </p:nvSpPr>
        <p:spPr bwMode="auto">
          <a:xfrm>
            <a:off x="4140200" y="2781300"/>
            <a:ext cx="4681538" cy="3097213"/>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contourClr>
              <a:schemeClr val="accent1"/>
            </a:contourClr>
          </a:sp3d>
        </p:spPr>
        <p:txBody>
          <a:bodyPr wrap="none" anchor="ctr">
            <a:flatTx/>
          </a:bodyPr>
          <a:lstStyle>
            <a:lvl1pPr marL="342900" indent="-342900">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Char char="•"/>
            </a:pPr>
            <a:r>
              <a:rPr kumimoji="0" lang="zh-CN" altLang="en-GB" sz="2000" b="1">
                <a:latin typeface="Arial" panose="020B0604020202020204" pitchFamily="34" charset="0"/>
              </a:rPr>
              <a:t>判断抽样</a:t>
            </a:r>
            <a:r>
              <a:rPr kumimoji="0" lang="en-GB" altLang="zh-CN" sz="2000" b="1">
                <a:latin typeface="Arial" panose="020B0604020202020204" pitchFamily="34" charset="0"/>
              </a:rPr>
              <a:t>(</a:t>
            </a:r>
            <a:r>
              <a:rPr kumimoji="0" lang="zh-CN" altLang="en-US" sz="2000" b="1">
                <a:latin typeface="Arial" panose="020B0604020202020204" pitchFamily="34" charset="0"/>
              </a:rPr>
              <a:t>包括</a:t>
            </a:r>
            <a:r>
              <a:rPr kumimoji="0" lang="zh-CN" altLang="en-GB" sz="2000" b="1">
                <a:latin typeface="Arial" panose="020B0604020202020204" pitchFamily="34" charset="0"/>
              </a:rPr>
              <a:t>典型调查和重点调查</a:t>
            </a:r>
            <a:r>
              <a:rPr kumimoji="0" lang="en-GB" altLang="zh-CN" sz="2000" b="1">
                <a:latin typeface="Arial" panose="020B0604020202020204" pitchFamily="34" charset="0"/>
              </a:rPr>
              <a:t>)</a:t>
            </a:r>
          </a:p>
          <a:p>
            <a:pPr eaLnBrk="1" hangingPunct="1">
              <a:spcBef>
                <a:spcPct val="0"/>
              </a:spcBef>
              <a:buClrTx/>
              <a:buSzTx/>
              <a:buFontTx/>
              <a:buChar char="•"/>
            </a:pPr>
            <a:r>
              <a:rPr kumimoji="0" lang="zh-CN" altLang="en-GB" sz="2000" b="1">
                <a:latin typeface="Arial" panose="020B0604020202020204" pitchFamily="34" charset="0"/>
              </a:rPr>
              <a:t>便利抽样</a:t>
            </a:r>
          </a:p>
          <a:p>
            <a:pPr eaLnBrk="1" hangingPunct="1">
              <a:spcBef>
                <a:spcPct val="0"/>
              </a:spcBef>
              <a:buClrTx/>
              <a:buSzTx/>
              <a:buFontTx/>
              <a:buChar char="•"/>
            </a:pPr>
            <a:r>
              <a:rPr kumimoji="0" lang="zh-CN" altLang="en-GB" sz="2000" b="1">
                <a:latin typeface="Arial" panose="020B0604020202020204" pitchFamily="34" charset="0"/>
              </a:rPr>
              <a:t>自愿样本</a:t>
            </a:r>
          </a:p>
          <a:p>
            <a:pPr eaLnBrk="1" hangingPunct="1">
              <a:spcBef>
                <a:spcPct val="0"/>
              </a:spcBef>
              <a:buClrTx/>
              <a:buSzTx/>
              <a:buFontTx/>
              <a:buChar char="•"/>
            </a:pPr>
            <a:r>
              <a:rPr kumimoji="0" lang="zh-CN" altLang="en-GB" sz="2000" b="1">
                <a:latin typeface="Arial" panose="020B0604020202020204" pitchFamily="34" charset="0"/>
              </a:rPr>
              <a:t>滚雪球抽样</a:t>
            </a:r>
          </a:p>
          <a:p>
            <a:pPr eaLnBrk="1" hangingPunct="1">
              <a:spcBef>
                <a:spcPct val="0"/>
              </a:spcBef>
              <a:buClrTx/>
              <a:buSzTx/>
              <a:buFontTx/>
              <a:buChar char="•"/>
            </a:pPr>
            <a:r>
              <a:rPr kumimoji="0" lang="zh-CN" altLang="en-GB" sz="2000" b="1">
                <a:latin typeface="Arial" panose="020B0604020202020204" pitchFamily="34" charset="0"/>
              </a:rPr>
              <a:t>配额抽样等</a:t>
            </a:r>
            <a:endParaRPr kumimoji="0" lang="zh-CN" altLang="en-US" sz="2000" b="1">
              <a:latin typeface="Arial" panose="020B0604020202020204" pitchFamily="34" charset="0"/>
            </a:endParaRPr>
          </a:p>
          <a:p>
            <a:pPr eaLnBrk="1" hangingPunct="1">
              <a:spcBef>
                <a:spcPct val="0"/>
              </a:spcBef>
              <a:buClrTx/>
              <a:buSzTx/>
              <a:buFontTx/>
              <a:buChar char="•"/>
            </a:pPr>
            <a:endParaRPr kumimoji="0" lang="zh-CN" altLang="en-US" sz="2000" b="1">
              <a:latin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zh-CN" altLang="en-US" smtClean="0"/>
              <a:t>第</a:t>
            </a:r>
            <a:r>
              <a:rPr lang="en-US" altLang="zh-CN" smtClean="0"/>
              <a:t>1  </a:t>
            </a:r>
            <a:r>
              <a:rPr lang="zh-CN" altLang="en-US" smtClean="0"/>
              <a:t>章  绪论</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简单随机抽样</a:t>
            </a:r>
          </a:p>
        </p:txBody>
      </p:sp>
      <p:sp>
        <p:nvSpPr>
          <p:cNvPr id="22531" name="Rectangle 3"/>
          <p:cNvSpPr>
            <a:spLocks noGrp="1" noChangeArrowheads="1"/>
          </p:cNvSpPr>
          <p:nvPr>
            <p:ph type="body" idx="1"/>
          </p:nvPr>
        </p:nvSpPr>
        <p:spPr>
          <a:xfrm>
            <a:off x="304800" y="1981200"/>
            <a:ext cx="7543800" cy="4114800"/>
          </a:xfrm>
        </p:spPr>
        <p:txBody>
          <a:bodyPr/>
          <a:lstStyle/>
          <a:p>
            <a:pPr eaLnBrk="1" hangingPunct="1"/>
            <a:r>
              <a:rPr lang="zh-CN" altLang="en-US" sz="2800" smtClean="0">
                <a:solidFill>
                  <a:srgbClr val="000000"/>
                </a:solidFill>
                <a:latin typeface="宋体" panose="02010600030101010101" pitchFamily="2" charset="-122"/>
              </a:rPr>
              <a:t>简单随机抽样</a:t>
            </a:r>
            <a:r>
              <a:rPr lang="zh-CN" altLang="en-US" sz="2800" smtClean="0">
                <a:solidFill>
                  <a:srgbClr val="000000"/>
                </a:solidFill>
              </a:rPr>
              <a:t>(</a:t>
            </a:r>
            <a:r>
              <a:rPr lang="en-US" altLang="zh-CN" sz="2800" smtClean="0">
                <a:solidFill>
                  <a:srgbClr val="000000"/>
                </a:solidFill>
              </a:rPr>
              <a:t>simple random sampling)</a:t>
            </a:r>
            <a:r>
              <a:rPr lang="zh-CN" altLang="en-US" sz="2800" smtClean="0">
                <a:solidFill>
                  <a:srgbClr val="000000"/>
                </a:solidFill>
                <a:latin typeface="宋体" panose="02010600030101010101" pitchFamily="2" charset="-122"/>
              </a:rPr>
              <a:t>又称纯随机抽样，考虑一个包含</a:t>
            </a:r>
            <a:r>
              <a:rPr lang="en-US" altLang="zh-CN" sz="2800" smtClean="0">
                <a:solidFill>
                  <a:srgbClr val="000000"/>
                </a:solidFill>
              </a:rPr>
              <a:t>N</a:t>
            </a:r>
            <a:r>
              <a:rPr lang="zh-CN" altLang="en-US" sz="2800" smtClean="0">
                <a:solidFill>
                  <a:srgbClr val="000000"/>
                </a:solidFill>
                <a:latin typeface="宋体" panose="02010600030101010101" pitchFamily="2" charset="-122"/>
              </a:rPr>
              <a:t>个单位的母体，从中抽取</a:t>
            </a:r>
            <a:r>
              <a:rPr lang="en-US" altLang="zh-CN" sz="2800" smtClean="0">
                <a:solidFill>
                  <a:srgbClr val="000000"/>
                </a:solidFill>
              </a:rPr>
              <a:t>n</a:t>
            </a:r>
            <a:r>
              <a:rPr lang="zh-CN" altLang="en-US" sz="2800" smtClean="0">
                <a:solidFill>
                  <a:srgbClr val="000000"/>
                </a:solidFill>
                <a:latin typeface="宋体" panose="02010600030101010101" pitchFamily="2" charset="-122"/>
              </a:rPr>
              <a:t>个单位作为样本。如果抽样是不放回的，即同一个单位不能在样本中重复出现，那么总共有</a:t>
            </a:r>
            <a:r>
              <a:rPr lang="en-US" altLang="zh-CN" sz="2800" smtClean="0">
                <a:solidFill>
                  <a:srgbClr val="000000"/>
                </a:solidFill>
                <a:latin typeface="宋体" panose="02010600030101010101" pitchFamily="2" charset="-122"/>
              </a:rPr>
              <a:t>C(N,n) </a:t>
            </a:r>
            <a:r>
              <a:rPr lang="zh-CN" altLang="en-US" sz="2800" smtClean="0">
                <a:solidFill>
                  <a:srgbClr val="000000"/>
                </a:solidFill>
                <a:latin typeface="宋体" panose="02010600030101010101" pitchFamily="2" charset="-122"/>
              </a:rPr>
              <a:t>种不同的取法，也就是说共有</a:t>
            </a:r>
            <a:r>
              <a:rPr lang="en-US" altLang="zh-CN" sz="2800" smtClean="0">
                <a:solidFill>
                  <a:srgbClr val="000000"/>
                </a:solidFill>
                <a:latin typeface="宋体" panose="02010600030101010101" pitchFamily="2" charset="-122"/>
              </a:rPr>
              <a:t>C(N,n)</a:t>
            </a:r>
            <a:r>
              <a:rPr lang="zh-CN" altLang="en-US" sz="2800" smtClean="0">
                <a:solidFill>
                  <a:srgbClr val="000000"/>
                </a:solidFill>
                <a:latin typeface="宋体" panose="02010600030101010101" pitchFamily="2" charset="-122"/>
              </a:rPr>
              <a:t>个可能的不同样本。如果每个样本被抽中的概率都相等，则称这种抽样方法为简单随机抽样，所得到的样本叫做简单随机样本（</a:t>
            </a:r>
            <a:r>
              <a:rPr lang="en-US" altLang="zh-CN" sz="2800" smtClean="0">
                <a:solidFill>
                  <a:srgbClr val="000000"/>
                </a:solidFill>
              </a:rPr>
              <a:t>SRS</a:t>
            </a:r>
            <a:r>
              <a:rPr lang="en-US" altLang="zh-CN" sz="2800" smtClean="0">
                <a:solidFill>
                  <a:srgbClr val="000000"/>
                </a:solidFill>
                <a:latin typeface="宋体" panose="02010600030101010101" pitchFamily="2" charset="-122"/>
              </a:rPr>
              <a:t>）。</a:t>
            </a:r>
            <a:r>
              <a:rPr lang="en-US" altLang="zh-CN" sz="280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algn="just" eaLnBrk="1" hangingPunct="1"/>
            <a:r>
              <a:rPr lang="zh-CN" altLang="en-US" smtClean="0">
                <a:latin typeface="Times New Roman" panose="02020603050405020304" pitchFamily="18" charset="0"/>
              </a:rPr>
              <a:t>例题： </a:t>
            </a:r>
            <a:r>
              <a:rPr lang="zh-CN" altLang="en-US" smtClean="0">
                <a:latin typeface="宋体" panose="02010600030101010101" pitchFamily="2" charset="-122"/>
              </a:rPr>
              <a:t>某大学欲了解该校研究生中打算报考托福人数的比例，全校研究生共有</a:t>
            </a:r>
            <a:r>
              <a:rPr lang="zh-CN" altLang="en-US" smtClean="0"/>
              <a:t>570</a:t>
            </a:r>
            <a:r>
              <a:rPr lang="zh-CN" altLang="en-US" smtClean="0">
                <a:latin typeface="宋体" panose="02010600030101010101" pitchFamily="2" charset="-122"/>
              </a:rPr>
              <a:t>人，随机抽取了</a:t>
            </a:r>
            <a:r>
              <a:rPr lang="zh-CN" altLang="en-US" smtClean="0"/>
              <a:t>100</a:t>
            </a:r>
            <a:r>
              <a:rPr lang="zh-CN" altLang="en-US" smtClean="0">
                <a:latin typeface="宋体" panose="02010600030101010101" pitchFamily="2" charset="-122"/>
              </a:rPr>
              <a:t>人，其中有</a:t>
            </a:r>
            <a:r>
              <a:rPr lang="zh-CN" altLang="en-US" smtClean="0"/>
              <a:t>14</a:t>
            </a:r>
            <a:r>
              <a:rPr lang="zh-CN" altLang="en-US" smtClean="0">
                <a:latin typeface="宋体" panose="02010600030101010101" pitchFamily="2" charset="-122"/>
              </a:rPr>
              <a:t>人准备参加托福考试，试以</a:t>
            </a:r>
            <a:r>
              <a:rPr lang="zh-CN" altLang="en-US" smtClean="0"/>
              <a:t>95%</a:t>
            </a:r>
            <a:r>
              <a:rPr lang="zh-CN" altLang="en-US" smtClean="0">
                <a:latin typeface="宋体" panose="02010600030101010101" pitchFamily="2" charset="-122"/>
              </a:rPr>
              <a:t>的把握程度对研究生中欲报考托福人数的比例作出估计。</a:t>
            </a:r>
            <a:r>
              <a:rPr lang="zh-CN" altLang="en-US" smtClean="0"/>
              <a:t> </a:t>
            </a:r>
          </a:p>
        </p:txBody>
      </p:sp>
      <p:sp>
        <p:nvSpPr>
          <p:cNvPr id="23555"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简单随机抽样</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分层抽样</a:t>
            </a:r>
          </a:p>
        </p:txBody>
      </p:sp>
      <p:sp>
        <p:nvSpPr>
          <p:cNvPr id="24579" name="Rectangle 3"/>
          <p:cNvSpPr>
            <a:spLocks noGrp="1" noChangeArrowheads="1"/>
          </p:cNvSpPr>
          <p:nvPr>
            <p:ph type="body" idx="1"/>
          </p:nvPr>
        </p:nvSpPr>
        <p:spPr/>
        <p:txBody>
          <a:bodyPr/>
          <a:lstStyle/>
          <a:p>
            <a:pPr eaLnBrk="1" hangingPunct="1">
              <a:lnSpc>
                <a:spcPct val="90000"/>
              </a:lnSpc>
            </a:pPr>
            <a:r>
              <a:rPr lang="zh-CN" altLang="en-US" smtClean="0">
                <a:solidFill>
                  <a:srgbClr val="000000"/>
                </a:solidFill>
              </a:rPr>
              <a:t> </a:t>
            </a:r>
            <a:r>
              <a:rPr lang="zh-CN" altLang="en-US" smtClean="0">
                <a:solidFill>
                  <a:srgbClr val="000000"/>
                </a:solidFill>
                <a:latin typeface="宋体" panose="02010600030101010101" pitchFamily="2" charset="-122"/>
              </a:rPr>
              <a:t>分层抽样</a:t>
            </a:r>
            <a:r>
              <a:rPr lang="zh-CN" altLang="en-US" smtClean="0">
                <a:solidFill>
                  <a:srgbClr val="000000"/>
                </a:solidFill>
              </a:rPr>
              <a:t>(</a:t>
            </a:r>
            <a:r>
              <a:rPr lang="en-US" altLang="zh-CN" smtClean="0">
                <a:solidFill>
                  <a:srgbClr val="000000"/>
                </a:solidFill>
              </a:rPr>
              <a:t>stratified  sampling)</a:t>
            </a:r>
            <a:r>
              <a:rPr lang="zh-CN" altLang="en-US" smtClean="0">
                <a:solidFill>
                  <a:srgbClr val="000000"/>
                </a:solidFill>
                <a:latin typeface="宋体" panose="02010600030101010101" pitchFamily="2" charset="-122"/>
              </a:rPr>
              <a:t>又称类别抽样，它是先将总体所有单位按某些重要标志进行分类</a:t>
            </a:r>
            <a:r>
              <a:rPr lang="zh-CN" altLang="en-US" smtClean="0">
                <a:solidFill>
                  <a:srgbClr val="000000"/>
                </a:solidFill>
              </a:rPr>
              <a:t>(</a:t>
            </a:r>
            <a:r>
              <a:rPr lang="zh-CN" altLang="en-US" smtClean="0">
                <a:solidFill>
                  <a:srgbClr val="000000"/>
                </a:solidFill>
                <a:latin typeface="宋体" panose="02010600030101010101" pitchFamily="2" charset="-122"/>
              </a:rPr>
              <a:t>层</a:t>
            </a:r>
            <a:r>
              <a:rPr lang="zh-CN" altLang="en-US" smtClean="0">
                <a:solidFill>
                  <a:srgbClr val="000000"/>
                </a:solidFill>
              </a:rPr>
              <a:t>)</a:t>
            </a:r>
            <a:r>
              <a:rPr lang="zh-CN" altLang="en-US" smtClean="0">
                <a:solidFill>
                  <a:srgbClr val="000000"/>
                </a:solidFill>
                <a:latin typeface="宋体" panose="02010600030101010101" pitchFamily="2" charset="-122"/>
              </a:rPr>
              <a:t>，然后在各类</a:t>
            </a:r>
            <a:r>
              <a:rPr lang="zh-CN" altLang="en-US" smtClean="0">
                <a:solidFill>
                  <a:srgbClr val="000000"/>
                </a:solidFill>
              </a:rPr>
              <a:t>(</a:t>
            </a:r>
            <a:r>
              <a:rPr lang="zh-CN" altLang="en-US" smtClean="0">
                <a:solidFill>
                  <a:srgbClr val="000000"/>
                </a:solidFill>
                <a:latin typeface="宋体" panose="02010600030101010101" pitchFamily="2" charset="-122"/>
              </a:rPr>
              <a:t>层</a:t>
            </a:r>
            <a:r>
              <a:rPr lang="zh-CN" altLang="en-US" smtClean="0">
                <a:solidFill>
                  <a:srgbClr val="000000"/>
                </a:solidFill>
              </a:rPr>
              <a:t>)</a:t>
            </a:r>
            <a:r>
              <a:rPr lang="zh-CN" altLang="en-US" smtClean="0">
                <a:solidFill>
                  <a:srgbClr val="000000"/>
                </a:solidFill>
                <a:latin typeface="宋体" panose="02010600030101010101" pitchFamily="2" charset="-122"/>
              </a:rPr>
              <a:t>中采用简单随机抽样或系统抽样方式抽取样本单位的一种抽样方式。例如，对员工收入状况进行调查，就可将员工按职业不同，分为生产人员、商业人员、服务性工作人员等各层，再从各层中抽取员工。</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p:txBody>
          <a:bodyPr/>
          <a:lstStyle/>
          <a:p>
            <a:pPr eaLnBrk="1" hangingPunct="1"/>
            <a:r>
              <a:rPr lang="zh-CN" altLang="en-US" smtClean="0">
                <a:solidFill>
                  <a:srgbClr val="000000"/>
                </a:solidFill>
                <a:latin typeface="宋体" panose="02010600030101010101" pitchFamily="2" charset="-122"/>
              </a:rPr>
              <a:t>等比例抽样</a:t>
            </a:r>
          </a:p>
          <a:p>
            <a:pPr eaLnBrk="1" hangingPunct="1"/>
            <a:r>
              <a:rPr lang="zh-CN" altLang="en-US" smtClean="0">
                <a:solidFill>
                  <a:srgbClr val="000000"/>
                </a:solidFill>
                <a:latin typeface="宋体" panose="02010600030101010101" pitchFamily="2" charset="-122"/>
              </a:rPr>
              <a:t>不等比例抽样</a:t>
            </a:r>
          </a:p>
          <a:p>
            <a:pPr eaLnBrk="1" hangingPunct="1"/>
            <a:endParaRPr lang="zh-CN" altLang="en-US" smtClean="0">
              <a:solidFill>
                <a:srgbClr val="000000"/>
              </a:solidFill>
              <a:latin typeface="宋体" panose="02010600030101010101" pitchFamily="2" charset="-122"/>
            </a:endParaRPr>
          </a:p>
          <a:p>
            <a:pPr eaLnBrk="1" hangingPunct="1"/>
            <a:r>
              <a:rPr lang="zh-CN" altLang="en-US" smtClean="0">
                <a:solidFill>
                  <a:srgbClr val="000000"/>
                </a:solidFill>
                <a:latin typeface="宋体" panose="02010600030101010101" pitchFamily="2" charset="-122"/>
              </a:rPr>
              <a:t>优点</a:t>
            </a:r>
          </a:p>
          <a:p>
            <a:pPr lvl="1" eaLnBrk="1" hangingPunct="1"/>
            <a:r>
              <a:rPr lang="zh-CN" altLang="en-US" smtClean="0">
                <a:solidFill>
                  <a:srgbClr val="000000"/>
                </a:solidFill>
                <a:latin typeface="宋体" panose="02010600030101010101" pitchFamily="2" charset="-122"/>
              </a:rPr>
              <a:t>更为精确</a:t>
            </a:r>
          </a:p>
          <a:p>
            <a:pPr lvl="1" eaLnBrk="1" hangingPunct="1"/>
            <a:r>
              <a:rPr lang="zh-CN" altLang="en-US" smtClean="0">
                <a:solidFill>
                  <a:srgbClr val="000000"/>
                </a:solidFill>
                <a:latin typeface="宋体" panose="02010600030101010101" pitchFamily="2" charset="-122"/>
              </a:rPr>
              <a:t>对每层的推论  </a:t>
            </a:r>
            <a:r>
              <a:rPr lang="zh-CN" altLang="en-US" smtClean="0"/>
              <a:t> </a:t>
            </a:r>
          </a:p>
        </p:txBody>
      </p:sp>
      <p:sp>
        <p:nvSpPr>
          <p:cNvPr id="25603"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分层抽样</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系统抽样</a:t>
            </a:r>
          </a:p>
        </p:txBody>
      </p:sp>
      <p:sp>
        <p:nvSpPr>
          <p:cNvPr id="26627" name="Rectangle 3"/>
          <p:cNvSpPr>
            <a:spLocks noGrp="1" noChangeArrowheads="1"/>
          </p:cNvSpPr>
          <p:nvPr>
            <p:ph type="body" idx="1"/>
          </p:nvPr>
        </p:nvSpPr>
        <p:spPr/>
        <p:txBody>
          <a:bodyPr/>
          <a:lstStyle/>
          <a:p>
            <a:pPr algn="just" eaLnBrk="1" hangingPunct="1"/>
            <a:r>
              <a:rPr lang="zh-CN" altLang="en-US" smtClean="0"/>
              <a:t> </a:t>
            </a:r>
            <a:r>
              <a:rPr lang="zh-CN" altLang="en-US" smtClean="0">
                <a:latin typeface="Times New Roman" panose="02020603050405020304" pitchFamily="18" charset="0"/>
              </a:rPr>
              <a:t>系统抽样是将</a:t>
            </a:r>
            <a:r>
              <a:rPr lang="en-US" altLang="zh-CN" smtClean="0"/>
              <a:t>N</a:t>
            </a:r>
            <a:r>
              <a:rPr lang="zh-CN" altLang="en-US" smtClean="0">
                <a:latin typeface="Times New Roman" panose="02020603050405020304" pitchFamily="18" charset="0"/>
              </a:rPr>
              <a:t>个总体单位按一定顺序排列，先随机抽取一个单位作为样本的第一个单位，然后按某种确定的规则抽取样本的其它单位。</a:t>
            </a:r>
          </a:p>
          <a:p>
            <a:pPr algn="just" eaLnBrk="1" hangingPunct="1"/>
            <a:r>
              <a:rPr lang="zh-CN" altLang="en-US" smtClean="0">
                <a:latin typeface="Times New Roman" panose="02020603050405020304" pitchFamily="18" charset="0"/>
              </a:rPr>
              <a:t>其中最简单也是最常用的规则是等间隔抽取。所以系统抽样又称等距抽样。</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系统抽样</a:t>
            </a:r>
            <a:endParaRPr lang="zh-CN" altLang="en-US" smtClean="0"/>
          </a:p>
        </p:txBody>
      </p:sp>
      <p:sp>
        <p:nvSpPr>
          <p:cNvPr id="27651" name="Rectangle 3"/>
          <p:cNvSpPr>
            <a:spLocks noGrp="1" noChangeArrowheads="1"/>
          </p:cNvSpPr>
          <p:nvPr>
            <p:ph type="body" idx="1"/>
          </p:nvPr>
        </p:nvSpPr>
        <p:spPr/>
        <p:txBody>
          <a:bodyPr/>
          <a:lstStyle/>
          <a:p>
            <a:pPr eaLnBrk="1" hangingPunct="1">
              <a:lnSpc>
                <a:spcPct val="90000"/>
              </a:lnSpc>
            </a:pPr>
            <a:r>
              <a:rPr lang="zh-CN" altLang="en-US" sz="2800" smtClean="0">
                <a:solidFill>
                  <a:srgbClr val="000000"/>
                </a:solidFill>
                <a:latin typeface="宋体" panose="02010600030101010101" pitchFamily="2" charset="-122"/>
              </a:rPr>
              <a:t>排列顺序与调查项目无关</a:t>
            </a:r>
          </a:p>
          <a:p>
            <a:pPr eaLnBrk="1" hangingPunct="1">
              <a:lnSpc>
                <a:spcPct val="90000"/>
              </a:lnSpc>
            </a:pPr>
            <a:r>
              <a:rPr lang="zh-CN" altLang="en-US" sz="2800" smtClean="0">
                <a:solidFill>
                  <a:srgbClr val="000000"/>
                </a:solidFill>
                <a:latin typeface="宋体" panose="02010600030101010101" pitchFamily="2" charset="-122"/>
              </a:rPr>
              <a:t>排列顺序与调查项目有关</a:t>
            </a:r>
          </a:p>
          <a:p>
            <a:pPr eaLnBrk="1" hangingPunct="1">
              <a:lnSpc>
                <a:spcPct val="90000"/>
              </a:lnSpc>
            </a:pPr>
            <a:endParaRPr lang="zh-CN" altLang="en-US" sz="2800" smtClean="0">
              <a:solidFill>
                <a:srgbClr val="000000"/>
              </a:solidFill>
              <a:latin typeface="宋体" panose="02010600030101010101" pitchFamily="2" charset="-122"/>
            </a:endParaRPr>
          </a:p>
          <a:p>
            <a:pPr eaLnBrk="1" hangingPunct="1">
              <a:lnSpc>
                <a:spcPct val="90000"/>
              </a:lnSpc>
            </a:pPr>
            <a:r>
              <a:rPr lang="zh-CN" altLang="en-US" sz="2800" smtClean="0">
                <a:solidFill>
                  <a:srgbClr val="000000"/>
                </a:solidFill>
                <a:latin typeface="宋体" panose="02010600030101010101" pitchFamily="2" charset="-122"/>
              </a:rPr>
              <a:t>例如，从600名大学生中抽选50名大学生</a:t>
            </a:r>
          </a:p>
          <a:p>
            <a:pPr lvl="1" eaLnBrk="1" hangingPunct="1">
              <a:lnSpc>
                <a:spcPct val="90000"/>
              </a:lnSpc>
            </a:pPr>
            <a:r>
              <a:rPr lang="zh-CN" altLang="en-US" sz="2400" smtClean="0">
                <a:solidFill>
                  <a:srgbClr val="000000"/>
                </a:solidFill>
                <a:latin typeface="宋体" panose="02010600030101010101" pitchFamily="2" charset="-122"/>
              </a:rPr>
              <a:t>利用学校现有名册按顺序编号排序，从第001号编至600号。</a:t>
            </a:r>
            <a:endParaRPr lang="zh-CN" altLang="en-US" sz="2400" smtClean="0">
              <a:solidFill>
                <a:srgbClr val="000000"/>
              </a:solidFill>
              <a:latin typeface="宋体" panose="02010600030101010101" pitchFamily="2" charset="-122"/>
              <a:ea typeface="新細明體" panose="02020500000000000000" pitchFamily="18" charset="-120"/>
            </a:endParaRPr>
          </a:p>
          <a:p>
            <a:pPr lvl="1" eaLnBrk="1" hangingPunct="1">
              <a:lnSpc>
                <a:spcPct val="90000"/>
              </a:lnSpc>
            </a:pPr>
            <a:r>
              <a:rPr lang="zh-CN" altLang="en-US" sz="2400" smtClean="0">
                <a:solidFill>
                  <a:srgbClr val="000000"/>
                </a:solidFill>
                <a:latin typeface="宋体" panose="02010600030101010101" pitchFamily="2" charset="-122"/>
              </a:rPr>
              <a:t>抽选距离=</a:t>
            </a:r>
            <a:r>
              <a:rPr lang="en-US" altLang="zh-CN" sz="2400" smtClean="0">
                <a:solidFill>
                  <a:srgbClr val="000000"/>
                </a:solidFill>
                <a:latin typeface="宋体" panose="02010600030101010101" pitchFamily="2" charset="-122"/>
              </a:rPr>
              <a:t>N/n=600/50=12（</a:t>
            </a:r>
            <a:r>
              <a:rPr lang="zh-CN" altLang="en-US" sz="2400" smtClean="0">
                <a:solidFill>
                  <a:srgbClr val="000000"/>
                </a:solidFill>
                <a:latin typeface="宋体" panose="02010600030101010101" pitchFamily="2" charset="-122"/>
              </a:rPr>
              <a:t>人）</a:t>
            </a:r>
            <a:endParaRPr lang="zh-CN" altLang="en-US" sz="2400" smtClean="0">
              <a:solidFill>
                <a:srgbClr val="000000"/>
              </a:solidFill>
              <a:latin typeface="宋体" panose="02010600030101010101" pitchFamily="2" charset="-122"/>
              <a:ea typeface="新細明體" panose="02020500000000000000" pitchFamily="18" charset="-120"/>
            </a:endParaRPr>
          </a:p>
          <a:p>
            <a:pPr lvl="1" eaLnBrk="1" hangingPunct="1">
              <a:lnSpc>
                <a:spcPct val="90000"/>
              </a:lnSpc>
            </a:pPr>
            <a:r>
              <a:rPr lang="zh-CN" altLang="en-US" sz="2400" smtClean="0">
                <a:solidFill>
                  <a:srgbClr val="000000"/>
                </a:solidFill>
                <a:latin typeface="宋体" panose="02010600030101010101" pitchFamily="2" charset="-122"/>
              </a:rPr>
              <a:t>如从第一个12人中用简单随机抽样方式，抽取第一个样本单位，如抽到的是8号，依次抽出的是20号，32号，44号</a:t>
            </a:r>
            <a:r>
              <a:rPr lang="zh-CN" altLang="en-US" sz="2400" smtClean="0">
                <a:solidFill>
                  <a:srgbClr val="000000"/>
                </a:solidFill>
                <a:latin typeface="Times New Roman" panose="02020603050405020304" pitchFamily="18" charset="0"/>
              </a:rPr>
              <a:t>……</a:t>
            </a:r>
            <a:r>
              <a:rPr lang="zh-CN" altLang="en-US" sz="2400" smtClean="0">
                <a:solidFill>
                  <a:srgbClr val="000000"/>
                </a:solidFill>
                <a:latin typeface="宋体" panose="02010600030101010101" pitchFamily="2" charset="-122"/>
              </a:rPr>
              <a:t>等。 </a:t>
            </a:r>
            <a:r>
              <a:rPr lang="zh-CN" altLang="en-US" sz="2400" smtClean="0">
                <a:solidFill>
                  <a:srgbClr val="000000"/>
                </a:solidFill>
                <a:latin typeface="Times New Roman" panose="02020603050405020304" pitchFamily="18" charset="0"/>
                <a:ea typeface="新細明體" panose="02020500000000000000" pitchFamily="18" charset="-12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系统抽样</a:t>
            </a:r>
            <a:endParaRPr lang="zh-CN" altLang="en-US" smtClean="0"/>
          </a:p>
        </p:txBody>
      </p:sp>
      <p:sp>
        <p:nvSpPr>
          <p:cNvPr id="28675" name="Rectangle 3"/>
          <p:cNvSpPr>
            <a:spLocks noGrp="1" noChangeArrowheads="1"/>
          </p:cNvSpPr>
          <p:nvPr>
            <p:ph type="body" idx="1"/>
          </p:nvPr>
        </p:nvSpPr>
        <p:spPr/>
        <p:txBody>
          <a:bodyPr/>
          <a:lstStyle/>
          <a:p>
            <a:pPr eaLnBrk="1" hangingPunct="1">
              <a:lnSpc>
                <a:spcPct val="90000"/>
              </a:lnSpc>
            </a:pPr>
            <a:r>
              <a:rPr lang="zh-CN" altLang="en-US" smtClean="0">
                <a:solidFill>
                  <a:srgbClr val="000000"/>
                </a:solidFill>
                <a:latin typeface="宋体" panose="02010600030101010101" pitchFamily="2" charset="-122"/>
              </a:rPr>
              <a:t>优点</a:t>
            </a:r>
          </a:p>
          <a:p>
            <a:pPr lvl="1" eaLnBrk="1" hangingPunct="1">
              <a:lnSpc>
                <a:spcPct val="90000"/>
              </a:lnSpc>
            </a:pPr>
            <a:r>
              <a:rPr lang="zh-CN" altLang="en-US" smtClean="0">
                <a:solidFill>
                  <a:srgbClr val="000000"/>
                </a:solidFill>
                <a:latin typeface="宋体" panose="02010600030101010101" pitchFamily="2" charset="-122"/>
              </a:rPr>
              <a:t>均匀地分布 </a:t>
            </a:r>
          </a:p>
          <a:p>
            <a:pPr lvl="1" eaLnBrk="1" hangingPunct="1">
              <a:lnSpc>
                <a:spcPct val="90000"/>
              </a:lnSpc>
            </a:pPr>
            <a:r>
              <a:rPr lang="zh-CN" altLang="en-US" smtClean="0">
                <a:solidFill>
                  <a:srgbClr val="000000"/>
                </a:solidFill>
                <a:latin typeface="宋体" panose="02010600030101010101" pitchFamily="2" charset="-122"/>
              </a:rPr>
              <a:t>简单易行 </a:t>
            </a:r>
          </a:p>
          <a:p>
            <a:pPr eaLnBrk="1" hangingPunct="1">
              <a:lnSpc>
                <a:spcPct val="90000"/>
              </a:lnSpc>
            </a:pPr>
            <a:endParaRPr lang="zh-CN" altLang="en-US" smtClean="0">
              <a:solidFill>
                <a:srgbClr val="000000"/>
              </a:solidFill>
              <a:latin typeface="宋体" panose="02010600030101010101" pitchFamily="2" charset="-122"/>
            </a:endParaRPr>
          </a:p>
          <a:p>
            <a:pPr eaLnBrk="1" hangingPunct="1">
              <a:lnSpc>
                <a:spcPct val="90000"/>
              </a:lnSpc>
            </a:pPr>
            <a:r>
              <a:rPr lang="zh-CN" altLang="en-US" smtClean="0">
                <a:solidFill>
                  <a:srgbClr val="000000"/>
                </a:solidFill>
                <a:latin typeface="宋体" panose="02010600030101010101" pitchFamily="2" charset="-122"/>
              </a:rPr>
              <a:t>缺点</a:t>
            </a:r>
          </a:p>
          <a:p>
            <a:pPr lvl="1" eaLnBrk="1" hangingPunct="1">
              <a:lnSpc>
                <a:spcPct val="90000"/>
              </a:lnSpc>
            </a:pPr>
            <a:r>
              <a:rPr lang="zh-CN" altLang="en-US" smtClean="0">
                <a:solidFill>
                  <a:srgbClr val="000000"/>
                </a:solidFill>
                <a:latin typeface="宋体" panose="02010600030101010101" pitchFamily="2" charset="-122"/>
              </a:rPr>
              <a:t>抽样误差计算较为复杂 </a:t>
            </a:r>
          </a:p>
          <a:p>
            <a:pPr lvl="1" eaLnBrk="1" hangingPunct="1">
              <a:lnSpc>
                <a:spcPct val="90000"/>
              </a:lnSpc>
            </a:pPr>
            <a:r>
              <a:rPr lang="zh-CN" altLang="en-US" smtClean="0">
                <a:solidFill>
                  <a:srgbClr val="000000"/>
                </a:solidFill>
                <a:latin typeface="宋体" panose="02010600030101010101" pitchFamily="2" charset="-122"/>
              </a:rPr>
              <a:t>周期性重合时会影响调查的精确度</a:t>
            </a:r>
          </a:p>
          <a:p>
            <a:pPr lvl="1" eaLnBrk="1" hangingPunct="1">
              <a:lnSpc>
                <a:spcPct val="90000"/>
              </a:lnSpc>
            </a:pPr>
            <a:r>
              <a:rPr lang="zh-CN" altLang="en-US" smtClean="0">
                <a:solidFill>
                  <a:srgbClr val="000000"/>
                </a:solidFill>
                <a:latin typeface="宋体" panose="02010600030101010101" pitchFamily="2" charset="-122"/>
              </a:rPr>
              <a:t>需要较为详细、具体的相关资料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整群抽样</a:t>
            </a:r>
          </a:p>
        </p:txBody>
      </p:sp>
      <p:sp>
        <p:nvSpPr>
          <p:cNvPr id="29699" name="Rectangle 3"/>
          <p:cNvSpPr>
            <a:spLocks noGrp="1" noChangeArrowheads="1"/>
          </p:cNvSpPr>
          <p:nvPr>
            <p:ph type="body" idx="1"/>
          </p:nvPr>
        </p:nvSpPr>
        <p:spPr/>
        <p:txBody>
          <a:bodyPr/>
          <a:lstStyle/>
          <a:p>
            <a:pPr eaLnBrk="1" hangingPunct="1"/>
            <a:r>
              <a:rPr lang="zh-CN" altLang="en-US" smtClean="0">
                <a:latin typeface="宋体" panose="02010600030101010101" pitchFamily="2" charset="-122"/>
              </a:rPr>
              <a:t>整群抽样是先将总体划分成许多不相重合的子总体或群，然后以群为抽样单位，按某种随机方式从中抽取若干个群，形成一个</a:t>
            </a:r>
            <a:r>
              <a:rPr lang="zh-CN" altLang="en-US" smtClean="0">
                <a:latin typeface="Times New Roman" panose="02020603050405020304" pitchFamily="18" charset="0"/>
              </a:rPr>
              <a:t>“</a:t>
            </a:r>
            <a:r>
              <a:rPr lang="zh-CN" altLang="en-US" smtClean="0">
                <a:latin typeface="宋体" panose="02010600030101010101" pitchFamily="2" charset="-122"/>
              </a:rPr>
              <a:t>群</a:t>
            </a:r>
            <a:r>
              <a:rPr lang="zh-CN" altLang="en-US" smtClean="0">
                <a:latin typeface="Times New Roman" panose="02020603050405020304" pitchFamily="18" charset="0"/>
              </a:rPr>
              <a:t>”</a:t>
            </a:r>
            <a:r>
              <a:rPr lang="zh-CN" altLang="en-US" smtClean="0">
                <a:latin typeface="宋体" panose="02010600030101010101" pitchFamily="2" charset="-122"/>
              </a:rPr>
              <a:t>的随机样本，对抽中的群内所有单位都进行调查。</a:t>
            </a:r>
          </a:p>
          <a:p>
            <a:pPr eaLnBrk="1" hangingPunct="1"/>
            <a:r>
              <a:rPr lang="zh-CN" altLang="en-US" smtClean="0">
                <a:latin typeface="宋体" panose="02010600030101010101" pitchFamily="2" charset="-122"/>
              </a:rPr>
              <a:t>例如，某大学要调查学生的视力，可以将班做为一个群，随机抽取几个班，对这些班的全部学生进行调查。</a:t>
            </a:r>
            <a:r>
              <a:rPr lang="zh-CN" altLang="en-US" smtClean="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整群抽样</a:t>
            </a:r>
          </a:p>
        </p:txBody>
      </p:sp>
      <p:sp>
        <p:nvSpPr>
          <p:cNvPr id="30723" name="Rectangle 3"/>
          <p:cNvSpPr>
            <a:spLocks noGrp="1" noChangeArrowheads="1"/>
          </p:cNvSpPr>
          <p:nvPr>
            <p:ph type="body" idx="1"/>
          </p:nvPr>
        </p:nvSpPr>
        <p:spPr/>
        <p:txBody>
          <a:bodyPr/>
          <a:lstStyle/>
          <a:p>
            <a:pPr eaLnBrk="1" hangingPunct="1">
              <a:lnSpc>
                <a:spcPct val="90000"/>
              </a:lnSpc>
            </a:pPr>
            <a:r>
              <a:rPr lang="zh-CN" altLang="en-US" smtClean="0">
                <a:latin typeface="宋体" panose="02010600030101010101" pitchFamily="2" charset="-122"/>
              </a:rPr>
              <a:t>一是没有总体最终单位的抽样框</a:t>
            </a:r>
          </a:p>
          <a:p>
            <a:pPr eaLnBrk="1" hangingPunct="1">
              <a:lnSpc>
                <a:spcPct val="90000"/>
              </a:lnSpc>
            </a:pPr>
            <a:r>
              <a:rPr lang="zh-CN" altLang="en-US" smtClean="0">
                <a:latin typeface="宋体" panose="02010600030101010101" pitchFamily="2" charset="-122"/>
              </a:rPr>
              <a:t>实施便利、节省费用</a:t>
            </a:r>
          </a:p>
          <a:p>
            <a:pPr eaLnBrk="1" hangingPunct="1">
              <a:lnSpc>
                <a:spcPct val="90000"/>
              </a:lnSpc>
            </a:pPr>
            <a:endParaRPr lang="zh-CN" altLang="en-US" smtClean="0">
              <a:latin typeface="宋体" panose="02010600030101010101" pitchFamily="2" charset="-122"/>
            </a:endParaRPr>
          </a:p>
          <a:p>
            <a:pPr eaLnBrk="1" hangingPunct="1">
              <a:lnSpc>
                <a:spcPct val="90000"/>
              </a:lnSpc>
            </a:pPr>
            <a:r>
              <a:rPr lang="zh-CN" altLang="en-US" smtClean="0">
                <a:latin typeface="宋体" panose="02010600030101010101" pitchFamily="2" charset="-122"/>
              </a:rPr>
              <a:t>影响整群抽样误差的主要是群间方差。分群时使群内方差尽可能大，使群间方差尽可能小。  </a:t>
            </a:r>
          </a:p>
          <a:p>
            <a:pPr eaLnBrk="1" hangingPunct="1">
              <a:lnSpc>
                <a:spcPct val="90000"/>
              </a:lnSpc>
            </a:pPr>
            <a:r>
              <a:rPr lang="zh-CN" altLang="en-US" smtClean="0">
                <a:latin typeface="宋体" panose="02010600030101010101" pitchFamily="2" charset="-122"/>
              </a:rPr>
              <a:t>整群抽样的估计精度一般低于简单随机抽样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150938" y="1152525"/>
            <a:ext cx="7793037" cy="608013"/>
          </a:xfrm>
        </p:spPr>
        <p:txBody>
          <a:bodyPr/>
          <a:lstStyle/>
          <a:p>
            <a:pPr eaLnBrk="1" hangingPunct="1"/>
            <a:r>
              <a:rPr lang="zh-CN" altLang="en-US" sz="2800" b="1" smtClean="0">
                <a:latin typeface="宋体" panose="02010600030101010101" pitchFamily="2" charset="-122"/>
              </a:rPr>
              <a:t>多阶段抽样</a:t>
            </a:r>
            <a:r>
              <a:rPr lang="zh-CN" altLang="en-US" sz="2800" b="1" smtClean="0">
                <a:solidFill>
                  <a:srgbClr val="000000"/>
                </a:solidFill>
                <a:latin typeface="宋体" panose="02010600030101010101" pitchFamily="2" charset="-122"/>
              </a:rPr>
              <a:t>(</a:t>
            </a:r>
            <a:r>
              <a:rPr lang="en-US" altLang="zh-CN" sz="2800" b="1" smtClean="0">
                <a:solidFill>
                  <a:srgbClr val="000000"/>
                </a:solidFill>
                <a:latin typeface="宋体" panose="02010600030101010101" pitchFamily="2" charset="-122"/>
              </a:rPr>
              <a:t>multi </a:t>
            </a:r>
            <a:r>
              <a:rPr lang="en-US" altLang="zh-CN" sz="2800" b="1" smtClean="0">
                <a:solidFill>
                  <a:srgbClr val="000000"/>
                </a:solidFill>
                <a:latin typeface="Times New Roman" panose="02020603050405020304" pitchFamily="18" charset="0"/>
              </a:rPr>
              <a:t>–</a:t>
            </a:r>
            <a:r>
              <a:rPr lang="en-US" altLang="zh-CN" sz="2800" b="1" smtClean="0">
                <a:solidFill>
                  <a:srgbClr val="000000"/>
                </a:solidFill>
                <a:latin typeface="宋体" panose="02010600030101010101" pitchFamily="2" charset="-122"/>
              </a:rPr>
              <a:t>stage sampling)</a:t>
            </a:r>
            <a:r>
              <a:rPr lang="en-US" altLang="zh-CN" smtClean="0">
                <a:latin typeface="宋体" panose="02010600030101010101" pitchFamily="2" charset="-122"/>
              </a:rPr>
              <a:t> </a:t>
            </a:r>
          </a:p>
        </p:txBody>
      </p:sp>
      <p:sp>
        <p:nvSpPr>
          <p:cNvPr id="31747" name="Rectangle 3"/>
          <p:cNvSpPr>
            <a:spLocks noGrp="1" noChangeArrowheads="1"/>
          </p:cNvSpPr>
          <p:nvPr>
            <p:ph type="body" idx="1"/>
          </p:nvPr>
        </p:nvSpPr>
        <p:spPr/>
        <p:txBody>
          <a:bodyPr/>
          <a:lstStyle/>
          <a:p>
            <a:pPr algn="just" eaLnBrk="1" hangingPunct="1">
              <a:buFont typeface="Wingdings" panose="05000000000000000000" pitchFamily="2" charset="2"/>
              <a:buNone/>
            </a:pPr>
            <a:r>
              <a:rPr lang="zh-CN" altLang="en-US" sz="2800" smtClean="0">
                <a:latin typeface="Times New Roman" panose="02020603050405020304" pitchFamily="18" charset="0"/>
              </a:rPr>
              <a:t>多阶段抽样是指抽取样本单位时分几个阶段进行：</a:t>
            </a:r>
          </a:p>
          <a:p>
            <a:pPr lvl="1" algn="just" eaLnBrk="1" hangingPunct="1"/>
            <a:r>
              <a:rPr lang="zh-CN" altLang="en-US" sz="2400" smtClean="0">
                <a:latin typeface="Times New Roman" panose="02020603050405020304" pitchFamily="18" charset="0"/>
              </a:rPr>
              <a:t>首先在总体中按随机原则抽取若干初级（一级）单位，</a:t>
            </a:r>
          </a:p>
          <a:p>
            <a:pPr lvl="1" algn="just" eaLnBrk="1" hangingPunct="1"/>
            <a:r>
              <a:rPr lang="zh-CN" altLang="en-US" sz="2400" smtClean="0">
                <a:latin typeface="Times New Roman" panose="02020603050405020304" pitchFamily="18" charset="0"/>
              </a:rPr>
              <a:t>然后再从被抽中的初级单位中抽取若干次级（二级）单位，这种抽样称为二阶段抽样。</a:t>
            </a:r>
          </a:p>
          <a:p>
            <a:pPr lvl="1" algn="just" eaLnBrk="1" hangingPunct="1"/>
            <a:r>
              <a:rPr lang="zh-CN" altLang="en-US" sz="2400" smtClean="0">
                <a:latin typeface="Times New Roman" panose="02020603050405020304" pitchFamily="18" charset="0"/>
              </a:rPr>
              <a:t>如果每个次级单位又可以进一步分为更小的三级单位，那么在每个被抽中的二级单位中再抽取三级单位，这称为三阶段抽样，</a:t>
            </a:r>
          </a:p>
          <a:p>
            <a:pPr lvl="1" algn="just" eaLnBrk="1" hangingPunct="1"/>
            <a:r>
              <a:rPr lang="zh-CN" altLang="en-US" sz="2400" smtClean="0">
                <a:latin typeface="Times New Roman" panose="02020603050405020304" pitchFamily="18" charset="0"/>
              </a:rPr>
              <a:t>以此类推，可以定义更多阶段的抽样。</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27113" y="404813"/>
            <a:ext cx="8116887" cy="1462087"/>
          </a:xfrm>
        </p:spPr>
        <p:txBody>
          <a:bodyPr/>
          <a:lstStyle/>
          <a:p>
            <a:pPr marL="838200" indent="-838200" eaLnBrk="1" hangingPunct="1"/>
            <a:r>
              <a:rPr lang="en-US" altLang="zh-CN" b="1" smtClean="0"/>
              <a:t>1.1 </a:t>
            </a:r>
            <a:r>
              <a:rPr lang="zh-CN" altLang="en-US" b="1" smtClean="0"/>
              <a:t>调查与抽样调查</a:t>
            </a:r>
          </a:p>
        </p:txBody>
      </p:sp>
      <p:sp>
        <p:nvSpPr>
          <p:cNvPr id="5123" name="Rectangle 3"/>
          <p:cNvSpPr>
            <a:spLocks noGrp="1" noChangeArrowheads="1"/>
          </p:cNvSpPr>
          <p:nvPr>
            <p:ph type="body" idx="1"/>
          </p:nvPr>
        </p:nvSpPr>
        <p:spPr>
          <a:xfrm>
            <a:off x="250825" y="2276475"/>
            <a:ext cx="8131175" cy="4114800"/>
          </a:xfrm>
        </p:spPr>
        <p:txBody>
          <a:bodyPr/>
          <a:lstStyle/>
          <a:p>
            <a:pPr marL="812800" indent="-812800" eaLnBrk="1" hangingPunct="1">
              <a:lnSpc>
                <a:spcPct val="80000"/>
              </a:lnSpc>
            </a:pPr>
            <a:r>
              <a:rPr lang="zh-CN" altLang="en-GB" sz="2800" b="1" u="sng" smtClean="0"/>
              <a:t>调查（</a:t>
            </a:r>
            <a:r>
              <a:rPr lang="en-GB" altLang="zh-CN" sz="2800" b="1" u="sng" smtClean="0"/>
              <a:t>survey</a:t>
            </a:r>
            <a:r>
              <a:rPr lang="zh-CN" altLang="en-GB" sz="2800" b="1" u="sng" smtClean="0"/>
              <a:t>）</a:t>
            </a:r>
            <a:r>
              <a:rPr lang="zh-CN" altLang="en-GB" sz="2800" b="1" smtClean="0"/>
              <a:t>：通过使用明确的概念、方法和程序，依据专门设计的调查方案指导的方式，从一个总体全部或部分单元中搜集感兴趣的指标信息，并将这些信息综合整理成数据系列的有关活动。</a:t>
            </a:r>
          </a:p>
          <a:p>
            <a:pPr marL="812800" indent="-812800" eaLnBrk="1" hangingPunct="1">
              <a:lnSpc>
                <a:spcPct val="80000"/>
              </a:lnSpc>
            </a:pPr>
            <a:endParaRPr lang="zh-CN" altLang="en-GB" sz="2800" b="1" smtClean="0"/>
          </a:p>
          <a:p>
            <a:pPr marL="812800" indent="-812800" eaLnBrk="1" hangingPunct="1">
              <a:lnSpc>
                <a:spcPct val="80000"/>
              </a:lnSpc>
            </a:pPr>
            <a:r>
              <a:rPr lang="zh-CN" altLang="en-GB" sz="2800" smtClean="0"/>
              <a:t>例：调查北京市民对出租车行业的满意度调查</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多阶段抽样</a:t>
            </a:r>
            <a:endParaRPr lang="zh-CN" altLang="en-US" smtClean="0"/>
          </a:p>
        </p:txBody>
      </p:sp>
      <p:sp>
        <p:nvSpPr>
          <p:cNvPr id="32771" name="Rectangle 3"/>
          <p:cNvSpPr>
            <a:spLocks noGrp="1" noChangeArrowheads="1"/>
          </p:cNvSpPr>
          <p:nvPr>
            <p:ph type="body" idx="1"/>
          </p:nvPr>
        </p:nvSpPr>
        <p:spPr/>
        <p:txBody>
          <a:bodyPr/>
          <a:lstStyle/>
          <a:p>
            <a:pPr lvl="1" algn="just" eaLnBrk="1" hangingPunct="1">
              <a:lnSpc>
                <a:spcPct val="90000"/>
              </a:lnSpc>
            </a:pPr>
            <a:r>
              <a:rPr lang="zh-CN" altLang="en-US" smtClean="0">
                <a:latin typeface="Times New Roman" panose="02020603050405020304" pitchFamily="18" charset="0"/>
              </a:rPr>
              <a:t>例如，全国性调查，省；市或县；街道、镇、或乡，等等。</a:t>
            </a:r>
          </a:p>
          <a:p>
            <a:pPr lvl="1" algn="just" eaLnBrk="1" hangingPunct="1">
              <a:lnSpc>
                <a:spcPct val="90000"/>
              </a:lnSpc>
            </a:pPr>
            <a:r>
              <a:rPr lang="zh-CN" altLang="en-US" smtClean="0">
                <a:latin typeface="Times New Roman" panose="02020603050405020304" pitchFamily="18" charset="0"/>
              </a:rPr>
              <a:t>在大规模的抽样调查中，特别是当抽样单位为各级行政单位时，通常都采用多阶段抽样。</a:t>
            </a:r>
          </a:p>
          <a:p>
            <a:pPr lvl="1" algn="just" eaLnBrk="1" hangingPunct="1">
              <a:lnSpc>
                <a:spcPct val="90000"/>
              </a:lnSpc>
            </a:pPr>
            <a:r>
              <a:rPr lang="zh-CN" altLang="en-US" smtClean="0">
                <a:latin typeface="Times New Roman" panose="02020603050405020304" pitchFamily="18" charset="0"/>
              </a:rPr>
              <a:t>优点：</a:t>
            </a:r>
          </a:p>
          <a:p>
            <a:pPr lvl="2" algn="just" eaLnBrk="1" hangingPunct="1">
              <a:lnSpc>
                <a:spcPct val="90000"/>
              </a:lnSpc>
            </a:pPr>
            <a:r>
              <a:rPr lang="zh-CN" altLang="en-US" smtClean="0">
                <a:latin typeface="宋体" panose="02010600030101010101" pitchFamily="2" charset="-122"/>
              </a:rPr>
              <a:t>样本单位相对集中，实施调查比较方便，可以节省调查费用。</a:t>
            </a:r>
          </a:p>
          <a:p>
            <a:pPr lvl="2" algn="just" eaLnBrk="1" hangingPunct="1">
              <a:lnSpc>
                <a:spcPct val="90000"/>
              </a:lnSpc>
            </a:pPr>
            <a:r>
              <a:rPr lang="zh-CN" altLang="en-US" smtClean="0">
                <a:latin typeface="宋体" panose="02010600030101010101" pitchFamily="2" charset="-122"/>
              </a:rPr>
              <a:t>抽样时并不需要全部低级单位的抽样框</a:t>
            </a:r>
            <a:r>
              <a:rPr lang="zh-CN" altLang="en-US" smtClean="0">
                <a:latin typeface="Times New Roman" panose="02020603050405020304" pitchFamily="18" charset="0"/>
              </a:rPr>
              <a:t> </a:t>
            </a:r>
          </a:p>
        </p:txBody>
      </p:sp>
      <p:sp>
        <p:nvSpPr>
          <p:cNvPr id="32772" name="Rectangle 4"/>
          <p:cNvSpPr>
            <a:spLocks noChangeArrowheads="1"/>
          </p:cNvSpPr>
          <p:nvPr/>
        </p:nvSpPr>
        <p:spPr bwMode="auto">
          <a:xfrm>
            <a:off x="403860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非随机抽样技术 </a:t>
            </a:r>
          </a:p>
        </p:txBody>
      </p:sp>
      <p:sp>
        <p:nvSpPr>
          <p:cNvPr id="33795" name="Rectangle 3"/>
          <p:cNvSpPr>
            <a:spLocks noGrp="1" noChangeArrowheads="1"/>
          </p:cNvSpPr>
          <p:nvPr>
            <p:ph type="body" idx="1"/>
          </p:nvPr>
        </p:nvSpPr>
        <p:spPr/>
        <p:txBody>
          <a:bodyPr/>
          <a:lstStyle/>
          <a:p>
            <a:pPr algn="just" eaLnBrk="1" hangingPunct="1">
              <a:lnSpc>
                <a:spcPct val="90000"/>
              </a:lnSpc>
            </a:pPr>
            <a:r>
              <a:rPr lang="zh-CN" altLang="en-US" smtClean="0">
                <a:solidFill>
                  <a:srgbClr val="000000"/>
                </a:solidFill>
                <a:latin typeface="Times New Roman" panose="02020603050405020304" pitchFamily="18" charset="0"/>
              </a:rPr>
              <a:t>原因：</a:t>
            </a:r>
            <a:endParaRPr lang="zh-CN" altLang="en-US" smtClean="0"/>
          </a:p>
          <a:p>
            <a:pPr lvl="1" algn="just" eaLnBrk="1" hangingPunct="1">
              <a:lnSpc>
                <a:spcPct val="90000"/>
              </a:lnSpc>
              <a:buFont typeface="Wingdings" panose="05000000000000000000" pitchFamily="2" charset="2"/>
              <a:buChar char="v"/>
            </a:pPr>
            <a:r>
              <a:rPr lang="zh-CN" altLang="en-US" smtClean="0">
                <a:solidFill>
                  <a:srgbClr val="000000"/>
                </a:solidFill>
                <a:latin typeface="Times New Roman" panose="02020603050405020304" pitchFamily="18" charset="0"/>
              </a:rPr>
              <a:t>1受客观条件限制，无法进行严格的随机抽样；</a:t>
            </a:r>
            <a:endParaRPr lang="zh-CN" altLang="en-US" smtClean="0"/>
          </a:p>
          <a:p>
            <a:pPr lvl="1" algn="just" eaLnBrk="1" hangingPunct="1">
              <a:lnSpc>
                <a:spcPct val="90000"/>
              </a:lnSpc>
              <a:buFont typeface="Wingdings" panose="05000000000000000000" pitchFamily="2" charset="2"/>
              <a:buChar char="v"/>
            </a:pPr>
            <a:r>
              <a:rPr lang="zh-CN" altLang="en-US" smtClean="0">
                <a:solidFill>
                  <a:srgbClr val="000000"/>
                </a:solidFill>
                <a:latin typeface="Times New Roman" panose="02020603050405020304" pitchFamily="18" charset="0"/>
              </a:rPr>
              <a:t>2为了快速获得调查结果；</a:t>
            </a:r>
            <a:endParaRPr lang="zh-CN" altLang="en-US" smtClean="0"/>
          </a:p>
          <a:p>
            <a:pPr lvl="1" algn="just" eaLnBrk="1" hangingPunct="1">
              <a:lnSpc>
                <a:spcPct val="90000"/>
              </a:lnSpc>
              <a:buFont typeface="Wingdings" panose="05000000000000000000" pitchFamily="2" charset="2"/>
              <a:buChar char="v"/>
            </a:pPr>
            <a:r>
              <a:rPr lang="zh-CN" altLang="en-US" smtClean="0">
                <a:solidFill>
                  <a:srgbClr val="000000"/>
                </a:solidFill>
                <a:latin typeface="Times New Roman" panose="02020603050405020304" pitchFamily="18" charset="0"/>
              </a:rPr>
              <a:t>3在调查对象不确定，或无法确定的情况下采用，例如，对某一突发</a:t>
            </a:r>
            <a:r>
              <a:rPr lang="zh-CN" altLang="en-US" smtClean="0">
                <a:solidFill>
                  <a:srgbClr val="000000"/>
                </a:solidFill>
              </a:rPr>
              <a:t>(</a:t>
            </a:r>
            <a:r>
              <a:rPr lang="zh-CN" altLang="en-US" smtClean="0">
                <a:solidFill>
                  <a:srgbClr val="000000"/>
                </a:solidFill>
                <a:latin typeface="Times New Roman" panose="02020603050405020304" pitchFamily="18" charset="0"/>
              </a:rPr>
              <a:t>偶然</a:t>
            </a:r>
            <a:r>
              <a:rPr lang="zh-CN" altLang="en-US" smtClean="0">
                <a:solidFill>
                  <a:srgbClr val="000000"/>
                </a:solidFill>
              </a:rPr>
              <a:t>)</a:t>
            </a:r>
            <a:r>
              <a:rPr lang="zh-CN" altLang="en-US" smtClean="0">
                <a:solidFill>
                  <a:srgbClr val="000000"/>
                </a:solidFill>
                <a:latin typeface="Times New Roman" panose="02020603050405020304" pitchFamily="18" charset="0"/>
              </a:rPr>
              <a:t>事件进行现场调查等；</a:t>
            </a:r>
            <a:endParaRPr lang="zh-CN" altLang="en-US" smtClean="0"/>
          </a:p>
          <a:p>
            <a:pPr lvl="1" algn="just" eaLnBrk="1" hangingPunct="1">
              <a:lnSpc>
                <a:spcPct val="90000"/>
              </a:lnSpc>
              <a:buFont typeface="Wingdings" panose="05000000000000000000" pitchFamily="2" charset="2"/>
              <a:buChar char="v"/>
            </a:pPr>
            <a:r>
              <a:rPr lang="zh-CN" altLang="en-US" smtClean="0">
                <a:solidFill>
                  <a:srgbClr val="000000"/>
                </a:solidFill>
                <a:latin typeface="Times New Roman" panose="02020603050405020304" pitchFamily="18" charset="0"/>
              </a:rPr>
              <a:t>4总体各单位间离散程度不大，且调查员具有丰富的调查经验时。</a:t>
            </a:r>
            <a:endParaRPr lang="zh-CN"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p:txBody>
          <a:bodyPr/>
          <a:lstStyle/>
          <a:p>
            <a:pPr algn="just" eaLnBrk="1" hangingPunct="1"/>
            <a:r>
              <a:rPr lang="zh-CN" altLang="en-US" smtClean="0">
                <a:solidFill>
                  <a:srgbClr val="000000"/>
                </a:solidFill>
                <a:latin typeface="Times New Roman" panose="02020603050405020304" pitchFamily="18" charset="0"/>
              </a:rPr>
              <a:t>方便抽样</a:t>
            </a:r>
          </a:p>
          <a:p>
            <a:pPr lvl="1" algn="just" eaLnBrk="1" hangingPunct="1"/>
            <a:r>
              <a:rPr lang="zh-CN" altLang="en-US" smtClean="0">
                <a:solidFill>
                  <a:srgbClr val="000000"/>
                </a:solidFill>
                <a:latin typeface="宋体" panose="02010600030101010101" pitchFamily="2" charset="-122"/>
              </a:rPr>
              <a:t>根据调查者的方便与否来抽取样本，</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街头拦人法</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 </a:t>
            </a:r>
            <a:endParaRPr lang="zh-CN" altLang="en-US" smtClean="0">
              <a:solidFill>
                <a:srgbClr val="000000"/>
              </a:solidFill>
              <a:latin typeface="Times New Roman" panose="02020603050405020304" pitchFamily="18" charset="0"/>
            </a:endParaRPr>
          </a:p>
          <a:p>
            <a:pPr algn="just" eaLnBrk="1" hangingPunct="1"/>
            <a:r>
              <a:rPr lang="zh-CN" altLang="en-US" smtClean="0">
                <a:solidFill>
                  <a:srgbClr val="000000"/>
                </a:solidFill>
                <a:latin typeface="Times New Roman" panose="02020603050405020304" pitchFamily="18" charset="0"/>
              </a:rPr>
              <a:t>判断抽样</a:t>
            </a:r>
          </a:p>
          <a:p>
            <a:pPr lvl="1" algn="just" eaLnBrk="1" hangingPunct="1"/>
            <a:r>
              <a:rPr lang="zh-CN" altLang="en-US" smtClean="0">
                <a:solidFill>
                  <a:srgbClr val="000000"/>
                </a:solidFill>
                <a:latin typeface="宋体" panose="02010600030101010101" pitchFamily="2" charset="-122"/>
              </a:rPr>
              <a:t>凭研究人员的主观意愿、经验和知识，从总体中选择具有典型代表性样本作为调查对象</a:t>
            </a:r>
          </a:p>
          <a:p>
            <a:pPr lvl="2" algn="just" eaLnBrk="1" hangingPunct="1"/>
            <a:r>
              <a:rPr lang="zh-CN" altLang="en-US" smtClean="0">
                <a:solidFill>
                  <a:srgbClr val="000000"/>
                </a:solidFill>
                <a:latin typeface="宋体" panose="02010600030101010101" pitchFamily="2" charset="-122"/>
              </a:rPr>
              <a:t>平均型</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或</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多数型</a:t>
            </a:r>
            <a:r>
              <a:rPr lang="zh-CN" altLang="en-US" smtClean="0">
                <a:solidFill>
                  <a:srgbClr val="000000"/>
                </a:solidFill>
                <a:latin typeface="Times New Roman" panose="02020603050405020304" pitchFamily="18" charset="0"/>
              </a:rPr>
              <a:t>” </a:t>
            </a:r>
          </a:p>
          <a:p>
            <a:pPr lvl="2" algn="just" eaLnBrk="1" hangingPunct="1"/>
            <a:r>
              <a:rPr lang="zh-CN" altLang="en-US" smtClean="0">
                <a:solidFill>
                  <a:srgbClr val="000000"/>
                </a:solidFill>
                <a:latin typeface="宋体" panose="02010600030101010101" pitchFamily="2" charset="-122"/>
              </a:rPr>
              <a:t>按照一定标准，主观选取样本</a:t>
            </a:r>
            <a:r>
              <a:rPr lang="zh-CN" altLang="en-US" smtClean="0">
                <a:solidFill>
                  <a:srgbClr val="000000"/>
                </a:solidFill>
                <a:latin typeface="Times New Roman" panose="02020603050405020304" pitchFamily="18" charset="0"/>
              </a:rPr>
              <a:t> </a:t>
            </a:r>
          </a:p>
          <a:p>
            <a:pPr eaLnBrk="1" hangingPunct="1"/>
            <a:endParaRPr lang="zh-CN" altLang="en-US" smtClean="0"/>
          </a:p>
        </p:txBody>
      </p:sp>
      <p:sp>
        <p:nvSpPr>
          <p:cNvPr id="34819"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非随机抽样技术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a:xfrm>
            <a:off x="457200" y="1676400"/>
            <a:ext cx="7543800" cy="4114800"/>
          </a:xfrm>
        </p:spPr>
        <p:txBody>
          <a:bodyPr/>
          <a:lstStyle/>
          <a:p>
            <a:pPr algn="just" eaLnBrk="1" hangingPunct="1">
              <a:lnSpc>
                <a:spcPct val="90000"/>
              </a:lnSpc>
            </a:pPr>
            <a:r>
              <a:rPr lang="zh-CN" altLang="en-US" smtClean="0">
                <a:solidFill>
                  <a:srgbClr val="000000"/>
                </a:solidFill>
                <a:latin typeface="Times New Roman" panose="02020603050405020304" pitchFamily="18" charset="0"/>
              </a:rPr>
              <a:t>配额抽样</a:t>
            </a:r>
          </a:p>
          <a:p>
            <a:pPr lvl="1" algn="just" eaLnBrk="1" hangingPunct="1">
              <a:lnSpc>
                <a:spcPct val="90000"/>
              </a:lnSpc>
            </a:pPr>
            <a:r>
              <a:rPr lang="zh-CN" altLang="en-US" smtClean="0">
                <a:solidFill>
                  <a:srgbClr val="000000"/>
                </a:solidFill>
                <a:latin typeface="宋体" panose="02010600030101010101" pitchFamily="2" charset="-122"/>
              </a:rPr>
              <a:t>事先要对总体中所有单位按其属性、特征分为若干类型，这些属性、特征称为</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控制特征</a:t>
            </a:r>
            <a:r>
              <a:rPr lang="zh-CN" altLang="en-US" smtClean="0">
                <a:solidFill>
                  <a:srgbClr val="000000"/>
                </a:solidFill>
                <a:latin typeface="Times New Roman" panose="02020603050405020304" pitchFamily="18" charset="0"/>
              </a:rPr>
              <a:t>”</a:t>
            </a:r>
            <a:r>
              <a:rPr lang="zh-CN" altLang="en-US" smtClean="0">
                <a:solidFill>
                  <a:srgbClr val="000000"/>
                </a:solidFill>
                <a:latin typeface="宋体" panose="02010600030101010101" pitchFamily="2" charset="-122"/>
              </a:rPr>
              <a:t>。如被调查者的姓名、年龄、收入、职业、教育程度等；</a:t>
            </a:r>
          </a:p>
          <a:p>
            <a:pPr lvl="1" algn="just" eaLnBrk="1" hangingPunct="1">
              <a:lnSpc>
                <a:spcPct val="90000"/>
              </a:lnSpc>
            </a:pPr>
            <a:r>
              <a:rPr lang="zh-CN" altLang="en-US" smtClean="0">
                <a:solidFill>
                  <a:srgbClr val="000000"/>
                </a:solidFill>
                <a:latin typeface="宋体" panose="02010600030101010101" pitchFamily="2" charset="-122"/>
              </a:rPr>
              <a:t>然后，按照各个控制特征分配样本数额。</a:t>
            </a:r>
            <a:r>
              <a:rPr lang="zh-CN" altLang="en-US" smtClean="0">
                <a:solidFill>
                  <a:srgbClr val="000000"/>
                </a:solidFill>
                <a:latin typeface="Times New Roman" panose="02020603050405020304" pitchFamily="18" charset="0"/>
              </a:rPr>
              <a:t> </a:t>
            </a:r>
          </a:p>
          <a:p>
            <a:pPr lvl="1" algn="just" eaLnBrk="1" hangingPunct="1">
              <a:lnSpc>
                <a:spcPct val="90000"/>
              </a:lnSpc>
            </a:pPr>
            <a:r>
              <a:rPr lang="zh-CN" altLang="en-US" smtClean="0">
                <a:solidFill>
                  <a:srgbClr val="000000"/>
                </a:solidFill>
                <a:latin typeface="宋体" panose="02010600030101010101" pitchFamily="2" charset="-122"/>
              </a:rPr>
              <a:t>简单易行，样本具有较高的代表性</a:t>
            </a:r>
            <a:r>
              <a:rPr lang="zh-CN" altLang="en-US" smtClean="0">
                <a:solidFill>
                  <a:srgbClr val="000000"/>
                </a:solidFill>
                <a:latin typeface="Times New Roman" panose="02020603050405020304" pitchFamily="18" charset="0"/>
              </a:rPr>
              <a:t> </a:t>
            </a:r>
          </a:p>
          <a:p>
            <a:pPr algn="just" eaLnBrk="1" hangingPunct="1">
              <a:lnSpc>
                <a:spcPct val="90000"/>
              </a:lnSpc>
            </a:pPr>
            <a:r>
              <a:rPr lang="zh-CN" altLang="en-US" smtClean="0">
                <a:solidFill>
                  <a:srgbClr val="000000"/>
                </a:solidFill>
                <a:latin typeface="Times New Roman" panose="02020603050405020304" pitchFamily="18" charset="0"/>
              </a:rPr>
              <a:t>雪球抽样</a:t>
            </a:r>
          </a:p>
          <a:p>
            <a:pPr lvl="1" algn="just" eaLnBrk="1" hangingPunct="1">
              <a:lnSpc>
                <a:spcPct val="90000"/>
              </a:lnSpc>
            </a:pPr>
            <a:r>
              <a:rPr lang="zh-CN" altLang="en-US" smtClean="0">
                <a:solidFill>
                  <a:srgbClr val="000000"/>
                </a:solidFill>
                <a:latin typeface="宋体" panose="02010600030101010101" pitchFamily="2" charset="-122"/>
              </a:rPr>
              <a:t>前提：是总体单位之间具有一定的联系，</a:t>
            </a:r>
          </a:p>
          <a:p>
            <a:pPr eaLnBrk="1" hangingPunct="1">
              <a:lnSpc>
                <a:spcPct val="90000"/>
              </a:lnSpc>
            </a:pPr>
            <a:endParaRPr lang="zh-CN" altLang="en-US" smtClean="0"/>
          </a:p>
        </p:txBody>
      </p:sp>
      <p:sp>
        <p:nvSpPr>
          <p:cNvPr id="35843" name="Rectangle 2"/>
          <p:cNvSpPr>
            <a:spLocks noGrp="1" noChangeArrowheads="1"/>
          </p:cNvSpPr>
          <p:nvPr>
            <p:ph type="title"/>
          </p:nvPr>
        </p:nvSpPr>
        <p:spPr>
          <a:xfrm>
            <a:off x="1150938" y="1152525"/>
            <a:ext cx="7793037" cy="608013"/>
          </a:xfrm>
        </p:spPr>
        <p:txBody>
          <a:bodyPr/>
          <a:lstStyle/>
          <a:p>
            <a:pPr eaLnBrk="1" hangingPunct="1"/>
            <a:r>
              <a:rPr lang="zh-CN" altLang="en-US" smtClean="0">
                <a:latin typeface="宋体" panose="02010600030101010101" pitchFamily="2" charset="-122"/>
              </a:rPr>
              <a:t>非随机抽样技术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US" altLang="zh-CN" b="1" smtClean="0"/>
              <a:t>1.4 </a:t>
            </a:r>
            <a:r>
              <a:rPr lang="zh-CN" altLang="en-US" b="1" smtClean="0"/>
              <a:t>抽样</a:t>
            </a:r>
            <a:r>
              <a:rPr lang="zh-CN" altLang="en-US" b="1" u="sng" smtClean="0">
                <a:effectLst>
                  <a:outerShdw blurRad="38100" dist="38100" dir="2700000" algn="tl">
                    <a:srgbClr val="C0C0C0"/>
                  </a:outerShdw>
                </a:effectLst>
              </a:rPr>
              <a:t>调查</a:t>
            </a:r>
            <a:r>
              <a:rPr lang="zh-CN" altLang="en-US" b="1" smtClean="0"/>
              <a:t>步骤</a:t>
            </a:r>
          </a:p>
        </p:txBody>
      </p:sp>
      <p:sp>
        <p:nvSpPr>
          <p:cNvPr id="36867" name="Rectangle 3"/>
          <p:cNvSpPr>
            <a:spLocks noGrp="1" noChangeArrowheads="1"/>
          </p:cNvSpPr>
          <p:nvPr>
            <p:ph type="body" idx="1"/>
          </p:nvPr>
        </p:nvSpPr>
        <p:spPr>
          <a:xfrm>
            <a:off x="1476375" y="2060575"/>
            <a:ext cx="5699125" cy="4525963"/>
          </a:xfrm>
        </p:spPr>
        <p:txBody>
          <a:bodyPr/>
          <a:lstStyle/>
          <a:p>
            <a:pPr eaLnBrk="1" hangingPunct="1"/>
            <a:r>
              <a:rPr lang="zh-CN" altLang="en-US" smtClean="0"/>
              <a:t>（</a:t>
            </a:r>
            <a:r>
              <a:rPr lang="en-US" altLang="zh-CN" smtClean="0"/>
              <a:t>1</a:t>
            </a:r>
            <a:r>
              <a:rPr lang="zh-CN" altLang="en-US" smtClean="0"/>
              <a:t>） </a:t>
            </a:r>
            <a:r>
              <a:rPr lang="zh-CN" altLang="en-US" b="1" smtClean="0"/>
              <a:t>确定调研问题</a:t>
            </a:r>
            <a:endParaRPr lang="zh-CN" altLang="en-US" smtClean="0"/>
          </a:p>
          <a:p>
            <a:pPr eaLnBrk="1" hangingPunct="1"/>
            <a:r>
              <a:rPr lang="zh-CN" altLang="en-US" smtClean="0"/>
              <a:t>（</a:t>
            </a:r>
            <a:r>
              <a:rPr lang="en-US" altLang="zh-CN" smtClean="0"/>
              <a:t>2</a:t>
            </a:r>
            <a:r>
              <a:rPr lang="zh-CN" altLang="en-US" smtClean="0"/>
              <a:t>） </a:t>
            </a:r>
            <a:r>
              <a:rPr lang="zh-CN" altLang="en-US" b="1" smtClean="0"/>
              <a:t>抽样方案设计</a:t>
            </a:r>
            <a:endParaRPr lang="zh-CN" altLang="en-US" smtClean="0"/>
          </a:p>
          <a:p>
            <a:pPr eaLnBrk="1" hangingPunct="1"/>
            <a:r>
              <a:rPr lang="zh-CN" altLang="en-US" smtClean="0"/>
              <a:t>（</a:t>
            </a:r>
            <a:r>
              <a:rPr lang="en-US" altLang="zh-CN" smtClean="0"/>
              <a:t>3</a:t>
            </a:r>
            <a:r>
              <a:rPr lang="zh-CN" altLang="en-US" smtClean="0"/>
              <a:t>） </a:t>
            </a:r>
            <a:r>
              <a:rPr lang="zh-CN" altLang="en-US" b="1" smtClean="0"/>
              <a:t>问卷设计</a:t>
            </a:r>
            <a:r>
              <a:rPr lang="zh-CN" altLang="en-US" smtClean="0"/>
              <a:t> </a:t>
            </a:r>
          </a:p>
          <a:p>
            <a:pPr eaLnBrk="1" hangingPunct="1"/>
            <a:r>
              <a:rPr lang="zh-CN" altLang="en-US" smtClean="0"/>
              <a:t>（</a:t>
            </a:r>
            <a:r>
              <a:rPr lang="en-US" altLang="zh-CN" smtClean="0"/>
              <a:t>4</a:t>
            </a:r>
            <a:r>
              <a:rPr lang="zh-CN" altLang="en-US" smtClean="0"/>
              <a:t>） </a:t>
            </a:r>
            <a:r>
              <a:rPr lang="zh-CN" altLang="en-US" b="1" smtClean="0"/>
              <a:t>实施调查过程</a:t>
            </a:r>
            <a:r>
              <a:rPr lang="zh-CN" altLang="en-US" smtClean="0"/>
              <a:t> </a:t>
            </a:r>
          </a:p>
          <a:p>
            <a:pPr eaLnBrk="1" hangingPunct="1"/>
            <a:r>
              <a:rPr lang="zh-CN" altLang="en-US" smtClean="0"/>
              <a:t>（</a:t>
            </a:r>
            <a:r>
              <a:rPr lang="en-US" altLang="zh-CN" smtClean="0"/>
              <a:t>5</a:t>
            </a:r>
            <a:r>
              <a:rPr lang="zh-CN" altLang="en-US" smtClean="0"/>
              <a:t>） </a:t>
            </a:r>
            <a:r>
              <a:rPr lang="zh-CN" altLang="en-US" b="1" smtClean="0"/>
              <a:t>数据处理分析</a:t>
            </a:r>
            <a:endParaRPr lang="zh-CN" altLang="en-US" smtClean="0"/>
          </a:p>
          <a:p>
            <a:pPr eaLnBrk="1" hangingPunct="1"/>
            <a:r>
              <a:rPr lang="zh-CN" altLang="en-US" smtClean="0"/>
              <a:t>（</a:t>
            </a:r>
            <a:r>
              <a:rPr lang="en-US" altLang="zh-CN" smtClean="0"/>
              <a:t>6</a:t>
            </a:r>
            <a:r>
              <a:rPr lang="zh-CN" altLang="en-US" smtClean="0"/>
              <a:t>） </a:t>
            </a:r>
            <a:r>
              <a:rPr lang="zh-CN" altLang="en-US" b="1" smtClean="0"/>
              <a:t>撰写调查报告</a:t>
            </a:r>
            <a:r>
              <a:rPr lang="zh-CN" altLang="en-US" smtClean="0"/>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50938" y="1152525"/>
            <a:ext cx="7793037" cy="608013"/>
          </a:xfrm>
        </p:spPr>
        <p:txBody>
          <a:bodyPr/>
          <a:lstStyle/>
          <a:p>
            <a:pPr eaLnBrk="1" hangingPunct="1">
              <a:defRPr/>
            </a:pPr>
            <a:r>
              <a:rPr lang="zh-CN" altLang="en-US" u="sng" smtClean="0">
                <a:solidFill>
                  <a:srgbClr val="000000"/>
                </a:solidFill>
                <a:effectLst>
                  <a:outerShdw blurRad="38100" dist="38100" dir="2700000" algn="tl">
                    <a:srgbClr val="C0C0C0"/>
                  </a:outerShdw>
                </a:effectLst>
                <a:latin typeface="宋体" pitchFamily="2" charset="-122"/>
              </a:rPr>
              <a:t>抽样方案设计内容 </a:t>
            </a:r>
            <a:r>
              <a:rPr lang="zh-CN" altLang="en-US" smtClean="0"/>
              <a:t> </a:t>
            </a:r>
          </a:p>
        </p:txBody>
      </p:sp>
      <p:sp>
        <p:nvSpPr>
          <p:cNvPr id="37891" name="Rectangle 3"/>
          <p:cNvSpPr>
            <a:spLocks noGrp="1" noChangeArrowheads="1"/>
          </p:cNvSpPr>
          <p:nvPr>
            <p:ph type="body" idx="1"/>
          </p:nvPr>
        </p:nvSpPr>
        <p:spPr/>
        <p:txBody>
          <a:bodyPr/>
          <a:lstStyle/>
          <a:p>
            <a:pPr eaLnBrk="1" hangingPunct="1"/>
            <a:r>
              <a:rPr lang="zh-CN" altLang="en-US" sz="2800" smtClean="0">
                <a:solidFill>
                  <a:srgbClr val="000000"/>
                </a:solidFill>
                <a:latin typeface="Times New Roman" panose="02020603050405020304" pitchFamily="18" charset="0"/>
              </a:rPr>
              <a:t>第一、确定抽样调查的目的、任务和要求；</a:t>
            </a:r>
            <a:endParaRPr lang="zh-CN" altLang="en-US" sz="2800" smtClean="0"/>
          </a:p>
          <a:p>
            <a:pPr eaLnBrk="1" hangingPunct="1"/>
            <a:r>
              <a:rPr lang="zh-CN" altLang="en-US" sz="2800" smtClean="0">
                <a:solidFill>
                  <a:srgbClr val="000000"/>
                </a:solidFill>
                <a:latin typeface="Times New Roman" panose="02020603050405020304" pitchFamily="18" charset="0"/>
              </a:rPr>
              <a:t>第二、确定调查对象的范围和抽样单位；</a:t>
            </a:r>
            <a:endParaRPr lang="zh-CN" altLang="en-US" sz="2800" smtClean="0"/>
          </a:p>
          <a:p>
            <a:pPr eaLnBrk="1" hangingPunct="1"/>
            <a:r>
              <a:rPr lang="zh-CN" altLang="en-US" sz="2800" smtClean="0">
                <a:solidFill>
                  <a:srgbClr val="000000"/>
                </a:solidFill>
                <a:latin typeface="Times New Roman" panose="02020603050405020304" pitchFamily="18" charset="0"/>
              </a:rPr>
              <a:t>第三、确定抽取样本方法；</a:t>
            </a:r>
            <a:endParaRPr lang="zh-CN" altLang="en-US" sz="2800" smtClean="0"/>
          </a:p>
          <a:p>
            <a:pPr eaLnBrk="1" hangingPunct="1"/>
            <a:r>
              <a:rPr lang="zh-CN" altLang="en-US" sz="2800" smtClean="0">
                <a:solidFill>
                  <a:srgbClr val="000000"/>
                </a:solidFill>
                <a:latin typeface="Times New Roman" panose="02020603050405020304" pitchFamily="18" charset="0"/>
              </a:rPr>
              <a:t>第四、确定必要的样本数；</a:t>
            </a:r>
            <a:endParaRPr lang="zh-CN" altLang="en-US" sz="2800" smtClean="0"/>
          </a:p>
          <a:p>
            <a:pPr eaLnBrk="1" hangingPunct="1"/>
            <a:r>
              <a:rPr lang="zh-CN" altLang="en-US" sz="2800" smtClean="0">
                <a:solidFill>
                  <a:srgbClr val="000000"/>
                </a:solidFill>
                <a:latin typeface="Times New Roman" panose="02020603050405020304" pitchFamily="18" charset="0"/>
              </a:rPr>
              <a:t>第五、对主要抽样指针的精度提出要求；</a:t>
            </a:r>
            <a:endParaRPr lang="zh-CN" altLang="en-US" sz="2800" smtClean="0"/>
          </a:p>
          <a:p>
            <a:pPr eaLnBrk="1" hangingPunct="1"/>
            <a:r>
              <a:rPr lang="zh-CN" altLang="en-US" sz="2800" smtClean="0">
                <a:solidFill>
                  <a:srgbClr val="000000"/>
                </a:solidFill>
                <a:latin typeface="Times New Roman" panose="02020603050405020304" pitchFamily="18" charset="0"/>
              </a:rPr>
              <a:t>第六、确定总体目标量的估算方法；</a:t>
            </a:r>
            <a:endParaRPr lang="zh-CN" altLang="en-US" sz="2800" smtClean="0"/>
          </a:p>
          <a:p>
            <a:pPr eaLnBrk="1" hangingPunct="1"/>
            <a:r>
              <a:rPr lang="zh-CN" altLang="en-US" sz="2800" smtClean="0">
                <a:solidFill>
                  <a:srgbClr val="000000"/>
                </a:solidFill>
                <a:latin typeface="宋体" panose="02010600030101010101" pitchFamily="2" charset="-122"/>
              </a:rPr>
              <a:t>第七、制订实施总体方案的办法和步骤。</a:t>
            </a:r>
            <a:r>
              <a:rPr lang="zh-CN" altLang="en-US" sz="280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kumimoji="0" lang="zh-CN" altLang="en-GB" b="1" smtClean="0">
                <a:solidFill>
                  <a:schemeClr val="tx1"/>
                </a:solidFill>
              </a:rPr>
              <a:t>全面</a:t>
            </a:r>
            <a:r>
              <a:rPr lang="zh-CN" altLang="en-US" b="1" smtClean="0">
                <a:solidFill>
                  <a:schemeClr val="tx1"/>
                </a:solidFill>
              </a:rPr>
              <a:t>调查与</a:t>
            </a:r>
            <a:r>
              <a:rPr kumimoji="0" lang="zh-CN" altLang="en-GB" b="1" smtClean="0">
                <a:solidFill>
                  <a:schemeClr val="tx1"/>
                </a:solidFill>
              </a:rPr>
              <a:t>非全面</a:t>
            </a:r>
            <a:r>
              <a:rPr lang="zh-CN" altLang="en-US" b="1" smtClean="0">
                <a:solidFill>
                  <a:schemeClr val="tx1"/>
                </a:solidFill>
              </a:rPr>
              <a:t>调查</a:t>
            </a:r>
          </a:p>
        </p:txBody>
      </p:sp>
      <p:sp>
        <p:nvSpPr>
          <p:cNvPr id="6147" name="Rectangle 3"/>
          <p:cNvSpPr>
            <a:spLocks noGrp="1" noChangeArrowheads="1"/>
          </p:cNvSpPr>
          <p:nvPr>
            <p:ph type="body" idx="1"/>
          </p:nvPr>
        </p:nvSpPr>
        <p:spPr/>
        <p:txBody>
          <a:bodyPr/>
          <a:lstStyle/>
          <a:p>
            <a:pPr algn="just" eaLnBrk="1" hangingPunct="1"/>
            <a:endParaRPr lang="zh-CN" altLang="en-US" b="1" smtClean="0"/>
          </a:p>
          <a:p>
            <a:pPr eaLnBrk="1" hangingPunct="1"/>
            <a:endParaRPr lang="zh-CN" altLang="en-US" smtClean="0"/>
          </a:p>
        </p:txBody>
      </p:sp>
      <p:sp>
        <p:nvSpPr>
          <p:cNvPr id="6148" name="Rectangle 4"/>
          <p:cNvSpPr>
            <a:spLocks noChangeArrowheads="1"/>
          </p:cNvSpPr>
          <p:nvPr/>
        </p:nvSpPr>
        <p:spPr bwMode="auto">
          <a:xfrm>
            <a:off x="900113" y="1916113"/>
            <a:ext cx="6969125"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tabLst>
                <a:tab pos="4572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572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572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0" lang="zh-CN" altLang="en-GB" sz="2800" b="1">
                <a:latin typeface="Arial" panose="020B0604020202020204" pitchFamily="34" charset="0"/>
              </a:rPr>
              <a:t>根据“调查是否针对总体的所有单元”划分：</a:t>
            </a:r>
          </a:p>
          <a:p>
            <a:pPr eaLnBrk="1" hangingPunct="1">
              <a:spcBef>
                <a:spcPct val="0"/>
              </a:spcBef>
              <a:buClrTx/>
              <a:buSzTx/>
              <a:buFontTx/>
              <a:buNone/>
            </a:pPr>
            <a:endParaRPr kumimoji="0" lang="zh-CN" altLang="en-GB" sz="2800" b="1">
              <a:latin typeface="Arial" panose="020B0604020202020204" pitchFamily="34" charset="0"/>
            </a:endParaRPr>
          </a:p>
          <a:p>
            <a:pPr eaLnBrk="1" hangingPunct="1">
              <a:spcBef>
                <a:spcPct val="0"/>
              </a:spcBef>
              <a:buClrTx/>
              <a:buSzTx/>
              <a:buFont typeface="Wingdings" panose="05000000000000000000" pitchFamily="2" charset="2"/>
              <a:buChar char="l"/>
            </a:pPr>
            <a:r>
              <a:rPr kumimoji="0" lang="zh-CN" altLang="en-GB" sz="2800" b="1">
                <a:latin typeface="Arial" panose="020B0604020202020204" pitchFamily="34" charset="0"/>
              </a:rPr>
              <a:t>全面调查</a:t>
            </a:r>
            <a:r>
              <a:rPr kumimoji="0" lang="en-GB" altLang="zh-CN" sz="2800" b="1">
                <a:latin typeface="Arial" panose="020B0604020202020204" pitchFamily="34" charset="0"/>
              </a:rPr>
              <a:t>:</a:t>
            </a:r>
            <a:r>
              <a:rPr kumimoji="0" lang="zh-CN" altLang="en-GB" sz="2800" b="1">
                <a:latin typeface="Arial" panose="020B0604020202020204" pitchFamily="34" charset="0"/>
              </a:rPr>
              <a:t>　　普查</a:t>
            </a:r>
          </a:p>
          <a:p>
            <a:pPr eaLnBrk="1" hangingPunct="1">
              <a:spcBef>
                <a:spcPct val="0"/>
              </a:spcBef>
              <a:buClrTx/>
              <a:buSzTx/>
              <a:buFont typeface="Wingdings" panose="05000000000000000000" pitchFamily="2" charset="2"/>
              <a:buChar char="l"/>
            </a:pPr>
            <a:r>
              <a:rPr kumimoji="0" lang="zh-CN" altLang="en-GB" sz="2800" b="1">
                <a:latin typeface="Arial" panose="020B0604020202020204" pitchFamily="34" charset="0"/>
              </a:rPr>
              <a:t>非全面调查</a:t>
            </a:r>
          </a:p>
          <a:p>
            <a:pPr eaLnBrk="1" hangingPunct="1">
              <a:spcBef>
                <a:spcPct val="0"/>
              </a:spcBef>
              <a:buClrTx/>
              <a:buSzTx/>
              <a:buFontTx/>
              <a:buNone/>
            </a:pPr>
            <a:endParaRPr kumimoji="0" lang="zh-CN" altLang="en-GB" sz="2800" b="1">
              <a:latin typeface="Arial" panose="020B0604020202020204" pitchFamily="34" charset="0"/>
            </a:endParaRPr>
          </a:p>
        </p:txBody>
      </p:sp>
      <p:sp>
        <p:nvSpPr>
          <p:cNvPr id="6149" name="Rectangle 5"/>
          <p:cNvSpPr>
            <a:spLocks noChangeArrowheads="1"/>
          </p:cNvSpPr>
          <p:nvPr/>
        </p:nvSpPr>
        <p:spPr bwMode="auto">
          <a:xfrm>
            <a:off x="4140200" y="3716338"/>
            <a:ext cx="3841750" cy="14652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0" lang="zh-CN" altLang="en-GB" sz="1800">
                <a:latin typeface="Arial" panose="020B0604020202020204" pitchFamily="34" charset="0"/>
              </a:rPr>
              <a:t>非全面调查相对于全面调查的优点：</a:t>
            </a:r>
          </a:p>
          <a:p>
            <a:pPr eaLnBrk="1" hangingPunct="1">
              <a:spcBef>
                <a:spcPct val="0"/>
              </a:spcBef>
              <a:buClrTx/>
              <a:buSzTx/>
              <a:buFontTx/>
              <a:buNone/>
            </a:pPr>
            <a:r>
              <a:rPr kumimoji="0" lang="zh-CN" altLang="en-GB" sz="1800">
                <a:latin typeface="Arial" panose="020B0604020202020204" pitchFamily="34" charset="0"/>
              </a:rPr>
              <a:t>（</a:t>
            </a:r>
            <a:r>
              <a:rPr kumimoji="0" lang="en-GB" altLang="zh-CN" sz="1800">
                <a:latin typeface="Arial" panose="020B0604020202020204" pitchFamily="34" charset="0"/>
              </a:rPr>
              <a:t>1</a:t>
            </a:r>
            <a:r>
              <a:rPr kumimoji="0" lang="zh-CN" altLang="en-GB" sz="1800">
                <a:latin typeface="Arial" panose="020B0604020202020204" pitchFamily="34" charset="0"/>
              </a:rPr>
              <a:t>）时间短速度快；</a:t>
            </a:r>
          </a:p>
          <a:p>
            <a:pPr eaLnBrk="1" hangingPunct="1">
              <a:spcBef>
                <a:spcPct val="0"/>
              </a:spcBef>
              <a:buClrTx/>
              <a:buSzTx/>
              <a:buFontTx/>
              <a:buNone/>
            </a:pPr>
            <a:r>
              <a:rPr kumimoji="0" lang="zh-CN" altLang="en-GB" sz="1800">
                <a:latin typeface="Arial" panose="020B0604020202020204" pitchFamily="34" charset="0"/>
              </a:rPr>
              <a:t>（</a:t>
            </a:r>
            <a:r>
              <a:rPr kumimoji="0" lang="en-GB" altLang="zh-CN" sz="1800">
                <a:latin typeface="Arial" panose="020B0604020202020204" pitchFamily="34" charset="0"/>
              </a:rPr>
              <a:t>2</a:t>
            </a:r>
            <a:r>
              <a:rPr kumimoji="0" lang="zh-CN" altLang="en-GB" sz="1800">
                <a:latin typeface="Arial" panose="020B0604020202020204" pitchFamily="34" charset="0"/>
              </a:rPr>
              <a:t>）费用少成本低；</a:t>
            </a:r>
          </a:p>
          <a:p>
            <a:pPr eaLnBrk="1" hangingPunct="1">
              <a:spcBef>
                <a:spcPct val="0"/>
              </a:spcBef>
              <a:buClrTx/>
              <a:buSzTx/>
              <a:buFontTx/>
              <a:buNone/>
            </a:pPr>
            <a:r>
              <a:rPr kumimoji="0" lang="zh-CN" altLang="en-GB" sz="1800">
                <a:latin typeface="Arial" panose="020B0604020202020204" pitchFamily="34" charset="0"/>
              </a:rPr>
              <a:t>（</a:t>
            </a:r>
            <a:r>
              <a:rPr kumimoji="0" lang="en-GB" altLang="zh-CN" sz="1800">
                <a:latin typeface="Arial" panose="020B0604020202020204" pitchFamily="34" charset="0"/>
              </a:rPr>
              <a:t>3</a:t>
            </a:r>
            <a:r>
              <a:rPr kumimoji="0" lang="zh-CN" altLang="en-GB" sz="1800">
                <a:latin typeface="Arial" panose="020B0604020202020204" pitchFamily="34" charset="0"/>
              </a:rPr>
              <a:t>）调查结果比较准确；</a:t>
            </a:r>
          </a:p>
          <a:p>
            <a:pPr eaLnBrk="1" hangingPunct="1">
              <a:spcBef>
                <a:spcPct val="0"/>
              </a:spcBef>
              <a:buClrTx/>
              <a:buSzTx/>
              <a:buFontTx/>
              <a:buNone/>
            </a:pPr>
            <a:r>
              <a:rPr kumimoji="0" lang="zh-CN" altLang="en-GB" sz="1800">
                <a:latin typeface="Arial" panose="020B0604020202020204" pitchFamily="34" charset="0"/>
              </a:rPr>
              <a:t>（</a:t>
            </a:r>
            <a:r>
              <a:rPr kumimoji="0" lang="en-GB" altLang="zh-CN" sz="1800">
                <a:latin typeface="Arial" panose="020B0604020202020204" pitchFamily="34" charset="0"/>
              </a:rPr>
              <a:t>4</a:t>
            </a:r>
            <a:r>
              <a:rPr kumimoji="0" lang="zh-CN" altLang="en-GB" sz="1800">
                <a:latin typeface="Arial" panose="020B0604020202020204" pitchFamily="34" charset="0"/>
              </a:rPr>
              <a:t>）应用范围广泛。</a:t>
            </a:r>
          </a:p>
        </p:txBody>
      </p:sp>
      <p:sp>
        <p:nvSpPr>
          <p:cNvPr id="6150" name="Line 6"/>
          <p:cNvSpPr>
            <a:spLocks noChangeShapeType="1"/>
          </p:cNvSpPr>
          <p:nvPr/>
        </p:nvSpPr>
        <p:spPr bwMode="auto">
          <a:xfrm>
            <a:off x="3132138" y="3573463"/>
            <a:ext cx="935037"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51" name="AutoShape 7"/>
          <p:cNvSpPr>
            <a:spLocks noChangeArrowheads="1"/>
          </p:cNvSpPr>
          <p:nvPr/>
        </p:nvSpPr>
        <p:spPr bwMode="auto">
          <a:xfrm>
            <a:off x="4643438" y="2636838"/>
            <a:ext cx="1873250" cy="504825"/>
          </a:xfrm>
          <a:prstGeom prst="wedgeRectCallout">
            <a:avLst>
              <a:gd name="adj1" fmla="val -63134"/>
              <a:gd name="adj2" fmla="val 35222"/>
            </a:avLst>
          </a:prstGeom>
          <a:solidFill>
            <a:schemeClr val="accent1"/>
          </a:solidFill>
          <a:ln w="9525">
            <a:solidFill>
              <a:schemeClr val="tx1"/>
            </a:solidFill>
            <a:miter lim="800000"/>
            <a:headEnd/>
            <a:tailEnd/>
          </a:ln>
        </p:spPr>
        <p:txBody>
          <a:bodyPr/>
          <a:lstStyle>
            <a:lvl1pPr>
              <a:spcBef>
                <a:spcPct val="20000"/>
              </a:spcBef>
              <a:buClr>
                <a:schemeClr val="folHlink"/>
              </a:buClr>
              <a:buSzPct val="60000"/>
              <a:buFont typeface="Wingdings" panose="05000000000000000000" pitchFamily="2" charset="2"/>
              <a:buChar char="n"/>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kumimoji="0" lang="zh-CN" altLang="en-US" sz="1800"/>
              <a:t>应用前提</a:t>
            </a:r>
            <a:endParaRPr kumimoji="0" lang="en-US" altLang="zh-CN" sz="1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50938" y="1152525"/>
            <a:ext cx="7793037" cy="608013"/>
          </a:xfrm>
        </p:spPr>
        <p:txBody>
          <a:bodyPr/>
          <a:lstStyle/>
          <a:p>
            <a:pPr eaLnBrk="1" hangingPunct="1"/>
            <a:r>
              <a:rPr lang="zh-CN" altLang="en-US" smtClean="0">
                <a:solidFill>
                  <a:srgbClr val="000000"/>
                </a:solidFill>
                <a:latin typeface="Times New Roman" panose="02020603050405020304" pitchFamily="18" charset="0"/>
              </a:rPr>
              <a:t>抽样调查的基本概念</a:t>
            </a:r>
            <a:endParaRPr lang="zh-CN" altLang="en-US" smtClean="0"/>
          </a:p>
        </p:txBody>
      </p:sp>
      <p:sp>
        <p:nvSpPr>
          <p:cNvPr id="7171" name="Rectangle 3"/>
          <p:cNvSpPr>
            <a:spLocks noGrp="1" noChangeArrowheads="1"/>
          </p:cNvSpPr>
          <p:nvPr>
            <p:ph type="body" idx="1"/>
          </p:nvPr>
        </p:nvSpPr>
        <p:spPr>
          <a:xfrm>
            <a:off x="755650" y="1989138"/>
            <a:ext cx="7772400" cy="4114800"/>
          </a:xfrm>
        </p:spPr>
        <p:txBody>
          <a:bodyPr/>
          <a:lstStyle/>
          <a:p>
            <a:pPr eaLnBrk="1" hangingPunct="1">
              <a:lnSpc>
                <a:spcPct val="80000"/>
              </a:lnSpc>
            </a:pPr>
            <a:r>
              <a:rPr lang="zh-CN" altLang="en-US" sz="2800" b="1" i="1" smtClean="0">
                <a:latin typeface="宋体" panose="02010600030101010101" pitchFamily="2" charset="-122"/>
              </a:rPr>
              <a:t>抽样调查</a:t>
            </a:r>
            <a:r>
              <a:rPr lang="zh-CN" altLang="en-US" sz="2800" b="1" i="1" smtClean="0"/>
              <a:t>(</a:t>
            </a:r>
            <a:r>
              <a:rPr lang="en-US" altLang="zh-CN" sz="2800" b="1" i="1" smtClean="0"/>
              <a:t>sampling survey)</a:t>
            </a:r>
            <a:r>
              <a:rPr lang="zh-CN" altLang="en-US" sz="2800" smtClean="0">
                <a:latin typeface="宋体" panose="02010600030101010101" pitchFamily="2" charset="-122"/>
              </a:rPr>
              <a:t>是</a:t>
            </a:r>
            <a:r>
              <a:rPr lang="zh-CN" altLang="en-US" sz="2800" smtClean="0"/>
              <a:t>一种非全面的调查，指</a:t>
            </a:r>
            <a:r>
              <a:rPr lang="zh-CN" altLang="en-US" sz="2800" b="1" smtClean="0"/>
              <a:t>从研究对象的全体（总体）中抽取一部分单元作为样本，根据对所抽取的样本进行调查，获得有关总体目标量的了解</a:t>
            </a:r>
            <a:r>
              <a:rPr lang="zh-CN" altLang="en-US" sz="2800" smtClean="0"/>
              <a:t>。</a:t>
            </a:r>
          </a:p>
          <a:p>
            <a:pPr eaLnBrk="1" hangingPunct="1">
              <a:lnSpc>
                <a:spcPct val="80000"/>
              </a:lnSpc>
            </a:pPr>
            <a:endParaRPr lang="zh-CN" altLang="en-US" sz="2800" smtClean="0"/>
          </a:p>
          <a:p>
            <a:pPr eaLnBrk="1" hangingPunct="1">
              <a:lnSpc>
                <a:spcPct val="80000"/>
              </a:lnSpc>
            </a:pPr>
            <a:r>
              <a:rPr lang="zh-CN" altLang="en-US" sz="2800" b="1" smtClean="0"/>
              <a:t>抽样调查的作用</a:t>
            </a:r>
            <a:endParaRPr lang="zh-CN" altLang="en-US" sz="2800" smtClean="0"/>
          </a:p>
          <a:p>
            <a:pPr lvl="1" eaLnBrk="1" hangingPunct="1">
              <a:lnSpc>
                <a:spcPct val="80000"/>
              </a:lnSpc>
            </a:pPr>
            <a:r>
              <a:rPr lang="en-US" altLang="zh-CN" sz="2400" b="1" smtClean="0"/>
              <a:t>1</a:t>
            </a:r>
            <a:r>
              <a:rPr lang="zh-CN" altLang="en-US" sz="2400" b="1" smtClean="0"/>
              <a:t>．节约费用</a:t>
            </a:r>
            <a:r>
              <a:rPr lang="zh-CN" altLang="en-US" sz="2400" smtClean="0"/>
              <a:t> </a:t>
            </a:r>
          </a:p>
          <a:p>
            <a:pPr lvl="1" eaLnBrk="1" hangingPunct="1">
              <a:lnSpc>
                <a:spcPct val="80000"/>
              </a:lnSpc>
            </a:pPr>
            <a:r>
              <a:rPr lang="en-US" altLang="zh-CN" sz="2400" b="1" smtClean="0"/>
              <a:t>2</a:t>
            </a:r>
            <a:r>
              <a:rPr lang="zh-CN" altLang="en-US" sz="2400" b="1" smtClean="0"/>
              <a:t>．时效性强</a:t>
            </a:r>
            <a:r>
              <a:rPr lang="zh-CN" altLang="en-US" sz="2400" smtClean="0"/>
              <a:t> </a:t>
            </a:r>
          </a:p>
          <a:p>
            <a:pPr lvl="1" eaLnBrk="1" hangingPunct="1">
              <a:lnSpc>
                <a:spcPct val="80000"/>
              </a:lnSpc>
            </a:pPr>
            <a:r>
              <a:rPr lang="en-US" altLang="zh-CN" sz="2400" b="1" smtClean="0"/>
              <a:t>3</a:t>
            </a:r>
            <a:r>
              <a:rPr lang="zh-CN" altLang="en-US" sz="2400" b="1" smtClean="0"/>
              <a:t>．可以承担全面调查无法胜任的项目</a:t>
            </a:r>
            <a:r>
              <a:rPr lang="zh-CN" altLang="en-US" sz="2400" smtClean="0"/>
              <a:t> </a:t>
            </a:r>
          </a:p>
          <a:p>
            <a:pPr lvl="1" eaLnBrk="1" hangingPunct="1">
              <a:lnSpc>
                <a:spcPct val="80000"/>
              </a:lnSpc>
            </a:pPr>
            <a:r>
              <a:rPr lang="en-US" altLang="zh-CN" sz="2400" b="1" smtClean="0"/>
              <a:t>4</a:t>
            </a:r>
            <a:r>
              <a:rPr lang="zh-CN" altLang="en-US" sz="2400" b="1" smtClean="0"/>
              <a:t>．有助于提高调查数据的质量</a:t>
            </a:r>
            <a:r>
              <a:rPr lang="zh-CN" altLang="en-US" sz="240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58888" y="765175"/>
            <a:ext cx="8229600" cy="1066800"/>
          </a:xfrm>
        </p:spPr>
        <p:txBody>
          <a:bodyPr/>
          <a:lstStyle/>
          <a:p>
            <a:pPr eaLnBrk="1" hangingPunct="1"/>
            <a:r>
              <a:rPr kumimoji="0" lang="zh-CN" altLang="en-GB" sz="2800" b="1" smtClean="0">
                <a:solidFill>
                  <a:schemeClr val="tx1"/>
                </a:solidFill>
              </a:rPr>
              <a:t>根据</a:t>
            </a:r>
            <a:r>
              <a:rPr kumimoji="0" lang="zh-CN" altLang="en-GB" sz="2800" b="1" smtClean="0">
                <a:solidFill>
                  <a:schemeClr val="tx1"/>
                </a:solidFill>
                <a:latin typeface="Times New Roman" panose="02020603050405020304" pitchFamily="18" charset="0"/>
              </a:rPr>
              <a:t>“</a:t>
            </a:r>
            <a:r>
              <a:rPr kumimoji="0" lang="zh-CN" altLang="en-GB" sz="2800" i="1" u="sng" smtClean="0">
                <a:solidFill>
                  <a:schemeClr val="tx1"/>
                </a:solidFill>
              </a:rPr>
              <a:t>单元是否按照一定的概率入样</a:t>
            </a:r>
            <a:r>
              <a:rPr kumimoji="0" lang="zh-CN" altLang="en-GB" sz="2800" b="1" smtClean="0">
                <a:solidFill>
                  <a:schemeClr val="tx1"/>
                </a:solidFill>
                <a:latin typeface="Times New Roman" panose="02020603050405020304" pitchFamily="18" charset="0"/>
              </a:rPr>
              <a:t>”</a:t>
            </a:r>
            <a:r>
              <a:rPr kumimoji="0" lang="zh-CN" altLang="en-GB" sz="2800" b="1" smtClean="0">
                <a:solidFill>
                  <a:schemeClr val="tx1"/>
                </a:solidFill>
              </a:rPr>
              <a:t>划分：</a:t>
            </a:r>
            <a:br>
              <a:rPr kumimoji="0" lang="zh-CN" altLang="en-GB" sz="2800" b="1" smtClean="0">
                <a:solidFill>
                  <a:schemeClr val="tx1"/>
                </a:solidFill>
              </a:rPr>
            </a:br>
            <a:r>
              <a:rPr kumimoji="0" lang="zh-CN" altLang="en-GB" sz="2800" b="1" smtClean="0">
                <a:solidFill>
                  <a:schemeClr val="tx1"/>
                </a:solidFill>
              </a:rPr>
              <a:t>  </a:t>
            </a:r>
            <a:r>
              <a:rPr lang="zh-CN" altLang="en-US" sz="2800" b="1" i="1" smtClean="0">
                <a:solidFill>
                  <a:schemeClr val="tx1"/>
                </a:solidFill>
                <a:latin typeface="Arial" panose="020B0604020202020204" pitchFamily="34" charset="0"/>
              </a:rPr>
              <a:t>概率抽样和</a:t>
            </a:r>
            <a:r>
              <a:rPr lang="en-US" altLang="zh-CN" sz="2800" b="1" i="1" smtClean="0">
                <a:solidFill>
                  <a:schemeClr val="tx1"/>
                </a:solidFill>
                <a:latin typeface="Arial" panose="020B0604020202020204" pitchFamily="34" charset="0"/>
              </a:rPr>
              <a:t> </a:t>
            </a:r>
            <a:r>
              <a:rPr lang="zh-CN" altLang="en-US" sz="2800" b="1" i="1" smtClean="0">
                <a:solidFill>
                  <a:schemeClr val="tx1"/>
                </a:solidFill>
                <a:latin typeface="Arial" panose="020B0604020202020204" pitchFamily="34" charset="0"/>
              </a:rPr>
              <a:t>非概率抽样</a:t>
            </a:r>
            <a:endParaRPr lang="en-US" altLang="zh-CN" sz="2800" b="1" i="1" smtClean="0">
              <a:solidFill>
                <a:schemeClr val="tx1"/>
              </a:solidFill>
              <a:latin typeface="Arial" panose="020B0604020202020204" pitchFamily="34" charset="0"/>
            </a:endParaRPr>
          </a:p>
        </p:txBody>
      </p:sp>
      <p:sp>
        <p:nvSpPr>
          <p:cNvPr id="8195" name="Rectangle 3"/>
          <p:cNvSpPr>
            <a:spLocks noGrp="1" noChangeArrowheads="1"/>
          </p:cNvSpPr>
          <p:nvPr>
            <p:ph type="body" idx="1"/>
          </p:nvPr>
        </p:nvSpPr>
        <p:spPr>
          <a:xfrm>
            <a:off x="1182688" y="2093913"/>
            <a:ext cx="7772400" cy="4038600"/>
          </a:xfrm>
        </p:spPr>
        <p:txBody>
          <a:bodyPr/>
          <a:lstStyle/>
          <a:p>
            <a:pPr algn="just" eaLnBrk="1" hangingPunct="1"/>
            <a:r>
              <a:rPr lang="zh-CN" altLang="en-US" sz="2800" smtClean="0">
                <a:solidFill>
                  <a:srgbClr val="000000"/>
                </a:solidFill>
                <a:latin typeface="宋体" panose="02010600030101010101" pitchFamily="2" charset="-122"/>
              </a:rPr>
              <a:t>随机抽样是指按照</a:t>
            </a:r>
            <a:r>
              <a:rPr lang="zh-CN" altLang="en-US" sz="2800" b="1" i="1" u="sng" smtClean="0">
                <a:solidFill>
                  <a:srgbClr val="000000"/>
                </a:solidFill>
                <a:latin typeface="宋体" panose="02010600030101010101" pitchFamily="2" charset="-122"/>
              </a:rPr>
              <a:t>概率</a:t>
            </a:r>
            <a:r>
              <a:rPr lang="zh-CN" altLang="en-US" sz="2800" smtClean="0">
                <a:solidFill>
                  <a:srgbClr val="000000"/>
                </a:solidFill>
                <a:latin typeface="宋体" panose="02010600030101010101" pitchFamily="2" charset="-122"/>
              </a:rPr>
              <a:t>原则，从总体中抽取一定数目的单位作为样本进行观察，随机抽样使总体中每个单位都有一定的概率被选入样本，从而使根据样本所做出的结论对总体具有充分的代表性。</a:t>
            </a:r>
            <a:endParaRPr lang="zh-TW" altLang="en-US" sz="2800" smtClean="0">
              <a:solidFill>
                <a:srgbClr val="000000"/>
              </a:solidFill>
              <a:ea typeface="新細明體" panose="02020500000000000000" pitchFamily="18" charset="-120"/>
            </a:endParaRPr>
          </a:p>
          <a:p>
            <a:pPr eaLnBrk="1" hangingPunct="1"/>
            <a:r>
              <a:rPr lang="zh-CN" altLang="en-US" sz="2800" smtClean="0">
                <a:latin typeface="宋体" panose="02010600030101010101" pitchFamily="2" charset="-122"/>
              </a:rPr>
              <a:t>非随机抽样是以</a:t>
            </a:r>
            <a:r>
              <a:rPr lang="zh-CN" altLang="en-US" sz="2800" b="1" i="1" u="sng" smtClean="0">
                <a:solidFill>
                  <a:srgbClr val="000000"/>
                </a:solidFill>
                <a:latin typeface="宋体" panose="02010600030101010101" pitchFamily="2" charset="-122"/>
              </a:rPr>
              <a:t>方便为出发点或根据研究者主观的判断</a:t>
            </a:r>
            <a:r>
              <a:rPr lang="zh-CN" altLang="en-US" sz="2800" smtClean="0">
                <a:latin typeface="宋体" panose="02010600030101010101" pitchFamily="2" charset="-122"/>
              </a:rPr>
              <a:t>来抽取样本。非随机抽样主要依赖研究者个人的经验和判断，它无法估计和控制抽样误差，无法用样本的量化数据来推断总体。</a:t>
            </a:r>
            <a:r>
              <a:rPr lang="zh-CN" altLang="en-US" sz="280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p:txBody>
          <a:bodyPr/>
          <a:lstStyle/>
          <a:p>
            <a:pPr algn="just" eaLnBrk="1" hangingPunct="1"/>
            <a:endParaRPr lang="zh-CN" altLang="en-US" b="1" smtClean="0"/>
          </a:p>
          <a:p>
            <a:pPr eaLnBrk="1" hangingPunct="1"/>
            <a:endParaRPr lang="zh-CN" altLang="en-US" smtClean="0"/>
          </a:p>
        </p:txBody>
      </p:sp>
      <p:sp>
        <p:nvSpPr>
          <p:cNvPr id="9219" name="Rectangle 4"/>
          <p:cNvSpPr>
            <a:spLocks noChangeArrowheads="1"/>
          </p:cNvSpPr>
          <p:nvPr/>
        </p:nvSpPr>
        <p:spPr bwMode="auto">
          <a:xfrm>
            <a:off x="395288" y="1773238"/>
            <a:ext cx="2938462"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tabLst>
                <a:tab pos="4572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572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572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kumimoji="0" lang="zh-CN" altLang="en-GB" sz="2800" b="1">
              <a:latin typeface="Arial" panose="020B0604020202020204" pitchFamily="34" charset="0"/>
            </a:endParaRPr>
          </a:p>
          <a:p>
            <a:pPr eaLnBrk="1" hangingPunct="1">
              <a:spcBef>
                <a:spcPct val="0"/>
              </a:spcBef>
              <a:buClrTx/>
              <a:buSzTx/>
              <a:buFontTx/>
              <a:buNone/>
            </a:pPr>
            <a:endParaRPr kumimoji="0" lang="zh-CN" altLang="en-GB" sz="2800" b="1">
              <a:latin typeface="Arial" panose="020B0604020202020204" pitchFamily="34" charset="0"/>
            </a:endParaRPr>
          </a:p>
          <a:p>
            <a:pPr eaLnBrk="1" hangingPunct="1">
              <a:spcBef>
                <a:spcPct val="0"/>
              </a:spcBef>
              <a:buClrTx/>
              <a:buSzTx/>
              <a:buFont typeface="Wingdings" panose="05000000000000000000" pitchFamily="2" charset="2"/>
              <a:buChar char="l"/>
            </a:pPr>
            <a:r>
              <a:rPr kumimoji="0" lang="zh-CN" altLang="en-GB" sz="2800" b="1">
                <a:latin typeface="Arial" panose="020B0604020202020204" pitchFamily="34" charset="0"/>
              </a:rPr>
              <a:t>概率抽样调查</a:t>
            </a:r>
          </a:p>
          <a:p>
            <a:pPr eaLnBrk="1" hangingPunct="1">
              <a:spcBef>
                <a:spcPct val="0"/>
              </a:spcBef>
              <a:buClrTx/>
              <a:buSzTx/>
              <a:buFont typeface="Wingdings" panose="05000000000000000000" pitchFamily="2" charset="2"/>
              <a:buChar char="l"/>
            </a:pPr>
            <a:endParaRPr kumimoji="0" lang="zh-CN" altLang="en-GB" sz="2800" b="1">
              <a:latin typeface="Arial" panose="020B0604020202020204" pitchFamily="34" charset="0"/>
            </a:endParaRPr>
          </a:p>
          <a:p>
            <a:pPr eaLnBrk="1" hangingPunct="1">
              <a:spcBef>
                <a:spcPct val="0"/>
              </a:spcBef>
              <a:buClrTx/>
              <a:buSzTx/>
              <a:buFont typeface="Wingdings" panose="05000000000000000000" pitchFamily="2" charset="2"/>
              <a:buChar char="l"/>
            </a:pPr>
            <a:endParaRPr kumimoji="0" lang="zh-CN" altLang="en-GB" sz="2800" b="1">
              <a:latin typeface="Arial" panose="020B0604020202020204" pitchFamily="34" charset="0"/>
            </a:endParaRPr>
          </a:p>
          <a:p>
            <a:pPr eaLnBrk="1" hangingPunct="1">
              <a:spcBef>
                <a:spcPct val="0"/>
              </a:spcBef>
              <a:buClrTx/>
              <a:buSzTx/>
              <a:buFont typeface="Wingdings" panose="05000000000000000000" pitchFamily="2" charset="2"/>
              <a:buChar char="l"/>
            </a:pPr>
            <a:endParaRPr kumimoji="0" lang="zh-CN" altLang="en-GB" sz="2800" b="1">
              <a:latin typeface="Arial" panose="020B0604020202020204" pitchFamily="34" charset="0"/>
            </a:endParaRPr>
          </a:p>
          <a:p>
            <a:pPr eaLnBrk="1" hangingPunct="1">
              <a:spcBef>
                <a:spcPct val="0"/>
              </a:spcBef>
              <a:buClrTx/>
              <a:buSzTx/>
              <a:buFont typeface="Wingdings" panose="05000000000000000000" pitchFamily="2" charset="2"/>
              <a:buChar char="l"/>
            </a:pPr>
            <a:r>
              <a:rPr kumimoji="0" lang="zh-CN" altLang="en-GB" sz="2800" b="1">
                <a:latin typeface="Arial" panose="020B0604020202020204" pitchFamily="34" charset="0"/>
              </a:rPr>
              <a:t>非概率抽样调查</a:t>
            </a:r>
          </a:p>
        </p:txBody>
      </p:sp>
      <p:sp>
        <p:nvSpPr>
          <p:cNvPr id="9220" name="Rectangle 5"/>
          <p:cNvSpPr>
            <a:spLocks noChangeArrowheads="1"/>
          </p:cNvSpPr>
          <p:nvPr/>
        </p:nvSpPr>
        <p:spPr bwMode="auto">
          <a:xfrm>
            <a:off x="4427538" y="2420938"/>
            <a:ext cx="4248150" cy="1739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folHlink"/>
              </a:buClr>
              <a:buSzPct val="60000"/>
              <a:buFont typeface="Wingdings" panose="05000000000000000000" pitchFamily="2" charset="2"/>
              <a:buChar char="n"/>
              <a:tabLst>
                <a:tab pos="4572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572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572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0" lang="zh-CN" altLang="en-GB" sz="1800">
                <a:latin typeface="Arial" panose="020B0604020202020204" pitchFamily="34" charset="0"/>
              </a:rPr>
              <a:t>优点：</a:t>
            </a:r>
          </a:p>
          <a:p>
            <a:pPr eaLnBrk="1" hangingPunct="1">
              <a:spcBef>
                <a:spcPct val="0"/>
              </a:spcBef>
              <a:buClrTx/>
              <a:buSzTx/>
              <a:buFontTx/>
              <a:buNone/>
            </a:pPr>
            <a:r>
              <a:rPr kumimoji="0" lang="zh-CN" altLang="en-GB" sz="1800">
                <a:latin typeface="Arial" panose="020B0604020202020204" pitchFamily="34" charset="0"/>
              </a:rPr>
              <a:t>能够保证样本的代表性，避免人为因素的干扰；</a:t>
            </a:r>
          </a:p>
          <a:p>
            <a:pPr eaLnBrk="1" hangingPunct="1">
              <a:spcBef>
                <a:spcPct val="0"/>
              </a:spcBef>
              <a:buClrTx/>
              <a:buSzTx/>
              <a:buFontTx/>
              <a:buNone/>
            </a:pPr>
            <a:r>
              <a:rPr kumimoji="0" lang="zh-CN" altLang="en-GB" sz="1800">
                <a:latin typeface="Arial" panose="020B0604020202020204" pitchFamily="34" charset="0"/>
              </a:rPr>
              <a:t>用概率抽样取得的样本去估计总体特征时，可以对由抽样产生的抽样误差进行估计。</a:t>
            </a:r>
          </a:p>
        </p:txBody>
      </p:sp>
      <p:sp>
        <p:nvSpPr>
          <p:cNvPr id="9221" name="Line 6"/>
          <p:cNvSpPr>
            <a:spLocks noChangeShapeType="1"/>
          </p:cNvSpPr>
          <p:nvPr/>
        </p:nvSpPr>
        <p:spPr bwMode="auto">
          <a:xfrm>
            <a:off x="3059113" y="2924175"/>
            <a:ext cx="1295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22" name="Rectangle 7"/>
          <p:cNvSpPr>
            <a:spLocks noChangeArrowheads="1"/>
          </p:cNvSpPr>
          <p:nvPr/>
        </p:nvSpPr>
        <p:spPr bwMode="auto">
          <a:xfrm>
            <a:off x="4500563" y="4508500"/>
            <a:ext cx="2470150" cy="1190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folHlink"/>
              </a:buClr>
              <a:buSzPct val="60000"/>
              <a:buFont typeface="Wingdings" panose="05000000000000000000" pitchFamily="2" charset="2"/>
              <a:buChar char="n"/>
              <a:tabLst>
                <a:tab pos="457200" algn="l"/>
              </a:tabLst>
              <a:defRPr kumimoji="1"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tabLst>
                <a:tab pos="457200" algn="l"/>
              </a:tabLst>
              <a:defRPr kumimoji="1"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tabLst>
                <a:tab pos="457200" algn="l"/>
              </a:tabLst>
              <a:defRPr kumimoji="1"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457200" algn="l"/>
              </a:tabLst>
              <a:defRPr kumimoji="1"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0" lang="zh-CN" altLang="en-GB" sz="1800">
                <a:latin typeface="Arial" panose="020B0604020202020204" pitchFamily="34" charset="0"/>
              </a:rPr>
              <a:t>缺点：</a:t>
            </a:r>
          </a:p>
          <a:p>
            <a:pPr eaLnBrk="1" hangingPunct="1">
              <a:spcBef>
                <a:spcPct val="0"/>
              </a:spcBef>
              <a:buClrTx/>
              <a:buSzTx/>
              <a:buFontTx/>
              <a:buNone/>
            </a:pPr>
            <a:r>
              <a:rPr kumimoji="0" lang="zh-CN" altLang="en-GB" sz="1800">
                <a:latin typeface="Arial" panose="020B0604020202020204" pitchFamily="34" charset="0"/>
              </a:rPr>
              <a:t>难以评价样本的代表性</a:t>
            </a:r>
          </a:p>
          <a:p>
            <a:pPr eaLnBrk="1" hangingPunct="1">
              <a:spcBef>
                <a:spcPct val="0"/>
              </a:spcBef>
              <a:buClrTx/>
              <a:buSzTx/>
              <a:buFontTx/>
              <a:buNone/>
            </a:pPr>
            <a:r>
              <a:rPr kumimoji="0" lang="zh-CN" altLang="en-GB" sz="1800">
                <a:latin typeface="Arial" panose="020B0604020202020204" pitchFamily="34" charset="0"/>
              </a:rPr>
              <a:t>无法估计抽样误差</a:t>
            </a:r>
          </a:p>
          <a:p>
            <a:pPr eaLnBrk="1" hangingPunct="1">
              <a:spcBef>
                <a:spcPct val="0"/>
              </a:spcBef>
              <a:buClrTx/>
              <a:buSzTx/>
              <a:buFontTx/>
              <a:buNone/>
            </a:pPr>
            <a:r>
              <a:rPr kumimoji="0" lang="zh-CN" altLang="en-GB" sz="1800">
                <a:latin typeface="Arial" panose="020B0604020202020204" pitchFamily="34" charset="0"/>
              </a:rPr>
              <a:t>偏倚往往较大</a:t>
            </a:r>
          </a:p>
        </p:txBody>
      </p:sp>
      <p:sp>
        <p:nvSpPr>
          <p:cNvPr id="9223" name="Line 8"/>
          <p:cNvSpPr>
            <a:spLocks noChangeShapeType="1"/>
          </p:cNvSpPr>
          <p:nvPr/>
        </p:nvSpPr>
        <p:spPr bwMode="auto">
          <a:xfrm>
            <a:off x="3348038" y="4652963"/>
            <a:ext cx="1152525"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24" name="Rectangle 10"/>
          <p:cNvSpPr>
            <a:spLocks noGrp="1" noChangeArrowheads="1"/>
          </p:cNvSpPr>
          <p:nvPr>
            <p:ph type="title"/>
          </p:nvPr>
        </p:nvSpPr>
        <p:spPr>
          <a:xfrm>
            <a:off x="971550" y="617538"/>
            <a:ext cx="7972425" cy="1143000"/>
          </a:xfrm>
          <a:noFill/>
        </p:spPr>
        <p:txBody>
          <a:bodyPr/>
          <a:lstStyle/>
          <a:p>
            <a:pPr eaLnBrk="1" hangingPunct="1"/>
            <a:r>
              <a:rPr lang="zh-CN" altLang="en-US" sz="2800" b="1" i="1" smtClean="0"/>
              <a:t>概率（随机）抽样(</a:t>
            </a:r>
            <a:r>
              <a:rPr lang="en-US" altLang="zh-CN" sz="2800" b="1" i="1" smtClean="0"/>
              <a:t>probability sampling )</a:t>
            </a:r>
            <a:br>
              <a:rPr lang="en-US" altLang="zh-CN" sz="2800" b="1" i="1" smtClean="0"/>
            </a:br>
            <a:r>
              <a:rPr lang="zh-CN" altLang="en-US" sz="2800" b="1" i="1" smtClean="0"/>
              <a:t>非概率（非随机）抽样</a:t>
            </a:r>
            <a:r>
              <a:rPr lang="zh-CN" altLang="en-US" sz="2000" b="1" i="1" smtClean="0"/>
              <a:t>(</a:t>
            </a:r>
            <a:r>
              <a:rPr lang="en-US" altLang="zh-CN" sz="2000" b="1" i="1" smtClean="0"/>
              <a:t>non- probability sampling )</a:t>
            </a:r>
            <a:r>
              <a:rPr lang="en-US" altLang="zh-CN" sz="280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zh-CN" altLang="en-US" smtClean="0"/>
              <a:t> </a:t>
            </a:r>
            <a:r>
              <a:rPr lang="zh-CN" altLang="en-US" b="1" smtClean="0"/>
              <a:t>抽样调查应用领域</a:t>
            </a:r>
            <a:r>
              <a:rPr lang="zh-CN" altLang="en-US" smtClean="0"/>
              <a:t> </a:t>
            </a:r>
          </a:p>
        </p:txBody>
      </p:sp>
      <p:sp>
        <p:nvSpPr>
          <p:cNvPr id="10243" name="Rectangle 3"/>
          <p:cNvSpPr>
            <a:spLocks noGrp="1" noChangeArrowheads="1"/>
          </p:cNvSpPr>
          <p:nvPr>
            <p:ph type="body" idx="1"/>
          </p:nvPr>
        </p:nvSpPr>
        <p:spPr/>
        <p:txBody>
          <a:bodyPr/>
          <a:lstStyle/>
          <a:p>
            <a:pPr eaLnBrk="1" hangingPunct="1"/>
            <a:r>
              <a:rPr lang="zh-CN" altLang="en-US" b="1" smtClean="0"/>
              <a:t>社会经济现象的调查</a:t>
            </a:r>
            <a:r>
              <a:rPr lang="zh-CN" altLang="en-US" smtClean="0"/>
              <a:t> </a:t>
            </a:r>
          </a:p>
          <a:p>
            <a:pPr eaLnBrk="1" hangingPunct="1"/>
            <a:r>
              <a:rPr lang="zh-CN" altLang="en-US" b="1" smtClean="0"/>
              <a:t>社会性的民意调查</a:t>
            </a:r>
            <a:r>
              <a:rPr lang="zh-CN" altLang="en-US" smtClean="0"/>
              <a:t> </a:t>
            </a:r>
          </a:p>
          <a:p>
            <a:pPr eaLnBrk="1" hangingPunct="1"/>
            <a:r>
              <a:rPr lang="zh-CN" altLang="en-US" b="1" smtClean="0"/>
              <a:t>市场调查</a:t>
            </a:r>
            <a:r>
              <a:rPr lang="zh-CN" altLang="en-US" smtClean="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zh-CN" smtClean="0"/>
              <a:t>1.2  </a:t>
            </a:r>
            <a:r>
              <a:rPr lang="zh-CN" altLang="en-US" b="1" smtClean="0"/>
              <a:t>基本概念</a:t>
            </a:r>
            <a:r>
              <a:rPr lang="zh-CN" altLang="en-US" smtClean="0"/>
              <a:t> </a:t>
            </a:r>
            <a:endParaRPr lang="en-US" altLang="zh-CN" smtClean="0"/>
          </a:p>
        </p:txBody>
      </p:sp>
      <p:sp>
        <p:nvSpPr>
          <p:cNvPr id="11267" name="Rectangle 3"/>
          <p:cNvSpPr>
            <a:spLocks noGrp="1" noChangeArrowheads="1"/>
          </p:cNvSpPr>
          <p:nvPr>
            <p:ph type="body" idx="1"/>
          </p:nvPr>
        </p:nvSpPr>
        <p:spPr/>
        <p:txBody>
          <a:bodyPr/>
          <a:lstStyle/>
          <a:p>
            <a:pPr eaLnBrk="1" hangingPunct="1"/>
            <a:r>
              <a:rPr lang="zh-CN" altLang="en-US" b="1" smtClean="0"/>
              <a:t>目标总体与抽样总体</a:t>
            </a:r>
          </a:p>
          <a:p>
            <a:pPr eaLnBrk="1" hangingPunct="1"/>
            <a:r>
              <a:rPr lang="zh-CN" altLang="en-US" smtClean="0"/>
              <a:t> </a:t>
            </a:r>
            <a:r>
              <a:rPr lang="zh-CN" altLang="en-US" b="1" smtClean="0"/>
              <a:t>抽样框与抽样单元</a:t>
            </a:r>
            <a:r>
              <a:rPr lang="zh-CN" altLang="en-US" smtClean="0"/>
              <a:t> </a:t>
            </a:r>
            <a:endParaRPr lang="zh-CN" altLang="en-US" b="1" smtClean="0"/>
          </a:p>
          <a:p>
            <a:pPr eaLnBrk="1" hangingPunct="1"/>
            <a:r>
              <a:rPr lang="zh-CN" altLang="en-US" smtClean="0"/>
              <a:t> </a:t>
            </a:r>
            <a:r>
              <a:rPr lang="zh-CN" altLang="en-US" b="1" smtClean="0"/>
              <a:t>总体参数与统计量</a:t>
            </a:r>
            <a:r>
              <a:rPr lang="zh-CN" altLang="en-US" smtClean="0"/>
              <a:t>  </a:t>
            </a:r>
          </a:p>
          <a:p>
            <a:pPr eaLnBrk="1" hangingPunct="1"/>
            <a:r>
              <a:rPr lang="zh-CN" altLang="en-US" b="1" smtClean="0"/>
              <a:t>估计量方差、偏差、均方误差</a:t>
            </a:r>
            <a:r>
              <a:rPr lang="zh-CN" altLang="en-US" smtClean="0"/>
              <a:t> </a:t>
            </a:r>
          </a:p>
          <a:p>
            <a:pPr eaLnBrk="1" hangingPunct="1"/>
            <a:r>
              <a:rPr lang="zh-CN" altLang="en-US" b="1" smtClean="0"/>
              <a:t>抽样误差与非抽样误差</a:t>
            </a:r>
            <a:r>
              <a:rPr lang="zh-CN" altLang="en-US" smtClean="0"/>
              <a:t> </a:t>
            </a:r>
          </a:p>
          <a:p>
            <a:pPr eaLnBrk="1" hangingPunct="1"/>
            <a:r>
              <a:rPr lang="zh-CN" altLang="en-US" b="1" smtClean="0"/>
              <a:t>精度与费用</a:t>
            </a:r>
            <a:r>
              <a:rPr lang="zh-CN" altLang="en-US" smtClean="0"/>
              <a:t> </a:t>
            </a:r>
          </a:p>
        </p:txBody>
      </p:sp>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161</TotalTime>
  <Words>2141</Words>
  <Application>Microsoft Office PowerPoint</Application>
  <PresentationFormat>全屏显示(4:3)</PresentationFormat>
  <Paragraphs>210</Paragraphs>
  <Slides>35</Slides>
  <Notes>0</Notes>
  <HiddenSlides>0</HiddenSlides>
  <MMClips>0</MMClips>
  <ScaleCrop>false</ScaleCrop>
  <HeadingPairs>
    <vt:vector size="6" baseType="variant">
      <vt:variant>
        <vt:lpstr>主题</vt:lpstr>
      </vt:variant>
      <vt:variant>
        <vt:i4>1</vt:i4>
      </vt:variant>
      <vt:variant>
        <vt:lpstr>嵌入 OLE 服务器</vt:lpstr>
      </vt:variant>
      <vt:variant>
        <vt:i4>4</vt:i4>
      </vt:variant>
      <vt:variant>
        <vt:lpstr>幻灯片标题</vt:lpstr>
      </vt:variant>
      <vt:variant>
        <vt:i4>35</vt:i4>
      </vt:variant>
    </vt:vector>
  </HeadingPairs>
  <TitlesOfParts>
    <vt:vector size="40" baseType="lpstr">
      <vt:lpstr>Blends</vt:lpstr>
      <vt:lpstr>公式</vt:lpstr>
      <vt:lpstr>Microsoft Equation 2.0</vt:lpstr>
      <vt:lpstr>Equation.DSMT4</vt:lpstr>
      <vt:lpstr>Microsoft 公式 3.0</vt:lpstr>
      <vt:lpstr>《抽样技术》 </vt:lpstr>
      <vt:lpstr>第1  章  绪论</vt:lpstr>
      <vt:lpstr>1.1 调查与抽样调查</vt:lpstr>
      <vt:lpstr>全面调查与非全面调查</vt:lpstr>
      <vt:lpstr>抽样调查的基本概念</vt:lpstr>
      <vt:lpstr>根据“单元是否按照一定的概率入样”划分：   概率抽样和 非概率抽样</vt:lpstr>
      <vt:lpstr>概率（随机）抽样(probability sampling ) 非概率（非随机）抽样(non- probability sampling ) </vt:lpstr>
      <vt:lpstr> 抽样调查应用领域 </vt:lpstr>
      <vt:lpstr>1.2  基本概念 </vt:lpstr>
      <vt:lpstr>目标总体与抽样总体</vt:lpstr>
      <vt:lpstr>抽样框与抽样单元</vt:lpstr>
      <vt:lpstr>总体参数和（样本）统计量</vt:lpstr>
      <vt:lpstr>统计量和估计方法</vt:lpstr>
      <vt:lpstr>估计量方差、偏差、均方误差</vt:lpstr>
      <vt:lpstr>估计量方差、偏差、均方误差</vt:lpstr>
      <vt:lpstr>估计量方差、偏差、均方误差</vt:lpstr>
      <vt:lpstr>抽样误差与非抽样误差</vt:lpstr>
      <vt:lpstr>精度与费用</vt:lpstr>
      <vt:lpstr>几种基本的抽样方式 </vt:lpstr>
      <vt:lpstr>简单随机抽样</vt:lpstr>
      <vt:lpstr>简单随机抽样</vt:lpstr>
      <vt:lpstr>分层抽样</vt:lpstr>
      <vt:lpstr>分层抽样</vt:lpstr>
      <vt:lpstr>系统抽样</vt:lpstr>
      <vt:lpstr>系统抽样</vt:lpstr>
      <vt:lpstr>系统抽样</vt:lpstr>
      <vt:lpstr>整群抽样</vt:lpstr>
      <vt:lpstr>整群抽样</vt:lpstr>
      <vt:lpstr>多阶段抽样(multi –stage sampling) </vt:lpstr>
      <vt:lpstr>多阶段抽样</vt:lpstr>
      <vt:lpstr>非随机抽样技术 </vt:lpstr>
      <vt:lpstr>非随机抽样技术 </vt:lpstr>
      <vt:lpstr>非随机抽样技术 </vt:lpstr>
      <vt:lpstr>1.4 抽样调查步骤</vt:lpstr>
      <vt:lpstr>抽样方案设计内容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cbs</cp:lastModifiedBy>
  <cp:revision>77</cp:revision>
  <dcterms:created xsi:type="dcterms:W3CDTF">1601-01-01T00:00:00Z</dcterms:created>
  <dcterms:modified xsi:type="dcterms:W3CDTF">2016-03-03T05:57:40Z</dcterms:modified>
</cp:coreProperties>
</file>