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5"/>
  </p:notesMasterIdLst>
  <p:handoutMasterIdLst>
    <p:handoutMasterId r:id="rId76"/>
  </p:handoutMasterIdLst>
  <p:sldIdLst>
    <p:sldId id="31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321" r:id="rId15"/>
    <p:sldId id="272" r:id="rId16"/>
    <p:sldId id="322" r:id="rId17"/>
    <p:sldId id="437" r:id="rId18"/>
    <p:sldId id="438" r:id="rId19"/>
    <p:sldId id="439" r:id="rId20"/>
    <p:sldId id="436" r:id="rId21"/>
    <p:sldId id="435" r:id="rId22"/>
    <p:sldId id="274" r:id="rId23"/>
    <p:sldId id="275" r:id="rId24"/>
    <p:sldId id="276" r:id="rId25"/>
    <p:sldId id="277" r:id="rId26"/>
    <p:sldId id="278" r:id="rId27"/>
    <p:sldId id="279" r:id="rId28"/>
    <p:sldId id="336" r:id="rId29"/>
    <p:sldId id="342" r:id="rId30"/>
    <p:sldId id="339" r:id="rId31"/>
    <p:sldId id="440" r:id="rId32"/>
    <p:sldId id="340" r:id="rId33"/>
    <p:sldId id="337" r:id="rId34"/>
    <p:sldId id="343" r:id="rId35"/>
    <p:sldId id="338" r:id="rId36"/>
    <p:sldId id="344" r:id="rId37"/>
    <p:sldId id="341" r:id="rId38"/>
    <p:sldId id="292" r:id="rId39"/>
    <p:sldId id="293" r:id="rId40"/>
    <p:sldId id="294" r:id="rId41"/>
    <p:sldId id="295" r:id="rId42"/>
    <p:sldId id="298" r:id="rId43"/>
    <p:sldId id="300" r:id="rId44"/>
    <p:sldId id="302" r:id="rId45"/>
    <p:sldId id="303" r:id="rId46"/>
    <p:sldId id="304" r:id="rId47"/>
    <p:sldId id="305" r:id="rId48"/>
    <p:sldId id="345" r:id="rId49"/>
    <p:sldId id="400" r:id="rId50"/>
    <p:sldId id="401" r:id="rId51"/>
    <p:sldId id="403" r:id="rId52"/>
    <p:sldId id="405" r:id="rId53"/>
    <p:sldId id="407" r:id="rId54"/>
    <p:sldId id="408" r:id="rId55"/>
    <p:sldId id="409" r:id="rId56"/>
    <p:sldId id="410" r:id="rId57"/>
    <p:sldId id="411" r:id="rId58"/>
    <p:sldId id="418" r:id="rId59"/>
    <p:sldId id="419" r:id="rId60"/>
    <p:sldId id="420" r:id="rId61"/>
    <p:sldId id="421" r:id="rId62"/>
    <p:sldId id="422" r:id="rId63"/>
    <p:sldId id="423" r:id="rId64"/>
    <p:sldId id="424" r:id="rId65"/>
    <p:sldId id="425" r:id="rId66"/>
    <p:sldId id="427" r:id="rId67"/>
    <p:sldId id="426" r:id="rId68"/>
    <p:sldId id="428" r:id="rId69"/>
    <p:sldId id="429" r:id="rId70"/>
    <p:sldId id="430" r:id="rId71"/>
    <p:sldId id="431" r:id="rId72"/>
    <p:sldId id="432" r:id="rId73"/>
    <p:sldId id="433" r:id="rId7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32" autoAdjust="0"/>
    <p:restoredTop sz="93217" autoAdjust="0"/>
  </p:normalViewPr>
  <p:slideViewPr>
    <p:cSldViewPr>
      <p:cViewPr varScale="1">
        <p:scale>
          <a:sx n="69" d="100"/>
          <a:sy n="69" d="100"/>
        </p:scale>
        <p:origin x="9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2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2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2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wmf"/><Relationship Id="rId1" Type="http://schemas.openxmlformats.org/officeDocument/2006/relationships/image" Target="../media/image117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wmf"/></Relationships>
</file>

<file path=ppt/drawings/_rels/vmlDrawing5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B69403-D9E8-4EEB-BCA3-0F53261E9F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8529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3442660-EF59-45BA-A5B1-2CF856F4BE45}" type="datetimeFigureOut">
              <a:rPr lang="zh-CN" altLang="en-US"/>
              <a:pPr>
                <a:defRPr/>
              </a:pPr>
              <a:t>2016/3/3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63C6BE-5076-482D-9993-FEB159EF85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177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6794B16-39C6-4CE1-A3FA-AEDA5D1E69EE}" type="slidenum">
              <a:rPr lang="zh-CN" altLang="en-US" sz="1200"/>
              <a:pPr eaLnBrk="1" hangingPunct="1"/>
              <a:t>69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17103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3DF095-DF2B-461A-8E83-E277D498BE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680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302C3-B34C-464C-9857-18C9FE19DB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342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54863" y="533400"/>
            <a:ext cx="1989137" cy="55991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82688" y="533400"/>
            <a:ext cx="5819775" cy="55991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59A55A-0914-455A-B313-978BC3DF83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1550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0963" y="533400"/>
            <a:ext cx="779303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51E05C-5C26-419B-89CE-0C4B0358D7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050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DD19D-CF6A-455A-B9EF-820A12E44A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920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BAC29-0620-4C8D-B2FB-CD59FAB400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2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7358D2-FDBB-4E4C-8F86-3397FC6546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0608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E09DCD-D55D-4DDD-851B-E064962E788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5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1C352B-FF95-4AAF-9EB4-2635CBDDD51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9424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60C54C-ABFC-410B-B772-F59870849B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787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11806-C9B1-48F4-85B9-43666230BDC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464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780C3-F2A7-4535-989F-09E9A1A157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121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50963" y="533400"/>
            <a:ext cx="77930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           </a:t>
            </a:r>
            <a:r>
              <a:rPr lang="zh-CN" altLang="en-US" smtClean="0"/>
              <a:t>第一节 概述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12D8BCF7-8452-4DBA-90DC-C8BC28E9265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  <a:ea typeface="宋体" pitchFamily="2" charset="-122"/>
        </a:defRPr>
      </a:lvl9pPr>
    </p:titleStyle>
    <p:bodyStyle>
      <a:lvl1pPr marL="609600" indent="-609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1"/>
        <a:defRPr kumimoji="1" sz="28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AutoNum type="arabicParenR"/>
        <a:defRPr kumimoji="1" sz="2400">
          <a:solidFill>
            <a:schemeClr val="tx1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28.wmf"/><Relationship Id="rId3" Type="http://schemas.openxmlformats.org/officeDocument/2006/relationships/oleObject" Target="../embeddings/oleObject30.bin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27.wmf"/><Relationship Id="rId5" Type="http://schemas.openxmlformats.org/officeDocument/2006/relationships/oleObject" Target="../embeddings/oleObject31.bin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2.wmf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image" Target="../media/image33.pn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37.png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47.wmf"/><Relationship Id="rId3" Type="http://schemas.openxmlformats.org/officeDocument/2006/relationships/image" Target="../media/image48.png"/><Relationship Id="rId7" Type="http://schemas.openxmlformats.org/officeDocument/2006/relationships/image" Target="../media/image44.wmf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46.wmf"/><Relationship Id="rId5" Type="http://schemas.openxmlformats.org/officeDocument/2006/relationships/image" Target="../media/image43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4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5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59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oleObject" Target="../embeddings/oleObject62.bin"/><Relationship Id="rId1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image" Target="../media/image60.wmf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60.bin"/><Relationship Id="rId14" Type="http://schemas.openxmlformats.org/officeDocument/2006/relationships/oleObject" Target="../embeddings/oleObject6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6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6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6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7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10" Type="http://schemas.openxmlformats.org/officeDocument/2006/relationships/oleObject" Target="../embeddings/oleObject81.bin"/><Relationship Id="rId4" Type="http://schemas.openxmlformats.org/officeDocument/2006/relationships/image" Target="../media/image64.wmf"/><Relationship Id="rId9" Type="http://schemas.openxmlformats.org/officeDocument/2006/relationships/image" Target="../media/image7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7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5.bin"/><Relationship Id="rId5" Type="http://schemas.openxmlformats.org/officeDocument/2006/relationships/image" Target="../media/image75.wmf"/><Relationship Id="rId4" Type="http://schemas.openxmlformats.org/officeDocument/2006/relationships/oleObject" Target="../embeddings/oleObject8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7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79.wmf"/><Relationship Id="rId4" Type="http://schemas.openxmlformats.org/officeDocument/2006/relationships/oleObject" Target="../embeddings/oleObject8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83.png"/><Relationship Id="rId4" Type="http://schemas.openxmlformats.org/officeDocument/2006/relationships/image" Target="../media/image8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82.wmf"/><Relationship Id="rId4" Type="http://schemas.openxmlformats.org/officeDocument/2006/relationships/oleObject" Target="../embeddings/oleObject8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86.png"/><Relationship Id="rId4" Type="http://schemas.openxmlformats.org/officeDocument/2006/relationships/image" Target="../media/image8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8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89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95.bin"/><Relationship Id="rId4" Type="http://schemas.openxmlformats.org/officeDocument/2006/relationships/image" Target="../media/image91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97.bin"/><Relationship Id="rId4" Type="http://schemas.openxmlformats.org/officeDocument/2006/relationships/image" Target="../media/image9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95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98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9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100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10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102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oleObject" Target="../embeddings/oleObject106.bin"/><Relationship Id="rId7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04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103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106.wmf"/><Relationship Id="rId4" Type="http://schemas.openxmlformats.org/officeDocument/2006/relationships/oleObject" Target="../embeddings/oleObject109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108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110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111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112.w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114.w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119.png"/><Relationship Id="rId4" Type="http://schemas.openxmlformats.org/officeDocument/2006/relationships/image" Target="../media/image115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116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18.w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117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119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120.w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121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122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123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124.w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12.bin"/><Relationship Id="rId3" Type="http://schemas.openxmlformats.org/officeDocument/2006/relationships/oleObject" Target="../embeddings/oleObject4.bin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9.wmf"/><Relationship Id="rId23" Type="http://schemas.openxmlformats.org/officeDocument/2006/relationships/image" Target="../media/image13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1.wmf"/><Relationship Id="rId4" Type="http://schemas.openxmlformats.org/officeDocument/2006/relationships/image" Target="../media/image2.wmf"/><Relationship Id="rId9" Type="http://schemas.openxmlformats.org/officeDocument/2006/relationships/image" Target="../media/image6.w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125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127.bin"/><Relationship Id="rId4" Type="http://schemas.openxmlformats.org/officeDocument/2006/relationships/image" Target="../media/image126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4" Type="http://schemas.openxmlformats.org/officeDocument/2006/relationships/image" Target="../media/image12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2.wmf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2.wmf"/><Relationship Id="rId3" Type="http://schemas.openxmlformats.org/officeDocument/2006/relationships/oleObject" Target="../embeddings/oleObject22.bin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1.wmf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2.wmf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55576" y="2852936"/>
            <a:ext cx="7772400" cy="1362075"/>
          </a:xfrm>
        </p:spPr>
        <p:txBody>
          <a:bodyPr/>
          <a:lstStyle/>
          <a:p>
            <a:r>
              <a:rPr lang="zh-CN" altLang="en-US" sz="4400"/>
              <a:t>第四章 等</a:t>
            </a:r>
            <a:r>
              <a:rPr lang="zh-CN" altLang="en-US" sz="4400"/>
              <a:t>概率</a:t>
            </a:r>
            <a:r>
              <a:rPr lang="zh-CN" altLang="en-US" sz="4400" smtClean="0"/>
              <a:t>整群抽样和</a:t>
            </a:r>
            <a:r>
              <a:rPr lang="zh-CN" altLang="en-US" sz="4400"/>
              <a:t>多阶段抽样</a:t>
            </a:r>
            <a:r>
              <a:rPr lang="zh-CN" altLang="en-US"/>
              <a:t/>
            </a: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549275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zh-CN" sz="2800" smtClean="0"/>
              <a:t>    :  </a:t>
            </a:r>
            <a:r>
              <a:rPr lang="zh-CN" altLang="en-US" sz="2800" smtClean="0"/>
              <a:t>样本方差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eaLnBrk="1" hangingPunct="1">
              <a:lnSpc>
                <a:spcPct val="11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: </a:t>
            </a:r>
            <a:r>
              <a:rPr lang="zh-CN" altLang="en-US" sz="2800" smtClean="0"/>
              <a:t>样本群间方差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eaLnBrk="1" hangingPunct="1">
              <a:lnSpc>
                <a:spcPct val="11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: </a:t>
            </a:r>
            <a:r>
              <a:rPr lang="zh-CN" altLang="en-US" sz="2800" smtClean="0"/>
              <a:t>样本群内方差</a:t>
            </a:r>
          </a:p>
          <a:p>
            <a:pPr lvl="2" eaLnBrk="1" hangingPunct="1">
              <a:lnSpc>
                <a:spcPct val="110000"/>
              </a:lnSpc>
              <a:buFontTx/>
              <a:buNone/>
            </a:pPr>
            <a:endParaRPr lang="zh-CN" altLang="en-US" sz="20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zh-CN" sz="2400" smtClean="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7253288" y="2041525"/>
          <a:ext cx="274637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8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2041525"/>
                        <a:ext cx="274637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9" name="Equation" r:id="rId5" imgW="114151" imgH="215619" progId="Equation.3">
                  <p:embed/>
                </p:oleObj>
              </mc:Choice>
              <mc:Fallback>
                <p:oleObj name="Equation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4465638" y="4800600"/>
          <a:ext cx="439578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Equation" r:id="rId6" imgW="1828800" imgH="444500" progId="Equation.3">
                  <p:embed/>
                </p:oleObj>
              </mc:Choice>
              <mc:Fallback>
                <p:oleObj name="Equation" r:id="rId6" imgW="18288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638" y="4800600"/>
                        <a:ext cx="4395787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1160463" y="4953000"/>
          <a:ext cx="5016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" name="Equation" r:id="rId8" imgW="177646" imgH="241091" progId="Equation.3">
                  <p:embed/>
                </p:oleObj>
              </mc:Choice>
              <mc:Fallback>
                <p:oleObj name="Equation" r:id="rId8" imgW="177646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463" y="4953000"/>
                        <a:ext cx="5016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4510088" y="3352800"/>
          <a:ext cx="3233737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" name="Equation" r:id="rId10" imgW="1346200" imgH="431800" progId="Equation.3">
                  <p:embed/>
                </p:oleObj>
              </mc:Choice>
              <mc:Fallback>
                <p:oleObj name="Equation" r:id="rId10" imgW="1346200" imgH="431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0088" y="3352800"/>
                        <a:ext cx="3233737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Object 9"/>
          <p:cNvGraphicFramePr>
            <a:graphicFrameLocks noChangeAspect="1"/>
          </p:cNvGraphicFramePr>
          <p:nvPr/>
        </p:nvGraphicFramePr>
        <p:xfrm>
          <a:off x="1177925" y="3505200"/>
          <a:ext cx="4667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Equation" r:id="rId12" imgW="164957" imgH="241091" progId="Equation.3">
                  <p:embed/>
                </p:oleObj>
              </mc:Choice>
              <mc:Fallback>
                <p:oleObj name="Equation" r:id="rId12" imgW="164957" imgH="24109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7925" y="3505200"/>
                        <a:ext cx="46672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1252538" y="2057400"/>
          <a:ext cx="4333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Equation" r:id="rId14" imgW="164957" imgH="203024" progId="Equation.3">
                  <p:embed/>
                </p:oleObj>
              </mc:Choice>
              <mc:Fallback>
                <p:oleObj name="Equation" r:id="rId14" imgW="164957" imgH="203024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2057400"/>
                        <a:ext cx="4333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Object 11"/>
          <p:cNvGraphicFramePr>
            <a:graphicFrameLocks noChangeAspect="1"/>
          </p:cNvGraphicFramePr>
          <p:nvPr/>
        </p:nvGraphicFramePr>
        <p:xfrm>
          <a:off x="4479925" y="1966913"/>
          <a:ext cx="40259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Equation" r:id="rId16" imgW="1676400" imgH="457200" progId="Equation.3">
                  <p:embed/>
                </p:oleObj>
              </mc:Choice>
              <mc:Fallback>
                <p:oleObj name="Equation" r:id="rId16" imgW="1676400" imgH="457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925" y="1966913"/>
                        <a:ext cx="40259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0483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sz="half" idx="1"/>
          </p:nvPr>
        </p:nvSpPr>
        <p:spPr>
          <a:xfrm>
            <a:off x="1182688" y="1988840"/>
            <a:ext cx="7205662" cy="4114800"/>
          </a:xfrm>
          <a:blipFill rotWithShape="1">
            <a:blip r:embed="rId3"/>
            <a:stretch>
              <a:fillRect l="-1692" t="-1778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5795963" y="3068638"/>
          <a:ext cx="4079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3" name="Equation" r:id="rId4" imgW="164885" imgH="215619" progId="Equation.3">
                  <p:embed/>
                </p:oleObj>
              </mc:Choice>
              <mc:Fallback>
                <p:oleObj name="Equation" r:id="rId4" imgW="164885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068638"/>
                        <a:ext cx="4079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2541588" y="3949700"/>
          <a:ext cx="4259262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Equation" r:id="rId6" imgW="1637589" imgH="444307" progId="Equation.DSMT4">
                  <p:embed/>
                </p:oleObj>
              </mc:Choice>
              <mc:Fallback>
                <p:oleObj name="Equation" r:id="rId6" imgW="1637589" imgH="44430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1588" y="3949700"/>
                        <a:ext cx="4259262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2124075" y="5157788"/>
          <a:ext cx="374967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5" name="Equation" r:id="rId8" imgW="1397000" imgH="457200" progId="Equation.DSMT4">
                  <p:embed/>
                </p:oleObj>
              </mc:Choice>
              <mc:Fallback>
                <p:oleObj name="Equation" r:id="rId8" imgW="1397000" imgH="457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157788"/>
                        <a:ext cx="3749675" cy="122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AutoShape 8"/>
          <p:cNvSpPr>
            <a:spLocks noChangeArrowheads="1"/>
          </p:cNvSpPr>
          <p:nvPr/>
        </p:nvSpPr>
        <p:spPr bwMode="auto">
          <a:xfrm>
            <a:off x="6588125" y="5157788"/>
            <a:ext cx="2016125" cy="1008062"/>
          </a:xfrm>
          <a:prstGeom prst="wedgeRoundRectCallout">
            <a:avLst>
              <a:gd name="adj1" fmla="val -73227"/>
              <a:gd name="adj2" fmla="val 2432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比较</a:t>
            </a:r>
            <a:r>
              <a:rPr lang="en-US" altLang="zh-CN"/>
              <a:t>SRS</a:t>
            </a:r>
            <a:r>
              <a:rPr lang="zh-CN" altLang="en-US"/>
              <a:t>抽取</a:t>
            </a:r>
            <a:r>
              <a:rPr lang="en-US" altLang="zh-CN"/>
              <a:t>nM</a:t>
            </a:r>
            <a:r>
              <a:rPr lang="zh-CN" altLang="en-US"/>
              <a:t>个样本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549275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1507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539552" y="2017713"/>
            <a:ext cx="8415536" cy="4114800"/>
          </a:xfrm>
          <a:blipFill rotWithShape="1">
            <a:blip r:embed="rId3"/>
            <a:stretch>
              <a:fillRect t="-593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14340" name="Object 8"/>
          <p:cNvGraphicFramePr>
            <a:graphicFrameLocks noChangeAspect="1"/>
          </p:cNvGraphicFramePr>
          <p:nvPr/>
        </p:nvGraphicFramePr>
        <p:xfrm>
          <a:off x="7308850" y="3357563"/>
          <a:ext cx="3349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Equation" r:id="rId4" imgW="139639" imgH="190417" progId="Equation.3">
                  <p:embed/>
                </p:oleObj>
              </mc:Choice>
              <mc:Fallback>
                <p:oleObj name="Equation" r:id="rId4" imgW="139639" imgH="19041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3357563"/>
                        <a:ext cx="33496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11"/>
          <p:cNvGraphicFramePr>
            <a:graphicFrameLocks noChangeAspect="1"/>
          </p:cNvGraphicFramePr>
          <p:nvPr/>
        </p:nvGraphicFramePr>
        <p:xfrm>
          <a:off x="3924300" y="2636838"/>
          <a:ext cx="1447800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6" imgW="596641" imgH="253890" progId="Equation.3">
                  <p:embed/>
                </p:oleObj>
              </mc:Choice>
              <mc:Fallback>
                <p:oleObj name="Equation" r:id="rId6" imgW="596641" imgH="25389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2636838"/>
                        <a:ext cx="1447800" cy="617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12"/>
          <p:cNvGraphicFramePr>
            <a:graphicFrameLocks noChangeAspect="1"/>
          </p:cNvGraphicFramePr>
          <p:nvPr/>
        </p:nvGraphicFramePr>
        <p:xfrm>
          <a:off x="3635375" y="4724400"/>
          <a:ext cx="23622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Equation" r:id="rId8" imgW="1028254" imgH="317362" progId="Equation.3">
                  <p:embed/>
                </p:oleObj>
              </mc:Choice>
              <mc:Fallback>
                <p:oleObj name="Equation" r:id="rId8" imgW="1028254" imgH="31736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4724400"/>
                        <a:ext cx="236220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476250"/>
            <a:ext cx="7432675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4579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683568" y="2017713"/>
            <a:ext cx="8271520" cy="4114800"/>
          </a:xfrm>
          <a:blipFill rotWithShape="1">
            <a:blip r:embed="rId3"/>
            <a:stretch>
              <a:fillRect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15364" name="Object 5"/>
          <p:cNvGraphicFramePr>
            <a:graphicFrameLocks noChangeAspect="1"/>
          </p:cNvGraphicFramePr>
          <p:nvPr/>
        </p:nvGraphicFramePr>
        <p:xfrm>
          <a:off x="2057400" y="3048000"/>
          <a:ext cx="4876800" cy="235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Equation" r:id="rId4" imgW="1536700" imgH="1066800" progId="Equation.3">
                  <p:embed/>
                </p:oleObj>
              </mc:Choice>
              <mc:Fallback>
                <p:oleObj name="Equation" r:id="rId4" imgW="1536700" imgH="1066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048000"/>
                        <a:ext cx="4876800" cy="235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76400"/>
            <a:ext cx="7772400" cy="4114800"/>
          </a:xfrm>
        </p:spPr>
        <p:txBody>
          <a:bodyPr/>
          <a:lstStyle/>
          <a:p>
            <a:pPr lvl="1" eaLnBrk="1" hangingPunct="1">
              <a:lnSpc>
                <a:spcPct val="160000"/>
              </a:lnSpc>
              <a:buFontTx/>
              <a:buNone/>
            </a:pPr>
            <a:r>
              <a:rPr lang="zh-CN" altLang="en-US" smtClean="0"/>
              <a:t>已知             ，又 </a:t>
            </a:r>
          </a:p>
          <a:p>
            <a:pPr lvl="1" eaLnBrk="1" hangingPunct="1">
              <a:lnSpc>
                <a:spcPct val="16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6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60000"/>
              </a:lnSpc>
              <a:buFontTx/>
              <a:buNone/>
            </a:pPr>
            <a:r>
              <a:rPr lang="zh-CN" altLang="en-US" smtClean="0"/>
              <a:t>故   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771775" y="1844675"/>
          <a:ext cx="114300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4" name="Equation" r:id="rId3" imgW="494870" imgH="215713" progId="Equation.3">
                  <p:embed/>
                </p:oleObj>
              </mc:Choice>
              <mc:Fallback>
                <p:oleObj name="Equation" r:id="rId3" imgW="494870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1844675"/>
                        <a:ext cx="1143000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051050" y="2349500"/>
          <a:ext cx="41783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5" name="公式" r:id="rId5" imgW="2235200" imgH="660400" progId="Equation.3">
                  <p:embed/>
                </p:oleObj>
              </mc:Choice>
              <mc:Fallback>
                <p:oleObj name="公式" r:id="rId5" imgW="2235200" imgH="660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349500"/>
                        <a:ext cx="41783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438400" y="3962400"/>
          <a:ext cx="5715000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" name="Equation" r:id="rId7" imgW="2743200" imgH="1092200" progId="Equation.3">
                  <p:embed/>
                </p:oleObj>
              </mc:Choice>
              <mc:Fallback>
                <p:oleObj name="Equation" r:id="rId7" imgW="2743200" imgH="1092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962400"/>
                        <a:ext cx="5715000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5603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blipFill rotWithShape="1">
            <a:blip r:embed="rId3"/>
            <a:stretch>
              <a:fillRect l="-1961" t="-2370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17412" name="Object 5"/>
          <p:cNvGraphicFramePr>
            <a:graphicFrameLocks noChangeAspect="1"/>
          </p:cNvGraphicFramePr>
          <p:nvPr/>
        </p:nvGraphicFramePr>
        <p:xfrm>
          <a:off x="2743200" y="2971800"/>
          <a:ext cx="29416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2" name="Equation" r:id="rId4" imgW="926698" imgH="393529" progId="Equation.3">
                  <p:embed/>
                </p:oleObj>
              </mc:Choice>
              <mc:Fallback>
                <p:oleObj name="Equation" r:id="rId4" imgW="92669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971800"/>
                        <a:ext cx="294163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6"/>
          <p:cNvGraphicFramePr>
            <a:graphicFrameLocks noChangeAspect="1"/>
          </p:cNvGraphicFramePr>
          <p:nvPr/>
        </p:nvGraphicFramePr>
        <p:xfrm>
          <a:off x="2438400" y="4343400"/>
          <a:ext cx="4699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3" name="Equation" r:id="rId6" imgW="164957" imgH="241091" progId="Equation.3">
                  <p:embed/>
                </p:oleObj>
              </mc:Choice>
              <mc:Fallback>
                <p:oleObj name="Equation" r:id="rId6" imgW="164957" imgH="241091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343400"/>
                        <a:ext cx="4699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7"/>
          <p:cNvGraphicFramePr>
            <a:graphicFrameLocks noChangeAspect="1"/>
          </p:cNvGraphicFramePr>
          <p:nvPr/>
        </p:nvGraphicFramePr>
        <p:xfrm>
          <a:off x="3581400" y="4419600"/>
          <a:ext cx="4810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4" name="Equation" r:id="rId8" imgW="190417" imgH="241195" progId="Equation.3">
                  <p:embed/>
                </p:oleObj>
              </mc:Choice>
              <mc:Fallback>
                <p:oleObj name="Equation" r:id="rId8" imgW="190417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419600"/>
                        <a:ext cx="481013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8"/>
          <p:cNvGraphicFramePr>
            <a:graphicFrameLocks noChangeAspect="1"/>
          </p:cNvGraphicFramePr>
          <p:nvPr/>
        </p:nvGraphicFramePr>
        <p:xfrm>
          <a:off x="6477000" y="4495800"/>
          <a:ext cx="8382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5" name="Equation" r:id="rId10" imgW="317087" imgH="215619" progId="Equation.3">
                  <p:embed/>
                </p:oleObj>
              </mc:Choice>
              <mc:Fallback>
                <p:oleObj name="Equation" r:id="rId10" imgW="317087" imgH="21561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495800"/>
                        <a:ext cx="838200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9"/>
          <p:cNvGraphicFramePr>
            <a:graphicFrameLocks noChangeAspect="1"/>
          </p:cNvGraphicFramePr>
          <p:nvPr/>
        </p:nvGraphicFramePr>
        <p:xfrm>
          <a:off x="7543800" y="4495800"/>
          <a:ext cx="9144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6" name="Equation" r:id="rId12" imgW="355292" imgH="215713" progId="Equation.3">
                  <p:embed/>
                </p:oleObj>
              </mc:Choice>
              <mc:Fallback>
                <p:oleObj name="Equation" r:id="rId12" imgW="355292" imgH="2157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4495800"/>
                        <a:ext cx="9144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总体总值，</a:t>
            </a:r>
          </a:p>
          <a:p>
            <a:pPr eaLnBrk="1" hangingPunct="1">
              <a:lnSpc>
                <a:spcPct val="170000"/>
              </a:lnSpc>
            </a:pPr>
            <a:r>
              <a:rPr lang="zh-CN" altLang="en-US" smtClean="0"/>
              <a:t>据此，可直接推出其估计量及相应的方差   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2971800" y="1981200"/>
          <a:ext cx="16764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Equation" r:id="rId3" imgW="647700" imgH="228600" progId="Equation.3">
                  <p:embed/>
                </p:oleObj>
              </mc:Choice>
              <mc:Fallback>
                <p:oleObj name="Equation" r:id="rId3" imgW="6477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981200"/>
                        <a:ext cx="167640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2286000" y="3733800"/>
          <a:ext cx="4800600" cy="197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5" imgW="1879600" imgH="774700" progId="Equation.3">
                  <p:embed/>
                </p:oleObj>
              </mc:Choice>
              <mc:Fallback>
                <p:oleObj name="Equation" r:id="rId5" imgW="1879600" imgH="774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733800"/>
                        <a:ext cx="4800600" cy="197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971550" y="0"/>
            <a:ext cx="7793038" cy="1143000"/>
          </a:xfrm>
        </p:spPr>
        <p:txBody>
          <a:bodyPr/>
          <a:lstStyle/>
          <a:p>
            <a:r>
              <a:rPr lang="zh-CN" altLang="en-US" sz="3600" smtClean="0"/>
              <a:t>例</a:t>
            </a:r>
            <a:r>
              <a:rPr lang="en-US" altLang="zh-CN" sz="3600" smtClean="0"/>
              <a:t>4-1</a:t>
            </a:r>
            <a:endParaRPr lang="zh-CN" altLang="en-US" sz="3600" smtClean="0"/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7544" y="1412776"/>
            <a:ext cx="8415536" cy="5328592"/>
          </a:xfrm>
          <a:blipFill rotWithShape="1">
            <a:blip r:embed="rId2"/>
            <a:stretch>
              <a:fillRect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5536" y="3789040"/>
          <a:ext cx="8538955" cy="2715451"/>
        </p:xfrm>
        <a:graphic>
          <a:graphicData uri="http://schemas.openxmlformats.org/drawingml/2006/table">
            <a:tbl>
              <a:tblPr/>
              <a:tblGrid>
                <a:gridCol w="618565"/>
                <a:gridCol w="5997388"/>
                <a:gridCol w="954741"/>
                <a:gridCol w="968261"/>
              </a:tblGrid>
              <a:tr h="429451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10366" t="-7143" r="-32114" b="-55857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691720" t="-7143" r="-101274" b="-55857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781761" t="-7143" b="-558571"/>
                      </a:stretch>
                    </a:blip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</a:p>
                    <a:p>
                      <a:r>
                        <a:rPr lang="en-US" altLang="zh-CN" dirty="0" smtClean="0"/>
                        <a:t>5</a:t>
                      </a:r>
                    </a:p>
                    <a:p>
                      <a:r>
                        <a:rPr lang="en-US" altLang="zh-CN" dirty="0" smtClean="0"/>
                        <a:t>6</a:t>
                      </a:r>
                    </a:p>
                    <a:p>
                      <a:r>
                        <a:rPr lang="en-US" altLang="zh-CN" dirty="0" smtClean="0"/>
                        <a:t>7</a:t>
                      </a:r>
                    </a:p>
                    <a:p>
                      <a:r>
                        <a:rPr lang="en-US" altLang="zh-CN" dirty="0" smtClean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58            83</a:t>
                      </a:r>
                      <a:r>
                        <a:rPr lang="en-US" altLang="zh-CN" baseline="0" dirty="0" smtClean="0"/>
                        <a:t>            74            82          66            87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 91            </a:t>
                      </a:r>
                      <a:r>
                        <a:rPr lang="en-US" altLang="zh-CN" baseline="0" dirty="0" smtClean="0"/>
                        <a:t>8</a:t>
                      </a:r>
                      <a:r>
                        <a:rPr lang="en-US" altLang="zh-CN" dirty="0" smtClean="0"/>
                        <a:t>3            79</a:t>
                      </a:r>
                      <a:r>
                        <a:rPr lang="en-US" altLang="zh-CN" baseline="0" dirty="0" smtClean="0"/>
                        <a:t>            111        101           69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123           89            94            109         79            80</a:t>
                      </a:r>
                    </a:p>
                    <a:p>
                      <a:r>
                        <a:rPr lang="en-US" altLang="zh-CN" dirty="0" smtClean="0"/>
                        <a:t> 99           105           98</a:t>
                      </a:r>
                      <a:r>
                        <a:rPr lang="en-US" altLang="zh-CN" baseline="0" dirty="0" smtClean="0"/>
                        <a:t>            107         129          90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110           99            132           87           99          124</a:t>
                      </a:r>
                    </a:p>
                    <a:p>
                      <a:r>
                        <a:rPr lang="en-US" altLang="zh-CN" dirty="0" smtClean="0"/>
                        <a:t>111           100          116           99</a:t>
                      </a:r>
                      <a:r>
                        <a:rPr lang="en-US" altLang="zh-CN" baseline="0" dirty="0" smtClean="0"/>
                        <a:t>           107        105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120           115</a:t>
                      </a:r>
                      <a:r>
                        <a:rPr lang="en-US" altLang="zh-CN" baseline="0" dirty="0" smtClean="0"/>
                        <a:t>          117           99           106        120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 96            80             63           130</a:t>
                      </a:r>
                      <a:r>
                        <a:rPr lang="en-US" altLang="zh-CN" baseline="0" dirty="0" smtClean="0"/>
                        <a:t>          105        86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75.00</a:t>
                      </a:r>
                    </a:p>
                    <a:p>
                      <a:r>
                        <a:rPr lang="en-US" altLang="zh-CN" dirty="0" smtClean="0"/>
                        <a:t>89.00</a:t>
                      </a:r>
                    </a:p>
                    <a:p>
                      <a:r>
                        <a:rPr lang="en-US" altLang="zh-CN" dirty="0" smtClean="0"/>
                        <a:t>95.67</a:t>
                      </a:r>
                    </a:p>
                    <a:p>
                      <a:r>
                        <a:rPr lang="en-US" altLang="zh-CN" dirty="0" smtClean="0"/>
                        <a:t>104.67</a:t>
                      </a:r>
                    </a:p>
                    <a:p>
                      <a:r>
                        <a:rPr lang="en-US" altLang="zh-CN" dirty="0" smtClean="0"/>
                        <a:t>108.50</a:t>
                      </a:r>
                    </a:p>
                    <a:p>
                      <a:r>
                        <a:rPr lang="en-US" altLang="zh-CN" dirty="0" smtClean="0"/>
                        <a:t>106.33</a:t>
                      </a:r>
                    </a:p>
                    <a:p>
                      <a:r>
                        <a:rPr lang="en-US" altLang="zh-CN" dirty="0" smtClean="0"/>
                        <a:t>112.83</a:t>
                      </a:r>
                    </a:p>
                    <a:p>
                      <a:r>
                        <a:rPr lang="en-US" altLang="zh-CN" dirty="0" smtClean="0"/>
                        <a:t>93.33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125.60</a:t>
                      </a:r>
                    </a:p>
                    <a:p>
                      <a:r>
                        <a:rPr lang="en-US" altLang="zh-CN" dirty="0" smtClean="0"/>
                        <a:t>233.60</a:t>
                      </a:r>
                    </a:p>
                    <a:p>
                      <a:r>
                        <a:rPr lang="en-US" altLang="zh-CN" dirty="0" smtClean="0"/>
                        <a:t>299.07</a:t>
                      </a:r>
                    </a:p>
                    <a:p>
                      <a:r>
                        <a:rPr lang="en-US" altLang="zh-CN" dirty="0" smtClean="0"/>
                        <a:t>177.87</a:t>
                      </a:r>
                    </a:p>
                    <a:p>
                      <a:r>
                        <a:rPr lang="en-US" altLang="zh-CN" dirty="0" smtClean="0"/>
                        <a:t>287.50</a:t>
                      </a:r>
                    </a:p>
                    <a:p>
                      <a:r>
                        <a:rPr lang="en-US" altLang="zh-CN" dirty="0" smtClean="0"/>
                        <a:t>42.27</a:t>
                      </a:r>
                    </a:p>
                    <a:p>
                      <a:r>
                        <a:rPr lang="en-US" altLang="zh-CN" dirty="0" smtClean="0"/>
                        <a:t>72.57</a:t>
                      </a:r>
                    </a:p>
                    <a:p>
                      <a:r>
                        <a:rPr lang="en-US" altLang="zh-CN" dirty="0" smtClean="0"/>
                        <a:t>527.87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6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1350963" y="533400"/>
            <a:ext cx="7793037" cy="1095375"/>
          </a:xfrm>
        </p:spPr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>
          <a:xfrm>
            <a:off x="1116013" y="2060575"/>
            <a:ext cx="7772400" cy="4000500"/>
          </a:xfrm>
        </p:spPr>
        <p:txBody>
          <a:bodyPr/>
          <a:lstStyle/>
          <a:p>
            <a:r>
              <a:rPr lang="zh-CN" altLang="en-US" smtClean="0"/>
              <a:t>解：</a:t>
            </a:r>
            <a:r>
              <a:rPr lang="en-US" altLang="zh-CN" smtClean="0"/>
              <a:t>N=315 ,n=8 ,M=6,f=n/N=0.0254,</a:t>
            </a:r>
            <a:r>
              <a:rPr lang="zh-CN" altLang="en-US" smtClean="0"/>
              <a:t>故</a:t>
            </a:r>
            <a:endParaRPr lang="en-US" altLang="zh-CN" smtClean="0"/>
          </a:p>
          <a:p>
            <a:r>
              <a:rPr lang="en-US" altLang="zh-CN" smtClean="0"/>
              <a:t> </a:t>
            </a:r>
          </a:p>
          <a:p>
            <a:endParaRPr lang="en-US" altLang="zh-CN" smtClean="0"/>
          </a:p>
          <a:p>
            <a:endParaRPr lang="en-US" altLang="zh-CN" smtClean="0"/>
          </a:p>
          <a:p>
            <a:endParaRPr lang="en-US" altLang="zh-CN" sz="2400" smtClean="0"/>
          </a:p>
          <a:p>
            <a:endParaRPr lang="en-US" altLang="zh-CN" smtClean="0"/>
          </a:p>
          <a:p>
            <a:r>
              <a:rPr lang="en-US" altLang="zh-CN" smtClean="0"/>
              <a:t>   </a:t>
            </a:r>
            <a:endParaRPr lang="zh-CN" altLang="en-US" smtClean="0"/>
          </a:p>
        </p:txBody>
      </p:sp>
      <p:graphicFrame>
        <p:nvGraphicFramePr>
          <p:cNvPr id="20484" name="对象 3"/>
          <p:cNvGraphicFramePr>
            <a:graphicFrameLocks noChangeAspect="1"/>
          </p:cNvGraphicFramePr>
          <p:nvPr/>
        </p:nvGraphicFramePr>
        <p:xfrm>
          <a:off x="1187450" y="3033713"/>
          <a:ext cx="7632700" cy="230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4" name="Equation" r:id="rId3" imgW="4572000" imgH="1104840" progId="Equation.DSMT4">
                  <p:embed/>
                </p:oleObj>
              </mc:Choice>
              <mc:Fallback>
                <p:oleObj name="Equation" r:id="rId3" imgW="4572000" imgH="1104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033713"/>
                        <a:ext cx="7632700" cy="230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64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21507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476375" y="3179763"/>
          <a:ext cx="6696075" cy="248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8" name="Equation" r:id="rId3" imgW="3390840" imgH="1218960" progId="Equation.DSMT4">
                  <p:embed/>
                </p:oleObj>
              </mc:Choice>
              <mc:Fallback>
                <p:oleObj name="Equation" r:id="rId3" imgW="3390840" imgH="121896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179763"/>
                        <a:ext cx="6696075" cy="2481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187450" y="2349500"/>
            <a:ext cx="3024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由式（</a:t>
            </a:r>
            <a:r>
              <a:rPr lang="en-US" altLang="zh-CN"/>
              <a:t>4.5</a:t>
            </a:r>
            <a:r>
              <a:rPr lang="zh-CN" altLang="en-US"/>
              <a:t>）有</a:t>
            </a:r>
            <a:endParaRPr lang="en-US" altLang="zh-CN"/>
          </a:p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272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692150"/>
            <a:ext cx="7335838" cy="1368425"/>
          </a:xfrm>
        </p:spPr>
        <p:txBody>
          <a:bodyPr/>
          <a:lstStyle/>
          <a:p>
            <a:pPr algn="ctr" eaLnBrk="1" hangingPunct="1"/>
            <a:r>
              <a:rPr lang="zh-CN" altLang="en-US" sz="4800" smtClean="0"/>
              <a:t>第一节 概述</a:t>
            </a:r>
            <a:r>
              <a:rPr lang="zh-CN" altLang="en-US" sz="5400" smtClean="0"/>
              <a:t/>
            </a:r>
            <a:br>
              <a:rPr lang="zh-CN" altLang="en-US" sz="5400" smtClean="0"/>
            </a:br>
            <a:endParaRPr lang="zh-CN" alt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8078787" cy="52562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mtClean="0"/>
              <a:t>一  整群抽样定义及特点</a:t>
            </a:r>
          </a:p>
          <a:p>
            <a:pPr lvl="1" eaLnBrk="1" hangingPunct="1">
              <a:buSzPct val="90000"/>
              <a:buFont typeface="Wingdings" panose="05000000000000000000" pitchFamily="2" charset="2"/>
              <a:buAutoNum type="arabicPeriod"/>
            </a:pPr>
            <a:r>
              <a:rPr lang="zh-CN" altLang="en-US" smtClean="0"/>
              <a:t>什么是整群抽样</a:t>
            </a:r>
          </a:p>
          <a:p>
            <a:pPr lvl="2" eaLnBrk="1" hangingPunct="1">
              <a:buSzPct val="90000"/>
              <a:buFont typeface="Wingdings" panose="05000000000000000000" pitchFamily="2" charset="2"/>
              <a:buNone/>
            </a:pPr>
            <a:r>
              <a:rPr lang="zh-CN" altLang="en-US" smtClean="0"/>
              <a:t> 将总体划分为若干群，以群为抽样单元，从总体</a:t>
            </a:r>
            <a:endParaRPr lang="en-US" altLang="zh-CN" smtClean="0"/>
          </a:p>
          <a:p>
            <a:pPr lvl="2" eaLnBrk="1" hangingPunct="1">
              <a:buSzPct val="90000"/>
              <a:buFont typeface="Wingdings" panose="05000000000000000000" pitchFamily="2" charset="2"/>
              <a:buNone/>
            </a:pPr>
            <a:r>
              <a:rPr lang="en-US" altLang="zh-CN" smtClean="0"/>
              <a:t> </a:t>
            </a:r>
            <a:r>
              <a:rPr lang="zh-CN" altLang="en-US" smtClean="0"/>
              <a:t>中随机抽取一部分群，对入选群内的所有单元进</a:t>
            </a:r>
            <a:endParaRPr lang="en-US" altLang="zh-CN" smtClean="0"/>
          </a:p>
          <a:p>
            <a:pPr lvl="2" eaLnBrk="1" hangingPunct="1">
              <a:buSzPct val="90000"/>
              <a:buFont typeface="Wingdings" panose="05000000000000000000" pitchFamily="2" charset="2"/>
              <a:buNone/>
            </a:pPr>
            <a:r>
              <a:rPr lang="en-US" altLang="zh-CN" smtClean="0"/>
              <a:t> </a:t>
            </a:r>
            <a:r>
              <a:rPr lang="zh-CN" altLang="en-US" smtClean="0"/>
              <a:t>行调查的一种抽样技术</a:t>
            </a:r>
          </a:p>
          <a:p>
            <a:pPr lvl="2" eaLnBrk="1" hangingPunct="1">
              <a:buSzPct val="90000"/>
              <a:buFont typeface="Wingdings" panose="05000000000000000000" pitchFamily="2" charset="2"/>
              <a:buNone/>
            </a:pPr>
            <a:r>
              <a:rPr lang="zh-CN" altLang="en-US" smtClean="0"/>
              <a:t> 的所有单位进行调查。</a:t>
            </a:r>
          </a:p>
          <a:p>
            <a:pPr lvl="1" eaLnBrk="1" hangingPunct="1">
              <a:buSzPct val="90000"/>
              <a:buFont typeface="Wingdings" panose="05000000000000000000" pitchFamily="2" charset="2"/>
              <a:buAutoNum type="arabicPeriod"/>
            </a:pPr>
            <a:r>
              <a:rPr lang="zh-CN" altLang="en-US" smtClean="0"/>
              <a:t>整群抽样的特点</a:t>
            </a:r>
          </a:p>
          <a:p>
            <a:pPr lvl="2" eaLnBrk="1" hangingPunct="1">
              <a:lnSpc>
                <a:spcPct val="90000"/>
              </a:lnSpc>
              <a:buSzPct val="90000"/>
              <a:buFont typeface="Wingdings" panose="05000000000000000000" pitchFamily="2" charset="2"/>
              <a:buAutoNum type="arabicParenR"/>
            </a:pPr>
            <a:r>
              <a:rPr lang="zh-CN" altLang="en-US" smtClean="0"/>
              <a:t>抽样框编制得以简化</a:t>
            </a:r>
          </a:p>
          <a:p>
            <a:pPr lvl="2" eaLnBrk="1" hangingPunct="1">
              <a:lnSpc>
                <a:spcPct val="90000"/>
              </a:lnSpc>
              <a:buSzPct val="90000"/>
              <a:buFont typeface="Wingdings" panose="05000000000000000000" pitchFamily="2" charset="2"/>
              <a:buAutoNum type="arabicParenR"/>
            </a:pPr>
            <a:r>
              <a:rPr lang="zh-CN" altLang="en-US" smtClean="0"/>
              <a:t>实施调查便利，节省费用</a:t>
            </a:r>
          </a:p>
          <a:p>
            <a:pPr lvl="2" eaLnBrk="1" hangingPunct="1">
              <a:lnSpc>
                <a:spcPct val="90000"/>
              </a:lnSpc>
              <a:buSzPct val="90000"/>
              <a:buFont typeface="Wingdings" panose="05000000000000000000" pitchFamily="2" charset="2"/>
              <a:buAutoNum type="arabicParenR"/>
            </a:pPr>
            <a:r>
              <a:rPr lang="zh-CN" altLang="en-US" smtClean="0"/>
              <a:t>抽样误差较大</a:t>
            </a:r>
          </a:p>
          <a:p>
            <a:pPr lvl="2" eaLnBrk="1" hangingPunct="1">
              <a:lnSpc>
                <a:spcPct val="90000"/>
              </a:lnSpc>
              <a:buSzPct val="90000"/>
              <a:buFont typeface="Wingdings" panose="05000000000000000000" pitchFamily="2" charset="2"/>
              <a:buAutoNum type="arabicParenR"/>
            </a:pPr>
            <a:r>
              <a:rPr lang="zh-CN" altLang="en-US" smtClean="0"/>
              <a:t>对某些特殊结构总体反而有较高的精度</a:t>
            </a:r>
          </a:p>
          <a:p>
            <a:pPr lvl="1" eaLnBrk="1" hangingPunct="1">
              <a:buSzPct val="90000"/>
              <a:buFont typeface="Wingdings" panose="05000000000000000000" pitchFamily="2" charset="2"/>
              <a:buAutoNum type="arabicPeriod"/>
            </a:pPr>
            <a:endParaRPr lang="zh-CN" altLang="en-US" smtClean="0"/>
          </a:p>
          <a:p>
            <a:pPr lvl="4" eaLnBrk="1" hangingPunct="1">
              <a:buFont typeface="Wingdings" panose="05000000000000000000" pitchFamily="2" charset="2"/>
              <a:buAutoNum type="arabicPeriod"/>
            </a:pPr>
            <a:endParaRPr lang="zh-CN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CN" smtClean="0"/>
          </a:p>
        </p:txBody>
      </p:sp>
      <p:sp>
        <p:nvSpPr>
          <p:cNvPr id="4100" name="AutoShape 6"/>
          <p:cNvSpPr>
            <a:spLocks noChangeArrowheads="1"/>
          </p:cNvSpPr>
          <p:nvPr/>
        </p:nvSpPr>
        <p:spPr bwMode="auto">
          <a:xfrm>
            <a:off x="5795963" y="1916113"/>
            <a:ext cx="3024187" cy="936625"/>
          </a:xfrm>
          <a:prstGeom prst="wedgeRoundRectCallout">
            <a:avLst>
              <a:gd name="adj1" fmla="val -73620"/>
              <a:gd name="adj2" fmla="val 3644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/>
              <a:t>与多阶段抽样，多阶段整群抽样的关系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899592" y="2060848"/>
            <a:ext cx="7772400" cy="4114800"/>
          </a:xfrm>
        </p:spPr>
        <p:txBody>
          <a:bodyPr/>
          <a:lstStyle/>
          <a:p>
            <a:r>
              <a:rPr lang="en-US" altLang="zh-CN" smtClean="0"/>
              <a:t>2.</a:t>
            </a:r>
            <a:r>
              <a:rPr lang="zh-CN" altLang="en-US" smtClean="0"/>
              <a:t>整群抽样效率分析</a:t>
            </a:r>
            <a:endParaRPr lang="en-US" altLang="zh-CN" smtClean="0"/>
          </a:p>
          <a:p>
            <a:pPr>
              <a:buFont typeface="Wingdings" panose="05000000000000000000" pitchFamily="2" charset="2"/>
              <a:buChar char="n"/>
            </a:pPr>
            <a:r>
              <a:rPr lang="zh-CN" altLang="en-US" smtClean="0"/>
              <a:t>分层抽样中估计量的方差取决于层内变异性</a:t>
            </a:r>
            <a:endParaRPr lang="en-US" altLang="zh-CN" smtClean="0"/>
          </a:p>
          <a:p>
            <a:pPr>
              <a:buFont typeface="Wingdings" panose="05000000000000000000" pitchFamily="2" charset="2"/>
              <a:buChar char="n"/>
            </a:pPr>
            <a:r>
              <a:rPr lang="zh-CN" altLang="en-US" smtClean="0"/>
              <a:t>整群抽样的情形则相反，估计量的方差依赖于群间的变异性</a:t>
            </a:r>
            <a:endParaRPr lang="en-US" altLang="zh-CN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182688" y="2997200"/>
          <a:ext cx="7772400" cy="3311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82788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来源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自由度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平方和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均方</a:t>
                      </a:r>
                      <a:endParaRPr lang="zh-CN" altLang="en-US" sz="1800" dirty="0"/>
                    </a:p>
                  </a:txBody>
                  <a:tcPr marT="45708" marB="45708"/>
                </a:tc>
              </a:tr>
              <a:tr h="82788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群间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N-1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45708" marB="45708"/>
                </a:tc>
              </a:tr>
              <a:tr h="82788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群内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N(M-1)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45708" marB="45708"/>
                </a:tc>
              </a:tr>
              <a:tr h="82788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总计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NM-1</a:t>
                      </a:r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08" marB="45708"/>
                </a:tc>
              </a:tr>
            </a:tbl>
          </a:graphicData>
        </a:graphic>
      </p:graphicFrame>
      <p:graphicFrame>
        <p:nvGraphicFramePr>
          <p:cNvPr id="23582" name="对象 4"/>
          <p:cNvGraphicFramePr>
            <a:graphicFrameLocks noChangeAspect="1"/>
          </p:cNvGraphicFramePr>
          <p:nvPr/>
        </p:nvGraphicFramePr>
        <p:xfrm>
          <a:off x="5148263" y="3933825"/>
          <a:ext cx="16557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9" name="Equation" r:id="rId3" imgW="1320480" imgH="444240" progId="Equation.DSMT4">
                  <p:embed/>
                </p:oleObj>
              </mc:Choice>
              <mc:Fallback>
                <p:oleObj name="Equation" r:id="rId3" imgW="1320480" imgH="44424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3933825"/>
                        <a:ext cx="1655762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3" name="对象 5"/>
          <p:cNvGraphicFramePr>
            <a:graphicFrameLocks noChangeAspect="1"/>
          </p:cNvGraphicFramePr>
          <p:nvPr/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0" name="Equation" r:id="rId5" imgW="914400" imgH="198720" progId="Equation.DSMT4">
                  <p:embed/>
                </p:oleObj>
              </mc:Choice>
              <mc:Fallback>
                <p:oleObj name="Equation" r:id="rId5" imgW="914400" imgH="19872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4" name="对象 6"/>
          <p:cNvGraphicFramePr>
            <a:graphicFrameLocks noChangeAspect="1"/>
          </p:cNvGraphicFramePr>
          <p:nvPr/>
        </p:nvGraphicFramePr>
        <p:xfrm>
          <a:off x="7235825" y="3933825"/>
          <a:ext cx="13684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1" name="Equation" r:id="rId7" imgW="685800" imgH="393480" progId="Equation.DSMT4">
                  <p:embed/>
                </p:oleObj>
              </mc:Choice>
              <mc:Fallback>
                <p:oleObj name="Equation" r:id="rId7" imgW="685800" imgH="39348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933825"/>
                        <a:ext cx="1368425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5" name="对象 7"/>
          <p:cNvGraphicFramePr>
            <a:graphicFrameLocks noChangeAspect="1"/>
          </p:cNvGraphicFramePr>
          <p:nvPr/>
        </p:nvGraphicFramePr>
        <p:xfrm>
          <a:off x="5219700" y="4724400"/>
          <a:ext cx="1512888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2" name="Equation" r:id="rId9" imgW="1409400" imgH="444240" progId="Equation.DSMT4">
                  <p:embed/>
                </p:oleObj>
              </mc:Choice>
              <mc:Fallback>
                <p:oleObj name="Equation" r:id="rId9" imgW="1409400" imgH="44424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724400"/>
                        <a:ext cx="1512888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6" name="对象 8"/>
          <p:cNvGraphicFramePr>
            <a:graphicFrameLocks noChangeAspect="1"/>
          </p:cNvGraphicFramePr>
          <p:nvPr/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3" name="Equation" r:id="rId11" imgW="914400" imgH="198720" progId="Equation.DSMT4">
                  <p:embed/>
                </p:oleObj>
              </mc:Choice>
              <mc:Fallback>
                <p:oleObj name="Equation" r:id="rId11" imgW="914400" imgH="19872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7" name="对象 9"/>
          <p:cNvGraphicFramePr>
            <a:graphicFrameLocks noChangeAspect="1"/>
          </p:cNvGraphicFramePr>
          <p:nvPr/>
        </p:nvGraphicFramePr>
        <p:xfrm>
          <a:off x="5292725" y="5516563"/>
          <a:ext cx="14398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4" name="Equation" r:id="rId12" imgW="1358640" imgH="444240" progId="Equation.DSMT4">
                  <p:embed/>
                </p:oleObj>
              </mc:Choice>
              <mc:Fallback>
                <p:oleObj name="Equation" r:id="rId12" imgW="1358640" imgH="44424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516563"/>
                        <a:ext cx="143986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8" name="对象 10"/>
          <p:cNvGraphicFramePr>
            <a:graphicFrameLocks noChangeAspect="1"/>
          </p:cNvGraphicFramePr>
          <p:nvPr/>
        </p:nvGraphicFramePr>
        <p:xfrm>
          <a:off x="7308850" y="4797425"/>
          <a:ext cx="12239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5" name="Equation" r:id="rId14" imgW="952200" imgH="419040" progId="Equation.DSMT4">
                  <p:embed/>
                </p:oleObj>
              </mc:Choice>
              <mc:Fallback>
                <p:oleObj name="Equation" r:id="rId14" imgW="952200" imgH="41904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4797425"/>
                        <a:ext cx="122396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9" name="对象 11"/>
          <p:cNvGraphicFramePr>
            <a:graphicFrameLocks noChangeAspect="1"/>
          </p:cNvGraphicFramePr>
          <p:nvPr/>
        </p:nvGraphicFramePr>
        <p:xfrm>
          <a:off x="7308850" y="5661025"/>
          <a:ext cx="12239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6" name="Equation" r:id="rId16" imgW="825480" imgH="393480" progId="Equation.DSMT4">
                  <p:embed/>
                </p:oleObj>
              </mc:Choice>
              <mc:Fallback>
                <p:oleObj name="Equation" r:id="rId16" imgW="825480" imgH="39348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661025"/>
                        <a:ext cx="12239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90" name="TextBox 13"/>
          <p:cNvSpPr txBox="1">
            <a:spLocks noChangeArrowheads="1"/>
          </p:cNvSpPr>
          <p:nvPr/>
        </p:nvSpPr>
        <p:spPr bwMode="auto">
          <a:xfrm>
            <a:off x="1116013" y="2276475"/>
            <a:ext cx="698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总体</a:t>
            </a:r>
            <a:r>
              <a:rPr lang="en-US" altLang="zh-CN"/>
              <a:t>ANOVA</a:t>
            </a:r>
            <a:r>
              <a:rPr lang="zh-CN" altLang="en-US"/>
              <a:t>表</a:t>
            </a:r>
            <a:r>
              <a:rPr lang="en-US" altLang="zh-CN"/>
              <a:t>-</a:t>
            </a:r>
            <a:r>
              <a:rPr lang="zh-CN" altLang="en-US"/>
              <a:t>群规模相等时的整群抽样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620713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68400" lvl="1" indent="-711200" eaLnBrk="1" hangingPunct="1">
              <a:buFontTx/>
              <a:buNone/>
            </a:pPr>
            <a:r>
              <a:rPr lang="zh-CN" altLang="en-US" smtClean="0"/>
              <a:t>群内相关系数   表达式为：</a:t>
            </a:r>
          </a:p>
          <a:p>
            <a:pPr marL="1168400" lvl="1" indent="-711200" eaLnBrk="1" hangingPunct="1"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70000"/>
              </a:lnSpc>
              <a:buFontTx/>
              <a:buNone/>
            </a:pPr>
            <a:r>
              <a:rPr lang="zh-CN" altLang="en-US" smtClean="0"/>
              <a:t>上式中的分子为：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411413" y="2492375"/>
          <a:ext cx="342900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Equation" r:id="rId3" imgW="1435100" imgH="533400" progId="Equation.3">
                  <p:embed/>
                </p:oleObj>
              </mc:Choice>
              <mc:Fallback>
                <p:oleObj name="Equation" r:id="rId3" imgW="14351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492375"/>
                        <a:ext cx="3429000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728913" y="4522788"/>
          <a:ext cx="3294062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8" name="Equation" r:id="rId5" imgW="1409088" imgH="660113" progId="Equation.DSMT4">
                  <p:embed/>
                </p:oleObj>
              </mc:Choice>
              <mc:Fallback>
                <p:oleObj name="Equation" r:id="rId5" imgW="1409088" imgH="66011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913" y="4522788"/>
                        <a:ext cx="3294062" cy="154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3779838" y="2060575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9" name="Equation" r:id="rId7" imgW="152268" imgH="164957" progId="Equation.DSMT4">
                  <p:embed/>
                </p:oleObj>
              </mc:Choice>
              <mc:Fallback>
                <p:oleObj name="Equation" r:id="rId7" imgW="152268" imgH="164957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2060575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384925" y="2781300"/>
            <a:ext cx="647700" cy="647700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zh-CN" altLang="en-US" smtClean="0"/>
              <a:t>上式中的分母为：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50000"/>
              </a:lnSpc>
              <a:buFontTx/>
              <a:buNone/>
            </a:pPr>
            <a:r>
              <a:rPr lang="zh-CN" altLang="en-US" smtClean="0"/>
              <a:t>故   又可写为：</a:t>
            </a: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2286000" y="2438400"/>
          <a:ext cx="4154488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0" name="Equation" r:id="rId3" imgW="1777229" imgH="634725" progId="Equation.3">
                  <p:embed/>
                </p:oleObj>
              </mc:Choice>
              <mc:Fallback>
                <p:oleObj name="Equation" r:id="rId3" imgW="1777229" imgH="634725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438400"/>
                        <a:ext cx="4154488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276475" y="4876800"/>
          <a:ext cx="4362450" cy="163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Equation" r:id="rId5" imgW="1765300" imgH="660400" progId="Equation.3">
                  <p:embed/>
                </p:oleObj>
              </mc:Choice>
              <mc:Fallback>
                <p:oleObj name="Equation" r:id="rId5" imgW="1765300" imgH="660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475" y="4876800"/>
                        <a:ext cx="4362450" cy="163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057400" y="41910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Equation" r:id="rId7" imgW="152268" imgH="164957" progId="Equation.3">
                  <p:embed/>
                </p:oleObj>
              </mc:Choice>
              <mc:Fallback>
                <p:oleObj name="Equation" r:id="rId7" imgW="152268" imgH="16495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1910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134225" cy="4114800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zh-CN" altLang="en-US" sz="2400" smtClean="0"/>
              <a:t>事实上，   的方差可用群内相关系数近似表示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2771775" y="1916113"/>
          <a:ext cx="393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6" name="Equation" r:id="rId3" imgW="139579" imgH="215713" progId="Equation.3">
                  <p:embed/>
                </p:oleObj>
              </mc:Choice>
              <mc:Fallback>
                <p:oleObj name="Equation" r:id="rId3" imgW="139579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1916113"/>
                        <a:ext cx="3937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79388" y="2420938"/>
          <a:ext cx="5334000" cy="327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7" name="Equation" r:id="rId5" imgW="2463800" imgH="1511300" progId="Equation.3">
                  <p:embed/>
                </p:oleObj>
              </mc:Choice>
              <mc:Fallback>
                <p:oleObj name="Equation" r:id="rId5" imgW="2463800" imgH="151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420938"/>
                        <a:ext cx="5334000" cy="327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23850" y="4724400"/>
            <a:ext cx="4648200" cy="1295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chemeClr val="hlink"/>
              </a:solidFill>
            </a:endParaRPr>
          </a:p>
        </p:txBody>
      </p:sp>
      <p:sp>
        <p:nvSpPr>
          <p:cNvPr id="266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67400" y="4076700"/>
            <a:ext cx="647700" cy="647700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26632" name="Object 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68676104"/>
              </p:ext>
            </p:extLst>
          </p:nvPr>
        </p:nvGraphicFramePr>
        <p:xfrm>
          <a:off x="5975350" y="4856163"/>
          <a:ext cx="251460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name="公式" r:id="rId7" imgW="2527300" imgH="1282700" progId="Equation.3">
                  <p:embed/>
                </p:oleObj>
              </mc:Choice>
              <mc:Fallback>
                <p:oleObj name="公式" r:id="rId7" imgW="2527300" imgH="12827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5350" y="4856163"/>
                        <a:ext cx="2514600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简单随机抽样的方差公式为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r>
              <a:rPr lang="zh-CN" altLang="en-US" smtClean="0"/>
              <a:t>由此可计算出等群抽样的设计效应为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2895600" y="2743200"/>
          <a:ext cx="266700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6" name="Equation" r:id="rId3" imgW="1079032" imgH="393529" progId="Equation.3">
                  <p:embed/>
                </p:oleObj>
              </mc:Choice>
              <mc:Fallback>
                <p:oleObj name="Equation" r:id="rId3" imgW="1079032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743200"/>
                        <a:ext cx="2667000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667000" y="4724400"/>
          <a:ext cx="4267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Equation" r:id="rId5" imgW="1777229" imgH="444307" progId="Equation.3">
                  <p:embed/>
                </p:oleObj>
              </mc:Choice>
              <mc:Fallback>
                <p:oleObj name="Equation" r:id="rId5" imgW="1777229" imgH="44430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724400"/>
                        <a:ext cx="42672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7772400" cy="4114800"/>
          </a:xfrm>
        </p:spPr>
        <p:txBody>
          <a:bodyPr/>
          <a:lstStyle/>
          <a:p>
            <a:pPr lvl="1" eaLnBrk="1" hangingPunct="1">
              <a:lnSpc>
                <a:spcPct val="130000"/>
              </a:lnSpc>
              <a:buFontTx/>
              <a:buNone/>
            </a:pPr>
            <a:r>
              <a:rPr lang="en-US" altLang="zh-CN" sz="2400" smtClean="0"/>
              <a:t>          </a:t>
            </a:r>
            <a:r>
              <a:rPr lang="zh-CN" altLang="en-US" sz="2400" smtClean="0"/>
              <a:t>整群抽样的估计效率，与群内相关系数   的关系密切</a:t>
            </a:r>
          </a:p>
          <a:p>
            <a:pPr lvl="2" eaLnBrk="1" hangingPunct="1">
              <a:lnSpc>
                <a:spcPct val="140000"/>
              </a:lnSpc>
              <a:buFontTx/>
              <a:buNone/>
            </a:pPr>
            <a:r>
              <a:rPr lang="zh-CN" altLang="en-US" sz="2000" smtClean="0"/>
              <a:t>    当    ＝</a:t>
            </a:r>
            <a:r>
              <a:rPr lang="en-US" altLang="zh-CN" sz="2000" smtClean="0"/>
              <a:t>1</a:t>
            </a:r>
            <a:r>
              <a:rPr lang="zh-CN" altLang="en-US" sz="2000" smtClean="0"/>
              <a:t>时，</a:t>
            </a:r>
            <a:r>
              <a:rPr lang="en-US" altLang="zh-CN" sz="2000" smtClean="0"/>
              <a:t>deff</a:t>
            </a:r>
            <a:r>
              <a:rPr lang="zh-CN" altLang="en-US" sz="2000" smtClean="0"/>
              <a:t>＝</a:t>
            </a:r>
            <a:r>
              <a:rPr lang="en-US" altLang="zh-CN" sz="2000" smtClean="0"/>
              <a:t>M</a:t>
            </a:r>
          </a:p>
          <a:p>
            <a:pPr lvl="2" eaLnBrk="1" hangingPunct="1">
              <a:lnSpc>
                <a:spcPct val="140000"/>
              </a:lnSpc>
              <a:buFontTx/>
              <a:buNone/>
            </a:pPr>
            <a:r>
              <a:rPr lang="en-US" altLang="zh-CN" sz="2000" smtClean="0"/>
              <a:t>    </a:t>
            </a:r>
            <a:r>
              <a:rPr lang="zh-CN" altLang="en-US" sz="2000" smtClean="0"/>
              <a:t>当    ＝</a:t>
            </a:r>
            <a:r>
              <a:rPr lang="en-US" altLang="zh-CN" sz="2000" smtClean="0"/>
              <a:t>0</a:t>
            </a:r>
            <a:r>
              <a:rPr lang="zh-CN" altLang="en-US" sz="2000" smtClean="0"/>
              <a:t>时，</a:t>
            </a:r>
            <a:r>
              <a:rPr lang="en-US" altLang="zh-CN" sz="2000" smtClean="0"/>
              <a:t>deff</a:t>
            </a:r>
            <a:r>
              <a:rPr lang="zh-CN" altLang="en-US" sz="2000" smtClean="0"/>
              <a:t>＝</a:t>
            </a:r>
            <a:r>
              <a:rPr lang="en-US" altLang="zh-CN" sz="2000" smtClean="0"/>
              <a:t>1</a:t>
            </a:r>
          </a:p>
          <a:p>
            <a:pPr lvl="2" eaLnBrk="1" hangingPunct="1">
              <a:lnSpc>
                <a:spcPct val="140000"/>
              </a:lnSpc>
              <a:buFontTx/>
              <a:buNone/>
            </a:pPr>
            <a:r>
              <a:rPr lang="en-US" altLang="zh-CN" sz="2000" smtClean="0"/>
              <a:t>    </a:t>
            </a:r>
            <a:r>
              <a:rPr lang="zh-CN" altLang="en-US" sz="2000" smtClean="0"/>
              <a:t>当    为负时，</a:t>
            </a:r>
            <a:r>
              <a:rPr lang="en-US" altLang="zh-CN" sz="2000" smtClean="0"/>
              <a:t>deff&lt;1</a:t>
            </a:r>
          </a:p>
          <a:p>
            <a:pPr lvl="2" eaLnBrk="1" hangingPunct="1">
              <a:lnSpc>
                <a:spcPct val="140000"/>
              </a:lnSpc>
              <a:buFontTx/>
              <a:buNone/>
            </a:pPr>
            <a:endParaRPr lang="en-US" altLang="zh-CN" sz="2000" smtClean="0"/>
          </a:p>
          <a:p>
            <a:pPr lvl="2" eaLnBrk="1" hangingPunct="1">
              <a:lnSpc>
                <a:spcPct val="140000"/>
              </a:lnSpc>
              <a:buFontTx/>
              <a:buNone/>
            </a:pPr>
            <a:endParaRPr lang="en-US" altLang="zh-CN" sz="2000" smtClean="0"/>
          </a:p>
          <a:p>
            <a:pPr lvl="2" eaLnBrk="1" hangingPunct="1">
              <a:lnSpc>
                <a:spcPct val="140000"/>
              </a:lnSpc>
              <a:buFontTx/>
              <a:buNone/>
            </a:pPr>
            <a:r>
              <a:rPr lang="en-US" altLang="zh-CN" sz="2000" smtClean="0"/>
              <a:t>        </a:t>
            </a:r>
            <a:r>
              <a:rPr lang="zh-CN" altLang="en-US" sz="2000" smtClean="0"/>
              <a:t>的取值范围是</a:t>
            </a:r>
          </a:p>
          <a:p>
            <a:pPr lvl="1" eaLnBrk="1" hangingPunct="1">
              <a:buFontTx/>
              <a:buNone/>
            </a:pPr>
            <a:endParaRPr lang="en-US" altLang="zh-CN" sz="2400" smtClean="0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6705600" y="21336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1" name="Equation" r:id="rId3" imgW="152268" imgH="164957" progId="Equation.3">
                  <p:embed/>
                </p:oleObj>
              </mc:Choice>
              <mc:Fallback>
                <p:oleObj name="Equation" r:id="rId3" imgW="152268" imgH="16495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1336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600200" y="32004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2" name="Equation" r:id="rId5" imgW="152268" imgH="164957" progId="Equation.3">
                  <p:embed/>
                </p:oleObj>
              </mc:Choice>
              <mc:Fallback>
                <p:oleObj name="Equation" r:id="rId5" imgW="152268" imgH="16495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004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1600200" y="36576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3" name="Equation" r:id="rId6" imgW="152268" imgH="164957" progId="Equation.3">
                  <p:embed/>
                </p:oleObj>
              </mc:Choice>
              <mc:Fallback>
                <p:oleObj name="Equation" r:id="rId6" imgW="152268" imgH="16495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6576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1600200" y="41910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4" name="Equation" r:id="rId7" imgW="152268" imgH="164957" progId="Equation.3">
                  <p:embed/>
                </p:oleObj>
              </mc:Choice>
              <mc:Fallback>
                <p:oleObj name="Equation" r:id="rId7" imgW="152268" imgH="16495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1910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3810000" y="5562600"/>
          <a:ext cx="18288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5" name="Equation" r:id="rId8" imgW="748975" imgH="431613" progId="Equation.3">
                  <p:embed/>
                </p:oleObj>
              </mc:Choice>
              <mc:Fallback>
                <p:oleObj name="Equation" r:id="rId8" imgW="748975" imgH="43161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562600"/>
                        <a:ext cx="18288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1371600" y="5562600"/>
          <a:ext cx="4222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6" name="Equation" r:id="rId10" imgW="152268" imgH="164957" progId="Equation.3">
                  <p:embed/>
                </p:oleObj>
              </mc:Choice>
              <mc:Fallback>
                <p:oleObj name="Equation" r:id="rId10" imgW="152268" imgH="164957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562600"/>
                        <a:ext cx="4222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4800600" y="3048000"/>
            <a:ext cx="2438400" cy="533400"/>
          </a:xfrm>
          <a:prstGeom prst="wedgeRoundRectCallout">
            <a:avLst>
              <a:gd name="adj1" fmla="val -74870"/>
              <a:gd name="adj2" fmla="val 416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群内方差为０</a:t>
            </a:r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4876800" y="3810000"/>
            <a:ext cx="2514600" cy="762000"/>
          </a:xfrm>
          <a:prstGeom prst="wedgeRoundRectCallout">
            <a:avLst>
              <a:gd name="adj1" fmla="val -77463"/>
              <a:gd name="adj2" fmla="val -3979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群内方差与总体方差相等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4953000" y="4876800"/>
            <a:ext cx="2514600" cy="762000"/>
          </a:xfrm>
          <a:prstGeom prst="wedgeRoundRectCallout">
            <a:avLst>
              <a:gd name="adj1" fmla="val -76389"/>
              <a:gd name="adj2" fmla="val -7125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群间方差为０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916113"/>
            <a:ext cx="7772400" cy="4826000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zh-CN" altLang="en-US" smtClean="0"/>
              <a:t>群内相关系数也可由样本统计量          估计</a:t>
            </a:r>
          </a:p>
          <a:p>
            <a:pPr lvl="1" eaLnBrk="1" hangingPunct="1"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r>
              <a:rPr lang="en-US" altLang="zh-CN" smtClean="0"/>
              <a:t>                                               (4.13)</a:t>
            </a:r>
            <a:endParaRPr lang="zh-CN" altLang="en-US" smtClean="0"/>
          </a:p>
          <a:p>
            <a:pPr lvl="1" eaLnBrk="1" hangingPunct="1"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endParaRPr lang="en-US" altLang="zh-CN" smtClean="0"/>
          </a:p>
          <a:p>
            <a:pPr lvl="1" eaLnBrk="1" hangingPunct="1">
              <a:buFontTx/>
              <a:buNone/>
            </a:pPr>
            <a:r>
              <a:rPr lang="zh-CN" altLang="en-US" smtClean="0"/>
              <a:t>例</a:t>
            </a:r>
            <a:r>
              <a:rPr lang="en-US" altLang="zh-CN" smtClean="0"/>
              <a:t>2</a:t>
            </a:r>
          </a:p>
          <a:p>
            <a:pPr lvl="1" eaLnBrk="1" hangingPunct="1">
              <a:buFontTx/>
              <a:buNone/>
            </a:pPr>
            <a:r>
              <a:rPr lang="zh-CN" altLang="en-US" smtClean="0"/>
              <a:t>估计例</a:t>
            </a:r>
            <a:r>
              <a:rPr lang="en-US" altLang="zh-CN" smtClean="0"/>
              <a:t>4-1</a:t>
            </a:r>
            <a:r>
              <a:rPr lang="zh-CN" altLang="en-US" smtClean="0"/>
              <a:t>中以宿舍为群的群内相关系数与设</a:t>
            </a:r>
            <a:endParaRPr lang="en-US" altLang="zh-CN" smtClean="0"/>
          </a:p>
          <a:p>
            <a:pPr lvl="1" eaLnBrk="1" hangingPunct="1">
              <a:buFontTx/>
              <a:buNone/>
            </a:pPr>
            <a:r>
              <a:rPr lang="zh-CN" altLang="en-US" smtClean="0"/>
              <a:t>计效应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6781800" y="1905000"/>
          <a:ext cx="838200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5" name="Equation" r:id="rId3" imgW="368300" imgH="241300" progId="Equation.3">
                  <p:embed/>
                </p:oleObj>
              </mc:Choice>
              <mc:Fallback>
                <p:oleObj name="Equation" r:id="rId3" imgW="3683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905000"/>
                        <a:ext cx="838200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971800" y="3048000"/>
          <a:ext cx="2895600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6" name="Equation" r:id="rId5" imgW="1181100" imgH="457200" progId="Equation.3">
                  <p:embed/>
                </p:oleObj>
              </mc:Choice>
              <mc:Fallback>
                <p:oleObj name="Equation" r:id="rId5" imgW="11811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048000"/>
                        <a:ext cx="2895600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286000" y="2895600"/>
            <a:ext cx="4191000" cy="17526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>
          <a:xfrm>
            <a:off x="1350963" y="605383"/>
            <a:ext cx="7793037" cy="87313"/>
          </a:xfrm>
        </p:spPr>
        <p:txBody>
          <a:bodyPr>
            <a:normAutofit fontScale="90000"/>
          </a:bodyPr>
          <a:lstStyle/>
          <a:p>
            <a:endParaRPr lang="zh-CN" altLang="en-US" sz="3600" smtClean="0"/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182688" y="692696"/>
            <a:ext cx="7772400" cy="5439817"/>
          </a:xfrm>
          <a:blipFill rotWithShape="1">
            <a:blip r:embed="rId3"/>
            <a:stretch>
              <a:fillRect l="-1961" t="-1682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</a:rPr>
              <a:t> </a:t>
            </a:r>
          </a:p>
        </p:txBody>
      </p:sp>
      <p:graphicFrame>
        <p:nvGraphicFramePr>
          <p:cNvPr id="30724" name="对象 3"/>
          <p:cNvGraphicFramePr>
            <a:graphicFrameLocks noChangeAspect="1"/>
          </p:cNvGraphicFramePr>
          <p:nvPr/>
        </p:nvGraphicFramePr>
        <p:xfrm>
          <a:off x="4514850" y="3338513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name="Equation" r:id="rId4" imgW="114102" imgH="177492" progId="Equation.DSMT4">
                  <p:embed/>
                </p:oleObj>
              </mc:Choice>
              <mc:Fallback>
                <p:oleObj name="Equation" r:id="rId4" imgW="114102" imgH="177492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38513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TextBox 1"/>
          <p:cNvSpPr txBox="1">
            <a:spLocks noChangeArrowheads="1"/>
          </p:cNvSpPr>
          <p:nvPr/>
        </p:nvSpPr>
        <p:spPr bwMode="auto">
          <a:xfrm>
            <a:off x="1116013" y="2060575"/>
            <a:ext cx="777716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</p:txBody>
      </p:sp>
      <p:graphicFrame>
        <p:nvGraphicFramePr>
          <p:cNvPr id="30726" name="对象 3"/>
          <p:cNvGraphicFramePr>
            <a:graphicFrameLocks noChangeAspect="1"/>
          </p:cNvGraphicFramePr>
          <p:nvPr/>
        </p:nvGraphicFramePr>
        <p:xfrm>
          <a:off x="1403350" y="2060575"/>
          <a:ext cx="6553200" cy="409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name="Equation" r:id="rId6" imgW="2616200" imgH="1955800" progId="Equation.DSMT4">
                  <p:embed/>
                </p:oleObj>
              </mc:Choice>
              <mc:Fallback>
                <p:oleObj name="Equation" r:id="rId6" imgW="2616200" imgH="1955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060575"/>
                        <a:ext cx="6553200" cy="409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Box 5"/>
          <p:cNvSpPr txBox="1">
            <a:spLocks noChangeArrowheads="1"/>
          </p:cNvSpPr>
          <p:nvPr/>
        </p:nvSpPr>
        <p:spPr bwMode="auto">
          <a:xfrm>
            <a:off x="5580063" y="2060575"/>
            <a:ext cx="34559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31747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042988" y="2133600"/>
          <a:ext cx="7416800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Equation" r:id="rId3" imgW="3060700" imgH="952500" progId="Equation.DSMT4">
                  <p:embed/>
                </p:oleObj>
              </mc:Choice>
              <mc:Fallback>
                <p:oleObj name="Equation" r:id="rId3" imgW="3060700" imgH="9525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133600"/>
                        <a:ext cx="7416800" cy="237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042988" y="4941888"/>
            <a:ext cx="75612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设计效应</a:t>
            </a:r>
            <a:r>
              <a:rPr lang="en-US" altLang="zh-CN"/>
              <a:t>deff=2.74</a:t>
            </a:r>
            <a:r>
              <a:rPr lang="zh-CN" altLang="en-US"/>
              <a:t>表明，在这项调查，为达到同样的估计精度，整群抽样的样量大约为简单随机抽样样本量的</a:t>
            </a:r>
            <a:r>
              <a:rPr lang="en-US" altLang="zh-CN"/>
              <a:t>2.74</a:t>
            </a:r>
            <a:r>
              <a:rPr lang="zh-CN" altLang="en-US"/>
              <a:t>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mtClean="0"/>
              <a:t>二  群的划分</a:t>
            </a:r>
          </a:p>
          <a:p>
            <a:pPr lvl="1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mtClean="0"/>
              <a:t>大致可分为两类</a:t>
            </a:r>
          </a:p>
          <a:p>
            <a:pPr lvl="1" eaLnBrk="1" hangingPunct="1">
              <a:lnSpc>
                <a:spcPct val="120000"/>
              </a:lnSpc>
              <a:buFontTx/>
              <a:buAutoNum type="arabicPeriod"/>
              <a:defRPr/>
            </a:pPr>
            <a:r>
              <a:rPr lang="zh-CN" altLang="en-US" smtClean="0"/>
              <a:t>根据行政或地域形成的群体</a:t>
            </a:r>
          </a:p>
          <a:p>
            <a:pPr lvl="1" eaLnBrk="1" hangingPunct="1">
              <a:lnSpc>
                <a:spcPct val="120000"/>
              </a:lnSpc>
              <a:buFontTx/>
              <a:buAutoNum type="arabicPeriod"/>
              <a:defRPr/>
            </a:pPr>
            <a:r>
              <a:rPr lang="zh-CN" altLang="en-US" smtClean="0"/>
              <a:t>调查人员人为确定的</a:t>
            </a:r>
          </a:p>
          <a:p>
            <a:pPr lvl="2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mtClean="0"/>
              <a:t>分群的原则可用方差分析原理说明：</a:t>
            </a:r>
          </a:p>
          <a:p>
            <a:pPr lvl="2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b="1" u="sng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群内差异尽可能大，群间差异尽可能小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1350963" y="457200"/>
            <a:ext cx="7793037" cy="1143000"/>
          </a:xfrm>
        </p:spPr>
        <p:txBody>
          <a:bodyPr/>
          <a:lstStyle/>
          <a:p>
            <a:pPr algn="just" eaLnBrk="1" hangingPunct="1"/>
            <a:r>
              <a:rPr lang="zh-CN" altLang="en-US" sz="3600" smtClean="0"/>
              <a:t>第一节 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182688" y="2017712"/>
            <a:ext cx="7772400" cy="4840287"/>
          </a:xfrm>
          <a:blipFill rotWithShape="1">
            <a:blip r:embed="rId3"/>
            <a:stretch>
              <a:fillRect l="-1961" t="-2015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32772" name="对象 3"/>
          <p:cNvGraphicFramePr>
            <a:graphicFrameLocks noChangeAspect="1"/>
          </p:cNvGraphicFramePr>
          <p:nvPr/>
        </p:nvGraphicFramePr>
        <p:xfrm>
          <a:off x="2555875" y="2852738"/>
          <a:ext cx="3600450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Equation" r:id="rId4" imgW="1409700" imgH="609600" progId="Equation.DSMT4">
                  <p:embed/>
                </p:oleObj>
              </mc:Choice>
              <mc:Fallback>
                <p:oleObj name="Equation" r:id="rId4" imgW="1409700" imgH="6096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852738"/>
                        <a:ext cx="3600450" cy="165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33796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503199"/>
              </p:ext>
            </p:extLst>
          </p:nvPr>
        </p:nvGraphicFramePr>
        <p:xfrm>
          <a:off x="4788024" y="4797152"/>
          <a:ext cx="12954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2" name="Equation" r:id="rId3" imgW="736600" imgH="609600" progId="Equation.DSMT4">
                  <p:embed/>
                </p:oleObj>
              </mc:Choice>
              <mc:Fallback>
                <p:oleObj name="Equation" r:id="rId3" imgW="736600" imgH="6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797152"/>
                        <a:ext cx="1295400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449796" y="2132856"/>
                <a:ext cx="8532440" cy="4114800"/>
              </a:xfrm>
            </p:spPr>
            <p:txBody>
              <a:bodyPr/>
              <a:lstStyle/>
              <a:p>
                <a:r>
                  <a:rPr lang="zh-CN" altLang="en-US" sz="2800" smtClean="0"/>
                  <a:t>二 群规模不等时的估计</a:t>
                </a:r>
                <a:endParaRPr lang="en-US" altLang="zh-CN" sz="2800" smtClean="0"/>
              </a:p>
              <a:p>
                <a:r>
                  <a:rPr lang="en-US" altLang="zh-CN" sz="2800"/>
                  <a:t> </a:t>
                </a:r>
                <a:r>
                  <a:rPr lang="en-US" altLang="zh-CN" sz="2800" smtClean="0"/>
                  <a:t>  </a:t>
                </a:r>
                <a:r>
                  <a:rPr lang="zh-CN" altLang="en-US" sz="2800" smtClean="0"/>
                  <a:t>当群规模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800" smtClean="0"/>
                  <a:t>不等时，有不同的抽取方法和估计方法</a:t>
                </a:r>
                <a:endParaRPr lang="en-US" altLang="zh-CN" sz="2800" smtClean="0"/>
              </a:p>
              <a:p>
                <a:r>
                  <a:rPr lang="zh-CN" altLang="en-US" sz="2800" smtClean="0"/>
                  <a:t>等概率抽样，无偏估计</a:t>
                </a:r>
                <a:endParaRPr lang="en-US" altLang="zh-CN" sz="2800" smtClean="0"/>
              </a:p>
              <a:p>
                <a:pPr marL="0" indent="0"/>
                <a:r>
                  <a:rPr lang="en-US" altLang="zh-CN" sz="2800"/>
                  <a:t> </a:t>
                </a:r>
                <a:r>
                  <a:rPr lang="en-US" altLang="zh-CN" sz="2800" smtClean="0"/>
                  <a:t>    </a:t>
                </a:r>
                <a:r>
                  <a:rPr lang="zh-CN" altLang="en-US" sz="2800" smtClean="0"/>
                  <a:t>以群规模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800" smtClean="0"/>
                  <a:t>为权数，乘以均值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800" smtClean="0"/>
                  <a:t>，得到群观察总值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800" smtClean="0"/>
                  <a:t>，再将样本中</a:t>
                </a:r>
                <a:r>
                  <a:rPr lang="en-US" altLang="zh-CN" sz="2800" smtClean="0"/>
                  <a:t>n</a:t>
                </a:r>
                <a:r>
                  <a:rPr lang="zh-CN" altLang="en-US" sz="2800" smtClean="0"/>
                  <a:t>个群的群总和平均，求得群总和的</a:t>
                </a:r>
                <a:endParaRPr lang="en-US" altLang="zh-CN" sz="2800" smtClean="0"/>
              </a:p>
              <a:p>
                <a:pPr marL="0" indent="0"/>
                <a:endParaRPr lang="en-US" altLang="zh-CN" sz="2800"/>
              </a:p>
              <a:p>
                <a:pPr marL="0" indent="0"/>
                <a:r>
                  <a:rPr lang="zh-CN" altLang="en-US" sz="2800" smtClean="0"/>
                  <a:t>均值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zh-CN" altLang="en-US" sz="2800" smtClean="0"/>
                  <a:t>，在除以群平均规模             ，求得均值估计</a:t>
                </a:r>
                <a:endParaRPr lang="zh-CN" altLang="en-US" sz="280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9796" y="2132856"/>
                <a:ext cx="8532440" cy="4114800"/>
              </a:xfrm>
              <a:blipFill rotWithShape="0">
                <a:blip r:embed="rId5"/>
                <a:stretch>
                  <a:fillRect l="-1501" t="-1926" r="-7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17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99592" y="1916832"/>
            <a:ext cx="7772400" cy="4114800"/>
          </a:xfrm>
          <a:blipFill rotWithShape="1">
            <a:blip r:embed="rId3"/>
            <a:stretch>
              <a:fillRect l="-1647" t="-1481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34820" name="对象 3"/>
          <p:cNvGraphicFramePr>
            <a:graphicFrameLocks noChangeAspect="1"/>
          </p:cNvGraphicFramePr>
          <p:nvPr/>
        </p:nvGraphicFramePr>
        <p:xfrm>
          <a:off x="896938" y="2852738"/>
          <a:ext cx="8069262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4" name="Equation" r:id="rId4" imgW="3035300" imgH="469900" progId="Equation.DSMT4">
                  <p:embed/>
                </p:oleObj>
              </mc:Choice>
              <mc:Fallback>
                <p:oleObj name="Equation" r:id="rId4" imgW="3035300" imgH="4699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938" y="2852738"/>
                        <a:ext cx="8069262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对象 4"/>
          <p:cNvGraphicFramePr>
            <a:graphicFrameLocks noChangeAspect="1"/>
          </p:cNvGraphicFramePr>
          <p:nvPr/>
        </p:nvGraphicFramePr>
        <p:xfrm>
          <a:off x="2843213" y="4797425"/>
          <a:ext cx="14414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5" name="Equation" r:id="rId6" imgW="698500" imgH="609600" progId="Equation.DSMT4">
                  <p:embed/>
                </p:oleObj>
              </mc:Choice>
              <mc:Fallback>
                <p:oleObj name="Equation" r:id="rId6" imgW="698500" imgH="6096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797425"/>
                        <a:ext cx="1441450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5843" name="内容占位符 2"/>
          <p:cNvSpPr>
            <a:spLocks noGrp="1"/>
          </p:cNvSpPr>
          <p:nvPr>
            <p:ph idx="1"/>
          </p:nvPr>
        </p:nvSpPr>
        <p:spPr>
          <a:xfrm>
            <a:off x="1182688" y="1844675"/>
            <a:ext cx="7772400" cy="4287838"/>
          </a:xfrm>
        </p:spPr>
        <p:txBody>
          <a:bodyPr/>
          <a:lstStyle/>
          <a:p>
            <a:pPr marL="0"/>
            <a:r>
              <a:rPr lang="zh-CN" altLang="en-US" sz="2800" smtClean="0"/>
              <a:t>   由式（</a:t>
            </a:r>
            <a:r>
              <a:rPr lang="en-US" altLang="zh-CN" sz="2400" smtClean="0"/>
              <a:t>4.14</a:t>
            </a:r>
            <a:r>
              <a:rPr lang="zh-CN" altLang="en-US" sz="2800" smtClean="0"/>
              <a:t>），很容易得到总体总值</a:t>
            </a:r>
            <a:r>
              <a:rPr lang="en-US" altLang="zh-CN" sz="2800" smtClean="0"/>
              <a:t>Y</a:t>
            </a:r>
            <a:r>
              <a:rPr lang="zh-CN" altLang="en-US" sz="2800" smtClean="0"/>
              <a:t>的估计：                 </a:t>
            </a:r>
            <a:endParaRPr lang="en-US" altLang="zh-CN" sz="2800" smtClean="0"/>
          </a:p>
          <a:p>
            <a:pPr marL="0"/>
            <a:r>
              <a:rPr lang="en-US" altLang="zh-CN" sz="2800" smtClean="0"/>
              <a:t>                     </a:t>
            </a:r>
          </a:p>
          <a:p>
            <a:pPr marL="0"/>
            <a:r>
              <a:rPr lang="en-US" altLang="zh-CN" sz="2800" smtClean="0"/>
              <a:t>                                    </a:t>
            </a:r>
            <a:r>
              <a:rPr lang="zh-CN" altLang="en-US" sz="2800" smtClean="0"/>
              <a:t>（</a:t>
            </a:r>
            <a:r>
              <a:rPr lang="en-US" altLang="zh-CN" sz="2400" smtClean="0"/>
              <a:t>4.15</a:t>
            </a:r>
            <a:r>
              <a:rPr lang="zh-CN" altLang="en-US" sz="2800" smtClean="0"/>
              <a:t>）</a:t>
            </a:r>
            <a:endParaRPr lang="en-US" altLang="zh-CN" sz="2800" smtClean="0"/>
          </a:p>
          <a:p>
            <a:pPr marL="0"/>
            <a:endParaRPr lang="en-US" altLang="zh-CN" sz="2800" smtClean="0"/>
          </a:p>
          <a:p>
            <a:pPr marL="0"/>
            <a:r>
              <a:rPr lang="zh-CN" altLang="en-US" sz="2800" smtClean="0"/>
              <a:t>式中，            为总体中的基本单元总数。</a:t>
            </a:r>
            <a:endParaRPr lang="en-US" altLang="zh-CN" sz="2800" smtClean="0"/>
          </a:p>
          <a:p>
            <a:pPr marL="0"/>
            <a:endParaRPr lang="en-US" altLang="zh-CN" sz="2800" smtClean="0"/>
          </a:p>
          <a:p>
            <a:pPr marL="0"/>
            <a:endParaRPr lang="en-US" altLang="zh-CN" sz="2800" smtClean="0"/>
          </a:p>
          <a:p>
            <a:pPr marL="0"/>
            <a:endParaRPr lang="zh-CN" altLang="en-US" sz="2800" smtClean="0"/>
          </a:p>
        </p:txBody>
      </p:sp>
      <p:graphicFrame>
        <p:nvGraphicFramePr>
          <p:cNvPr id="35845" name="对象 6"/>
          <p:cNvGraphicFramePr>
            <a:graphicFrameLocks noChangeAspect="1"/>
          </p:cNvGraphicFramePr>
          <p:nvPr/>
        </p:nvGraphicFramePr>
        <p:xfrm>
          <a:off x="2124075" y="3644900"/>
          <a:ext cx="143986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5" name="Equation" r:id="rId3" imgW="774364" imgH="431613" progId="Equation.DSMT4">
                  <p:embed/>
                </p:oleObj>
              </mc:Choice>
              <mc:Fallback>
                <p:oleObj name="Equation" r:id="rId3" imgW="774364" imgH="431613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644900"/>
                        <a:ext cx="1439863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3275856" y="2913054"/>
                <a:ext cx="1793032" cy="534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acc>
                        <m:accPr>
                          <m:chr m:val="̿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913054"/>
                <a:ext cx="1793032" cy="5347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961" t="-2370" r="-2039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3267261" y="4509120"/>
                <a:ext cx="3960440" cy="704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sz="2800" smtClean="0"/>
                  <a:t>       </a:t>
                </a:r>
                <a:r>
                  <a:rPr lang="en-US" altLang="zh-CN" sz="2800" smtClean="0"/>
                  <a:t>(4.16)</a:t>
                </a:r>
                <a:endParaRPr lang="zh-CN" altLang="en-US" sz="2800"/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261" y="4509120"/>
                <a:ext cx="3960440" cy="704167"/>
              </a:xfrm>
              <a:prstGeom prst="rect">
                <a:avLst/>
              </a:prstGeom>
              <a:blipFill rotWithShape="0">
                <a:blip r:embed="rId3"/>
                <a:stretch>
                  <a:fillRect r="-2000" b="-8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7450" y="2017713"/>
            <a:ext cx="7772400" cy="484028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l"/>
              <a:defRPr/>
            </a:pPr>
            <a:r>
              <a:rPr lang="zh-CN" altLang="en-US" sz="2800" dirty="0" smtClean="0"/>
              <a:t>上述估计量的方差分别为：</a:t>
            </a:r>
            <a:endParaRPr lang="en-US" altLang="zh-CN" sz="2800" dirty="0" smtClean="0"/>
          </a:p>
          <a:p>
            <a:pPr marL="0" indent="0" algn="ctr">
              <a:defRPr/>
            </a:pPr>
            <a:r>
              <a:rPr lang="en-US" altLang="zh-CN" dirty="0"/>
              <a:t> </a:t>
            </a:r>
            <a:r>
              <a:rPr lang="en-US" altLang="zh-CN" dirty="0" smtClean="0"/>
              <a:t>                               </a:t>
            </a:r>
            <a:endParaRPr lang="zh-CN" altLang="en-US" dirty="0"/>
          </a:p>
        </p:txBody>
      </p:sp>
      <p:graphicFrame>
        <p:nvGraphicFramePr>
          <p:cNvPr id="37892" name="对象 3"/>
          <p:cNvGraphicFramePr>
            <a:graphicFrameLocks noChangeAspect="1"/>
          </p:cNvGraphicFramePr>
          <p:nvPr/>
        </p:nvGraphicFramePr>
        <p:xfrm>
          <a:off x="1476375" y="2636838"/>
          <a:ext cx="6264275" cy="396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" name="Equation" r:id="rId3" imgW="2235200" imgH="1651000" progId="Equation.DSMT4">
                  <p:embed/>
                </p:oleObj>
              </mc:Choice>
              <mc:Fallback>
                <p:oleObj name="Equation" r:id="rId3" imgW="2235200" imgH="16510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636838"/>
                        <a:ext cx="6264275" cy="3960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38915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827088" y="1916113"/>
          <a:ext cx="7772400" cy="237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7" name="Equation" r:id="rId3" imgW="2895600" imgH="939800" progId="Equation.DSMT4">
                  <p:embed/>
                </p:oleObj>
              </mc:Choice>
              <mc:Fallback>
                <p:oleObj name="Equation" r:id="rId3" imgW="2895600" imgH="9398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916113"/>
                        <a:ext cx="7772400" cy="237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第二节 等概率整群抽样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961" t="-2370" r="-784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00238"/>
            <a:ext cx="7772400" cy="455295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mtClean="0"/>
              <a:t>2</a:t>
            </a:r>
            <a:r>
              <a:rPr lang="zh-CN" altLang="en-US" smtClean="0"/>
              <a:t> 等概抽样，比率估计</a:t>
            </a:r>
          </a:p>
          <a:p>
            <a:pPr lvl="1" eaLnBrk="1" hangingPunct="1">
              <a:lnSpc>
                <a:spcPct val="130000"/>
              </a:lnSpc>
              <a:buFontTx/>
              <a:buNone/>
            </a:pPr>
            <a:r>
              <a:rPr lang="zh-CN" altLang="en-US" smtClean="0"/>
              <a:t>总体均值估计为</a:t>
            </a:r>
          </a:p>
          <a:p>
            <a:pPr lvl="1" eaLnBrk="1" hangingPunct="1">
              <a:lnSpc>
                <a:spcPct val="130000"/>
              </a:lnSpc>
              <a:buFontTx/>
              <a:buNone/>
            </a:pPr>
            <a:endParaRPr lang="zh-CN" altLang="en-US" smtClean="0"/>
          </a:p>
          <a:p>
            <a:pPr lvl="2" eaLnBrk="1" hangingPunct="1">
              <a:lnSpc>
                <a:spcPct val="130000"/>
              </a:lnSpc>
              <a:buFontTx/>
              <a:buNone/>
            </a:pPr>
            <a:r>
              <a:rPr lang="zh-CN" altLang="en-US" smtClean="0"/>
              <a:t>这里辅助变量不是</a:t>
            </a:r>
            <a:r>
              <a:rPr lang="en-US" altLang="zh-CN" smtClean="0"/>
              <a:t>X</a:t>
            </a:r>
            <a:r>
              <a:rPr lang="en-US" altLang="zh-CN" baseline="-25000" smtClean="0"/>
              <a:t>i</a:t>
            </a:r>
            <a:r>
              <a:rPr lang="zh-CN" altLang="en-US" smtClean="0"/>
              <a:t>而是群规模</a:t>
            </a:r>
            <a:r>
              <a:rPr lang="en-US" altLang="zh-CN" smtClean="0"/>
              <a:t>M</a:t>
            </a:r>
            <a:r>
              <a:rPr lang="en-US" altLang="zh-CN" baseline="-25000" smtClean="0"/>
              <a:t>i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mtClean="0"/>
              <a:t>总体总量估计为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</p:txBody>
      </p:sp>
      <p:graphicFrame>
        <p:nvGraphicFramePr>
          <p:cNvPr id="40964" name="Object 6"/>
          <p:cNvGraphicFramePr>
            <a:graphicFrameLocks noChangeAspect="1"/>
          </p:cNvGraphicFramePr>
          <p:nvPr/>
        </p:nvGraphicFramePr>
        <p:xfrm>
          <a:off x="4862513" y="2544763"/>
          <a:ext cx="1933575" cy="132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8" name="Equation" r:id="rId3" imgW="812447" imgH="558558" progId="Equation.DSMT4">
                  <p:embed/>
                </p:oleObj>
              </mc:Choice>
              <mc:Fallback>
                <p:oleObj name="Equation" r:id="rId3" imgW="812447" imgH="558558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2513" y="2544763"/>
                        <a:ext cx="1933575" cy="132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7"/>
          <p:cNvGraphicFramePr>
            <a:graphicFrameLocks noChangeAspect="1"/>
          </p:cNvGraphicFramePr>
          <p:nvPr/>
        </p:nvGraphicFramePr>
        <p:xfrm>
          <a:off x="2879725" y="4906963"/>
          <a:ext cx="3538538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9" name="Equation" r:id="rId5" imgW="1447800" imgH="558800" progId="Equation.DSMT4">
                  <p:embed/>
                </p:oleObj>
              </mc:Choice>
              <mc:Fallback>
                <p:oleObj name="Equation" r:id="rId5" imgW="1447800" imgH="558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9725" y="4906963"/>
                        <a:ext cx="3538538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mtClean="0"/>
              <a:t>估计量的方差分别是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</p:txBody>
      </p:sp>
      <p:graphicFrame>
        <p:nvGraphicFramePr>
          <p:cNvPr id="41988" name="Object 5"/>
          <p:cNvGraphicFramePr>
            <a:graphicFrameLocks noChangeAspect="1"/>
          </p:cNvGraphicFramePr>
          <p:nvPr/>
        </p:nvGraphicFramePr>
        <p:xfrm>
          <a:off x="1428750" y="2786063"/>
          <a:ext cx="7199313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name="Equation" r:id="rId3" imgW="3149600" imgH="647700" progId="Equation.DSMT4">
                  <p:embed/>
                </p:oleObj>
              </mc:Choice>
              <mc:Fallback>
                <p:oleObj name="Equation" r:id="rId3" imgW="3149600" imgH="647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786063"/>
                        <a:ext cx="7199313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7"/>
          <p:cNvGraphicFramePr>
            <a:graphicFrameLocks noChangeAspect="1"/>
          </p:cNvGraphicFramePr>
          <p:nvPr/>
        </p:nvGraphicFramePr>
        <p:xfrm>
          <a:off x="728663" y="4448175"/>
          <a:ext cx="8142287" cy="141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3" name="Equation" r:id="rId5" imgW="3517900" imgH="609600" progId="Equation.DSMT4">
                  <p:embed/>
                </p:oleObj>
              </mc:Choice>
              <mc:Fallback>
                <p:oleObj name="Equation" r:id="rId5" imgW="35179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4448175"/>
                        <a:ext cx="8142287" cy="1411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550" y="2017713"/>
            <a:ext cx="7983538" cy="4724400"/>
          </a:xfrm>
        </p:spPr>
        <p:txBody>
          <a:bodyPr/>
          <a:lstStyle/>
          <a:p>
            <a:pPr marL="812800" indent="-812800" eaLnBrk="1" hangingPunct="1"/>
            <a:r>
              <a:rPr lang="zh-CN" altLang="en-US" smtClean="0"/>
              <a:t>三  群的规模</a:t>
            </a:r>
          </a:p>
          <a:p>
            <a:pPr marL="1524000" lvl="2" indent="-609600" eaLnBrk="1" hangingPunct="1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zh-CN" altLang="en-US" smtClean="0"/>
              <a:t>群的规模大，估计的精度差但费用省</a:t>
            </a:r>
          </a:p>
          <a:p>
            <a:pPr marL="1524000" lvl="2" indent="-609600" eaLnBrk="1" hangingPunct="1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zh-CN" altLang="en-US" smtClean="0"/>
              <a:t>群的规模小，估计的精度可以提高但费用增大</a:t>
            </a:r>
            <a:endParaRPr lang="en-US" altLang="zh-CN" smtClean="0"/>
          </a:p>
          <a:p>
            <a:pPr marL="1524000" lvl="2" indent="-609600" eaLnBrk="1" hangingPunct="1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zh-CN" altLang="en-US" smtClean="0"/>
              <a:t>正常情况下，群的规模不宜过大，对于规模很大的群，通常需要采用多阶段抽样。</a:t>
            </a:r>
          </a:p>
          <a:p>
            <a:pPr marL="1168400" lvl="1" indent="-711200" eaLnBrk="1" hangingPunct="1">
              <a:lnSpc>
                <a:spcPct val="160000"/>
              </a:lnSpc>
              <a:buFontTx/>
              <a:buNone/>
            </a:pPr>
            <a:r>
              <a:rPr lang="zh-CN" altLang="en-US" smtClean="0"/>
              <a:t>有群规模相等与不相等两种情况</a:t>
            </a:r>
          </a:p>
          <a:p>
            <a:pPr marL="1168400" lvl="1" indent="-711200" eaLnBrk="1" hangingPunct="1">
              <a:buFontTx/>
              <a:buChar char="一"/>
            </a:pPr>
            <a:endParaRPr lang="en-US" altLang="zh-CN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350963" y="457200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zh-CN" smtClean="0"/>
              <a:t> </a:t>
            </a:r>
            <a:r>
              <a:rPr lang="zh-CN" altLang="en-US" smtClean="0"/>
              <a:t>与       的样本估计分别是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1219200" y="2743200"/>
          <a:ext cx="7543800" cy="271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8" name="Equation" r:id="rId3" imgW="3073400" imgH="1104900" progId="Equation.DSMT4">
                  <p:embed/>
                </p:oleObj>
              </mc:Choice>
              <mc:Fallback>
                <p:oleObj name="Equation" r:id="rId3" imgW="3073400" imgH="1104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743200"/>
                        <a:ext cx="7543800" cy="271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6"/>
          <p:cNvGraphicFramePr>
            <a:graphicFrameLocks noChangeAspect="1"/>
          </p:cNvGraphicFramePr>
          <p:nvPr/>
        </p:nvGraphicFramePr>
        <p:xfrm>
          <a:off x="1143000" y="2057400"/>
          <a:ext cx="7620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9" name="Equation" r:id="rId5" imgW="355292" imgH="215713" progId="Equation.3">
                  <p:embed/>
                </p:oleObj>
              </mc:Choice>
              <mc:Fallback>
                <p:oleObj name="Equation" r:id="rId5" imgW="355292" imgH="21571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057400"/>
                        <a:ext cx="762000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7"/>
          <p:cNvGraphicFramePr>
            <a:graphicFrameLocks noChangeAspect="1"/>
          </p:cNvGraphicFramePr>
          <p:nvPr/>
        </p:nvGraphicFramePr>
        <p:xfrm>
          <a:off x="2209800" y="2057400"/>
          <a:ext cx="7620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0" name="Equation" r:id="rId7" imgW="355446" imgH="241195" progId="Equation.3">
                  <p:embed/>
                </p:oleObj>
              </mc:Choice>
              <mc:Fallback>
                <p:oleObj name="Equation" r:id="rId7" imgW="355446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057400"/>
                        <a:ext cx="7620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zh-CN" smtClean="0"/>
              <a:t> 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757513"/>
              </p:ext>
            </p:extLst>
          </p:nvPr>
        </p:nvGraphicFramePr>
        <p:xfrm>
          <a:off x="539552" y="2132856"/>
          <a:ext cx="8259763" cy="262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9" name="Equation" r:id="rId3" imgW="3365500" imgH="1066800" progId="Equation.DSMT4">
                  <p:embed/>
                </p:oleObj>
              </mc:Choice>
              <mc:Fallback>
                <p:oleObj name="Equation" r:id="rId3" imgW="3365500" imgH="1066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132856"/>
                        <a:ext cx="8259763" cy="262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476250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772400" cy="4114800"/>
          </a:xfrm>
        </p:spPr>
        <p:txBody>
          <a:bodyPr/>
          <a:lstStyle/>
          <a:p>
            <a:pPr marL="812800" indent="-812800" eaLnBrk="1" hangingPunct="1">
              <a:lnSpc>
                <a:spcPct val="110000"/>
              </a:lnSpc>
            </a:pPr>
            <a:r>
              <a:rPr lang="en-US" altLang="zh-CN" smtClean="0"/>
              <a:t>3</a:t>
            </a:r>
            <a:r>
              <a:rPr lang="zh-CN" altLang="en-US" smtClean="0"/>
              <a:t>  案例分析 </a:t>
            </a:r>
          </a:p>
          <a:p>
            <a:pPr marL="1168400" lvl="1" indent="-711200" eaLnBrk="1" hangingPunct="1">
              <a:lnSpc>
                <a:spcPct val="130000"/>
              </a:lnSpc>
              <a:buFontTx/>
              <a:buNone/>
            </a:pPr>
            <a:r>
              <a:rPr lang="zh-CN" altLang="en-US" smtClean="0"/>
              <a:t>背景：某县有</a:t>
            </a:r>
            <a:r>
              <a:rPr lang="en-US" altLang="zh-CN" smtClean="0"/>
              <a:t>33</a:t>
            </a:r>
            <a:r>
              <a:rPr lang="zh-CN" altLang="en-US" smtClean="0"/>
              <a:t>个乡，</a:t>
            </a:r>
            <a:r>
              <a:rPr lang="en-US" altLang="zh-CN" smtClean="0"/>
              <a:t>726</a:t>
            </a:r>
            <a:r>
              <a:rPr lang="zh-CN" altLang="en-US" smtClean="0"/>
              <a:t>个村，该年度某种作物总种植面积</a:t>
            </a:r>
            <a:r>
              <a:rPr lang="en-US" altLang="zh-CN" smtClean="0"/>
              <a:t>30525</a:t>
            </a:r>
            <a:r>
              <a:rPr lang="zh-CN" altLang="en-US" smtClean="0"/>
              <a:t>亩，现采用等概抽样随机抽出</a:t>
            </a:r>
            <a:r>
              <a:rPr lang="en-US" altLang="zh-CN" smtClean="0"/>
              <a:t>10</a:t>
            </a:r>
            <a:r>
              <a:rPr lang="zh-CN" altLang="en-US" smtClean="0"/>
              <a:t>个乡，要求估计全县总产量，计算抽样误差。</a:t>
            </a:r>
          </a:p>
          <a:p>
            <a:pPr marL="1168400" lvl="1" indent="-711200" eaLnBrk="1" hangingPunct="1">
              <a:lnSpc>
                <a:spcPct val="130000"/>
              </a:lnSpc>
              <a:buFontTx/>
              <a:buNone/>
            </a:pPr>
            <a:r>
              <a:rPr lang="zh-CN" altLang="en-US" smtClean="0"/>
              <a:t>      调查资料如下：</a:t>
            </a:r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marL="1168400" lvl="1" indent="-711200" eaLnBrk="1" hangingPunct="1">
              <a:lnSpc>
                <a:spcPct val="110000"/>
              </a:lnSpc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457200" y="457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457200" y="13716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143000" y="457200"/>
            <a:ext cx="0" cy="6096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2362200" y="457200"/>
            <a:ext cx="0" cy="6172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6" name="Line 7"/>
          <p:cNvSpPr>
            <a:spLocks noChangeShapeType="1"/>
          </p:cNvSpPr>
          <p:nvPr/>
        </p:nvSpPr>
        <p:spPr bwMode="auto">
          <a:xfrm>
            <a:off x="304800" y="66294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7" name="Line 8"/>
          <p:cNvSpPr>
            <a:spLocks noChangeShapeType="1"/>
          </p:cNvSpPr>
          <p:nvPr/>
        </p:nvSpPr>
        <p:spPr bwMode="auto">
          <a:xfrm>
            <a:off x="1143000" y="632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8" name="Line 9"/>
          <p:cNvSpPr>
            <a:spLocks noChangeShapeType="1"/>
          </p:cNvSpPr>
          <p:nvPr/>
        </p:nvSpPr>
        <p:spPr bwMode="auto">
          <a:xfrm>
            <a:off x="4343400" y="457200"/>
            <a:ext cx="0" cy="6172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89" name="Line 10"/>
          <p:cNvSpPr>
            <a:spLocks noChangeShapeType="1"/>
          </p:cNvSpPr>
          <p:nvPr/>
        </p:nvSpPr>
        <p:spPr bwMode="auto">
          <a:xfrm>
            <a:off x="6400800" y="457200"/>
            <a:ext cx="0" cy="6172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90" name="Text Box 11"/>
          <p:cNvSpPr txBox="1">
            <a:spLocks noChangeArrowheads="1"/>
          </p:cNvSpPr>
          <p:nvPr/>
        </p:nvSpPr>
        <p:spPr bwMode="auto">
          <a:xfrm>
            <a:off x="228600" y="533400"/>
            <a:ext cx="1066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/>
              <a:t>样本乡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800"/>
              <a:t>编号</a:t>
            </a:r>
          </a:p>
        </p:txBody>
      </p:sp>
      <p:sp>
        <p:nvSpPr>
          <p:cNvPr id="46091" name="Text Box 12"/>
          <p:cNvSpPr txBox="1">
            <a:spLocks noChangeArrowheads="1"/>
          </p:cNvSpPr>
          <p:nvPr/>
        </p:nvSpPr>
        <p:spPr bwMode="auto">
          <a:xfrm>
            <a:off x="1295400" y="533400"/>
            <a:ext cx="9144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/>
              <a:t>村庄数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800"/>
              <a:t>   </a:t>
            </a:r>
            <a:r>
              <a:rPr lang="en-US" altLang="zh-CN" sz="1800"/>
              <a:t>M</a:t>
            </a:r>
            <a:r>
              <a:rPr lang="en-US" altLang="zh-CN" sz="1800" baseline="-25000"/>
              <a:t>i</a:t>
            </a:r>
            <a:endParaRPr lang="en-US" altLang="zh-CN" sz="1800"/>
          </a:p>
        </p:txBody>
      </p:sp>
      <p:sp>
        <p:nvSpPr>
          <p:cNvPr id="46092" name="Text Box 13"/>
          <p:cNvSpPr txBox="1">
            <a:spLocks noChangeArrowheads="1"/>
          </p:cNvSpPr>
          <p:nvPr/>
        </p:nvSpPr>
        <p:spPr bwMode="auto">
          <a:xfrm>
            <a:off x="2514600" y="533400"/>
            <a:ext cx="19812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/>
              <a:t>作物总产量（乡）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800"/>
              <a:t>      </a:t>
            </a:r>
            <a:r>
              <a:rPr lang="en-US" altLang="zh-CN" sz="1800"/>
              <a:t>y</a:t>
            </a:r>
            <a:r>
              <a:rPr lang="en-US" altLang="zh-CN" sz="1800" baseline="-25000"/>
              <a:t>i</a:t>
            </a:r>
            <a:r>
              <a:rPr lang="zh-CN" altLang="en-US" sz="1800"/>
              <a:t>（万公斤）</a:t>
            </a:r>
          </a:p>
        </p:txBody>
      </p:sp>
      <p:sp>
        <p:nvSpPr>
          <p:cNvPr id="46093" name="Text Box 14"/>
          <p:cNvSpPr txBox="1">
            <a:spLocks noChangeArrowheads="1"/>
          </p:cNvSpPr>
          <p:nvPr/>
        </p:nvSpPr>
        <p:spPr bwMode="auto">
          <a:xfrm>
            <a:off x="4572000" y="533400"/>
            <a:ext cx="17526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/>
              <a:t>种植面积（乡）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800"/>
              <a:t>      </a:t>
            </a:r>
            <a:r>
              <a:rPr lang="en-US" altLang="zh-CN" sz="1800"/>
              <a:t>x</a:t>
            </a:r>
            <a:r>
              <a:rPr lang="en-US" altLang="zh-CN" sz="1800" baseline="-25000"/>
              <a:t>i</a:t>
            </a:r>
            <a:r>
              <a:rPr lang="zh-CN" altLang="en-US" sz="1800"/>
              <a:t>（亩）</a:t>
            </a:r>
          </a:p>
        </p:txBody>
      </p:sp>
      <p:graphicFrame>
        <p:nvGraphicFramePr>
          <p:cNvPr id="46094" name="Object 15"/>
          <p:cNvGraphicFramePr>
            <a:graphicFrameLocks noChangeAspect="1"/>
          </p:cNvGraphicFramePr>
          <p:nvPr/>
        </p:nvGraphicFramePr>
        <p:xfrm>
          <a:off x="6781800" y="685800"/>
          <a:ext cx="15240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6" name="Equation" r:id="rId3" imgW="711200" imgH="228600" progId="Equation.3">
                  <p:embed/>
                </p:oleObj>
              </mc:Choice>
              <mc:Fallback>
                <p:oleObj name="Equation" r:id="rId3" imgW="7112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685800"/>
                        <a:ext cx="1524000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5" name="Text Box 19"/>
          <p:cNvSpPr txBox="1">
            <a:spLocks noChangeArrowheads="1"/>
          </p:cNvSpPr>
          <p:nvPr/>
        </p:nvSpPr>
        <p:spPr bwMode="auto">
          <a:xfrm>
            <a:off x="381000" y="1447800"/>
            <a:ext cx="609600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4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6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9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10</a:t>
            </a:r>
          </a:p>
        </p:txBody>
      </p:sp>
      <p:sp>
        <p:nvSpPr>
          <p:cNvPr id="46096" name="Text Box 20"/>
          <p:cNvSpPr txBox="1">
            <a:spLocks noChangeArrowheads="1"/>
          </p:cNvSpPr>
          <p:nvPr/>
        </p:nvSpPr>
        <p:spPr bwMode="auto">
          <a:xfrm>
            <a:off x="1371600" y="1447800"/>
            <a:ext cx="762000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15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26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14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19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31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17</a:t>
            </a:r>
          </a:p>
        </p:txBody>
      </p:sp>
      <p:sp>
        <p:nvSpPr>
          <p:cNvPr id="46097" name="Line 21"/>
          <p:cNvSpPr>
            <a:spLocks noChangeShapeType="1"/>
          </p:cNvSpPr>
          <p:nvPr/>
        </p:nvSpPr>
        <p:spPr bwMode="auto">
          <a:xfrm>
            <a:off x="457200" y="60960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98" name="Line 22"/>
          <p:cNvSpPr>
            <a:spLocks noChangeShapeType="1"/>
          </p:cNvSpPr>
          <p:nvPr/>
        </p:nvSpPr>
        <p:spPr bwMode="auto">
          <a:xfrm>
            <a:off x="304800" y="457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099" name="Line 23"/>
          <p:cNvSpPr>
            <a:spLocks noChangeShapeType="1"/>
          </p:cNvSpPr>
          <p:nvPr/>
        </p:nvSpPr>
        <p:spPr bwMode="auto">
          <a:xfrm>
            <a:off x="304800" y="1371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100" name="Line 24"/>
          <p:cNvSpPr>
            <a:spLocks noChangeShapeType="1"/>
          </p:cNvSpPr>
          <p:nvPr/>
        </p:nvSpPr>
        <p:spPr bwMode="auto">
          <a:xfrm>
            <a:off x="304800" y="609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101" name="Text Box 25"/>
          <p:cNvSpPr txBox="1">
            <a:spLocks noChangeArrowheads="1"/>
          </p:cNvSpPr>
          <p:nvPr/>
        </p:nvSpPr>
        <p:spPr bwMode="auto">
          <a:xfrm>
            <a:off x="2971800" y="1447800"/>
            <a:ext cx="12192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22.0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22.8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30.2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21.7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25.3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31.2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26.0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20.5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33.8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23.6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</p:txBody>
      </p:sp>
      <p:sp>
        <p:nvSpPr>
          <p:cNvPr id="46102" name="Text Box 26"/>
          <p:cNvSpPr txBox="1">
            <a:spLocks noChangeArrowheads="1"/>
          </p:cNvSpPr>
          <p:nvPr/>
        </p:nvSpPr>
        <p:spPr bwMode="auto">
          <a:xfrm>
            <a:off x="4953000" y="1447800"/>
            <a:ext cx="8382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800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780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1000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700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880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1100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850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800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1200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830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</p:txBody>
      </p:sp>
      <p:sp>
        <p:nvSpPr>
          <p:cNvPr id="46103" name="Text Box 27"/>
          <p:cNvSpPr txBox="1">
            <a:spLocks noChangeArrowheads="1"/>
          </p:cNvSpPr>
          <p:nvPr/>
        </p:nvSpPr>
        <p:spPr bwMode="auto">
          <a:xfrm>
            <a:off x="6858000" y="1447800"/>
            <a:ext cx="11430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1.4667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1.2667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1.1615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1.55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1.265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1.1143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1.2381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1.079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1.0903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/>
              <a:t>1.3882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</p:txBody>
      </p:sp>
      <p:sp>
        <p:nvSpPr>
          <p:cNvPr id="46104" name="Text Box 28"/>
          <p:cNvSpPr txBox="1">
            <a:spLocks noChangeArrowheads="1"/>
          </p:cNvSpPr>
          <p:nvPr/>
        </p:nvSpPr>
        <p:spPr bwMode="auto">
          <a:xfrm>
            <a:off x="381000" y="6172200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/>
              <a:t>合计      </a:t>
            </a:r>
            <a:r>
              <a:rPr lang="en-US" altLang="zh-CN" sz="2000"/>
              <a:t>209               257.1                 8940                   </a:t>
            </a:r>
            <a:r>
              <a:rPr lang="en-US" altLang="zh-CN" sz="2000">
                <a:latin typeface="Times New Roman" panose="02020603050405020304" pitchFamily="18" charset="0"/>
              </a:rPr>
              <a:t>——</a:t>
            </a:r>
            <a:endParaRPr lang="en-US" altLang="zh-C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 smtClean="0"/>
              <a:t>分别采用几种方法估计</a:t>
            </a:r>
          </a:p>
          <a:p>
            <a:pPr lvl="1"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dirty="0" smtClean="0"/>
              <a:t>1  </a:t>
            </a:r>
            <a:r>
              <a:rPr lang="zh-CN" altLang="en-US" dirty="0" smtClean="0"/>
              <a:t>无偏估计</a:t>
            </a:r>
          </a:p>
          <a:p>
            <a:pPr lvl="1" eaLnBrk="1" hangingPunct="1">
              <a:buFontTx/>
              <a:buNone/>
              <a:defRPr/>
            </a:pPr>
            <a:endParaRPr lang="en-US" altLang="zh-CN" dirty="0" smtClean="0"/>
          </a:p>
        </p:txBody>
      </p:sp>
      <p:graphicFrame>
        <p:nvGraphicFramePr>
          <p:cNvPr id="47108" name="Object 5"/>
          <p:cNvGraphicFramePr>
            <a:graphicFrameLocks noChangeAspect="1"/>
          </p:cNvGraphicFramePr>
          <p:nvPr/>
        </p:nvGraphicFramePr>
        <p:xfrm>
          <a:off x="1908175" y="3560763"/>
          <a:ext cx="61722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0" name="Equation" r:id="rId3" imgW="2590800" imgH="863600" progId="Equation.DSMT4">
                  <p:embed/>
                </p:oleObj>
              </mc:Choice>
              <mc:Fallback>
                <p:oleObj name="Equation" r:id="rId3" imgW="2590800" imgH="863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560763"/>
                        <a:ext cx="61722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graphicFrame>
        <p:nvGraphicFramePr>
          <p:cNvPr id="48131" name="Object 6"/>
          <p:cNvGraphicFramePr>
            <a:graphicFrameLocks noChangeAspect="1"/>
          </p:cNvGraphicFramePr>
          <p:nvPr/>
        </p:nvGraphicFramePr>
        <p:xfrm>
          <a:off x="1371600" y="2011363"/>
          <a:ext cx="5943600" cy="215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Equation" r:id="rId3" imgW="2387600" imgH="863600" progId="Equation.DSMT4">
                  <p:embed/>
                </p:oleObj>
              </mc:Choice>
              <mc:Fallback>
                <p:oleObj name="Equation" r:id="rId3" imgW="2387600" imgH="863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011363"/>
                        <a:ext cx="5943600" cy="215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1219200" y="4800600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/>
              <a:t>评价：虽是无偏估计量，但方差估计没有改观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lvl="1" eaLnBrk="1" hangingPunct="1">
              <a:lnSpc>
                <a:spcPct val="120000"/>
              </a:lnSpc>
              <a:buFontTx/>
              <a:buNone/>
            </a:pPr>
            <a:r>
              <a:rPr lang="en-US" altLang="zh-CN" smtClean="0"/>
              <a:t>2  </a:t>
            </a:r>
            <a:r>
              <a:rPr lang="zh-CN" altLang="en-US" smtClean="0"/>
              <a:t>以群规模为辅助变量的比率估计</a:t>
            </a:r>
          </a:p>
          <a:p>
            <a:pPr lvl="1" eaLnBrk="1" hangingPunct="1">
              <a:buFontTx/>
              <a:buNone/>
            </a:pPr>
            <a:endParaRPr lang="en-US" altLang="zh-CN" smtClean="0"/>
          </a:p>
        </p:txBody>
      </p:sp>
      <p:graphicFrame>
        <p:nvGraphicFramePr>
          <p:cNvPr id="49156" name="Object 5"/>
          <p:cNvGraphicFramePr>
            <a:graphicFrameLocks noChangeAspect="1"/>
          </p:cNvGraphicFramePr>
          <p:nvPr/>
        </p:nvGraphicFramePr>
        <p:xfrm>
          <a:off x="1323975" y="2432050"/>
          <a:ext cx="550545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Equation" r:id="rId3" imgW="2489200" imgH="1435100" progId="Equation.DSMT4">
                  <p:embed/>
                </p:oleObj>
              </mc:Choice>
              <mc:Fallback>
                <p:oleObj name="Equation" r:id="rId3" imgW="2489200" imgH="1435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3975" y="2432050"/>
                        <a:ext cx="550545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1371600" y="6019800"/>
            <a:ext cx="617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/>
              <a:t>评价：有偏，</a:t>
            </a:r>
            <a:r>
              <a:rPr lang="en-US" altLang="zh-CN"/>
              <a:t>n</a:t>
            </a:r>
            <a:r>
              <a:rPr lang="zh-CN" altLang="en-US"/>
              <a:t>较大时比较理想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第二节 等概率整群抽样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marL="457200" lvl="1" indent="0"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2400" dirty="0" smtClean="0"/>
              <a:t>3   </a:t>
            </a:r>
            <a:r>
              <a:rPr lang="zh-CN" altLang="en-US" sz="2400" dirty="0" smtClean="0"/>
              <a:t>以种植面积为辅助变量的比率估计</a:t>
            </a:r>
            <a:endParaRPr lang="en-US" altLang="zh-CN" sz="2400" dirty="0" smtClean="0"/>
          </a:p>
          <a:p>
            <a:pPr marL="457200" lvl="1" indent="0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2000" dirty="0" smtClean="0"/>
              <a:t>      已知：种植面积</a:t>
            </a:r>
            <a:r>
              <a:rPr lang="en-US" altLang="zh-CN" sz="2000" dirty="0" smtClean="0"/>
              <a:t>X</a:t>
            </a:r>
            <a:r>
              <a:rPr lang="zh-CN" altLang="en-US" sz="2000" dirty="0" smtClean="0"/>
              <a:t>＝</a:t>
            </a:r>
            <a:r>
              <a:rPr lang="en-US" altLang="zh-CN" sz="2000" dirty="0" smtClean="0"/>
              <a:t>30525</a:t>
            </a:r>
            <a:r>
              <a:rPr lang="zh-CN" altLang="en-US" sz="2000" dirty="0" smtClean="0"/>
              <a:t>（亩）</a:t>
            </a:r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2000" dirty="0" smtClean="0"/>
              <a:t>          用种植面积为辅助变量</a:t>
            </a:r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000" dirty="0" smtClean="0"/>
          </a:p>
          <a:p>
            <a:pPr lvl="2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2000" dirty="0" smtClean="0"/>
              <a:t>评价：和                     相比，                    更小，因而有   更好的估计效果。选择关系密切的辅助变量</a:t>
            </a:r>
          </a:p>
          <a:p>
            <a:pPr lvl="1" eaLnBrk="1" hangingPunct="1">
              <a:lnSpc>
                <a:spcPct val="120000"/>
              </a:lnSpc>
              <a:buFontTx/>
              <a:buNone/>
              <a:defRPr/>
            </a:pPr>
            <a:endParaRPr lang="zh-CN" altLang="en-US" sz="2400" dirty="0" smtClean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altLang="zh-CN" sz="2400" dirty="0" smtClean="0"/>
          </a:p>
        </p:txBody>
      </p:sp>
      <p:graphicFrame>
        <p:nvGraphicFramePr>
          <p:cNvPr id="50180" name="Object 6"/>
          <p:cNvGraphicFramePr>
            <a:graphicFrameLocks noChangeAspect="1"/>
          </p:cNvGraphicFramePr>
          <p:nvPr/>
        </p:nvGraphicFramePr>
        <p:xfrm>
          <a:off x="1905000" y="3200400"/>
          <a:ext cx="4114800" cy="217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6" name="Equation" r:id="rId3" imgW="2552700" imgH="1346200" progId="Equation.3">
                  <p:embed/>
                </p:oleObj>
              </mc:Choice>
              <mc:Fallback>
                <p:oleObj name="Equation" r:id="rId3" imgW="2552700" imgH="1346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200400"/>
                        <a:ext cx="4114800" cy="217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1" name="Object 7"/>
          <p:cNvGraphicFramePr>
            <a:graphicFrameLocks noChangeAspect="1"/>
          </p:cNvGraphicFramePr>
          <p:nvPr/>
        </p:nvGraphicFramePr>
        <p:xfrm>
          <a:off x="5257800" y="5562600"/>
          <a:ext cx="1600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7" name="Equation" r:id="rId5" imgW="914400" imgH="304800" progId="Equation.3">
                  <p:embed/>
                </p:oleObj>
              </mc:Choice>
              <mc:Fallback>
                <p:oleObj name="Equation" r:id="rId5" imgW="914400" imgH="304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562600"/>
                        <a:ext cx="16002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2" name="Object 8"/>
          <p:cNvGraphicFramePr>
            <a:graphicFrameLocks noChangeAspect="1"/>
          </p:cNvGraphicFramePr>
          <p:nvPr/>
        </p:nvGraphicFramePr>
        <p:xfrm>
          <a:off x="2895600" y="5486400"/>
          <a:ext cx="16002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8" name="Equation" r:id="rId7" imgW="939800" imgH="457200" progId="Equation.3">
                  <p:embed/>
                </p:oleObj>
              </mc:Choice>
              <mc:Fallback>
                <p:oleObj name="Equation" r:id="rId7" imgW="9398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486400"/>
                        <a:ext cx="160020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33400"/>
            <a:ext cx="7793037" cy="1311275"/>
          </a:xfrm>
        </p:spPr>
        <p:txBody>
          <a:bodyPr/>
          <a:lstStyle/>
          <a:p>
            <a:pPr marL="53975"/>
            <a:r>
              <a:rPr lang="zh-CN" altLang="en-US" sz="3600" smtClean="0"/>
              <a:t>第三节  等概率两阶段抽样</a:t>
            </a:r>
            <a:r>
              <a:rPr lang="zh-CN" altLang="en-US" smtClean="0">
                <a:solidFill>
                  <a:srgbClr val="FFFFFF"/>
                </a:solidFill>
                <a:latin typeface="Times New Roman" panose="02020603050405020304" pitchFamily="18" charset="0"/>
              </a:rPr>
              <a:t>节   概述</a:t>
            </a:r>
          </a:p>
        </p:txBody>
      </p:sp>
      <p:sp>
        <p:nvSpPr>
          <p:cNvPr id="51203" name="Text Box 5"/>
          <p:cNvSpPr txBox="1">
            <a:spLocks noChangeArrowheads="1"/>
          </p:cNvSpPr>
          <p:nvPr/>
        </p:nvSpPr>
        <p:spPr bwMode="auto">
          <a:xfrm>
            <a:off x="669925" y="1744663"/>
            <a:ext cx="778827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>
                <a:latin typeface="Arial" panose="020B0604020202020204" pitchFamily="34" charset="0"/>
              </a:rPr>
              <a:t>一、多阶段抽样</a:t>
            </a:r>
            <a:endParaRPr lang="en-US" altLang="zh-CN" sz="320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>
                <a:latin typeface="Arial" panose="020B0604020202020204" pitchFamily="34" charset="0"/>
              </a:rPr>
              <a:t>    1. </a:t>
            </a:r>
            <a:r>
              <a:rPr lang="zh-CN" altLang="en-US" sz="3200">
                <a:latin typeface="Arial" panose="020B0604020202020204" pitchFamily="34" charset="0"/>
              </a:rPr>
              <a:t>什么是多阶段抽样？</a:t>
            </a:r>
            <a:endParaRPr lang="en-US" altLang="zh-CN" sz="320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Arial" panose="020B0604020202020204" pitchFamily="34" charset="0"/>
              </a:rPr>
              <a:t>       </a:t>
            </a:r>
            <a:r>
              <a:rPr lang="zh-CN" altLang="en-US">
                <a:latin typeface="Arial" panose="020B0604020202020204" pitchFamily="34" charset="0"/>
              </a:rPr>
              <a:t>分多个阶段抽到最终接受调查的样本。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>
                <a:latin typeface="Arial" panose="020B0604020202020204" pitchFamily="34" charset="0"/>
              </a:rPr>
              <a:t>       初级单元（</a:t>
            </a:r>
            <a:r>
              <a:rPr lang="en-US" altLang="zh-CN">
                <a:latin typeface="Arial" panose="020B0604020202020204" pitchFamily="34" charset="0"/>
              </a:rPr>
              <a:t>PSU</a:t>
            </a:r>
            <a:r>
              <a:rPr lang="zh-CN" altLang="en-US">
                <a:latin typeface="Arial" panose="020B0604020202020204" pitchFamily="34" charset="0"/>
              </a:rPr>
              <a:t>）</a:t>
            </a:r>
            <a:r>
              <a:rPr lang="en-US" altLang="zh-CN">
                <a:latin typeface="Arial" panose="020B0604020202020204" pitchFamily="34" charset="0"/>
              </a:rPr>
              <a:t>----Primary Sampling Unit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Arial" panose="020B0604020202020204" pitchFamily="34" charset="0"/>
              </a:rPr>
              <a:t>       </a:t>
            </a:r>
            <a:r>
              <a:rPr lang="zh-CN" altLang="en-US">
                <a:latin typeface="Arial" panose="020B0604020202020204" pitchFamily="34" charset="0"/>
              </a:rPr>
              <a:t>二级单元 </a:t>
            </a:r>
            <a:r>
              <a:rPr lang="en-US" altLang="zh-CN">
                <a:latin typeface="Arial" panose="020B0604020202020204" pitchFamily="34" charset="0"/>
              </a:rPr>
              <a:t>(SSU)----Second-stage Sampling Unit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Arial" panose="020B0604020202020204" pitchFamily="34" charset="0"/>
              </a:rPr>
              <a:t>       </a:t>
            </a:r>
            <a:r>
              <a:rPr lang="zh-CN" altLang="en-US">
                <a:latin typeface="Arial" panose="020B0604020202020204" pitchFamily="34" charset="0"/>
              </a:rPr>
              <a:t>三级单元（</a:t>
            </a:r>
            <a:r>
              <a:rPr lang="en-US" altLang="zh-CN">
                <a:latin typeface="Arial" panose="020B0604020202020204" pitchFamily="34" charset="0"/>
              </a:rPr>
              <a:t>TSU</a:t>
            </a:r>
            <a:r>
              <a:rPr lang="zh-CN" altLang="en-US">
                <a:latin typeface="Arial" panose="020B0604020202020204" pitchFamily="34" charset="0"/>
              </a:rPr>
              <a:t>）</a:t>
            </a:r>
            <a:r>
              <a:rPr lang="en-US" altLang="zh-CN">
                <a:latin typeface="Arial" panose="020B0604020202020204" pitchFamily="34" charset="0"/>
              </a:rPr>
              <a:t>----Third-stage  Sampling Unit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Arial" panose="020B0604020202020204" pitchFamily="34" charset="0"/>
              </a:rPr>
              <a:t>       </a:t>
            </a:r>
            <a:r>
              <a:rPr lang="zh-CN" altLang="en-US">
                <a:latin typeface="Arial" panose="020B0604020202020204" pitchFamily="34" charset="0"/>
              </a:rPr>
              <a:t>最终单元 </a:t>
            </a:r>
            <a:r>
              <a:rPr lang="en-US" altLang="zh-CN">
                <a:latin typeface="Arial" panose="020B0604020202020204" pitchFamily="34" charset="0"/>
              </a:rPr>
              <a:t>(USU)----Ultimate Sampling Unit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522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r>
              <a:rPr lang="zh-CN" altLang="zh-CN" smtClean="0"/>
              <a:t>、多阶段抽样特点</a:t>
            </a:r>
          </a:p>
          <a:p>
            <a:pPr>
              <a:buFontTx/>
              <a:buChar char="•"/>
            </a:pPr>
            <a:r>
              <a:rPr lang="zh-CN" altLang="zh-CN" sz="2800" smtClean="0"/>
              <a:t>构造抽样框相对容易</a:t>
            </a:r>
          </a:p>
          <a:p>
            <a:pPr>
              <a:buFontTx/>
              <a:buChar char="•"/>
            </a:pPr>
            <a:r>
              <a:rPr lang="zh-CN" altLang="zh-CN" sz="2800" smtClean="0"/>
              <a:t>节省人力、物力</a:t>
            </a:r>
          </a:p>
          <a:p>
            <a:pPr>
              <a:buFontTx/>
              <a:buChar char="•"/>
            </a:pPr>
            <a:r>
              <a:rPr lang="zh-CN" altLang="zh-CN" sz="2800" smtClean="0"/>
              <a:t>行政上便于组织</a:t>
            </a:r>
          </a:p>
          <a:p>
            <a:pPr>
              <a:buFontTx/>
              <a:buChar char="•"/>
            </a:pPr>
            <a:r>
              <a:rPr lang="zh-CN" altLang="zh-CN" sz="2800" smtClean="0"/>
              <a:t>某些条件可满足各级需要</a:t>
            </a:r>
          </a:p>
          <a:p>
            <a:pPr>
              <a:buFontTx/>
              <a:buChar char="•"/>
            </a:pPr>
            <a:r>
              <a:rPr lang="zh-CN" altLang="zh-CN" sz="2800" smtClean="0"/>
              <a:t>可用于散料的抽样</a:t>
            </a:r>
          </a:p>
          <a:p>
            <a:pPr>
              <a:buFontTx/>
              <a:buChar char="•"/>
            </a:pPr>
            <a:r>
              <a:rPr lang="zh-CN" altLang="zh-CN" sz="2800" smtClean="0"/>
              <a:t>划分阶段不宜过多</a:t>
            </a: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1182688" y="1988840"/>
            <a:ext cx="7772400" cy="4840287"/>
          </a:xfrm>
          <a:blipFill rotWithShape="1">
            <a:blip r:embed="rId2"/>
            <a:stretch>
              <a:fillRect l="-1961" t="-2897" r="-706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350963" y="457200"/>
            <a:ext cx="7793037" cy="11430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  <a:r>
              <a:rPr lang="zh-CN" altLang="en-US" smtClean="0"/>
              <a:t> </a:t>
            </a:r>
            <a:endParaRPr lang="zh-CN" alt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>
            <a:spLocks noGrp="1"/>
          </p:cNvSpPr>
          <p:nvPr>
            <p:ph type="title"/>
          </p:nvPr>
        </p:nvSpPr>
        <p:spPr>
          <a:xfrm>
            <a:off x="1350963" y="549275"/>
            <a:ext cx="7793037" cy="1143000"/>
          </a:xfrm>
        </p:spPr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83568" y="1844824"/>
            <a:ext cx="8271520" cy="5013175"/>
          </a:xfrm>
          <a:blipFill rotWithShape="1">
            <a:blip r:embed="rId3"/>
            <a:stretch>
              <a:fillRect l="-1842" t="-1582" r="-221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graphicFrame>
        <p:nvGraphicFramePr>
          <p:cNvPr id="53252" name="对象 3"/>
          <p:cNvGraphicFramePr>
            <a:graphicFrameLocks noChangeAspect="1"/>
          </p:cNvGraphicFramePr>
          <p:nvPr/>
        </p:nvGraphicFramePr>
        <p:xfrm>
          <a:off x="1692275" y="3716338"/>
          <a:ext cx="6119813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4" name="Equation" r:id="rId4" imgW="2133600" imgH="508000" progId="Equation.DSMT4">
                  <p:embed/>
                </p:oleObj>
              </mc:Choice>
              <mc:Fallback>
                <p:oleObj name="Equation" r:id="rId4" imgW="2133600" imgH="5080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716338"/>
                        <a:ext cx="6119813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55299" name="内容占位符 2"/>
          <p:cNvSpPr>
            <a:spLocks noGrp="1"/>
          </p:cNvSpPr>
          <p:nvPr>
            <p:ph idx="1"/>
          </p:nvPr>
        </p:nvSpPr>
        <p:spPr>
          <a:xfrm>
            <a:off x="1116013" y="2060575"/>
            <a:ext cx="7772400" cy="4114800"/>
          </a:xfrm>
        </p:spPr>
        <p:txBody>
          <a:bodyPr/>
          <a:lstStyle/>
          <a:p>
            <a:r>
              <a:rPr lang="zh-CN" altLang="en-US" smtClean="0"/>
              <a:t>三、等概率两阶段抽样的符号说明</a:t>
            </a:r>
            <a:endParaRPr lang="en-US" altLang="zh-CN" smtClean="0"/>
          </a:p>
          <a:p>
            <a:endParaRPr lang="en-US" altLang="zh-CN" smtClean="0"/>
          </a:p>
          <a:p>
            <a:endParaRPr lang="zh-CN" altLang="en-US" smtClean="0"/>
          </a:p>
        </p:txBody>
      </p:sp>
      <p:graphicFrame>
        <p:nvGraphicFramePr>
          <p:cNvPr id="55300" name="对象 3"/>
          <p:cNvGraphicFramePr>
            <a:graphicFrameLocks noChangeAspect="1"/>
          </p:cNvGraphicFramePr>
          <p:nvPr/>
        </p:nvGraphicFramePr>
        <p:xfrm>
          <a:off x="1187450" y="2708275"/>
          <a:ext cx="7272338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2" name="Equation" r:id="rId3" imgW="4864100" imgH="2082800" progId="Equation.DSMT4">
                  <p:embed/>
                </p:oleObj>
              </mc:Choice>
              <mc:Fallback>
                <p:oleObj name="Equation" r:id="rId3" imgW="4864100" imgH="2082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708275"/>
                        <a:ext cx="7272338" cy="345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2519" r="-157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57347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331913" y="1916113"/>
          <a:ext cx="3168650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9" name="Equation" r:id="rId3" imgW="1016000" imgH="1701800" progId="Equation.DSMT4">
                  <p:embed/>
                </p:oleObj>
              </mc:Choice>
              <mc:Fallback>
                <p:oleObj name="Equation" r:id="rId3" imgW="1016000" imgH="17018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916113"/>
                        <a:ext cx="3168650" cy="432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58371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116013" y="2060575"/>
          <a:ext cx="2232025" cy="374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3" name="Equation" r:id="rId3" imgW="634725" imgH="1294838" progId="Equation.DSMT4">
                  <p:embed/>
                </p:oleObj>
              </mc:Choice>
              <mc:Fallback>
                <p:oleObj name="Equation" r:id="rId3" imgW="634725" imgH="1294838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060575"/>
                        <a:ext cx="2232025" cy="374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59395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547813" y="1989138"/>
          <a:ext cx="4103687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0" name="Equation" r:id="rId3" imgW="1879600" imgH="1803400" progId="Equation.DSMT4">
                  <p:embed/>
                </p:oleObj>
              </mc:Choice>
              <mc:Fallback>
                <p:oleObj name="Equation" r:id="rId3" imgW="1879600" imgH="18034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989138"/>
                        <a:ext cx="4103687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6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3" y="2133600"/>
            <a:ext cx="719137" cy="719138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397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3" y="3933825"/>
            <a:ext cx="719137" cy="719138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398" name="AutoShape 7"/>
          <p:cNvSpPr>
            <a:spLocks noChangeArrowheads="1"/>
          </p:cNvSpPr>
          <p:nvPr/>
        </p:nvSpPr>
        <p:spPr bwMode="auto">
          <a:xfrm>
            <a:off x="7019925" y="2349500"/>
            <a:ext cx="1763713" cy="1223963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与整群抽样比较一下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961" t="-2222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61443" name="内容占位符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74015"/>
              </p:ext>
            </p:extLst>
          </p:nvPr>
        </p:nvGraphicFramePr>
        <p:xfrm>
          <a:off x="1907704" y="1916832"/>
          <a:ext cx="4392613" cy="467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5" name="Equation" r:id="rId3" imgW="2082800" imgH="2667000" progId="Equation.DSMT4">
                  <p:embed/>
                </p:oleObj>
              </mc:Choice>
              <mc:Fallback>
                <p:oleObj name="Equation" r:id="rId3" imgW="2082800" imgH="26670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916832"/>
                        <a:ext cx="4392613" cy="467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defRPr/>
            </a:pPr>
            <a:r>
              <a:rPr lang="zh-CN" altLang="en-US" dirty="0" smtClean="0">
                <a:latin typeface="宋体" pitchFamily="2" charset="-122"/>
              </a:rPr>
              <a:t>例</a:t>
            </a:r>
            <a:r>
              <a:rPr lang="en-US" altLang="zh-CN" dirty="0" smtClean="0">
                <a:latin typeface="宋体" pitchFamily="2" charset="-122"/>
              </a:rPr>
              <a:t>4-4   </a:t>
            </a:r>
            <a:r>
              <a:rPr lang="zh-CN" altLang="en-US" dirty="0" smtClean="0">
                <a:latin typeface="宋体" pitchFamily="2" charset="-122"/>
              </a:rPr>
              <a:t>欲调查</a:t>
            </a:r>
            <a:r>
              <a:rPr lang="en-US" altLang="zh-CN" dirty="0" smtClean="0">
                <a:latin typeface="宋体" pitchFamily="2" charset="-122"/>
              </a:rPr>
              <a:t>4</a:t>
            </a:r>
            <a:r>
              <a:rPr lang="zh-CN" altLang="en-US" dirty="0" smtClean="0">
                <a:latin typeface="宋体" pitchFamily="2" charset="-122"/>
              </a:rPr>
              <a:t>月份</a:t>
            </a:r>
            <a:r>
              <a:rPr lang="en-US" altLang="zh-CN" dirty="0" smtClean="0">
                <a:latin typeface="宋体" pitchFamily="2" charset="-122"/>
              </a:rPr>
              <a:t>100</a:t>
            </a:r>
            <a:r>
              <a:rPr lang="zh-CN" altLang="en-US" dirty="0" smtClean="0">
                <a:latin typeface="宋体" pitchFamily="2" charset="-122"/>
              </a:rPr>
              <a:t>家企业的某项指标，首先从</a:t>
            </a:r>
            <a:r>
              <a:rPr lang="en-US" altLang="zh-CN" dirty="0" smtClean="0">
                <a:latin typeface="宋体" pitchFamily="2" charset="-122"/>
              </a:rPr>
              <a:t>100</a:t>
            </a:r>
            <a:r>
              <a:rPr lang="zh-CN" altLang="en-US" dirty="0" smtClean="0">
                <a:latin typeface="宋体" pitchFamily="2" charset="-122"/>
              </a:rPr>
              <a:t>家企业中抽取了一个含有</a:t>
            </a:r>
            <a:r>
              <a:rPr lang="en-US" altLang="zh-CN" dirty="0" smtClean="0">
                <a:latin typeface="宋体" pitchFamily="2" charset="-122"/>
              </a:rPr>
              <a:t>5</a:t>
            </a:r>
            <a:r>
              <a:rPr lang="zh-CN" altLang="en-US" dirty="0" smtClean="0">
                <a:latin typeface="宋体" pitchFamily="2" charset="-122"/>
              </a:rPr>
              <a:t>家样本企业的简单随机样本，由于填报一个月的数据需要每天填写流水帐，为了减轻样本企业的负担，调查人员对这</a:t>
            </a:r>
            <a:r>
              <a:rPr lang="en-US" altLang="zh-CN" dirty="0" smtClean="0">
                <a:latin typeface="宋体" pitchFamily="2" charset="-122"/>
              </a:rPr>
              <a:t>5</a:t>
            </a:r>
            <a:r>
              <a:rPr lang="zh-CN" altLang="en-US" dirty="0" smtClean="0">
                <a:latin typeface="宋体" pitchFamily="2" charset="-122"/>
              </a:rPr>
              <a:t>家企业分别在调查月内随机抽取</a:t>
            </a:r>
            <a:r>
              <a:rPr lang="en-US" altLang="zh-CN" dirty="0" smtClean="0">
                <a:latin typeface="宋体" pitchFamily="2" charset="-122"/>
              </a:rPr>
              <a:t>3</a:t>
            </a:r>
            <a:r>
              <a:rPr lang="zh-CN" altLang="en-US" dirty="0" smtClean="0">
                <a:latin typeface="宋体" pitchFamily="2" charset="-122"/>
              </a:rPr>
              <a:t>天作为调查日，要求样本企业只填写这</a:t>
            </a:r>
            <a:r>
              <a:rPr lang="en-US" altLang="zh-CN" dirty="0" smtClean="0">
                <a:latin typeface="宋体" pitchFamily="2" charset="-122"/>
              </a:rPr>
              <a:t>3</a:t>
            </a:r>
            <a:r>
              <a:rPr lang="zh-CN" altLang="en-US" dirty="0" smtClean="0">
                <a:latin typeface="宋体" pitchFamily="2" charset="-122"/>
              </a:rPr>
              <a:t>天的流水帐。调查的结果如下：</a:t>
            </a:r>
            <a:r>
              <a:rPr lang="zh-CN" altLang="en-US" dirty="0" smtClean="0"/>
              <a:t> </a:t>
            </a:r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b="1" smtClean="0">
                <a:latin typeface="宋体" panose="02010600030101010101" pitchFamily="2" charset="-122"/>
              </a:rPr>
              <a:t>要求根据这些数据推算</a:t>
            </a:r>
            <a:r>
              <a:rPr lang="en-US" altLang="zh-CN" sz="2400" b="1" smtClean="0">
                <a:latin typeface="宋体" panose="02010600030101010101" pitchFamily="2" charset="-122"/>
              </a:rPr>
              <a:t>100</a:t>
            </a:r>
            <a:r>
              <a:rPr lang="zh-CN" altLang="en-US" sz="2400" b="1" smtClean="0">
                <a:latin typeface="宋体" panose="02010600030101010101" pitchFamily="2" charset="-122"/>
              </a:rPr>
              <a:t>家企业该指标的总量，并给出估计的</a:t>
            </a:r>
            <a:r>
              <a:rPr lang="en-US" altLang="zh-CN" sz="2400" b="1" smtClean="0">
                <a:latin typeface="宋体" panose="02010600030101010101" pitchFamily="2" charset="-122"/>
              </a:rPr>
              <a:t>95</a:t>
            </a:r>
            <a:r>
              <a:rPr lang="zh-CN" altLang="en-US" sz="2400" b="1" smtClean="0">
                <a:latin typeface="宋体" panose="02010600030101010101" pitchFamily="2" charset="-122"/>
              </a:rPr>
              <a:t>％置信区间。</a:t>
            </a:r>
            <a:r>
              <a:rPr lang="zh-CN" altLang="en-US" sz="2400" b="1" smtClean="0"/>
              <a:t> </a:t>
            </a:r>
          </a:p>
        </p:txBody>
      </p:sp>
      <p:grpSp>
        <p:nvGrpSpPr>
          <p:cNvPr id="69636" name="Group 78"/>
          <p:cNvGrpSpPr>
            <a:grpSpLocks/>
          </p:cNvGrpSpPr>
          <p:nvPr/>
        </p:nvGrpSpPr>
        <p:grpSpPr bwMode="auto">
          <a:xfrm>
            <a:off x="1616075" y="2209800"/>
            <a:ext cx="6019800" cy="3817938"/>
            <a:chOff x="-3" y="-3"/>
            <a:chExt cx="2429" cy="2405"/>
          </a:xfrm>
        </p:grpSpPr>
        <p:grpSp>
          <p:nvGrpSpPr>
            <p:cNvPr id="69637" name="Group 76"/>
            <p:cNvGrpSpPr>
              <a:grpSpLocks/>
            </p:cNvGrpSpPr>
            <p:nvPr/>
          </p:nvGrpSpPr>
          <p:grpSpPr bwMode="auto">
            <a:xfrm>
              <a:off x="0" y="0"/>
              <a:ext cx="2423" cy="2399"/>
              <a:chOff x="0" y="0"/>
              <a:chExt cx="2423" cy="2399"/>
            </a:xfrm>
          </p:grpSpPr>
          <p:grpSp>
            <p:nvGrpSpPr>
              <p:cNvPr id="69639" name="Group 29"/>
              <p:cNvGrpSpPr>
                <a:grpSpLocks/>
              </p:cNvGrpSpPr>
              <p:nvPr/>
            </p:nvGrpSpPr>
            <p:grpSpPr bwMode="auto">
              <a:xfrm>
                <a:off x="0" y="0"/>
                <a:ext cx="689" cy="384"/>
                <a:chOff x="0" y="0"/>
                <a:chExt cx="689" cy="384"/>
              </a:xfrm>
            </p:grpSpPr>
            <p:sp>
              <p:nvSpPr>
                <p:cNvPr id="69709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603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b="1">
                      <a:latin typeface="宋体" panose="02010600030101010101" pitchFamily="2" charset="-122"/>
                    </a:rPr>
                    <a:t>样本企业</a:t>
                  </a:r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10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8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0" name="Group 31"/>
              <p:cNvGrpSpPr>
                <a:grpSpLocks/>
              </p:cNvGrpSpPr>
              <p:nvPr/>
            </p:nvGrpSpPr>
            <p:grpSpPr bwMode="auto">
              <a:xfrm>
                <a:off x="689" y="0"/>
                <a:ext cx="578" cy="384"/>
                <a:chOff x="689" y="0"/>
                <a:chExt cx="578" cy="384"/>
              </a:xfrm>
            </p:grpSpPr>
            <p:sp>
              <p:nvSpPr>
                <p:cNvPr id="69707" name="Rectangle 5"/>
                <p:cNvSpPr>
                  <a:spLocks noChangeArrowheads="1"/>
                </p:cNvSpPr>
                <p:nvPr/>
              </p:nvSpPr>
              <p:spPr bwMode="auto">
                <a:xfrm>
                  <a:off x="732" y="0"/>
                  <a:ext cx="492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b="1">
                      <a:latin typeface="宋体" panose="02010600030101010101" pitchFamily="2" charset="-122"/>
                    </a:rPr>
                    <a:t>第一日</a:t>
                  </a:r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08" name="Rectangle 30"/>
                <p:cNvSpPr>
                  <a:spLocks noChangeArrowheads="1"/>
                </p:cNvSpPr>
                <p:nvPr/>
              </p:nvSpPr>
              <p:spPr bwMode="auto">
                <a:xfrm>
                  <a:off x="689" y="0"/>
                  <a:ext cx="5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1" name="Group 33"/>
              <p:cNvGrpSpPr>
                <a:grpSpLocks/>
              </p:cNvGrpSpPr>
              <p:nvPr/>
            </p:nvGrpSpPr>
            <p:grpSpPr bwMode="auto">
              <a:xfrm>
                <a:off x="1267" y="0"/>
                <a:ext cx="578" cy="384"/>
                <a:chOff x="1267" y="0"/>
                <a:chExt cx="578" cy="384"/>
              </a:xfrm>
            </p:grpSpPr>
            <p:sp>
              <p:nvSpPr>
                <p:cNvPr id="69705" name="Rectangle 6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492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b="1">
                      <a:latin typeface="宋体" panose="02010600030101010101" pitchFamily="2" charset="-122"/>
                    </a:rPr>
                    <a:t>第二日</a:t>
                  </a:r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06" name="Rectangle 32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5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2" name="Group 35"/>
              <p:cNvGrpSpPr>
                <a:grpSpLocks/>
              </p:cNvGrpSpPr>
              <p:nvPr/>
            </p:nvGrpSpPr>
            <p:grpSpPr bwMode="auto">
              <a:xfrm>
                <a:off x="1845" y="0"/>
                <a:ext cx="578" cy="384"/>
                <a:chOff x="1845" y="0"/>
                <a:chExt cx="578" cy="384"/>
              </a:xfrm>
            </p:grpSpPr>
            <p:sp>
              <p:nvSpPr>
                <p:cNvPr id="69703" name="Rectangle 7"/>
                <p:cNvSpPr>
                  <a:spLocks noChangeArrowheads="1"/>
                </p:cNvSpPr>
                <p:nvPr/>
              </p:nvSpPr>
              <p:spPr bwMode="auto">
                <a:xfrm>
                  <a:off x="1888" y="0"/>
                  <a:ext cx="492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b="1">
                      <a:latin typeface="宋体" panose="02010600030101010101" pitchFamily="2" charset="-122"/>
                    </a:rPr>
                    <a:t>第三日</a:t>
                  </a:r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04" name="Rectangle 34"/>
                <p:cNvSpPr>
                  <a:spLocks noChangeArrowheads="1"/>
                </p:cNvSpPr>
                <p:nvPr/>
              </p:nvSpPr>
              <p:spPr bwMode="auto">
                <a:xfrm>
                  <a:off x="1845" y="0"/>
                  <a:ext cx="5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3" name="Group 37"/>
              <p:cNvGrpSpPr>
                <a:grpSpLocks/>
              </p:cNvGrpSpPr>
              <p:nvPr/>
            </p:nvGrpSpPr>
            <p:grpSpPr bwMode="auto">
              <a:xfrm>
                <a:off x="0" y="384"/>
                <a:ext cx="689" cy="403"/>
                <a:chOff x="0" y="384"/>
                <a:chExt cx="689" cy="403"/>
              </a:xfrm>
            </p:grpSpPr>
            <p:sp>
              <p:nvSpPr>
                <p:cNvPr id="69701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1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02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4" name="Group 39"/>
              <p:cNvGrpSpPr>
                <a:grpSpLocks/>
              </p:cNvGrpSpPr>
              <p:nvPr/>
            </p:nvGrpSpPr>
            <p:grpSpPr bwMode="auto">
              <a:xfrm>
                <a:off x="689" y="384"/>
                <a:ext cx="578" cy="403"/>
                <a:chOff x="689" y="384"/>
                <a:chExt cx="578" cy="403"/>
              </a:xfrm>
            </p:grpSpPr>
            <p:sp>
              <p:nvSpPr>
                <p:cNvPr id="69699" name="Rectangle 9"/>
                <p:cNvSpPr>
                  <a:spLocks noChangeArrowheads="1"/>
                </p:cNvSpPr>
                <p:nvPr/>
              </p:nvSpPr>
              <p:spPr bwMode="auto">
                <a:xfrm>
                  <a:off x="732" y="384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57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700" name="Rectangle 38"/>
                <p:cNvSpPr>
                  <a:spLocks noChangeArrowheads="1"/>
                </p:cNvSpPr>
                <p:nvPr/>
              </p:nvSpPr>
              <p:spPr bwMode="auto">
                <a:xfrm>
                  <a:off x="689" y="384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5" name="Group 41"/>
              <p:cNvGrpSpPr>
                <a:grpSpLocks/>
              </p:cNvGrpSpPr>
              <p:nvPr/>
            </p:nvGrpSpPr>
            <p:grpSpPr bwMode="auto">
              <a:xfrm>
                <a:off x="1267" y="384"/>
                <a:ext cx="578" cy="403"/>
                <a:chOff x="1267" y="384"/>
                <a:chExt cx="578" cy="403"/>
              </a:xfrm>
            </p:grpSpPr>
            <p:sp>
              <p:nvSpPr>
                <p:cNvPr id="69697" name="Rectangle 10"/>
                <p:cNvSpPr>
                  <a:spLocks noChangeArrowheads="1"/>
                </p:cNvSpPr>
                <p:nvPr/>
              </p:nvSpPr>
              <p:spPr bwMode="auto">
                <a:xfrm>
                  <a:off x="1310" y="384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59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98" name="Rectangle 40"/>
                <p:cNvSpPr>
                  <a:spLocks noChangeArrowheads="1"/>
                </p:cNvSpPr>
                <p:nvPr/>
              </p:nvSpPr>
              <p:spPr bwMode="auto">
                <a:xfrm>
                  <a:off x="1267" y="384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6" name="Group 43"/>
              <p:cNvGrpSpPr>
                <a:grpSpLocks/>
              </p:cNvGrpSpPr>
              <p:nvPr/>
            </p:nvGrpSpPr>
            <p:grpSpPr bwMode="auto">
              <a:xfrm>
                <a:off x="1845" y="384"/>
                <a:ext cx="578" cy="403"/>
                <a:chOff x="1845" y="384"/>
                <a:chExt cx="578" cy="403"/>
              </a:xfrm>
            </p:grpSpPr>
            <p:sp>
              <p:nvSpPr>
                <p:cNvPr id="69695" name="Rectangle 11"/>
                <p:cNvSpPr>
                  <a:spLocks noChangeArrowheads="1"/>
                </p:cNvSpPr>
                <p:nvPr/>
              </p:nvSpPr>
              <p:spPr bwMode="auto">
                <a:xfrm>
                  <a:off x="1888" y="384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64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96" name="Rectangle 42"/>
                <p:cNvSpPr>
                  <a:spLocks noChangeArrowheads="1"/>
                </p:cNvSpPr>
                <p:nvPr/>
              </p:nvSpPr>
              <p:spPr bwMode="auto">
                <a:xfrm>
                  <a:off x="1845" y="384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7" name="Group 45"/>
              <p:cNvGrpSpPr>
                <a:grpSpLocks/>
              </p:cNvGrpSpPr>
              <p:nvPr/>
            </p:nvGrpSpPr>
            <p:grpSpPr bwMode="auto">
              <a:xfrm>
                <a:off x="0" y="787"/>
                <a:ext cx="689" cy="403"/>
                <a:chOff x="0" y="787"/>
                <a:chExt cx="689" cy="403"/>
              </a:xfrm>
            </p:grpSpPr>
            <p:sp>
              <p:nvSpPr>
                <p:cNvPr id="69693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787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2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94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787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8" name="Group 47"/>
              <p:cNvGrpSpPr>
                <a:grpSpLocks/>
              </p:cNvGrpSpPr>
              <p:nvPr/>
            </p:nvGrpSpPr>
            <p:grpSpPr bwMode="auto">
              <a:xfrm>
                <a:off x="689" y="787"/>
                <a:ext cx="578" cy="403"/>
                <a:chOff x="689" y="787"/>
                <a:chExt cx="578" cy="403"/>
              </a:xfrm>
            </p:grpSpPr>
            <p:sp>
              <p:nvSpPr>
                <p:cNvPr id="69691" name="Rectangle 13"/>
                <p:cNvSpPr>
                  <a:spLocks noChangeArrowheads="1"/>
                </p:cNvSpPr>
                <p:nvPr/>
              </p:nvSpPr>
              <p:spPr bwMode="auto">
                <a:xfrm>
                  <a:off x="732" y="787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38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92" name="Rectangle 46"/>
                <p:cNvSpPr>
                  <a:spLocks noChangeArrowheads="1"/>
                </p:cNvSpPr>
                <p:nvPr/>
              </p:nvSpPr>
              <p:spPr bwMode="auto">
                <a:xfrm>
                  <a:off x="689" y="787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49" name="Group 49"/>
              <p:cNvGrpSpPr>
                <a:grpSpLocks/>
              </p:cNvGrpSpPr>
              <p:nvPr/>
            </p:nvGrpSpPr>
            <p:grpSpPr bwMode="auto">
              <a:xfrm>
                <a:off x="1267" y="787"/>
                <a:ext cx="578" cy="403"/>
                <a:chOff x="1267" y="787"/>
                <a:chExt cx="578" cy="403"/>
              </a:xfrm>
            </p:grpSpPr>
            <p:sp>
              <p:nvSpPr>
                <p:cNvPr id="69689" name="Rectangle 14"/>
                <p:cNvSpPr>
                  <a:spLocks noChangeArrowheads="1"/>
                </p:cNvSpPr>
                <p:nvPr/>
              </p:nvSpPr>
              <p:spPr bwMode="auto">
                <a:xfrm>
                  <a:off x="1310" y="787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41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90" name="Rectangle 48"/>
                <p:cNvSpPr>
                  <a:spLocks noChangeArrowheads="1"/>
                </p:cNvSpPr>
                <p:nvPr/>
              </p:nvSpPr>
              <p:spPr bwMode="auto">
                <a:xfrm>
                  <a:off x="1267" y="787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0" name="Group 51"/>
              <p:cNvGrpSpPr>
                <a:grpSpLocks/>
              </p:cNvGrpSpPr>
              <p:nvPr/>
            </p:nvGrpSpPr>
            <p:grpSpPr bwMode="auto">
              <a:xfrm>
                <a:off x="1845" y="787"/>
                <a:ext cx="578" cy="403"/>
                <a:chOff x="1845" y="787"/>
                <a:chExt cx="578" cy="403"/>
              </a:xfrm>
            </p:grpSpPr>
            <p:sp>
              <p:nvSpPr>
                <p:cNvPr id="69687" name="Rectangle 15"/>
                <p:cNvSpPr>
                  <a:spLocks noChangeArrowheads="1"/>
                </p:cNvSpPr>
                <p:nvPr/>
              </p:nvSpPr>
              <p:spPr bwMode="auto">
                <a:xfrm>
                  <a:off x="1888" y="787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50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88" name="Rectangle 50"/>
                <p:cNvSpPr>
                  <a:spLocks noChangeArrowheads="1"/>
                </p:cNvSpPr>
                <p:nvPr/>
              </p:nvSpPr>
              <p:spPr bwMode="auto">
                <a:xfrm>
                  <a:off x="1845" y="787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1" name="Group 53"/>
              <p:cNvGrpSpPr>
                <a:grpSpLocks/>
              </p:cNvGrpSpPr>
              <p:nvPr/>
            </p:nvGrpSpPr>
            <p:grpSpPr bwMode="auto">
              <a:xfrm>
                <a:off x="0" y="1190"/>
                <a:ext cx="689" cy="403"/>
                <a:chOff x="0" y="1190"/>
                <a:chExt cx="689" cy="403"/>
              </a:xfrm>
            </p:grpSpPr>
            <p:sp>
              <p:nvSpPr>
                <p:cNvPr id="69685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1190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86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1190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2" name="Group 55"/>
              <p:cNvGrpSpPr>
                <a:grpSpLocks/>
              </p:cNvGrpSpPr>
              <p:nvPr/>
            </p:nvGrpSpPr>
            <p:grpSpPr bwMode="auto">
              <a:xfrm>
                <a:off x="689" y="1190"/>
                <a:ext cx="578" cy="403"/>
                <a:chOff x="689" y="1190"/>
                <a:chExt cx="578" cy="403"/>
              </a:xfrm>
            </p:grpSpPr>
            <p:sp>
              <p:nvSpPr>
                <p:cNvPr id="69683" name="Rectangle 17"/>
                <p:cNvSpPr>
                  <a:spLocks noChangeArrowheads="1"/>
                </p:cNvSpPr>
                <p:nvPr/>
              </p:nvSpPr>
              <p:spPr bwMode="auto">
                <a:xfrm>
                  <a:off x="732" y="1190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51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84" name="Rectangle 54"/>
                <p:cNvSpPr>
                  <a:spLocks noChangeArrowheads="1"/>
                </p:cNvSpPr>
                <p:nvPr/>
              </p:nvSpPr>
              <p:spPr bwMode="auto">
                <a:xfrm>
                  <a:off x="689" y="1190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3" name="Group 57"/>
              <p:cNvGrpSpPr>
                <a:grpSpLocks/>
              </p:cNvGrpSpPr>
              <p:nvPr/>
            </p:nvGrpSpPr>
            <p:grpSpPr bwMode="auto">
              <a:xfrm>
                <a:off x="1267" y="1190"/>
                <a:ext cx="578" cy="403"/>
                <a:chOff x="1267" y="1190"/>
                <a:chExt cx="578" cy="403"/>
              </a:xfrm>
            </p:grpSpPr>
            <p:sp>
              <p:nvSpPr>
                <p:cNvPr id="69681" name="Rectangle 18"/>
                <p:cNvSpPr>
                  <a:spLocks noChangeArrowheads="1"/>
                </p:cNvSpPr>
                <p:nvPr/>
              </p:nvSpPr>
              <p:spPr bwMode="auto">
                <a:xfrm>
                  <a:off x="1310" y="1190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60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82" name="Rectangle 56"/>
                <p:cNvSpPr>
                  <a:spLocks noChangeArrowheads="1"/>
                </p:cNvSpPr>
                <p:nvPr/>
              </p:nvSpPr>
              <p:spPr bwMode="auto">
                <a:xfrm>
                  <a:off x="1267" y="1190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4" name="Group 59"/>
              <p:cNvGrpSpPr>
                <a:grpSpLocks/>
              </p:cNvGrpSpPr>
              <p:nvPr/>
            </p:nvGrpSpPr>
            <p:grpSpPr bwMode="auto">
              <a:xfrm>
                <a:off x="1845" y="1190"/>
                <a:ext cx="578" cy="403"/>
                <a:chOff x="1845" y="1190"/>
                <a:chExt cx="578" cy="403"/>
              </a:xfrm>
            </p:grpSpPr>
            <p:sp>
              <p:nvSpPr>
                <p:cNvPr id="69679" name="Rectangle 19"/>
                <p:cNvSpPr>
                  <a:spLocks noChangeArrowheads="1"/>
                </p:cNvSpPr>
                <p:nvPr/>
              </p:nvSpPr>
              <p:spPr bwMode="auto">
                <a:xfrm>
                  <a:off x="1888" y="1190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63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80" name="Rectangle 58"/>
                <p:cNvSpPr>
                  <a:spLocks noChangeArrowheads="1"/>
                </p:cNvSpPr>
                <p:nvPr/>
              </p:nvSpPr>
              <p:spPr bwMode="auto">
                <a:xfrm>
                  <a:off x="1845" y="1190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5" name="Group 61"/>
              <p:cNvGrpSpPr>
                <a:grpSpLocks/>
              </p:cNvGrpSpPr>
              <p:nvPr/>
            </p:nvGrpSpPr>
            <p:grpSpPr bwMode="auto">
              <a:xfrm>
                <a:off x="0" y="1593"/>
                <a:ext cx="689" cy="403"/>
                <a:chOff x="0" y="1593"/>
                <a:chExt cx="689" cy="403"/>
              </a:xfrm>
            </p:grpSpPr>
            <p:sp>
              <p:nvSpPr>
                <p:cNvPr id="69677" name="Rectangle 20"/>
                <p:cNvSpPr>
                  <a:spLocks noChangeArrowheads="1"/>
                </p:cNvSpPr>
                <p:nvPr/>
              </p:nvSpPr>
              <p:spPr bwMode="auto">
                <a:xfrm>
                  <a:off x="43" y="1593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78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1593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6" name="Group 63"/>
              <p:cNvGrpSpPr>
                <a:grpSpLocks/>
              </p:cNvGrpSpPr>
              <p:nvPr/>
            </p:nvGrpSpPr>
            <p:grpSpPr bwMode="auto">
              <a:xfrm>
                <a:off x="689" y="1593"/>
                <a:ext cx="578" cy="403"/>
                <a:chOff x="689" y="1593"/>
                <a:chExt cx="578" cy="403"/>
              </a:xfrm>
            </p:grpSpPr>
            <p:sp>
              <p:nvSpPr>
                <p:cNvPr id="69675" name="Rectangle 21"/>
                <p:cNvSpPr>
                  <a:spLocks noChangeArrowheads="1"/>
                </p:cNvSpPr>
                <p:nvPr/>
              </p:nvSpPr>
              <p:spPr bwMode="auto">
                <a:xfrm>
                  <a:off x="732" y="1593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48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76" name="Rectangle 62"/>
                <p:cNvSpPr>
                  <a:spLocks noChangeArrowheads="1"/>
                </p:cNvSpPr>
                <p:nvPr/>
              </p:nvSpPr>
              <p:spPr bwMode="auto">
                <a:xfrm>
                  <a:off x="689" y="1593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7" name="Group 65"/>
              <p:cNvGrpSpPr>
                <a:grpSpLocks/>
              </p:cNvGrpSpPr>
              <p:nvPr/>
            </p:nvGrpSpPr>
            <p:grpSpPr bwMode="auto">
              <a:xfrm>
                <a:off x="1267" y="1593"/>
                <a:ext cx="578" cy="403"/>
                <a:chOff x="1267" y="1593"/>
                <a:chExt cx="578" cy="403"/>
              </a:xfrm>
            </p:grpSpPr>
            <p:sp>
              <p:nvSpPr>
                <p:cNvPr id="69673" name="Rectangle 22"/>
                <p:cNvSpPr>
                  <a:spLocks noChangeArrowheads="1"/>
                </p:cNvSpPr>
                <p:nvPr/>
              </p:nvSpPr>
              <p:spPr bwMode="auto">
                <a:xfrm>
                  <a:off x="1310" y="1593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74" name="Rectangle 64"/>
                <p:cNvSpPr>
                  <a:spLocks noChangeArrowheads="1"/>
                </p:cNvSpPr>
                <p:nvPr/>
              </p:nvSpPr>
              <p:spPr bwMode="auto">
                <a:xfrm>
                  <a:off x="1267" y="1593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8" name="Group 67"/>
              <p:cNvGrpSpPr>
                <a:grpSpLocks/>
              </p:cNvGrpSpPr>
              <p:nvPr/>
            </p:nvGrpSpPr>
            <p:grpSpPr bwMode="auto">
              <a:xfrm>
                <a:off x="1845" y="1593"/>
                <a:ext cx="578" cy="403"/>
                <a:chOff x="1845" y="1593"/>
                <a:chExt cx="578" cy="403"/>
              </a:xfrm>
            </p:grpSpPr>
            <p:sp>
              <p:nvSpPr>
                <p:cNvPr id="69671" name="Rectangle 23"/>
                <p:cNvSpPr>
                  <a:spLocks noChangeArrowheads="1"/>
                </p:cNvSpPr>
                <p:nvPr/>
              </p:nvSpPr>
              <p:spPr bwMode="auto">
                <a:xfrm>
                  <a:off x="1888" y="1593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49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72" name="Rectangle 66"/>
                <p:cNvSpPr>
                  <a:spLocks noChangeArrowheads="1"/>
                </p:cNvSpPr>
                <p:nvPr/>
              </p:nvSpPr>
              <p:spPr bwMode="auto">
                <a:xfrm>
                  <a:off x="1845" y="1593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59" name="Group 69"/>
              <p:cNvGrpSpPr>
                <a:grpSpLocks/>
              </p:cNvGrpSpPr>
              <p:nvPr/>
            </p:nvGrpSpPr>
            <p:grpSpPr bwMode="auto">
              <a:xfrm>
                <a:off x="0" y="1996"/>
                <a:ext cx="689" cy="403"/>
                <a:chOff x="0" y="1996"/>
                <a:chExt cx="689" cy="403"/>
              </a:xfrm>
            </p:grpSpPr>
            <p:sp>
              <p:nvSpPr>
                <p:cNvPr id="69669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1996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70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1996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60" name="Group 71"/>
              <p:cNvGrpSpPr>
                <a:grpSpLocks/>
              </p:cNvGrpSpPr>
              <p:nvPr/>
            </p:nvGrpSpPr>
            <p:grpSpPr bwMode="auto">
              <a:xfrm>
                <a:off x="689" y="1996"/>
                <a:ext cx="578" cy="403"/>
                <a:chOff x="689" y="1996"/>
                <a:chExt cx="578" cy="403"/>
              </a:xfrm>
            </p:grpSpPr>
            <p:sp>
              <p:nvSpPr>
                <p:cNvPr id="69667" name="Rectangle 25"/>
                <p:cNvSpPr>
                  <a:spLocks noChangeArrowheads="1"/>
                </p:cNvSpPr>
                <p:nvPr/>
              </p:nvSpPr>
              <p:spPr bwMode="auto">
                <a:xfrm>
                  <a:off x="732" y="1996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62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68" name="Rectangle 70"/>
                <p:cNvSpPr>
                  <a:spLocks noChangeArrowheads="1"/>
                </p:cNvSpPr>
                <p:nvPr/>
              </p:nvSpPr>
              <p:spPr bwMode="auto">
                <a:xfrm>
                  <a:off x="689" y="1996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61" name="Group 73"/>
              <p:cNvGrpSpPr>
                <a:grpSpLocks/>
              </p:cNvGrpSpPr>
              <p:nvPr/>
            </p:nvGrpSpPr>
            <p:grpSpPr bwMode="auto">
              <a:xfrm>
                <a:off x="1267" y="1996"/>
                <a:ext cx="578" cy="403"/>
                <a:chOff x="1267" y="1996"/>
                <a:chExt cx="578" cy="403"/>
              </a:xfrm>
            </p:grpSpPr>
            <p:sp>
              <p:nvSpPr>
                <p:cNvPr id="69665" name="Rectangle 26"/>
                <p:cNvSpPr>
                  <a:spLocks noChangeArrowheads="1"/>
                </p:cNvSpPr>
                <p:nvPr/>
              </p:nvSpPr>
              <p:spPr bwMode="auto">
                <a:xfrm>
                  <a:off x="1310" y="1996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55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66" name="Rectangle 72"/>
                <p:cNvSpPr>
                  <a:spLocks noChangeArrowheads="1"/>
                </p:cNvSpPr>
                <p:nvPr/>
              </p:nvSpPr>
              <p:spPr bwMode="auto">
                <a:xfrm>
                  <a:off x="1267" y="1996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9662" name="Group 75"/>
              <p:cNvGrpSpPr>
                <a:grpSpLocks/>
              </p:cNvGrpSpPr>
              <p:nvPr/>
            </p:nvGrpSpPr>
            <p:grpSpPr bwMode="auto">
              <a:xfrm>
                <a:off x="1845" y="1996"/>
                <a:ext cx="578" cy="403"/>
                <a:chOff x="1845" y="1996"/>
                <a:chExt cx="578" cy="403"/>
              </a:xfrm>
            </p:grpSpPr>
            <p:sp>
              <p:nvSpPr>
                <p:cNvPr id="69663" name="Rectangle 27"/>
                <p:cNvSpPr>
                  <a:spLocks noChangeArrowheads="1"/>
                </p:cNvSpPr>
                <p:nvPr/>
              </p:nvSpPr>
              <p:spPr bwMode="auto">
                <a:xfrm>
                  <a:off x="1888" y="1996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54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664" name="Rectangle 74"/>
                <p:cNvSpPr>
                  <a:spLocks noChangeArrowheads="1"/>
                </p:cNvSpPr>
                <p:nvPr/>
              </p:nvSpPr>
              <p:spPr bwMode="auto">
                <a:xfrm>
                  <a:off x="1845" y="1996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</p:grpSp>
        <p:sp>
          <p:nvSpPr>
            <p:cNvPr id="69638" name="Rectangle 77"/>
            <p:cNvSpPr>
              <a:spLocks noChangeArrowheads="1"/>
            </p:cNvSpPr>
            <p:nvPr/>
          </p:nvSpPr>
          <p:spPr bwMode="auto">
            <a:xfrm>
              <a:off x="-3" y="-3"/>
              <a:ext cx="2429" cy="240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 eaLnBrk="1" hangingPunct="1">
              <a:lnSpc>
                <a:spcPct val="130000"/>
              </a:lnSpc>
            </a:pPr>
            <a:r>
              <a:rPr lang="zh-CN" altLang="en-US" smtClean="0"/>
              <a:t>   </a:t>
            </a:r>
            <a:r>
              <a:rPr lang="en-US" altLang="zh-CN" sz="2800" smtClean="0"/>
              <a:t>Y</a:t>
            </a:r>
            <a:r>
              <a:rPr lang="en-US" altLang="zh-CN" sz="2800" baseline="-25000" smtClean="0"/>
              <a:t>ij</a:t>
            </a:r>
            <a:r>
              <a:rPr lang="en-US" altLang="zh-CN" sz="2800" smtClean="0"/>
              <a:t>: </a:t>
            </a:r>
            <a:r>
              <a:rPr lang="zh-CN" altLang="en-US" sz="2800" smtClean="0"/>
              <a:t>总体第</a:t>
            </a:r>
            <a:r>
              <a:rPr lang="en-US" altLang="zh-CN" sz="2800" smtClean="0"/>
              <a:t>i</a:t>
            </a:r>
            <a:r>
              <a:rPr lang="zh-CN" altLang="en-US" sz="2800" smtClean="0"/>
              <a:t>个群中第</a:t>
            </a:r>
            <a:r>
              <a:rPr lang="en-US" altLang="zh-CN" sz="2800" smtClean="0"/>
              <a:t>j</a:t>
            </a:r>
            <a:r>
              <a:rPr lang="zh-CN" altLang="en-US" sz="2800" smtClean="0"/>
              <a:t>个</a:t>
            </a:r>
            <a:r>
              <a:rPr lang="en-US" altLang="zh-CN" sz="2800" smtClean="0"/>
              <a:t>SSU</a:t>
            </a:r>
            <a:r>
              <a:rPr lang="zh-CN" altLang="en-US" sz="2800" smtClean="0"/>
              <a:t>的取值</a:t>
            </a:r>
          </a:p>
          <a:p>
            <a:pPr marL="812800" indent="-812800" eaLnBrk="1" hangingPunct="1">
              <a:lnSpc>
                <a:spcPct val="13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y</a:t>
            </a:r>
            <a:r>
              <a:rPr lang="en-US" altLang="zh-CN" sz="2800" baseline="-25000" smtClean="0"/>
              <a:t>ij</a:t>
            </a:r>
            <a:r>
              <a:rPr lang="en-US" altLang="zh-CN" sz="2800" smtClean="0"/>
              <a:t>: </a:t>
            </a:r>
            <a:r>
              <a:rPr lang="zh-CN" altLang="en-US" sz="2800" smtClean="0"/>
              <a:t>样本第</a:t>
            </a:r>
            <a:r>
              <a:rPr lang="en-US" altLang="zh-CN" sz="2800" smtClean="0"/>
              <a:t>i</a:t>
            </a:r>
            <a:r>
              <a:rPr lang="zh-CN" altLang="en-US" sz="2800" smtClean="0"/>
              <a:t>个群中第</a:t>
            </a:r>
            <a:r>
              <a:rPr lang="en-US" altLang="zh-CN" sz="2800" smtClean="0"/>
              <a:t>j</a:t>
            </a:r>
            <a:r>
              <a:rPr lang="zh-CN" altLang="en-US" sz="2800" smtClean="0"/>
              <a:t>个</a:t>
            </a:r>
            <a:r>
              <a:rPr lang="en-US" altLang="zh-CN" sz="2800" smtClean="0"/>
              <a:t>SSU</a:t>
            </a:r>
            <a:r>
              <a:rPr lang="zh-CN" altLang="en-US" sz="2800" smtClean="0"/>
              <a:t>的取值</a:t>
            </a:r>
          </a:p>
          <a:p>
            <a:pPr lvl="2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zh-CN" smtClean="0"/>
              <a:t>Y</a:t>
            </a:r>
            <a:r>
              <a:rPr lang="en-US" altLang="zh-CN" baseline="-25000" smtClean="0"/>
              <a:t>i</a:t>
            </a:r>
            <a:r>
              <a:rPr lang="en-US" altLang="zh-CN" smtClean="0"/>
              <a:t>: </a:t>
            </a:r>
            <a:r>
              <a:rPr lang="zh-CN" altLang="en-US" smtClean="0"/>
              <a:t>总体中第</a:t>
            </a:r>
            <a:r>
              <a:rPr lang="en-US" altLang="zh-CN" smtClean="0"/>
              <a:t>i</a:t>
            </a:r>
            <a:r>
              <a:rPr lang="zh-CN" altLang="en-US" smtClean="0"/>
              <a:t>群的总量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zh-CN" smtClean="0"/>
              <a:t>y</a:t>
            </a:r>
            <a:r>
              <a:rPr lang="en-US" altLang="zh-CN" baseline="-25000" smtClean="0"/>
              <a:t>i</a:t>
            </a:r>
            <a:r>
              <a:rPr lang="en-US" altLang="zh-CN" smtClean="0"/>
              <a:t>: </a:t>
            </a:r>
            <a:r>
              <a:rPr lang="zh-CN" altLang="en-US" smtClean="0"/>
              <a:t>样本中第</a:t>
            </a:r>
            <a:r>
              <a:rPr lang="en-US" altLang="zh-CN" smtClean="0"/>
              <a:t>i</a:t>
            </a:r>
            <a:r>
              <a:rPr lang="zh-CN" altLang="en-US" smtClean="0"/>
              <a:t>群的总量</a:t>
            </a:r>
          </a:p>
          <a:p>
            <a:pPr lvl="1" eaLnBrk="1" hangingPunct="1"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endParaRPr lang="en-US" altLang="zh-CN" smtClean="0"/>
          </a:p>
        </p:txBody>
      </p:sp>
      <p:graphicFrame>
        <p:nvGraphicFramePr>
          <p:cNvPr id="819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7"/>
          <p:cNvGraphicFramePr>
            <a:graphicFrameLocks noChangeAspect="1"/>
          </p:cNvGraphicFramePr>
          <p:nvPr/>
        </p:nvGraphicFramePr>
        <p:xfrm>
          <a:off x="5148263" y="3500438"/>
          <a:ext cx="149542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Equation" r:id="rId5" imgW="622300" imgH="457200" progId="Equation.DSMT4">
                  <p:embed/>
                </p:oleObj>
              </mc:Choice>
              <mc:Fallback>
                <p:oleObj name="Equation" r:id="rId5" imgW="622300" imgH="457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3500438"/>
                        <a:ext cx="1495425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对象 2"/>
          <p:cNvGraphicFramePr>
            <a:graphicFrameLocks noChangeAspect="1"/>
          </p:cNvGraphicFramePr>
          <p:nvPr/>
        </p:nvGraphicFramePr>
        <p:xfrm>
          <a:off x="5173663" y="4652963"/>
          <a:ext cx="158750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4" name="Equation" r:id="rId7" imgW="660400" imgH="457200" progId="Equation.DSMT4">
                  <p:embed/>
                </p:oleObj>
              </mc:Choice>
              <mc:Fallback>
                <p:oleObj name="Equation" r:id="rId7" imgW="660400" imgH="4572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3663" y="4652963"/>
                        <a:ext cx="1587500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70660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422624"/>
              </p:ext>
            </p:extLst>
          </p:nvPr>
        </p:nvGraphicFramePr>
        <p:xfrm>
          <a:off x="5262019" y="1862724"/>
          <a:ext cx="2159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0" name="Equation" r:id="rId3" imgW="1256755" imgH="393529" progId="Equation.DSMT4">
                  <p:embed/>
                </p:oleObj>
              </mc:Choice>
              <mc:Fallback>
                <p:oleObj name="Equation" r:id="rId3" imgW="1256755" imgH="393529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2019" y="1862724"/>
                        <a:ext cx="2159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661" name="Group 121"/>
          <p:cNvGrpSpPr>
            <a:grpSpLocks/>
          </p:cNvGrpSpPr>
          <p:nvPr/>
        </p:nvGrpSpPr>
        <p:grpSpPr bwMode="auto">
          <a:xfrm>
            <a:off x="1143000" y="2743200"/>
            <a:ext cx="6172200" cy="3589338"/>
            <a:chOff x="-3" y="-3"/>
            <a:chExt cx="1851" cy="2405"/>
          </a:xfrm>
        </p:grpSpPr>
        <p:grpSp>
          <p:nvGrpSpPr>
            <p:cNvPr id="70662" name="Group 119"/>
            <p:cNvGrpSpPr>
              <a:grpSpLocks/>
            </p:cNvGrpSpPr>
            <p:nvPr/>
          </p:nvGrpSpPr>
          <p:grpSpPr bwMode="auto">
            <a:xfrm>
              <a:off x="0" y="0"/>
              <a:ext cx="1845" cy="2399"/>
              <a:chOff x="0" y="0"/>
              <a:chExt cx="1845" cy="2399"/>
            </a:xfrm>
          </p:grpSpPr>
          <p:grpSp>
            <p:nvGrpSpPr>
              <p:cNvPr id="70664" name="Group 84"/>
              <p:cNvGrpSpPr>
                <a:grpSpLocks/>
              </p:cNvGrpSpPr>
              <p:nvPr/>
            </p:nvGrpSpPr>
            <p:grpSpPr bwMode="auto">
              <a:xfrm>
                <a:off x="0" y="0"/>
                <a:ext cx="689" cy="384"/>
                <a:chOff x="0" y="0"/>
                <a:chExt cx="689" cy="384"/>
              </a:xfrm>
            </p:grpSpPr>
            <p:sp>
              <p:nvSpPr>
                <p:cNvPr id="70716" name="Rectangle 65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603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b="1">
                      <a:latin typeface="宋体" panose="02010600030101010101" pitchFamily="2" charset="-122"/>
                    </a:rPr>
                    <a:t>样本企业</a:t>
                  </a:r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17" name="Rectangle 8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8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65" name="Group 86"/>
              <p:cNvGrpSpPr>
                <a:grpSpLocks/>
              </p:cNvGrpSpPr>
              <p:nvPr/>
            </p:nvGrpSpPr>
            <p:grpSpPr bwMode="auto">
              <a:xfrm>
                <a:off x="689" y="0"/>
                <a:ext cx="578" cy="384"/>
                <a:chOff x="689" y="0"/>
                <a:chExt cx="578" cy="384"/>
              </a:xfrm>
            </p:grpSpPr>
            <p:sp>
              <p:nvSpPr>
                <p:cNvPr id="70714" name="Rectangle 66"/>
                <p:cNvSpPr>
                  <a:spLocks noChangeArrowheads="1" noTextEdit="1"/>
                </p:cNvSpPr>
                <p:nvPr/>
              </p:nvSpPr>
              <p:spPr bwMode="auto">
                <a:xfrm>
                  <a:off x="732" y="0"/>
                  <a:ext cx="492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715" name="Rectangle 85"/>
                <p:cNvSpPr>
                  <a:spLocks noChangeArrowheads="1"/>
                </p:cNvSpPr>
                <p:nvPr/>
              </p:nvSpPr>
              <p:spPr bwMode="auto">
                <a:xfrm>
                  <a:off x="689" y="0"/>
                  <a:ext cx="5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66" name="Group 88"/>
              <p:cNvGrpSpPr>
                <a:grpSpLocks/>
              </p:cNvGrpSpPr>
              <p:nvPr/>
            </p:nvGrpSpPr>
            <p:grpSpPr bwMode="auto">
              <a:xfrm>
                <a:off x="1267" y="0"/>
                <a:ext cx="578" cy="384"/>
                <a:chOff x="1267" y="0"/>
                <a:chExt cx="578" cy="384"/>
              </a:xfrm>
            </p:grpSpPr>
            <p:sp>
              <p:nvSpPr>
                <p:cNvPr id="70712" name="Rectangle 67"/>
                <p:cNvSpPr>
                  <a:spLocks noChangeArrowheads="1" noTextEdit="1"/>
                </p:cNvSpPr>
                <p:nvPr/>
              </p:nvSpPr>
              <p:spPr bwMode="auto">
                <a:xfrm>
                  <a:off x="1310" y="0"/>
                  <a:ext cx="492" cy="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713" name="Rectangle 87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57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67" name="Group 90"/>
              <p:cNvGrpSpPr>
                <a:grpSpLocks/>
              </p:cNvGrpSpPr>
              <p:nvPr/>
            </p:nvGrpSpPr>
            <p:grpSpPr bwMode="auto">
              <a:xfrm>
                <a:off x="0" y="384"/>
                <a:ext cx="689" cy="403"/>
                <a:chOff x="0" y="384"/>
                <a:chExt cx="689" cy="403"/>
              </a:xfrm>
            </p:grpSpPr>
            <p:sp>
              <p:nvSpPr>
                <p:cNvPr id="70710" name="Rectangle 68"/>
                <p:cNvSpPr>
                  <a:spLocks noChangeArrowheads="1"/>
                </p:cNvSpPr>
                <p:nvPr/>
              </p:nvSpPr>
              <p:spPr bwMode="auto">
                <a:xfrm>
                  <a:off x="43" y="384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1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11" name="Rectangle 89"/>
                <p:cNvSpPr>
                  <a:spLocks noChangeArrowheads="1"/>
                </p:cNvSpPr>
                <p:nvPr/>
              </p:nvSpPr>
              <p:spPr bwMode="auto">
                <a:xfrm>
                  <a:off x="0" y="384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68" name="Group 92"/>
              <p:cNvGrpSpPr>
                <a:grpSpLocks/>
              </p:cNvGrpSpPr>
              <p:nvPr/>
            </p:nvGrpSpPr>
            <p:grpSpPr bwMode="auto">
              <a:xfrm>
                <a:off x="689" y="384"/>
                <a:ext cx="578" cy="403"/>
                <a:chOff x="689" y="384"/>
                <a:chExt cx="578" cy="403"/>
              </a:xfrm>
            </p:grpSpPr>
            <p:sp>
              <p:nvSpPr>
                <p:cNvPr id="70708" name="Rectangle 69"/>
                <p:cNvSpPr>
                  <a:spLocks noChangeArrowheads="1"/>
                </p:cNvSpPr>
                <p:nvPr/>
              </p:nvSpPr>
              <p:spPr bwMode="auto">
                <a:xfrm>
                  <a:off x="732" y="384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60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09" name="Rectangle 91"/>
                <p:cNvSpPr>
                  <a:spLocks noChangeArrowheads="1"/>
                </p:cNvSpPr>
                <p:nvPr/>
              </p:nvSpPr>
              <p:spPr bwMode="auto">
                <a:xfrm>
                  <a:off x="689" y="384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69" name="Group 94"/>
              <p:cNvGrpSpPr>
                <a:grpSpLocks/>
              </p:cNvGrpSpPr>
              <p:nvPr/>
            </p:nvGrpSpPr>
            <p:grpSpPr bwMode="auto">
              <a:xfrm>
                <a:off x="1267" y="384"/>
                <a:ext cx="578" cy="403"/>
                <a:chOff x="1267" y="384"/>
                <a:chExt cx="578" cy="403"/>
              </a:xfrm>
            </p:grpSpPr>
            <p:sp>
              <p:nvSpPr>
                <p:cNvPr id="70706" name="Rectangle 70"/>
                <p:cNvSpPr>
                  <a:spLocks noChangeArrowheads="1"/>
                </p:cNvSpPr>
                <p:nvPr/>
              </p:nvSpPr>
              <p:spPr bwMode="auto">
                <a:xfrm>
                  <a:off x="1310" y="384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13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07" name="Rectangle 93"/>
                <p:cNvSpPr>
                  <a:spLocks noChangeArrowheads="1"/>
                </p:cNvSpPr>
                <p:nvPr/>
              </p:nvSpPr>
              <p:spPr bwMode="auto">
                <a:xfrm>
                  <a:off x="1267" y="384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0" name="Group 96"/>
              <p:cNvGrpSpPr>
                <a:grpSpLocks/>
              </p:cNvGrpSpPr>
              <p:nvPr/>
            </p:nvGrpSpPr>
            <p:grpSpPr bwMode="auto">
              <a:xfrm>
                <a:off x="0" y="787"/>
                <a:ext cx="689" cy="403"/>
                <a:chOff x="0" y="787"/>
                <a:chExt cx="689" cy="403"/>
              </a:xfrm>
            </p:grpSpPr>
            <p:sp>
              <p:nvSpPr>
                <p:cNvPr id="70704" name="Rectangle 71"/>
                <p:cNvSpPr>
                  <a:spLocks noChangeArrowheads="1"/>
                </p:cNvSpPr>
                <p:nvPr/>
              </p:nvSpPr>
              <p:spPr bwMode="auto">
                <a:xfrm>
                  <a:off x="43" y="787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2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05" name="Rectangle 95"/>
                <p:cNvSpPr>
                  <a:spLocks noChangeArrowheads="1"/>
                </p:cNvSpPr>
                <p:nvPr/>
              </p:nvSpPr>
              <p:spPr bwMode="auto">
                <a:xfrm>
                  <a:off x="0" y="787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1" name="Group 98"/>
              <p:cNvGrpSpPr>
                <a:grpSpLocks/>
              </p:cNvGrpSpPr>
              <p:nvPr/>
            </p:nvGrpSpPr>
            <p:grpSpPr bwMode="auto">
              <a:xfrm>
                <a:off x="689" y="787"/>
                <a:ext cx="578" cy="403"/>
                <a:chOff x="689" y="787"/>
                <a:chExt cx="578" cy="403"/>
              </a:xfrm>
            </p:grpSpPr>
            <p:sp>
              <p:nvSpPr>
                <p:cNvPr id="70702" name="Rectangle 72"/>
                <p:cNvSpPr>
                  <a:spLocks noChangeArrowheads="1"/>
                </p:cNvSpPr>
                <p:nvPr/>
              </p:nvSpPr>
              <p:spPr bwMode="auto">
                <a:xfrm>
                  <a:off x="732" y="787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03" name="Rectangle 97"/>
                <p:cNvSpPr>
                  <a:spLocks noChangeArrowheads="1"/>
                </p:cNvSpPr>
                <p:nvPr/>
              </p:nvSpPr>
              <p:spPr bwMode="auto">
                <a:xfrm>
                  <a:off x="689" y="787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2" name="Group 100"/>
              <p:cNvGrpSpPr>
                <a:grpSpLocks/>
              </p:cNvGrpSpPr>
              <p:nvPr/>
            </p:nvGrpSpPr>
            <p:grpSpPr bwMode="auto">
              <a:xfrm>
                <a:off x="1267" y="787"/>
                <a:ext cx="578" cy="403"/>
                <a:chOff x="1267" y="787"/>
                <a:chExt cx="578" cy="403"/>
              </a:xfrm>
            </p:grpSpPr>
            <p:sp>
              <p:nvSpPr>
                <p:cNvPr id="70700" name="Rectangle 73"/>
                <p:cNvSpPr>
                  <a:spLocks noChangeArrowheads="1"/>
                </p:cNvSpPr>
                <p:nvPr/>
              </p:nvSpPr>
              <p:spPr bwMode="auto">
                <a:xfrm>
                  <a:off x="1310" y="787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39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701" name="Rectangle 99"/>
                <p:cNvSpPr>
                  <a:spLocks noChangeArrowheads="1"/>
                </p:cNvSpPr>
                <p:nvPr/>
              </p:nvSpPr>
              <p:spPr bwMode="auto">
                <a:xfrm>
                  <a:off x="1267" y="787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3" name="Group 102"/>
              <p:cNvGrpSpPr>
                <a:grpSpLocks/>
              </p:cNvGrpSpPr>
              <p:nvPr/>
            </p:nvGrpSpPr>
            <p:grpSpPr bwMode="auto">
              <a:xfrm>
                <a:off x="0" y="1190"/>
                <a:ext cx="689" cy="403"/>
                <a:chOff x="0" y="1190"/>
                <a:chExt cx="689" cy="403"/>
              </a:xfrm>
            </p:grpSpPr>
            <p:sp>
              <p:nvSpPr>
                <p:cNvPr id="70698" name="Rectangle 74"/>
                <p:cNvSpPr>
                  <a:spLocks noChangeArrowheads="1"/>
                </p:cNvSpPr>
                <p:nvPr/>
              </p:nvSpPr>
              <p:spPr bwMode="auto">
                <a:xfrm>
                  <a:off x="43" y="1190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3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99" name="Rectangle 101"/>
                <p:cNvSpPr>
                  <a:spLocks noChangeArrowheads="1"/>
                </p:cNvSpPr>
                <p:nvPr/>
              </p:nvSpPr>
              <p:spPr bwMode="auto">
                <a:xfrm>
                  <a:off x="0" y="1190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4" name="Group 104"/>
              <p:cNvGrpSpPr>
                <a:grpSpLocks/>
              </p:cNvGrpSpPr>
              <p:nvPr/>
            </p:nvGrpSpPr>
            <p:grpSpPr bwMode="auto">
              <a:xfrm>
                <a:off x="689" y="1190"/>
                <a:ext cx="578" cy="403"/>
                <a:chOff x="689" y="1190"/>
                <a:chExt cx="578" cy="403"/>
              </a:xfrm>
            </p:grpSpPr>
            <p:sp>
              <p:nvSpPr>
                <p:cNvPr id="70696" name="Rectangle 75"/>
                <p:cNvSpPr>
                  <a:spLocks noChangeArrowheads="1"/>
                </p:cNvSpPr>
                <p:nvPr/>
              </p:nvSpPr>
              <p:spPr bwMode="auto">
                <a:xfrm>
                  <a:off x="732" y="1190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58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97" name="Rectangle 103"/>
                <p:cNvSpPr>
                  <a:spLocks noChangeArrowheads="1"/>
                </p:cNvSpPr>
                <p:nvPr/>
              </p:nvSpPr>
              <p:spPr bwMode="auto">
                <a:xfrm>
                  <a:off x="689" y="1190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5" name="Group 106"/>
              <p:cNvGrpSpPr>
                <a:grpSpLocks/>
              </p:cNvGrpSpPr>
              <p:nvPr/>
            </p:nvGrpSpPr>
            <p:grpSpPr bwMode="auto">
              <a:xfrm>
                <a:off x="1267" y="1190"/>
                <a:ext cx="578" cy="403"/>
                <a:chOff x="1267" y="1190"/>
                <a:chExt cx="578" cy="403"/>
              </a:xfrm>
            </p:grpSpPr>
            <p:sp>
              <p:nvSpPr>
                <p:cNvPr id="70694" name="Rectangle 76"/>
                <p:cNvSpPr>
                  <a:spLocks noChangeArrowheads="1"/>
                </p:cNvSpPr>
                <p:nvPr/>
              </p:nvSpPr>
              <p:spPr bwMode="auto">
                <a:xfrm>
                  <a:off x="1310" y="1190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39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95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67" y="1190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6" name="Group 108"/>
              <p:cNvGrpSpPr>
                <a:grpSpLocks/>
              </p:cNvGrpSpPr>
              <p:nvPr/>
            </p:nvGrpSpPr>
            <p:grpSpPr bwMode="auto">
              <a:xfrm>
                <a:off x="0" y="1593"/>
                <a:ext cx="689" cy="403"/>
                <a:chOff x="0" y="1593"/>
                <a:chExt cx="689" cy="403"/>
              </a:xfrm>
            </p:grpSpPr>
            <p:sp>
              <p:nvSpPr>
                <p:cNvPr id="70692" name="Rectangle 77"/>
                <p:cNvSpPr>
                  <a:spLocks noChangeArrowheads="1"/>
                </p:cNvSpPr>
                <p:nvPr/>
              </p:nvSpPr>
              <p:spPr bwMode="auto">
                <a:xfrm>
                  <a:off x="43" y="1593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4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93" name="Rectangle 107"/>
                <p:cNvSpPr>
                  <a:spLocks noChangeArrowheads="1"/>
                </p:cNvSpPr>
                <p:nvPr/>
              </p:nvSpPr>
              <p:spPr bwMode="auto">
                <a:xfrm>
                  <a:off x="0" y="1593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7" name="Group 110"/>
              <p:cNvGrpSpPr>
                <a:grpSpLocks/>
              </p:cNvGrpSpPr>
              <p:nvPr/>
            </p:nvGrpSpPr>
            <p:grpSpPr bwMode="auto">
              <a:xfrm>
                <a:off x="689" y="1593"/>
                <a:ext cx="578" cy="403"/>
                <a:chOff x="689" y="1593"/>
                <a:chExt cx="578" cy="403"/>
              </a:xfrm>
            </p:grpSpPr>
            <p:sp>
              <p:nvSpPr>
                <p:cNvPr id="70690" name="Rectangle 78"/>
                <p:cNvSpPr>
                  <a:spLocks noChangeArrowheads="1"/>
                </p:cNvSpPr>
                <p:nvPr/>
              </p:nvSpPr>
              <p:spPr bwMode="auto">
                <a:xfrm>
                  <a:off x="732" y="1593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50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91" name="Rectangle 109"/>
                <p:cNvSpPr>
                  <a:spLocks noChangeArrowheads="1"/>
                </p:cNvSpPr>
                <p:nvPr/>
              </p:nvSpPr>
              <p:spPr bwMode="auto">
                <a:xfrm>
                  <a:off x="689" y="1593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8" name="Group 112"/>
              <p:cNvGrpSpPr>
                <a:grpSpLocks/>
              </p:cNvGrpSpPr>
              <p:nvPr/>
            </p:nvGrpSpPr>
            <p:grpSpPr bwMode="auto">
              <a:xfrm>
                <a:off x="1267" y="1593"/>
                <a:ext cx="578" cy="403"/>
                <a:chOff x="1267" y="1593"/>
                <a:chExt cx="578" cy="403"/>
              </a:xfrm>
            </p:grpSpPr>
            <p:sp>
              <p:nvSpPr>
                <p:cNvPr id="70688" name="Rectangle 79"/>
                <p:cNvSpPr>
                  <a:spLocks noChangeArrowheads="1"/>
                </p:cNvSpPr>
                <p:nvPr/>
              </p:nvSpPr>
              <p:spPr bwMode="auto">
                <a:xfrm>
                  <a:off x="1310" y="1593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 7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89" name="Rectangle 111"/>
                <p:cNvSpPr>
                  <a:spLocks noChangeArrowheads="1"/>
                </p:cNvSpPr>
                <p:nvPr/>
              </p:nvSpPr>
              <p:spPr bwMode="auto">
                <a:xfrm>
                  <a:off x="1267" y="1593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79" name="Group 114"/>
              <p:cNvGrpSpPr>
                <a:grpSpLocks/>
              </p:cNvGrpSpPr>
              <p:nvPr/>
            </p:nvGrpSpPr>
            <p:grpSpPr bwMode="auto">
              <a:xfrm>
                <a:off x="0" y="1996"/>
                <a:ext cx="689" cy="403"/>
                <a:chOff x="0" y="1996"/>
                <a:chExt cx="689" cy="403"/>
              </a:xfrm>
            </p:grpSpPr>
            <p:sp>
              <p:nvSpPr>
                <p:cNvPr id="70686" name="Rectangle 80"/>
                <p:cNvSpPr>
                  <a:spLocks noChangeArrowheads="1"/>
                </p:cNvSpPr>
                <p:nvPr/>
              </p:nvSpPr>
              <p:spPr bwMode="auto">
                <a:xfrm>
                  <a:off x="43" y="1996"/>
                  <a:ext cx="6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87" name="Rectangle 113"/>
                <p:cNvSpPr>
                  <a:spLocks noChangeArrowheads="1"/>
                </p:cNvSpPr>
                <p:nvPr/>
              </p:nvSpPr>
              <p:spPr bwMode="auto">
                <a:xfrm>
                  <a:off x="0" y="1996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80" name="Group 116"/>
              <p:cNvGrpSpPr>
                <a:grpSpLocks/>
              </p:cNvGrpSpPr>
              <p:nvPr/>
            </p:nvGrpSpPr>
            <p:grpSpPr bwMode="auto">
              <a:xfrm>
                <a:off x="689" y="1996"/>
                <a:ext cx="578" cy="403"/>
                <a:chOff x="689" y="1996"/>
                <a:chExt cx="578" cy="403"/>
              </a:xfrm>
            </p:grpSpPr>
            <p:sp>
              <p:nvSpPr>
                <p:cNvPr id="70684" name="Rectangle 81"/>
                <p:cNvSpPr>
                  <a:spLocks noChangeArrowheads="1"/>
                </p:cNvSpPr>
                <p:nvPr/>
              </p:nvSpPr>
              <p:spPr bwMode="auto">
                <a:xfrm>
                  <a:off x="732" y="1996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57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85" name="Rectangle 115"/>
                <p:cNvSpPr>
                  <a:spLocks noChangeArrowheads="1"/>
                </p:cNvSpPr>
                <p:nvPr/>
              </p:nvSpPr>
              <p:spPr bwMode="auto">
                <a:xfrm>
                  <a:off x="689" y="1996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0681" name="Group 118"/>
              <p:cNvGrpSpPr>
                <a:grpSpLocks/>
              </p:cNvGrpSpPr>
              <p:nvPr/>
            </p:nvGrpSpPr>
            <p:grpSpPr bwMode="auto">
              <a:xfrm>
                <a:off x="1267" y="1996"/>
                <a:ext cx="578" cy="403"/>
                <a:chOff x="1267" y="1996"/>
                <a:chExt cx="578" cy="403"/>
              </a:xfrm>
            </p:grpSpPr>
            <p:sp>
              <p:nvSpPr>
                <p:cNvPr id="70682" name="Rectangle 82"/>
                <p:cNvSpPr>
                  <a:spLocks noChangeArrowheads="1"/>
                </p:cNvSpPr>
                <p:nvPr/>
              </p:nvSpPr>
              <p:spPr bwMode="auto">
                <a:xfrm>
                  <a:off x="1310" y="1996"/>
                  <a:ext cx="49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b="1">
                      <a:latin typeface="宋体" panose="02010600030101010101" pitchFamily="2" charset="-122"/>
                    </a:rPr>
                    <a:t>19</a:t>
                  </a:r>
                  <a:endParaRPr lang="en-US" altLang="zh-CN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 eaLnBrk="1" hangingPunct="1"/>
                  <a:endParaRPr lang="en-US" altLang="zh-CN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683" name="Rectangle 117"/>
                <p:cNvSpPr>
                  <a:spLocks noChangeArrowheads="1"/>
                </p:cNvSpPr>
                <p:nvPr/>
              </p:nvSpPr>
              <p:spPr bwMode="auto">
                <a:xfrm>
                  <a:off x="1267" y="1996"/>
                  <a:ext cx="57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</p:grpSp>
        <p:sp>
          <p:nvSpPr>
            <p:cNvPr id="70663" name="Rectangle 120"/>
            <p:cNvSpPr>
              <a:spLocks noChangeArrowheads="1"/>
            </p:cNvSpPr>
            <p:nvPr/>
          </p:nvSpPr>
          <p:spPr bwMode="auto">
            <a:xfrm>
              <a:off x="-3" y="-3"/>
              <a:ext cx="1851" cy="240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983659" y="1852660"/>
                <a:ext cx="3262744" cy="793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59" y="1852660"/>
                <a:ext cx="3262744" cy="79367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71683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971550" y="2060575"/>
          <a:ext cx="7416800" cy="367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5" name="Equation" r:id="rId3" imgW="3492500" imgH="1612900" progId="Equation.DSMT4">
                  <p:embed/>
                </p:oleObj>
              </mc:Choice>
              <mc:Fallback>
                <p:oleObj name="Equation" r:id="rId3" imgW="3492500" imgH="16129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060575"/>
                        <a:ext cx="7416800" cy="367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72707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3746500" y="2017713"/>
          <a:ext cx="264477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3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2017713"/>
                        <a:ext cx="2644775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8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612230"/>
              </p:ext>
            </p:extLst>
          </p:nvPr>
        </p:nvGraphicFramePr>
        <p:xfrm>
          <a:off x="1043608" y="2132856"/>
          <a:ext cx="69850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4" name="Equation" r:id="rId5" imgW="4521200" imgH="1333500" progId="Equation.DSMT4">
                  <p:embed/>
                </p:oleObj>
              </mc:Choice>
              <mc:Fallback>
                <p:oleObj name="Equation" r:id="rId5" imgW="4521200" imgH="13335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132856"/>
                        <a:ext cx="69850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132856"/>
            <a:ext cx="7772400" cy="4114800"/>
          </a:xfrm>
        </p:spPr>
        <p:txBody>
          <a:bodyPr/>
          <a:lstStyle/>
          <a:p>
            <a:pPr marL="0" algn="just">
              <a:lnSpc>
                <a:spcPct val="90000"/>
              </a:lnSpc>
              <a:defRPr/>
            </a:pPr>
            <a:r>
              <a:rPr lang="zh-CN" altLang="en-US" sz="2000" dirty="0">
                <a:latin typeface="宋体" pitchFamily="2" charset="-122"/>
                <a:cs typeface="Times New Roman" pitchFamily="18" charset="0"/>
              </a:rPr>
              <a:t>方差估计式</a:t>
            </a:r>
            <a:r>
              <a:rPr lang="zh-CN" altLang="en-US" sz="2000">
                <a:latin typeface="宋体" pitchFamily="2" charset="-122"/>
                <a:cs typeface="Times New Roman" pitchFamily="18" charset="0"/>
              </a:rPr>
              <a:t>中</a:t>
            </a:r>
            <a:r>
              <a:rPr lang="zh-CN" altLang="en-US" sz="2000" smtClean="0">
                <a:latin typeface="宋体" pitchFamily="2" charset="-122"/>
                <a:cs typeface="Times New Roman" pitchFamily="18" charset="0"/>
              </a:rPr>
              <a:t>，</a:t>
            </a:r>
            <a:r>
              <a:rPr lang="zh-CN" altLang="en-US" sz="2000" smtClean="0">
                <a:latin typeface="宋体" pitchFamily="2" charset="-122"/>
              </a:rPr>
              <a:t>如果第一阶段的</a:t>
            </a:r>
            <a:r>
              <a:rPr lang="zh-CN" altLang="en-US" sz="2000" dirty="0">
                <a:latin typeface="宋体" pitchFamily="2" charset="-122"/>
              </a:rPr>
              <a:t>抽样比</a:t>
            </a:r>
            <a:r>
              <a:rPr lang="en-US" altLang="zh-CN" sz="2000" dirty="0">
                <a:latin typeface="宋体" pitchFamily="2" charset="-122"/>
              </a:rPr>
              <a:t>f1</a:t>
            </a:r>
            <a:r>
              <a:rPr lang="zh-CN" altLang="en-US" sz="2000" dirty="0">
                <a:latin typeface="宋体" pitchFamily="2" charset="-122"/>
              </a:rPr>
              <a:t>可以忽略，则方差估计式可以简单为如下的结果：</a:t>
            </a:r>
          </a:p>
          <a:p>
            <a:pPr algn="just">
              <a:lnSpc>
                <a:spcPct val="90000"/>
              </a:lnSpc>
              <a:defRPr/>
            </a:pPr>
            <a:endParaRPr lang="zh-CN" altLang="en-US" sz="2000" dirty="0">
              <a:latin typeface="宋体" pitchFamily="2" charset="-122"/>
            </a:endParaRPr>
          </a:p>
          <a:p>
            <a:pPr algn="just">
              <a:lnSpc>
                <a:spcPct val="90000"/>
              </a:lnSpc>
              <a:defRPr/>
            </a:pPr>
            <a:endParaRPr lang="zh-CN" altLang="en-US" sz="2000" dirty="0">
              <a:latin typeface="宋体" pitchFamily="2" charset="-122"/>
            </a:endParaRPr>
          </a:p>
          <a:p>
            <a:pPr marL="0" algn="just">
              <a:lnSpc>
                <a:spcPct val="90000"/>
              </a:lnSpc>
              <a:defRPr/>
            </a:pPr>
            <a:endParaRPr lang="en-US" altLang="zh-CN" sz="2000" dirty="0" smtClean="0">
              <a:latin typeface="宋体" pitchFamily="2" charset="-122"/>
              <a:cs typeface="Times New Roman" pitchFamily="18" charset="0"/>
            </a:endParaRPr>
          </a:p>
          <a:p>
            <a:pPr marL="0" algn="just">
              <a:lnSpc>
                <a:spcPct val="90000"/>
              </a:lnSpc>
              <a:defRPr/>
            </a:pPr>
            <a:endParaRPr lang="en-US" altLang="zh-CN" sz="2000" dirty="0">
              <a:latin typeface="宋体" pitchFamily="2" charset="-122"/>
              <a:cs typeface="Times New Roman" pitchFamily="18" charset="0"/>
            </a:endParaRPr>
          </a:p>
          <a:p>
            <a:pPr marL="0" algn="just">
              <a:lnSpc>
                <a:spcPct val="90000"/>
              </a:lnSpc>
              <a:defRPr/>
            </a:pPr>
            <a:r>
              <a:rPr lang="zh-CN" altLang="en-US" sz="2000" dirty="0" smtClean="0">
                <a:latin typeface="宋体" pitchFamily="2" charset="-122"/>
                <a:cs typeface="Times New Roman" pitchFamily="18" charset="0"/>
              </a:rPr>
              <a:t>这个</a:t>
            </a:r>
            <a:r>
              <a:rPr lang="zh-CN" altLang="en-US" sz="2000" dirty="0">
                <a:latin typeface="宋体" pitchFamily="2" charset="-122"/>
                <a:cs typeface="Times New Roman" pitchFamily="18" charset="0"/>
              </a:rPr>
              <a:t>结果在实际工作中非常有</a:t>
            </a:r>
            <a:r>
              <a:rPr lang="zh-CN" altLang="en-US" sz="2000">
                <a:latin typeface="宋体" pitchFamily="2" charset="-122"/>
                <a:cs typeface="Times New Roman" pitchFamily="18" charset="0"/>
              </a:rPr>
              <a:t>用</a:t>
            </a:r>
            <a:r>
              <a:rPr lang="zh-CN" altLang="en-US" sz="2000" smtClean="0">
                <a:latin typeface="宋体" pitchFamily="2" charset="-122"/>
                <a:cs typeface="Times New Roman" pitchFamily="18" charset="0"/>
              </a:rPr>
              <a:t>，当</a:t>
            </a:r>
            <a:r>
              <a:rPr lang="en-US" altLang="zh-CN" sz="2000" dirty="0">
                <a:latin typeface="宋体" pitchFamily="2" charset="-122"/>
                <a:cs typeface="Times New Roman" pitchFamily="18" charset="0"/>
              </a:rPr>
              <a:t>f1</a:t>
            </a:r>
            <a:r>
              <a:rPr lang="zh-CN" altLang="en-US" sz="2000" dirty="0">
                <a:latin typeface="宋体" pitchFamily="2" charset="-122"/>
                <a:cs typeface="Times New Roman" pitchFamily="18" charset="0"/>
              </a:rPr>
              <a:t>可以忽略时，只需要初级单元的均值就可以得到方差</a:t>
            </a:r>
            <a:r>
              <a:rPr lang="zh-CN" altLang="en-US" sz="2000" dirty="0" smtClean="0">
                <a:latin typeface="宋体" pitchFamily="2" charset="-122"/>
                <a:cs typeface="Times New Roman" pitchFamily="18" charset="0"/>
              </a:rPr>
              <a:t>的近似估计。当然从另一方面看，</a:t>
            </a:r>
            <a:r>
              <a:rPr lang="en-US" altLang="zh-CN" sz="2000" dirty="0" smtClean="0">
                <a:latin typeface="宋体" pitchFamily="2" charset="-122"/>
                <a:cs typeface="Times New Roman" pitchFamily="18" charset="0"/>
              </a:rPr>
              <a:t>f1</a:t>
            </a:r>
            <a:r>
              <a:rPr lang="zh-CN" altLang="en-US" sz="2000" dirty="0" smtClean="0">
                <a:latin typeface="宋体" pitchFamily="2" charset="-122"/>
                <a:cs typeface="Times New Roman" pitchFamily="18" charset="0"/>
              </a:rPr>
              <a:t>可以忽略意味着总体中初级单元</a:t>
            </a:r>
            <a:r>
              <a:rPr lang="en-US" altLang="zh-CN" sz="2000" dirty="0">
                <a:latin typeface="宋体" pitchFamily="2" charset="-122"/>
              </a:rPr>
              <a:t>N</a:t>
            </a:r>
            <a:r>
              <a:rPr lang="zh-CN" altLang="en-US" sz="2000" dirty="0" smtClean="0">
                <a:latin typeface="宋体" pitchFamily="2" charset="-122"/>
              </a:rPr>
              <a:t>很大而选出的</a:t>
            </a:r>
            <a:r>
              <a:rPr lang="en-US" altLang="zh-CN" sz="2000" dirty="0" smtClean="0">
                <a:latin typeface="宋体" pitchFamily="2" charset="-122"/>
              </a:rPr>
              <a:t>n</a:t>
            </a:r>
            <a:r>
              <a:rPr lang="zh-CN" altLang="en-US" sz="2000" dirty="0" smtClean="0">
                <a:latin typeface="宋体" pitchFamily="2" charset="-122"/>
              </a:rPr>
              <a:t>很小，结果势必增大抽样误差。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dirty="0"/>
          </a:p>
        </p:txBody>
      </p:sp>
      <p:graphicFrame>
        <p:nvGraphicFramePr>
          <p:cNvPr id="73732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940524"/>
              </p:ext>
            </p:extLst>
          </p:nvPr>
        </p:nvGraphicFramePr>
        <p:xfrm>
          <a:off x="2912988" y="3284909"/>
          <a:ext cx="34575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4" name="Equation" r:id="rId3" imgW="1930400" imgH="444500" progId="Equation.DSMT4">
                  <p:embed/>
                </p:oleObj>
              </mc:Choice>
              <mc:Fallback>
                <p:oleObj name="Equation" r:id="rId3" imgW="1930400" imgH="4445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2988" y="3284909"/>
                        <a:ext cx="34575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五、初级单元规模不等的两阶段抽样</a:t>
            </a:r>
            <a:endParaRPr lang="en-US" altLang="zh-CN" dirty="0" smtClean="0"/>
          </a:p>
          <a:p>
            <a:pPr marL="457200" indent="-457200">
              <a:buFont typeface="Wingdings" pitchFamily="2" charset="2"/>
              <a:buChar char="n"/>
              <a:defRPr/>
            </a:pPr>
            <a:r>
              <a:rPr lang="zh-CN" altLang="en-US" sz="2800" dirty="0" smtClean="0"/>
              <a:t>下面介绍当初级单元大小不等时，仍然等概率抽取初级单元和二级单元的方法</a:t>
            </a:r>
            <a:endParaRPr lang="en-US" altLang="zh-CN" sz="2800" dirty="0" smtClean="0"/>
          </a:p>
          <a:p>
            <a:pPr marL="0" indent="0">
              <a:defRPr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1.</a:t>
            </a:r>
            <a:r>
              <a:rPr lang="zh-CN" altLang="en-US" sz="2800" dirty="0" smtClean="0"/>
              <a:t>简单估计量</a:t>
            </a:r>
            <a:endParaRPr lang="en-US" altLang="zh-CN" sz="2800" dirty="0" smtClean="0"/>
          </a:p>
          <a:p>
            <a:pPr marL="0" indent="0">
              <a:defRPr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</a:t>
            </a:r>
            <a:endParaRPr lang="zh-CN" altLang="en-US" sz="2800" dirty="0"/>
          </a:p>
        </p:txBody>
      </p:sp>
      <p:graphicFrame>
        <p:nvGraphicFramePr>
          <p:cNvPr id="74756" name="对象 3"/>
          <p:cNvGraphicFramePr>
            <a:graphicFrameLocks noChangeAspect="1"/>
          </p:cNvGraphicFramePr>
          <p:nvPr/>
        </p:nvGraphicFramePr>
        <p:xfrm>
          <a:off x="1252538" y="4292600"/>
          <a:ext cx="548640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8" name="Equation" r:id="rId3" imgW="2032000" imgH="635000" progId="Equation.DSMT4">
                  <p:embed/>
                </p:oleObj>
              </mc:Choice>
              <mc:Fallback>
                <p:oleObj name="Equation" r:id="rId3" imgW="2032000" imgH="6350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4292600"/>
                        <a:ext cx="5486400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graphicFrame>
        <p:nvGraphicFramePr>
          <p:cNvPr id="75779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1042988" y="2328863"/>
          <a:ext cx="6192837" cy="371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1" name="Equation" r:id="rId3" imgW="3771900" imgH="2260600" progId="Equation.DSMT4">
                  <p:embed/>
                </p:oleObj>
              </mc:Choice>
              <mc:Fallback>
                <p:oleObj name="Equation" r:id="rId3" imgW="3771900" imgH="22606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328863"/>
                        <a:ext cx="6192837" cy="371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132856"/>
            <a:ext cx="7772400" cy="4114800"/>
          </a:xfrm>
        </p:spPr>
        <p:txBody>
          <a:bodyPr/>
          <a:lstStyle/>
          <a:p>
            <a:pPr marL="0">
              <a:defRPr/>
            </a:pPr>
            <a:r>
              <a:rPr lang="zh-CN" altLang="en-US" sz="2800" dirty="0" smtClean="0"/>
              <a:t>     若一个估计量可以表示成样本观测值总值的常数倍，则称这个样本是自加权的。对于自加权样本，其估计量的表示形式非常简单，所以实际工作中，人们通常喜欢将样本构造成自加权的形式。</a:t>
            </a:r>
            <a:endParaRPr lang="en-US" altLang="zh-CN" sz="2800" dirty="0" smtClean="0"/>
          </a:p>
          <a:p>
            <a:pPr>
              <a:defRPr/>
            </a:pPr>
            <a:r>
              <a:rPr lang="zh-CN" altLang="en-US" sz="2800" dirty="0" smtClean="0"/>
              <a:t>由式（</a:t>
            </a:r>
            <a:r>
              <a:rPr lang="en-US" altLang="zh-CN" sz="2800" dirty="0" smtClean="0"/>
              <a:t>4.33</a:t>
            </a:r>
            <a:r>
              <a:rPr lang="zh-CN" altLang="en-US" sz="2800" dirty="0" smtClean="0"/>
              <a:t>）可知</a:t>
            </a:r>
            <a:endParaRPr lang="zh-CN" altLang="en-US" sz="2800" dirty="0"/>
          </a:p>
        </p:txBody>
      </p:sp>
      <p:graphicFrame>
        <p:nvGraphicFramePr>
          <p:cNvPr id="7680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975482"/>
              </p:ext>
            </p:extLst>
          </p:nvPr>
        </p:nvGraphicFramePr>
        <p:xfrm>
          <a:off x="544314" y="4912568"/>
          <a:ext cx="748823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6" name="Equation" r:id="rId3" imgW="3784600" imgH="431800" progId="Equation.DSMT4">
                  <p:embed/>
                </p:oleObj>
              </mc:Choice>
              <mc:Fallback>
                <p:oleObj name="Equation" r:id="rId3" imgW="3784600" imgH="431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314" y="4912568"/>
                        <a:ext cx="748823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等概率两阶段抽样</a:t>
            </a:r>
          </a:p>
        </p:txBody>
      </p:sp>
      <p:sp>
        <p:nvSpPr>
          <p:cNvPr id="77827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2.</a:t>
            </a:r>
            <a:r>
              <a:rPr lang="zh-CN" altLang="en-US" sz="2800" smtClean="0"/>
              <a:t>比率估计量</a:t>
            </a:r>
            <a:endParaRPr lang="en-US" altLang="zh-CN" sz="2800" smtClean="0"/>
          </a:p>
          <a:p>
            <a:endParaRPr lang="zh-CN" altLang="en-US" sz="2800" smtClean="0"/>
          </a:p>
        </p:txBody>
      </p:sp>
      <p:graphicFrame>
        <p:nvGraphicFramePr>
          <p:cNvPr id="77828" name="对象 4"/>
          <p:cNvGraphicFramePr>
            <a:graphicFrameLocks noChangeAspect="1"/>
          </p:cNvGraphicFramePr>
          <p:nvPr/>
        </p:nvGraphicFramePr>
        <p:xfrm>
          <a:off x="1258888" y="2565400"/>
          <a:ext cx="6985000" cy="388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0" name="Equation" r:id="rId3" imgW="5372100" imgH="2413000" progId="Equation.DSMT4">
                  <p:embed/>
                </p:oleObj>
              </mc:Choice>
              <mc:Fallback>
                <p:oleObj name="Equation" r:id="rId3" imgW="5372100" imgH="24130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2565400"/>
                        <a:ext cx="6985000" cy="388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第三节  等概率两阶段抽</a:t>
            </a:r>
            <a:r>
              <a:rPr lang="zh-CN" altLang="en-US" smtClean="0"/>
              <a:t>样</a:t>
            </a:r>
          </a:p>
        </p:txBody>
      </p:sp>
      <p:graphicFrame>
        <p:nvGraphicFramePr>
          <p:cNvPr id="78851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900113" y="1989138"/>
          <a:ext cx="6624637" cy="417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3" name="Equation" r:id="rId3" imgW="3594100" imgH="2006600" progId="Equation.DSMT4">
                  <p:embed/>
                </p:oleObj>
              </mc:Choice>
              <mc:Fallback>
                <p:oleObj name="Equation" r:id="rId3" imgW="3594100" imgH="20066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989138"/>
                        <a:ext cx="6624637" cy="417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第四节 等概率两阶段抽样设计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z="2800" dirty="0" smtClean="0"/>
              <a:t>在一个两阶段样本时，需要考虑以下四个问题：</a:t>
            </a:r>
            <a:endParaRPr lang="en-US" altLang="zh-CN" sz="2800" dirty="0" smtClean="0"/>
          </a:p>
          <a:p>
            <a:pPr>
              <a:defRPr/>
            </a:pPr>
            <a:endParaRPr lang="en-US" altLang="zh-CN" sz="2800" dirty="0" smtClean="0"/>
          </a:p>
          <a:p>
            <a:pPr marL="0" indent="0">
              <a:defRPr/>
            </a:pPr>
            <a:r>
              <a:rPr lang="zh-CN" altLang="en-US" sz="2800" dirty="0" smtClean="0"/>
              <a:t>（</a:t>
            </a:r>
            <a:r>
              <a:rPr lang="en-US" altLang="zh-CN" sz="2800" dirty="0" smtClean="0"/>
              <a:t>1</a:t>
            </a:r>
            <a:r>
              <a:rPr lang="zh-CN" altLang="en-US" sz="2800" dirty="0" smtClean="0"/>
              <a:t>）大体需要多高的精度？</a:t>
            </a:r>
            <a:endParaRPr lang="en-US" altLang="zh-CN" sz="2800" dirty="0" smtClean="0"/>
          </a:p>
          <a:p>
            <a:pPr marL="0" indent="0">
              <a:defRPr/>
            </a:pPr>
            <a:r>
              <a:rPr lang="zh-CN" altLang="en-US" sz="2800" dirty="0" smtClean="0"/>
              <a:t>（</a:t>
            </a:r>
            <a:r>
              <a:rPr lang="en-US" altLang="zh-CN" sz="2800" dirty="0" smtClean="0"/>
              <a:t>2</a:t>
            </a:r>
            <a:r>
              <a:rPr lang="zh-CN" altLang="en-US" sz="2800" dirty="0" smtClean="0"/>
              <a:t>）</a:t>
            </a:r>
            <a:r>
              <a:rPr lang="en-US" altLang="zh-CN" sz="2800" dirty="0" smtClean="0"/>
              <a:t>PSU</a:t>
            </a:r>
            <a:r>
              <a:rPr lang="zh-CN" altLang="en-US" sz="2800" dirty="0" smtClean="0"/>
              <a:t>的规模应该有多大？</a:t>
            </a:r>
            <a:endParaRPr lang="en-US" altLang="zh-CN" sz="2800" dirty="0" smtClean="0"/>
          </a:p>
          <a:p>
            <a:pPr marL="0" indent="0">
              <a:defRPr/>
            </a:pPr>
            <a:r>
              <a:rPr lang="zh-CN" altLang="en-US" sz="2800" dirty="0" smtClean="0"/>
              <a:t>（</a:t>
            </a:r>
            <a:r>
              <a:rPr lang="en-US" altLang="zh-CN" sz="2800" dirty="0" smtClean="0"/>
              <a:t>3</a:t>
            </a:r>
            <a:r>
              <a:rPr lang="zh-CN" altLang="en-US" sz="2800" dirty="0" smtClean="0"/>
              <a:t>）在每个入样的</a:t>
            </a:r>
            <a:r>
              <a:rPr lang="en-US" altLang="zh-CN" sz="2800" dirty="0" smtClean="0"/>
              <a:t>PSU</a:t>
            </a:r>
            <a:r>
              <a:rPr lang="zh-CN" altLang="en-US" sz="2800" dirty="0" smtClean="0"/>
              <a:t>中应该抽取多少个</a:t>
            </a:r>
            <a:r>
              <a:rPr lang="en-US" altLang="zh-CN" sz="2800" dirty="0" smtClean="0"/>
              <a:t>SSU</a:t>
            </a:r>
            <a:r>
              <a:rPr lang="zh-CN" altLang="en-US" sz="2800" dirty="0" smtClean="0"/>
              <a:t>？</a:t>
            </a:r>
            <a:endParaRPr lang="en-US" altLang="zh-CN" sz="2800" dirty="0" smtClean="0"/>
          </a:p>
          <a:p>
            <a:pPr marL="0" indent="0">
              <a:defRPr/>
            </a:pPr>
            <a:r>
              <a:rPr lang="zh-CN" altLang="en-US" sz="2800" dirty="0" smtClean="0"/>
              <a:t>（</a:t>
            </a:r>
            <a:r>
              <a:rPr lang="en-US" altLang="zh-CN" sz="2800" dirty="0" smtClean="0"/>
              <a:t>4</a:t>
            </a:r>
            <a:r>
              <a:rPr lang="zh-CN" altLang="en-US" sz="2800" dirty="0" smtClean="0"/>
              <a:t>）应该抽取多少个</a:t>
            </a:r>
            <a:r>
              <a:rPr lang="en-US" altLang="zh-CN" sz="2800" dirty="0" smtClean="0"/>
              <a:t>PSU?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zh-CN" smtClean="0"/>
              <a:t>  : </a:t>
            </a:r>
            <a:r>
              <a:rPr lang="zh-CN" altLang="en-US" smtClean="0"/>
              <a:t>总体中第</a:t>
            </a:r>
            <a:r>
              <a:rPr lang="en-US" altLang="zh-CN" smtClean="0"/>
              <a:t>i</a:t>
            </a:r>
            <a:r>
              <a:rPr lang="zh-CN" altLang="en-US" smtClean="0"/>
              <a:t>群个体均值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mtClean="0"/>
              <a:t>  </a:t>
            </a:r>
            <a:r>
              <a:rPr lang="en-US" altLang="zh-CN" smtClean="0"/>
              <a:t>: </a:t>
            </a:r>
            <a:r>
              <a:rPr lang="zh-CN" altLang="en-US" smtClean="0"/>
              <a:t>样本中第</a:t>
            </a:r>
            <a:r>
              <a:rPr lang="en-US" altLang="zh-CN" smtClean="0"/>
              <a:t>i</a:t>
            </a:r>
            <a:r>
              <a:rPr lang="zh-CN" altLang="en-US" smtClean="0"/>
              <a:t>群个体均值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mtClean="0"/>
              <a:t>  </a:t>
            </a:r>
            <a:r>
              <a:rPr lang="en-US" altLang="zh-CN" smtClean="0"/>
              <a:t>: </a:t>
            </a:r>
            <a:r>
              <a:rPr lang="zh-CN" altLang="en-US" smtClean="0"/>
              <a:t>总体的群均值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mtClean="0"/>
              <a:t>  </a:t>
            </a:r>
            <a:r>
              <a:rPr lang="en-US" altLang="zh-CN" smtClean="0"/>
              <a:t>: </a:t>
            </a:r>
            <a:r>
              <a:rPr lang="zh-CN" altLang="en-US" smtClean="0"/>
              <a:t>样本的群均值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endParaRPr lang="zh-CN" altLang="en-US" smtClean="0"/>
          </a:p>
          <a:p>
            <a:pPr lvl="1" eaLnBrk="1" hangingPunct="1">
              <a:buFontTx/>
              <a:buNone/>
            </a:pPr>
            <a:endParaRPr lang="en-US" altLang="zh-CN" smtClean="0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7253288" y="2041525"/>
          <a:ext cx="274637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2041525"/>
                        <a:ext cx="274637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3" name="Equation" r:id="rId5" imgW="114151" imgH="215619" progId="Equation.3">
                  <p:embed/>
                </p:oleObj>
              </mc:Choice>
              <mc:Fallback>
                <p:oleObj name="Equation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7"/>
          <p:cNvGraphicFramePr>
            <a:graphicFrameLocks noChangeAspect="1"/>
          </p:cNvGraphicFramePr>
          <p:nvPr/>
        </p:nvGraphicFramePr>
        <p:xfrm>
          <a:off x="5913438" y="3962400"/>
          <a:ext cx="201295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" name="Equation" r:id="rId6" imgW="838200" imgH="457200" progId="Equation.3">
                  <p:embed/>
                </p:oleObj>
              </mc:Choice>
              <mc:Fallback>
                <p:oleObj name="Equation" r:id="rId6" imgW="8382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3438" y="3962400"/>
                        <a:ext cx="2012950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8"/>
          <p:cNvGraphicFramePr>
            <a:graphicFrameLocks noChangeAspect="1"/>
          </p:cNvGraphicFramePr>
          <p:nvPr/>
        </p:nvGraphicFramePr>
        <p:xfrm>
          <a:off x="4457700" y="3276600"/>
          <a:ext cx="2286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5" name="Equation" r:id="rId8" imgW="228501" imgH="304668" progId="Equation.3">
                  <p:embed/>
                </p:oleObj>
              </mc:Choice>
              <mc:Fallback>
                <p:oleObj name="Equation" r:id="rId8" imgW="228501" imgH="30466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3276600"/>
                        <a:ext cx="2286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9"/>
          <p:cNvGraphicFramePr>
            <a:graphicFrameLocks noChangeAspect="1"/>
          </p:cNvGraphicFramePr>
          <p:nvPr/>
        </p:nvGraphicFramePr>
        <p:xfrm>
          <a:off x="1524000" y="1981200"/>
          <a:ext cx="481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6" name="Equation" r:id="rId10" imgW="152334" imgH="241195" progId="Equation.3">
                  <p:embed/>
                </p:oleObj>
              </mc:Choice>
              <mc:Fallback>
                <p:oleObj name="Equation" r:id="rId10" imgW="152334" imgH="241195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81200"/>
                        <a:ext cx="481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5" name="Object 10"/>
          <p:cNvGraphicFramePr>
            <a:graphicFrameLocks noChangeAspect="1"/>
          </p:cNvGraphicFramePr>
          <p:nvPr/>
        </p:nvGraphicFramePr>
        <p:xfrm>
          <a:off x="6172200" y="1905000"/>
          <a:ext cx="15240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7" name="Equation" r:id="rId12" imgW="634725" imgH="380835" progId="Equation.3">
                  <p:embed/>
                </p:oleObj>
              </mc:Choice>
              <mc:Fallback>
                <p:oleObj name="Equation" r:id="rId12" imgW="634725" imgH="380835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905000"/>
                        <a:ext cx="1524000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6" name="Object 12"/>
          <p:cNvGraphicFramePr>
            <a:graphicFrameLocks noChangeAspect="1"/>
          </p:cNvGraphicFramePr>
          <p:nvPr/>
        </p:nvGraphicFramePr>
        <p:xfrm>
          <a:off x="1504950" y="3067050"/>
          <a:ext cx="5207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8" name="Equation" r:id="rId14" imgW="165028" imgH="228501" progId="Equation.3">
                  <p:embed/>
                </p:oleObj>
              </mc:Choice>
              <mc:Fallback>
                <p:oleObj name="Equation" r:id="rId14" imgW="16502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3067050"/>
                        <a:ext cx="5207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7" name="Object 13"/>
          <p:cNvGraphicFramePr>
            <a:graphicFrameLocks noChangeAspect="1"/>
          </p:cNvGraphicFramePr>
          <p:nvPr/>
        </p:nvGraphicFramePr>
        <p:xfrm>
          <a:off x="6096000" y="2895600"/>
          <a:ext cx="1585913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9" name="Equation" r:id="rId16" imgW="660113" imgH="380835" progId="Equation.3">
                  <p:embed/>
                </p:oleObj>
              </mc:Choice>
              <mc:Fallback>
                <p:oleObj name="Equation" r:id="rId16" imgW="660113" imgH="380835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895600"/>
                        <a:ext cx="1585913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8" name="Object 14"/>
          <p:cNvGraphicFramePr>
            <a:graphicFrameLocks noChangeAspect="1"/>
          </p:cNvGraphicFramePr>
          <p:nvPr/>
        </p:nvGraphicFramePr>
        <p:xfrm>
          <a:off x="1524000" y="4171950"/>
          <a:ext cx="481013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0" name="Equation" r:id="rId18" imgW="152268" imgH="253780" progId="Equation.3">
                  <p:embed/>
                </p:oleObj>
              </mc:Choice>
              <mc:Fallback>
                <p:oleObj name="Equation" r:id="rId18" imgW="152268" imgH="2537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171950"/>
                        <a:ext cx="481013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15"/>
          <p:cNvGraphicFramePr>
            <a:graphicFrameLocks noChangeAspect="1"/>
          </p:cNvGraphicFramePr>
          <p:nvPr/>
        </p:nvGraphicFramePr>
        <p:xfrm>
          <a:off x="1524000" y="5334000"/>
          <a:ext cx="439738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1" name="Equation" r:id="rId20" imgW="139639" imgH="190417" progId="Equation.3">
                  <p:embed/>
                </p:oleObj>
              </mc:Choice>
              <mc:Fallback>
                <p:oleObj name="Equation" r:id="rId20" imgW="139639" imgH="190417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334000"/>
                        <a:ext cx="439738" cy="60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0" name="Object 16"/>
          <p:cNvGraphicFramePr>
            <a:graphicFrameLocks noChangeAspect="1"/>
          </p:cNvGraphicFramePr>
          <p:nvPr/>
        </p:nvGraphicFramePr>
        <p:xfrm>
          <a:off x="5897563" y="5029200"/>
          <a:ext cx="189230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2" name="Equation" r:id="rId22" imgW="787400" imgH="457200" progId="Equation.3">
                  <p:embed/>
                </p:oleObj>
              </mc:Choice>
              <mc:Fallback>
                <p:oleObj name="Equation" r:id="rId22" imgW="787400" imgH="457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563" y="5029200"/>
                        <a:ext cx="1892300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第四节 等概率两阶段抽样设计</a:t>
            </a:r>
          </a:p>
        </p:txBody>
      </p:sp>
      <p:sp>
        <p:nvSpPr>
          <p:cNvPr id="80899" name="内容占位符 2"/>
          <p:cNvSpPr>
            <a:spLocks noGrp="1"/>
          </p:cNvSpPr>
          <p:nvPr>
            <p:ph idx="1"/>
          </p:nvPr>
        </p:nvSpPr>
        <p:spPr>
          <a:xfrm>
            <a:off x="755576" y="2204864"/>
            <a:ext cx="7772400" cy="2448272"/>
          </a:xfrm>
        </p:spPr>
        <p:txBody>
          <a:bodyPr/>
          <a:lstStyle/>
          <a:p>
            <a:pPr marL="0"/>
            <a:r>
              <a:rPr lang="en-US" altLang="zh-CN" sz="2800" smtClean="0"/>
              <a:t>   </a:t>
            </a:r>
            <a:r>
              <a:rPr lang="zh-CN" altLang="en-US" sz="2800" smtClean="0"/>
              <a:t>问题（</a:t>
            </a:r>
            <a:r>
              <a:rPr lang="en-US" altLang="zh-CN" sz="2800" smtClean="0"/>
              <a:t>1</a:t>
            </a:r>
            <a:r>
              <a:rPr lang="zh-CN" altLang="en-US" sz="2800" smtClean="0"/>
              <a:t>）是在任何调查设计中都要面临的，</a:t>
            </a:r>
            <a:r>
              <a:rPr lang="en-US" altLang="zh-CN" sz="2800" smtClean="0"/>
              <a:t>PSU</a:t>
            </a:r>
            <a:r>
              <a:rPr lang="zh-CN" altLang="en-US" sz="2800" smtClean="0"/>
              <a:t>通常是自然单位，比如县级市、居委会、班级、企业、农场等。要回答（</a:t>
            </a:r>
            <a:r>
              <a:rPr lang="en-US" altLang="zh-CN" sz="2800" smtClean="0"/>
              <a:t>3</a:t>
            </a:r>
            <a:r>
              <a:rPr lang="zh-CN" altLang="en-US" sz="2800" smtClean="0"/>
              <a:t>）和（</a:t>
            </a:r>
            <a:r>
              <a:rPr lang="en-US" altLang="zh-CN" sz="2800" smtClean="0"/>
              <a:t>4</a:t>
            </a:r>
            <a:r>
              <a:rPr lang="zh-CN" altLang="en-US" sz="2800" smtClean="0"/>
              <a:t>），则需要了解</a:t>
            </a:r>
            <a:r>
              <a:rPr lang="en-US" altLang="zh-CN" sz="2800" smtClean="0"/>
              <a:t>PSU</a:t>
            </a:r>
            <a:r>
              <a:rPr lang="zh-CN" altLang="en-US" sz="2800" smtClean="0"/>
              <a:t>的平均调查成本、</a:t>
            </a:r>
            <a:r>
              <a:rPr lang="en-US" altLang="zh-CN" sz="2800" smtClean="0"/>
              <a:t>SSU</a:t>
            </a:r>
            <a:r>
              <a:rPr lang="zh-CN" altLang="en-US" sz="2800" smtClean="0"/>
              <a:t>的平均调查成本、</a:t>
            </a:r>
            <a:r>
              <a:rPr lang="en-US" altLang="zh-CN" sz="2800" smtClean="0"/>
              <a:t>PSU</a:t>
            </a:r>
            <a:r>
              <a:rPr lang="zh-CN" altLang="en-US" sz="2800" smtClean="0"/>
              <a:t>间的差异等信息。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第四节 等概率两阶段抽样设计</a:t>
            </a:r>
          </a:p>
        </p:txBody>
      </p:sp>
      <p:sp>
        <p:nvSpPr>
          <p:cNvPr id="81923" name="内容占位符 2"/>
          <p:cNvSpPr>
            <a:spLocks noGrp="1"/>
          </p:cNvSpPr>
          <p:nvPr>
            <p:ph idx="1"/>
          </p:nvPr>
        </p:nvSpPr>
        <p:spPr>
          <a:xfrm>
            <a:off x="827088" y="2017713"/>
            <a:ext cx="8128000" cy="4114800"/>
          </a:xfrm>
        </p:spPr>
        <p:txBody>
          <a:bodyPr/>
          <a:lstStyle/>
          <a:p>
            <a:pPr marL="0"/>
            <a:r>
              <a:rPr lang="zh-CN" altLang="en-US" sz="2800" smtClean="0"/>
              <a:t>   假定</a:t>
            </a:r>
            <a:r>
              <a:rPr lang="en-US" altLang="zh-CN" sz="2800" smtClean="0"/>
              <a:t>PSU</a:t>
            </a:r>
            <a:r>
              <a:rPr lang="zh-CN" altLang="en-US" sz="2800" smtClean="0"/>
              <a:t>大小相等，考虑费用函数为最简单的一种形式：</a:t>
            </a:r>
            <a:endParaRPr lang="en-US" altLang="zh-CN" sz="2800" smtClean="0"/>
          </a:p>
          <a:p>
            <a:pPr marL="0"/>
            <a:endParaRPr lang="zh-CN" altLang="en-US" sz="2800" smtClean="0"/>
          </a:p>
        </p:txBody>
      </p:sp>
      <p:graphicFrame>
        <p:nvGraphicFramePr>
          <p:cNvPr id="81924" name="对象 3"/>
          <p:cNvGraphicFramePr>
            <a:graphicFrameLocks noChangeAspect="1"/>
          </p:cNvGraphicFramePr>
          <p:nvPr/>
        </p:nvGraphicFramePr>
        <p:xfrm>
          <a:off x="971550" y="2924175"/>
          <a:ext cx="7848600" cy="374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6" name="Equation" r:id="rId3" imgW="5130800" imgH="2095500" progId="Equation.DSMT4">
                  <p:embed/>
                </p:oleObj>
              </mc:Choice>
              <mc:Fallback>
                <p:oleObj name="Equation" r:id="rId3" imgW="5130800" imgH="20955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924175"/>
                        <a:ext cx="7848600" cy="374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第四节 等概率两阶段抽样设计</a:t>
            </a:r>
          </a:p>
        </p:txBody>
      </p:sp>
      <p:sp>
        <p:nvSpPr>
          <p:cNvPr id="829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</a:t>
            </a:r>
            <a:r>
              <a:rPr lang="en-US" altLang="zh-CN" smtClean="0"/>
              <a:t>4-5</a:t>
            </a:r>
          </a:p>
          <a:p>
            <a:r>
              <a:rPr lang="zh-CN" altLang="en-US" smtClean="0"/>
              <a:t>（续例</a:t>
            </a:r>
            <a:r>
              <a:rPr lang="en-US" altLang="zh-CN" smtClean="0"/>
              <a:t>4-4</a:t>
            </a:r>
            <a:r>
              <a:rPr lang="zh-CN" altLang="en-US" smtClean="0"/>
              <a:t>）</a:t>
            </a:r>
            <a:endParaRPr lang="en-US" altLang="zh-CN" smtClean="0"/>
          </a:p>
          <a:p>
            <a:endParaRPr lang="zh-CN" altLang="en-US" smtClean="0"/>
          </a:p>
        </p:txBody>
      </p:sp>
      <p:graphicFrame>
        <p:nvGraphicFramePr>
          <p:cNvPr id="82948" name="对象 3"/>
          <p:cNvGraphicFramePr>
            <a:graphicFrameLocks noChangeAspect="1"/>
          </p:cNvGraphicFramePr>
          <p:nvPr/>
        </p:nvGraphicFramePr>
        <p:xfrm>
          <a:off x="3492500" y="2420938"/>
          <a:ext cx="41036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2" name="Equation" r:id="rId3" imgW="2235200" imgH="431800" progId="Equation.DSMT4">
                  <p:embed/>
                </p:oleObj>
              </mc:Choice>
              <mc:Fallback>
                <p:oleObj name="Equation" r:id="rId3" imgW="2235200" imgH="431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2420938"/>
                        <a:ext cx="41036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9" name="对象 4"/>
          <p:cNvGraphicFramePr>
            <a:graphicFrameLocks noChangeAspect="1"/>
          </p:cNvGraphicFramePr>
          <p:nvPr/>
        </p:nvGraphicFramePr>
        <p:xfrm>
          <a:off x="1692275" y="3284538"/>
          <a:ext cx="5975350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3" name="Equation" r:id="rId5" imgW="2997200" imgH="1663700" progId="Equation.DSMT4">
                  <p:embed/>
                </p:oleObj>
              </mc:Choice>
              <mc:Fallback>
                <p:oleObj name="Equation" r:id="rId5" imgW="2997200" imgH="16637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284538"/>
                        <a:ext cx="5975350" cy="345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/>
              <a:t>第四节 等概率两阶段抽样设计</a:t>
            </a:r>
          </a:p>
        </p:txBody>
      </p:sp>
      <p:graphicFrame>
        <p:nvGraphicFramePr>
          <p:cNvPr id="83971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684213" y="2349500"/>
          <a:ext cx="8351837" cy="331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3" name="Equation" r:id="rId3" imgW="4851400" imgH="1727200" progId="Equation.DSMT4">
                  <p:embed/>
                </p:oleObj>
              </mc:Choice>
              <mc:Fallback>
                <p:oleObj name="Equation" r:id="rId3" imgW="4851400" imgH="1727200" progId="Equation.DSMT4">
                  <p:embed/>
                  <p:pic>
                    <p:nvPicPr>
                      <p:cNvPr id="0" name="内容占位符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349500"/>
                        <a:ext cx="8351837" cy="331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zh-CN" sz="2800" smtClean="0"/>
              <a:t>     : </a:t>
            </a:r>
            <a:r>
              <a:rPr lang="zh-CN" altLang="en-US" sz="2800" smtClean="0"/>
              <a:t>总体中的个体均值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（各群         ）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: </a:t>
            </a:r>
            <a:r>
              <a:rPr lang="zh-CN" altLang="en-US" sz="2800" smtClean="0"/>
              <a:t>样本中的个体均值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zh-CN" sz="2400" smtClean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7253288" y="2041525"/>
          <a:ext cx="274637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8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2041525"/>
                        <a:ext cx="274637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9" name="Equation" r:id="rId5" imgW="114151" imgH="215619" progId="Equation.3">
                  <p:embed/>
                </p:oleObj>
              </mc:Choice>
              <mc:Fallback>
                <p:oleObj name="Equation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8"/>
          <p:cNvGraphicFramePr>
            <a:graphicFrameLocks noChangeAspect="1"/>
          </p:cNvGraphicFramePr>
          <p:nvPr/>
        </p:nvGraphicFramePr>
        <p:xfrm>
          <a:off x="1371600" y="1981200"/>
          <a:ext cx="52070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0" name="Equation" r:id="rId6" imgW="164885" imgH="215619" progId="Equation.3">
                  <p:embed/>
                </p:oleObj>
              </mc:Choice>
              <mc:Fallback>
                <p:oleObj name="Equation" r:id="rId6" imgW="164885" imgH="21561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81200"/>
                        <a:ext cx="520700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9"/>
          <p:cNvGraphicFramePr>
            <a:graphicFrameLocks noChangeAspect="1"/>
          </p:cNvGraphicFramePr>
          <p:nvPr/>
        </p:nvGraphicFramePr>
        <p:xfrm>
          <a:off x="6234113" y="1981200"/>
          <a:ext cx="1462087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1" name="Equation" r:id="rId8" imgW="609336" imgH="317362" progId="Equation.3">
                  <p:embed/>
                </p:oleObj>
              </mc:Choice>
              <mc:Fallback>
                <p:oleObj name="Equation" r:id="rId8" imgW="609336" imgH="31736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1981200"/>
                        <a:ext cx="1462087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10"/>
          <p:cNvGraphicFramePr>
            <a:graphicFrameLocks noChangeAspect="1"/>
          </p:cNvGraphicFramePr>
          <p:nvPr/>
        </p:nvGraphicFramePr>
        <p:xfrm>
          <a:off x="1219200" y="3962400"/>
          <a:ext cx="44132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" name="Equation" r:id="rId10" imgW="139579" imgH="215713" progId="Equation.3">
                  <p:embed/>
                </p:oleObj>
              </mc:Choice>
              <mc:Fallback>
                <p:oleObj name="Equation" r:id="rId10" imgW="139579" imgH="215713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962400"/>
                        <a:ext cx="441325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11"/>
          <p:cNvGraphicFramePr>
            <a:graphicFrameLocks noChangeAspect="1"/>
          </p:cNvGraphicFramePr>
          <p:nvPr/>
        </p:nvGraphicFramePr>
        <p:xfrm>
          <a:off x="6324600" y="3962400"/>
          <a:ext cx="13430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3" name="Equation" r:id="rId12" imgW="558800" imgH="330200" progId="Equation.3">
                  <p:embed/>
                </p:oleObj>
              </mc:Choice>
              <mc:Fallback>
                <p:oleObj name="Equation" r:id="rId12" imgW="558800" imgH="330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962400"/>
                        <a:ext cx="1343025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5"/>
          <p:cNvGraphicFramePr>
            <a:graphicFrameLocks noChangeAspect="1"/>
          </p:cNvGraphicFramePr>
          <p:nvPr/>
        </p:nvGraphicFramePr>
        <p:xfrm>
          <a:off x="2895600" y="3124200"/>
          <a:ext cx="914400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" name="Equation" r:id="rId14" imgW="545863" imgH="228501" progId="Equation.3">
                  <p:embed/>
                </p:oleObj>
              </mc:Choice>
              <mc:Fallback>
                <p:oleObj name="Equation" r:id="rId14" imgW="545863" imgH="22850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124200"/>
                        <a:ext cx="914400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smtClean="0"/>
              <a:t>第一节 概述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zh-CN" sz="2800" smtClean="0"/>
              <a:t>    :  </a:t>
            </a:r>
            <a:r>
              <a:rPr lang="zh-CN" altLang="en-US" sz="2800" smtClean="0"/>
              <a:t>总体方差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eaLnBrk="1" hangingPunct="1">
              <a:lnSpc>
                <a:spcPct val="11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: </a:t>
            </a:r>
            <a:r>
              <a:rPr lang="zh-CN" altLang="en-US" sz="2800" smtClean="0"/>
              <a:t>总体群间方差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eaLnBrk="1" hangingPunct="1">
              <a:lnSpc>
                <a:spcPct val="110000"/>
              </a:lnSpc>
            </a:pPr>
            <a:r>
              <a:rPr lang="zh-CN" altLang="en-US" sz="2800" smtClean="0"/>
              <a:t>    </a:t>
            </a:r>
            <a:r>
              <a:rPr lang="en-US" altLang="zh-CN" sz="2800" smtClean="0"/>
              <a:t>: </a:t>
            </a:r>
            <a:r>
              <a:rPr lang="zh-CN" altLang="en-US" sz="2800" smtClean="0"/>
              <a:t>总体群内方差</a:t>
            </a:r>
          </a:p>
          <a:p>
            <a:pPr lvl="2" eaLnBrk="1" hangingPunct="1">
              <a:lnSpc>
                <a:spcPct val="110000"/>
              </a:lnSpc>
              <a:buFontTx/>
              <a:buNone/>
            </a:pPr>
            <a:endParaRPr lang="zh-CN" altLang="en-US" sz="20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zh-CN" altLang="en-US" sz="2400" smtClean="0"/>
              <a:t>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zh-CN" altLang="en-US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zh-CN" sz="2400" smtClean="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7253288" y="2041525"/>
          <a:ext cx="274637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4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2041525"/>
                        <a:ext cx="274637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Equation" r:id="rId5" imgW="114151" imgH="215619" progId="Equation.3">
                  <p:embed/>
                </p:oleObj>
              </mc:Choice>
              <mc:Fallback>
                <p:oleObj name="Equation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16"/>
          <p:cNvGraphicFramePr>
            <a:graphicFrameLocks noChangeAspect="1"/>
          </p:cNvGraphicFramePr>
          <p:nvPr/>
        </p:nvGraphicFramePr>
        <p:xfrm>
          <a:off x="4419600" y="4800600"/>
          <a:ext cx="4487863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Equation" r:id="rId6" imgW="1866090" imgH="444307" progId="Equation.3">
                  <p:embed/>
                </p:oleObj>
              </mc:Choice>
              <mc:Fallback>
                <p:oleObj name="Equation" r:id="rId6" imgW="1866090" imgH="444307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00600"/>
                        <a:ext cx="4487863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17"/>
          <p:cNvGraphicFramePr>
            <a:graphicFrameLocks noChangeAspect="1"/>
          </p:cNvGraphicFramePr>
          <p:nvPr/>
        </p:nvGraphicFramePr>
        <p:xfrm>
          <a:off x="1143000" y="4953000"/>
          <a:ext cx="5381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Equation" r:id="rId8" imgW="190417" imgH="241195" progId="Equation.3">
                  <p:embed/>
                </p:oleObj>
              </mc:Choice>
              <mc:Fallback>
                <p:oleObj name="Equation" r:id="rId8" imgW="190417" imgH="241195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953000"/>
                        <a:ext cx="53816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18"/>
          <p:cNvGraphicFramePr>
            <a:graphicFrameLocks noChangeAspect="1"/>
          </p:cNvGraphicFramePr>
          <p:nvPr/>
        </p:nvGraphicFramePr>
        <p:xfrm>
          <a:off x="4419600" y="3352800"/>
          <a:ext cx="3416300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" name="Equation" r:id="rId10" imgW="1422400" imgH="431800" progId="Equation.3">
                  <p:embed/>
                </p:oleObj>
              </mc:Choice>
              <mc:Fallback>
                <p:oleObj name="Equation" r:id="rId10" imgW="1422400" imgH="4318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352800"/>
                        <a:ext cx="3416300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19"/>
          <p:cNvGraphicFramePr>
            <a:graphicFrameLocks noChangeAspect="1"/>
          </p:cNvGraphicFramePr>
          <p:nvPr/>
        </p:nvGraphicFramePr>
        <p:xfrm>
          <a:off x="1143000" y="3505200"/>
          <a:ext cx="5381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" name="Equation" r:id="rId12" imgW="190417" imgH="241195" progId="Equation.3">
                  <p:embed/>
                </p:oleObj>
              </mc:Choice>
              <mc:Fallback>
                <p:oleObj name="Equation" r:id="rId12" imgW="190417" imgH="241195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505200"/>
                        <a:ext cx="53816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4" name="Object 20"/>
          <p:cNvGraphicFramePr>
            <a:graphicFrameLocks noChangeAspect="1"/>
          </p:cNvGraphicFramePr>
          <p:nvPr/>
        </p:nvGraphicFramePr>
        <p:xfrm>
          <a:off x="1219200" y="2057400"/>
          <a:ext cx="5000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" name="Equation" r:id="rId14" imgW="190417" imgH="203112" progId="Equation.3">
                  <p:embed/>
                </p:oleObj>
              </mc:Choice>
              <mc:Fallback>
                <p:oleObj name="Equation" r:id="rId14" imgW="190417" imgH="203112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057400"/>
                        <a:ext cx="5000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21"/>
          <p:cNvGraphicFramePr>
            <a:graphicFrameLocks noChangeAspect="1"/>
          </p:cNvGraphicFramePr>
          <p:nvPr/>
        </p:nvGraphicFramePr>
        <p:xfrm>
          <a:off x="4495800" y="1981200"/>
          <a:ext cx="399573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" name="Equation" r:id="rId16" imgW="1663700" imgH="444500" progId="Equation.3">
                  <p:embed/>
                </p:oleObj>
              </mc:Choice>
              <mc:Fallback>
                <p:oleObj name="Equation" r:id="rId16" imgW="1663700" imgH="4445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981200"/>
                        <a:ext cx="399573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1619</TotalTime>
  <Words>1945</Words>
  <Application>Microsoft Office PowerPoint</Application>
  <PresentationFormat>全屏显示(4:3)</PresentationFormat>
  <Paragraphs>470</Paragraphs>
  <Slides>73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73</vt:i4>
      </vt:variant>
    </vt:vector>
  </HeadingPairs>
  <TitlesOfParts>
    <vt:vector size="83" baseType="lpstr">
      <vt:lpstr>宋体</vt:lpstr>
      <vt:lpstr>Arial</vt:lpstr>
      <vt:lpstr>Calibri</vt:lpstr>
      <vt:lpstr>Cambria Math</vt:lpstr>
      <vt:lpstr>Tahoma</vt:lpstr>
      <vt:lpstr>Times New Roman</vt:lpstr>
      <vt:lpstr>Wingdings</vt:lpstr>
      <vt:lpstr>Blends</vt:lpstr>
      <vt:lpstr>Equation</vt:lpstr>
      <vt:lpstr>公式</vt:lpstr>
      <vt:lpstr>第四章 等概率整群抽样和多阶段抽样 </vt:lpstr>
      <vt:lpstr>第一节 概述 </vt:lpstr>
      <vt:lpstr>第一节 概述</vt:lpstr>
      <vt:lpstr>第一节 概述</vt:lpstr>
      <vt:lpstr>第一节 概述 </vt:lpstr>
      <vt:lpstr>第一节 概述</vt:lpstr>
      <vt:lpstr>第一节 概述</vt:lpstr>
      <vt:lpstr>第一节 概述</vt:lpstr>
      <vt:lpstr>第一节 概述</vt:lpstr>
      <vt:lpstr>第一节 概述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例4-1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PowerPoint 演示文稿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第二节 等概率整群抽样</vt:lpstr>
      <vt:lpstr>PowerPoint 演示文稿</vt:lpstr>
      <vt:lpstr>第二节 等概率整群抽样</vt:lpstr>
      <vt:lpstr>第二节 等概率整群抽样</vt:lpstr>
      <vt:lpstr>第二节 等概率整群抽样</vt:lpstr>
      <vt:lpstr>第二节 等概率整群抽样</vt:lpstr>
      <vt:lpstr>第三节  等概率两阶段抽样节   概述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要求根据这些数据推算100家企业该指标的总量，并给出估计的95％置信区间。 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第三节  等概率两阶段抽样</vt:lpstr>
      <vt:lpstr>PowerPoint 演示文稿</vt:lpstr>
      <vt:lpstr>第三节  等概率两阶段抽样</vt:lpstr>
      <vt:lpstr>第三节  等概率两阶段抽样</vt:lpstr>
      <vt:lpstr>第四节 等概率两阶段抽样设计</vt:lpstr>
      <vt:lpstr>第四节 等概率两阶段抽样设计</vt:lpstr>
      <vt:lpstr>第四节 等概率两阶段抽样设计</vt:lpstr>
      <vt:lpstr>第四节 等概率两阶段抽样设计</vt:lpstr>
      <vt:lpstr>第四节 等概率两阶段抽样设计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整群抽样</dc:title>
  <dc:creator>金勇进</dc:creator>
  <cp:lastModifiedBy>Lxsure</cp:lastModifiedBy>
  <cp:revision>323</cp:revision>
  <dcterms:created xsi:type="dcterms:W3CDTF">1999-01-01T15:30:28Z</dcterms:created>
  <dcterms:modified xsi:type="dcterms:W3CDTF">2016-03-03T05:01:24Z</dcterms:modified>
</cp:coreProperties>
</file>