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2"/>
  </p:notesMasterIdLst>
  <p:sldIdLst>
    <p:sldId id="348" r:id="rId2"/>
    <p:sldId id="257" r:id="rId3"/>
    <p:sldId id="258" r:id="rId4"/>
    <p:sldId id="349" r:id="rId5"/>
    <p:sldId id="350" r:id="rId6"/>
    <p:sldId id="351" r:id="rId7"/>
    <p:sldId id="290" r:id="rId8"/>
    <p:sldId id="262" r:id="rId9"/>
    <p:sldId id="352" r:id="rId10"/>
    <p:sldId id="266" r:id="rId11"/>
    <p:sldId id="267" r:id="rId12"/>
    <p:sldId id="268" r:id="rId13"/>
    <p:sldId id="270" r:id="rId14"/>
    <p:sldId id="269" r:id="rId15"/>
    <p:sldId id="272" r:id="rId16"/>
    <p:sldId id="273" r:id="rId17"/>
    <p:sldId id="274" r:id="rId18"/>
    <p:sldId id="292" r:id="rId19"/>
    <p:sldId id="293" r:id="rId20"/>
    <p:sldId id="291" r:id="rId21"/>
    <p:sldId id="275" r:id="rId22"/>
    <p:sldId id="276" r:id="rId23"/>
    <p:sldId id="277" r:id="rId24"/>
    <p:sldId id="278" r:id="rId25"/>
    <p:sldId id="279" r:id="rId26"/>
    <p:sldId id="280" r:id="rId27"/>
    <p:sldId id="281" r:id="rId28"/>
    <p:sldId id="283" r:id="rId29"/>
    <p:sldId id="284" r:id="rId30"/>
    <p:sldId id="282" r:id="rId31"/>
    <p:sldId id="285" r:id="rId32"/>
    <p:sldId id="286" r:id="rId33"/>
    <p:sldId id="287" r:id="rId34"/>
    <p:sldId id="288" r:id="rId35"/>
    <p:sldId id="294" r:id="rId36"/>
    <p:sldId id="327" r:id="rId37"/>
    <p:sldId id="328" r:id="rId38"/>
    <p:sldId id="329" r:id="rId39"/>
    <p:sldId id="330" r:id="rId40"/>
    <p:sldId id="331" r:id="rId41"/>
    <p:sldId id="332" r:id="rId42"/>
    <p:sldId id="333" r:id="rId43"/>
    <p:sldId id="335" r:id="rId44"/>
    <p:sldId id="337" r:id="rId45"/>
    <p:sldId id="338" r:id="rId46"/>
    <p:sldId id="340" r:id="rId47"/>
    <p:sldId id="339" r:id="rId48"/>
    <p:sldId id="341" r:id="rId49"/>
    <p:sldId id="342" r:id="rId50"/>
    <p:sldId id="343" r:id="rId51"/>
    <p:sldId id="344" r:id="rId52"/>
    <p:sldId id="345" r:id="rId53"/>
    <p:sldId id="347" r:id="rId54"/>
    <p:sldId id="295" r:id="rId55"/>
    <p:sldId id="296" r:id="rId56"/>
    <p:sldId id="297" r:id="rId57"/>
    <p:sldId id="298" r:id="rId58"/>
    <p:sldId id="299" r:id="rId59"/>
    <p:sldId id="300" r:id="rId60"/>
    <p:sldId id="301" r:id="rId61"/>
    <p:sldId id="302" r:id="rId62"/>
    <p:sldId id="324" r:id="rId63"/>
    <p:sldId id="303" r:id="rId64"/>
    <p:sldId id="304" r:id="rId65"/>
    <p:sldId id="306" r:id="rId66"/>
    <p:sldId id="308" r:id="rId67"/>
    <p:sldId id="309" r:id="rId68"/>
    <p:sldId id="325" r:id="rId69"/>
    <p:sldId id="310" r:id="rId70"/>
    <p:sldId id="326" r:id="rId71"/>
  </p:sldIdLst>
  <p:sldSz cx="9144000" cy="6858000" type="screen4x3"/>
  <p:notesSz cx="6858000" cy="9144000"/>
  <p:defaultTextStyle>
    <a:defPPr>
      <a:defRPr lang="en-US"/>
    </a:defPPr>
    <a:lvl1pPr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1pPr>
    <a:lvl2pPr marL="4572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2pPr>
    <a:lvl3pPr marL="9144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3pPr>
    <a:lvl4pPr marL="13716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4pPr>
    <a:lvl5pPr marL="18288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1" autoAdjust="0"/>
    <p:restoredTop sz="94723" autoAdjust="0"/>
  </p:normalViewPr>
  <p:slideViewPr>
    <p:cSldViewPr>
      <p:cViewPr varScale="1">
        <p:scale>
          <a:sx n="84" d="100"/>
          <a:sy n="84" d="100"/>
        </p:scale>
        <p:origin x="-115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 Id="rId4" Type="http://schemas.openxmlformats.org/officeDocument/2006/relationships/image" Target="../media/image89.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16.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image" Target="../media/image98.wmf"/><Relationship Id="rId5" Type="http://schemas.openxmlformats.org/officeDocument/2006/relationships/image" Target="../media/image102.wmf"/><Relationship Id="rId4" Type="http://schemas.openxmlformats.org/officeDocument/2006/relationships/image" Target="../media/image10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0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51.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157.wmf"/><Relationship Id="rId1" Type="http://schemas.openxmlformats.org/officeDocument/2006/relationships/image" Target="../media/image156.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160.emf"/><Relationship Id="rId2" Type="http://schemas.openxmlformats.org/officeDocument/2006/relationships/image" Target="../media/image159.emf"/><Relationship Id="rId1" Type="http://schemas.openxmlformats.org/officeDocument/2006/relationships/image" Target="../media/image158.emf"/><Relationship Id="rId5" Type="http://schemas.openxmlformats.org/officeDocument/2006/relationships/image" Target="../media/image162.emf"/><Relationship Id="rId4" Type="http://schemas.openxmlformats.org/officeDocument/2006/relationships/image" Target="../media/image161.e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165.wmf"/><Relationship Id="rId2" Type="http://schemas.openxmlformats.org/officeDocument/2006/relationships/image" Target="../media/image164.wmf"/><Relationship Id="rId1" Type="http://schemas.openxmlformats.org/officeDocument/2006/relationships/image" Target="../media/image163.wmf"/><Relationship Id="rId4" Type="http://schemas.openxmlformats.org/officeDocument/2006/relationships/image" Target="../media/image166.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168.wmf"/><Relationship Id="rId1" Type="http://schemas.openxmlformats.org/officeDocument/2006/relationships/image" Target="../media/image16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70.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71.e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173.emf"/><Relationship Id="rId1" Type="http://schemas.openxmlformats.org/officeDocument/2006/relationships/image" Target="../media/image172.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74.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7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2.emf"/><Relationship Id="rId7" Type="http://schemas.openxmlformats.org/officeDocument/2006/relationships/image" Target="../media/image66.emf"/><Relationship Id="rId2" Type="http://schemas.openxmlformats.org/officeDocument/2006/relationships/image" Target="../media/image61.emf"/><Relationship Id="rId1" Type="http://schemas.openxmlformats.org/officeDocument/2006/relationships/image" Target="../media/image60.emf"/><Relationship Id="rId6" Type="http://schemas.openxmlformats.org/officeDocument/2006/relationships/image" Target="../media/image65.emf"/><Relationship Id="rId5" Type="http://schemas.openxmlformats.org/officeDocument/2006/relationships/image" Target="../media/image64.emf"/><Relationship Id="rId4" Type="http://schemas.openxmlformats.org/officeDocument/2006/relationships/image" Target="../media/image6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83.wmf"/><Relationship Id="rId1" Type="http://schemas.openxmlformats.org/officeDocument/2006/relationships/image" Target="../media/image8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zh-CN" altLang="en-US"/>
          </a:p>
        </p:txBody>
      </p:sp>
      <p:sp>
        <p:nvSpPr>
          <p:cNvPr id="4608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en-US" altLang="zh-CN"/>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608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en-US" altLang="zh-CN"/>
          </a:p>
        </p:txBody>
      </p:sp>
      <p:sp>
        <p:nvSpPr>
          <p:cNvPr id="4608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anose="02020603050405020304" pitchFamily="18" charset="0"/>
              </a:defRPr>
            </a:lvl1pPr>
          </a:lstStyle>
          <a:p>
            <a:pPr>
              <a:defRPr/>
            </a:pPr>
            <a:fld id="{96152A25-F931-44E8-94B1-EA38F6926A9A}" type="slidenum">
              <a:rPr lang="zh-CN" altLang="en-US"/>
              <a:pPr>
                <a:defRPr/>
              </a:pPr>
              <a:t>‹#›</a:t>
            </a:fld>
            <a:endParaRPr lang="en-US" altLang="zh-CN"/>
          </a:p>
        </p:txBody>
      </p:sp>
    </p:spTree>
    <p:extLst>
      <p:ext uri="{BB962C8B-B14F-4D97-AF65-F5344CB8AC3E}">
        <p14:creationId xmlns:p14="http://schemas.microsoft.com/office/powerpoint/2010/main" val="10355419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kumimoji="1"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kumimoji="1"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kumimoji="1"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kumimoji="1"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9pPr>
          </a:lstStyle>
          <a:p>
            <a:pPr>
              <a:spcBef>
                <a:spcPct val="0"/>
              </a:spcBef>
            </a:pPr>
            <a:fld id="{163E80A3-6381-4BB1-B136-A46D515AC0ED}" type="slidenum">
              <a:rPr lang="zh-CN" altLang="en-US" smtClean="0"/>
              <a:pPr>
                <a:spcBef>
                  <a:spcPct val="0"/>
                </a:spcBef>
              </a:pPr>
              <a:t>19</a:t>
            </a:fld>
            <a:endParaRPr lang="en-US" altLang="zh-CN" smtClean="0"/>
          </a:p>
        </p:txBody>
      </p:sp>
      <p:sp>
        <p:nvSpPr>
          <p:cNvPr id="23555" name="Rectangle 2"/>
          <p:cNvSpPr>
            <a:spLocks noGrp="1" noChangeArrowheads="1"/>
          </p:cNvSpPr>
          <p:nvPr>
            <p:ph type="body" idx="1"/>
          </p:nvPr>
        </p:nvSpPr>
        <p:spPr>
          <a:xfrm>
            <a:off x="914400" y="3276600"/>
            <a:ext cx="5029200" cy="5181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zh-CN" altLang="en-US" smtClean="0"/>
          </a:p>
        </p:txBody>
      </p:sp>
      <p:sp>
        <p:nvSpPr>
          <p:cNvPr id="23556" name="Rectangle 3"/>
          <p:cNvSpPr>
            <a:spLocks noGrp="1" noRot="1" noChangeAspect="1" noChangeArrowheads="1" noTextEdit="1"/>
          </p:cNvSpPr>
          <p:nvPr>
            <p:ph type="sldImg"/>
          </p:nvPr>
        </p:nvSpPr>
        <p:spPr>
          <a:xfrm>
            <a:off x="1912938" y="692150"/>
            <a:ext cx="3032125" cy="2273300"/>
          </a:xfrm>
          <a:ln w="12700" cap="flat">
            <a:solidFill>
              <a:schemeClr val="tx1"/>
            </a:solidFill>
          </a:ln>
        </p:spPr>
      </p:sp>
    </p:spTree>
    <p:extLst>
      <p:ext uri="{BB962C8B-B14F-4D97-AF65-F5344CB8AC3E}">
        <p14:creationId xmlns:p14="http://schemas.microsoft.com/office/powerpoint/2010/main" val="4020028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kumimoji="1"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kumimoji="1"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kumimoji="1"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kumimoji="1"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9pPr>
          </a:lstStyle>
          <a:p>
            <a:pPr>
              <a:spcBef>
                <a:spcPct val="0"/>
              </a:spcBef>
            </a:pPr>
            <a:fld id="{60A21194-4F05-444F-8988-41D2ADAB962F}" type="slidenum">
              <a:rPr lang="zh-CN" altLang="en-US" smtClean="0"/>
              <a:pPr>
                <a:spcBef>
                  <a:spcPct val="0"/>
                </a:spcBef>
              </a:pPr>
              <a:t>63</a:t>
            </a:fld>
            <a:endParaRPr lang="en-US" altLang="zh-CN" smtClean="0"/>
          </a:p>
        </p:txBody>
      </p:sp>
      <p:sp>
        <p:nvSpPr>
          <p:cNvPr id="72707" name="Rectangle 2"/>
          <p:cNvSpPr>
            <a:spLocks noGrp="1" noChangeArrowheads="1"/>
          </p:cNvSpPr>
          <p:nvPr>
            <p:ph type="body" idx="1"/>
          </p:nvPr>
        </p:nvSpPr>
        <p:spPr>
          <a:xfrm>
            <a:off x="914400" y="3276600"/>
            <a:ext cx="5029200" cy="5181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zh-CN" altLang="en-US" smtClean="0"/>
          </a:p>
        </p:txBody>
      </p:sp>
      <p:sp>
        <p:nvSpPr>
          <p:cNvPr id="72708" name="Rectangle 3"/>
          <p:cNvSpPr>
            <a:spLocks noGrp="1" noRot="1" noChangeAspect="1" noChangeArrowheads="1" noTextEdit="1"/>
          </p:cNvSpPr>
          <p:nvPr>
            <p:ph type="sldImg"/>
          </p:nvPr>
        </p:nvSpPr>
        <p:spPr>
          <a:xfrm>
            <a:off x="1912938" y="692150"/>
            <a:ext cx="3032125" cy="2273300"/>
          </a:xfrm>
          <a:ln w="12700" cap="flat">
            <a:solidFill>
              <a:schemeClr val="tx1"/>
            </a:solidFill>
          </a:ln>
        </p:spPr>
      </p:sp>
    </p:spTree>
    <p:extLst>
      <p:ext uri="{BB962C8B-B14F-4D97-AF65-F5344CB8AC3E}">
        <p14:creationId xmlns:p14="http://schemas.microsoft.com/office/powerpoint/2010/main" val="849156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kumimoji="1"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kumimoji="1"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kumimoji="1"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kumimoji="1"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9pPr>
          </a:lstStyle>
          <a:p>
            <a:pPr>
              <a:spcBef>
                <a:spcPct val="0"/>
              </a:spcBef>
            </a:pPr>
            <a:fld id="{6A49297E-8E60-49A7-98A6-BB7AD9781757}" type="slidenum">
              <a:rPr lang="zh-CN" altLang="en-US" smtClean="0"/>
              <a:pPr>
                <a:spcBef>
                  <a:spcPct val="0"/>
                </a:spcBef>
              </a:pPr>
              <a:t>64</a:t>
            </a:fld>
            <a:endParaRPr lang="en-US" altLang="zh-CN" smtClean="0"/>
          </a:p>
        </p:txBody>
      </p:sp>
      <p:sp>
        <p:nvSpPr>
          <p:cNvPr id="74755" name="Rectangle 2"/>
          <p:cNvSpPr>
            <a:spLocks noGrp="1" noChangeArrowheads="1"/>
          </p:cNvSpPr>
          <p:nvPr>
            <p:ph type="body" idx="1"/>
          </p:nvPr>
        </p:nvSpPr>
        <p:spPr>
          <a:xfrm>
            <a:off x="914400" y="3276600"/>
            <a:ext cx="5029200" cy="5181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zh-CN" altLang="en-US" smtClean="0"/>
          </a:p>
        </p:txBody>
      </p:sp>
      <p:sp>
        <p:nvSpPr>
          <p:cNvPr id="74756" name="Rectangle 3"/>
          <p:cNvSpPr>
            <a:spLocks noGrp="1" noRot="1" noChangeAspect="1" noChangeArrowheads="1" noTextEdit="1"/>
          </p:cNvSpPr>
          <p:nvPr>
            <p:ph type="sldImg"/>
          </p:nvPr>
        </p:nvSpPr>
        <p:spPr>
          <a:xfrm>
            <a:off x="1912938" y="692150"/>
            <a:ext cx="3032125" cy="2273300"/>
          </a:xfrm>
          <a:ln w="12700" cap="flat">
            <a:solidFill>
              <a:schemeClr val="tx1"/>
            </a:solidFill>
          </a:ln>
        </p:spPr>
      </p:sp>
    </p:spTree>
    <p:extLst>
      <p:ext uri="{BB962C8B-B14F-4D97-AF65-F5344CB8AC3E}">
        <p14:creationId xmlns:p14="http://schemas.microsoft.com/office/powerpoint/2010/main" val="3313504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kumimoji="1"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kumimoji="1"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kumimoji="1"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kumimoji="1"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ea typeface="宋体" panose="02010600030101010101" pitchFamily="2" charset="-122"/>
              </a:defRPr>
            </a:lvl9pPr>
          </a:lstStyle>
          <a:p>
            <a:pPr>
              <a:spcBef>
                <a:spcPct val="0"/>
              </a:spcBef>
            </a:pPr>
            <a:fld id="{63EDD454-C04E-4F0D-BA44-325C38B79B38}" type="slidenum">
              <a:rPr lang="zh-CN" altLang="en-US" smtClean="0"/>
              <a:pPr>
                <a:spcBef>
                  <a:spcPct val="0"/>
                </a:spcBef>
              </a:pPr>
              <a:t>65</a:t>
            </a:fld>
            <a:endParaRPr lang="en-US" altLang="zh-CN" smtClean="0"/>
          </a:p>
        </p:txBody>
      </p:sp>
      <p:sp>
        <p:nvSpPr>
          <p:cNvPr id="76803" name="Rectangle 2"/>
          <p:cNvSpPr>
            <a:spLocks noGrp="1" noChangeArrowheads="1"/>
          </p:cNvSpPr>
          <p:nvPr>
            <p:ph type="body" idx="1"/>
          </p:nvPr>
        </p:nvSpPr>
        <p:spPr>
          <a:xfrm>
            <a:off x="914400" y="3276600"/>
            <a:ext cx="5029200" cy="5181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zh-CN" altLang="en-US" smtClean="0"/>
          </a:p>
        </p:txBody>
      </p:sp>
      <p:sp>
        <p:nvSpPr>
          <p:cNvPr id="76804" name="Rectangle 3"/>
          <p:cNvSpPr>
            <a:spLocks noGrp="1" noRot="1" noChangeAspect="1" noChangeArrowheads="1" noTextEdit="1"/>
          </p:cNvSpPr>
          <p:nvPr>
            <p:ph type="sldImg"/>
          </p:nvPr>
        </p:nvSpPr>
        <p:spPr>
          <a:xfrm>
            <a:off x="1912938" y="692150"/>
            <a:ext cx="3032125" cy="2273300"/>
          </a:xfrm>
          <a:ln w="12700" cap="flat">
            <a:solidFill>
              <a:schemeClr val="tx1"/>
            </a:solidFill>
          </a:ln>
        </p:spPr>
      </p:sp>
    </p:spTree>
    <p:extLst>
      <p:ext uri="{BB962C8B-B14F-4D97-AF65-F5344CB8AC3E}">
        <p14:creationId xmlns:p14="http://schemas.microsoft.com/office/powerpoint/2010/main" val="3440000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defRPr/>
                </a:pPr>
                <a:endParaRPr lang="zh-CN" altLang="en-US" smtClean="0"/>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defRPr/>
                </a:pPr>
                <a:endParaRPr lang="zh-CN" altLang="en-US" smtClean="0"/>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defRPr/>
                </a:pPr>
                <a:endParaRPr lang="zh-CN" altLang="en-US" smtClean="0"/>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defRPr/>
                </a:pPr>
                <a:endParaRPr lang="zh-CN" altLang="en-US" smtClean="0"/>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defRPr/>
              </a:pPr>
              <a:endParaRPr lang="zh-CN" altLang="en-US" smtClean="0"/>
            </a:p>
          </p:txBody>
        </p:sp>
        <p:sp>
          <p:nvSpPr>
            <p:cNvPr id="8" name="Rectangle 10"/>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defRPr/>
              </a:pPr>
              <a:endParaRPr lang="zh-CN" altLang="en-US" smtClean="0"/>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defRPr/>
              </a:pPr>
              <a:endParaRPr lang="zh-CN" altLang="en-US" smtClean="0"/>
            </a:p>
          </p:txBody>
        </p:sp>
      </p:grpSp>
      <p:sp>
        <p:nvSpPr>
          <p:cNvPr id="9228" name="Rectangle 12"/>
          <p:cNvSpPr>
            <a:spLocks noGrp="1" noChangeArrowheads="1"/>
          </p:cNvSpPr>
          <p:nvPr>
            <p:ph type="ctrTitle"/>
          </p:nvPr>
        </p:nvSpPr>
        <p:spPr>
          <a:xfrm>
            <a:off x="990600" y="1828800"/>
            <a:ext cx="7772400" cy="1143000"/>
          </a:xfrm>
        </p:spPr>
        <p:txBody>
          <a:bodyPr/>
          <a:lstStyle>
            <a:lvl1pPr>
              <a:defRPr/>
            </a:lvl1pPr>
          </a:lstStyle>
          <a:p>
            <a:r>
              <a:rPr lang="zh-CN" altLang="en-US"/>
              <a:t>单击此处编辑母版标题样式</a:t>
            </a:r>
          </a:p>
        </p:txBody>
      </p:sp>
      <p:sp>
        <p:nvSpPr>
          <p:cNvPr id="922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a:t>单击此处编辑母版副标题样式</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zh-CN"/>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CN"/>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BE0F2ED8-F340-4FFB-9D5A-71355C55721B}" type="slidenum">
              <a:rPr lang="zh-CN" altLang="en-US"/>
              <a:pPr>
                <a:defRPr/>
              </a:pPr>
              <a:t>‹#›</a:t>
            </a:fld>
            <a:endParaRPr lang="en-US" altLang="zh-CN"/>
          </a:p>
        </p:txBody>
      </p:sp>
    </p:spTree>
    <p:extLst>
      <p:ext uri="{BB962C8B-B14F-4D97-AF65-F5344CB8AC3E}">
        <p14:creationId xmlns:p14="http://schemas.microsoft.com/office/powerpoint/2010/main" val="1094933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pPr>
              <a:defRPr/>
            </a:pPr>
            <a:fld id="{B49CF289-75B5-4969-8BC4-02ECF35969C2}" type="slidenum">
              <a:rPr lang="zh-CN" altLang="en-US"/>
              <a:pPr>
                <a:defRPr/>
              </a:pPr>
              <a:t>‹#›</a:t>
            </a:fld>
            <a:endParaRPr lang="en-US" altLang="zh-CN"/>
          </a:p>
        </p:txBody>
      </p:sp>
    </p:spTree>
    <p:extLst>
      <p:ext uri="{BB962C8B-B14F-4D97-AF65-F5344CB8AC3E}">
        <p14:creationId xmlns:p14="http://schemas.microsoft.com/office/powerpoint/2010/main" val="1448249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617538"/>
            <a:ext cx="1951038" cy="5514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0938" y="617538"/>
            <a:ext cx="5700712" cy="5514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pPr>
              <a:defRPr/>
            </a:pPr>
            <a:fld id="{8CF85660-1514-419B-8EF6-BA6D628B297F}" type="slidenum">
              <a:rPr lang="zh-CN" altLang="en-US"/>
              <a:pPr>
                <a:defRPr/>
              </a:pPr>
              <a:t>‹#›</a:t>
            </a:fld>
            <a:endParaRPr lang="en-US" altLang="zh-CN"/>
          </a:p>
        </p:txBody>
      </p:sp>
    </p:spTree>
    <p:extLst>
      <p:ext uri="{BB962C8B-B14F-4D97-AF65-F5344CB8AC3E}">
        <p14:creationId xmlns:p14="http://schemas.microsoft.com/office/powerpoint/2010/main" val="42447875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150938" y="617538"/>
            <a:ext cx="7804150" cy="5514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a:ln/>
        </p:spPr>
        <p:txBody>
          <a:bodyPr/>
          <a:lstStyle>
            <a:lvl1pPr>
              <a:defRPr/>
            </a:lvl1pPr>
          </a:lstStyle>
          <a:p>
            <a:pPr>
              <a:defRPr/>
            </a:pPr>
            <a:fld id="{052D5809-DEA7-4DAB-82BC-9F323702D01F}" type="slidenum">
              <a:rPr lang="zh-CN" altLang="en-US"/>
              <a:pPr>
                <a:defRPr/>
              </a:pPr>
              <a:t>‹#›</a:t>
            </a:fld>
            <a:endParaRPr lang="en-US" altLang="zh-CN"/>
          </a:p>
        </p:txBody>
      </p:sp>
    </p:spTree>
    <p:extLst>
      <p:ext uri="{BB962C8B-B14F-4D97-AF65-F5344CB8AC3E}">
        <p14:creationId xmlns:p14="http://schemas.microsoft.com/office/powerpoint/2010/main" val="3089899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1150938" y="617538"/>
            <a:ext cx="7793037"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5145088" y="2017713"/>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5145088" y="4151313"/>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13"/>
          <p:cNvSpPr>
            <a:spLocks noGrp="1" noChangeArrowheads="1"/>
          </p:cNvSpPr>
          <p:nvPr>
            <p:ph type="sldNum" sz="quarter" idx="12"/>
          </p:nvPr>
        </p:nvSpPr>
        <p:spPr>
          <a:ln/>
        </p:spPr>
        <p:txBody>
          <a:bodyPr/>
          <a:lstStyle>
            <a:lvl1pPr>
              <a:defRPr/>
            </a:lvl1pPr>
          </a:lstStyle>
          <a:p>
            <a:pPr>
              <a:defRPr/>
            </a:pPr>
            <a:fld id="{F45EC5CE-E4DD-42A9-B721-CB8ACA2C1BD9}" type="slidenum">
              <a:rPr lang="zh-CN" altLang="en-US"/>
              <a:pPr>
                <a:defRPr/>
              </a:pPr>
              <a:t>‹#›</a:t>
            </a:fld>
            <a:endParaRPr lang="en-US" altLang="zh-CN"/>
          </a:p>
        </p:txBody>
      </p:sp>
    </p:spTree>
    <p:extLst>
      <p:ext uri="{BB962C8B-B14F-4D97-AF65-F5344CB8AC3E}">
        <p14:creationId xmlns:p14="http://schemas.microsoft.com/office/powerpoint/2010/main" val="1276791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pPr>
              <a:defRPr/>
            </a:pPr>
            <a:fld id="{B35CCA8E-EAC0-4973-8125-4A747BD50762}" type="slidenum">
              <a:rPr lang="zh-CN" altLang="en-US"/>
              <a:pPr>
                <a:defRPr/>
              </a:pPr>
              <a:t>‹#›</a:t>
            </a:fld>
            <a:endParaRPr lang="en-US" altLang="zh-CN"/>
          </a:p>
        </p:txBody>
      </p:sp>
    </p:spTree>
    <p:extLst>
      <p:ext uri="{BB962C8B-B14F-4D97-AF65-F5344CB8AC3E}">
        <p14:creationId xmlns:p14="http://schemas.microsoft.com/office/powerpoint/2010/main" val="2544779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pPr>
              <a:defRPr/>
            </a:pPr>
            <a:fld id="{DB63796E-9DC5-40BF-A7DA-46208F10B3BE}" type="slidenum">
              <a:rPr lang="zh-CN" altLang="en-US"/>
              <a:pPr>
                <a:defRPr/>
              </a:pPr>
              <a:t>‹#›</a:t>
            </a:fld>
            <a:endParaRPr lang="en-US" altLang="zh-CN"/>
          </a:p>
        </p:txBody>
      </p:sp>
    </p:spTree>
    <p:extLst>
      <p:ext uri="{BB962C8B-B14F-4D97-AF65-F5344CB8AC3E}">
        <p14:creationId xmlns:p14="http://schemas.microsoft.com/office/powerpoint/2010/main" val="121997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pPr>
              <a:defRPr/>
            </a:pPr>
            <a:fld id="{DB245E04-1017-4EC4-860B-0A632F15BB53}" type="slidenum">
              <a:rPr lang="zh-CN" altLang="en-US"/>
              <a:pPr>
                <a:defRPr/>
              </a:pPr>
              <a:t>‹#›</a:t>
            </a:fld>
            <a:endParaRPr lang="en-US" altLang="zh-CN"/>
          </a:p>
        </p:txBody>
      </p:sp>
    </p:spTree>
    <p:extLst>
      <p:ext uri="{BB962C8B-B14F-4D97-AF65-F5344CB8AC3E}">
        <p14:creationId xmlns:p14="http://schemas.microsoft.com/office/powerpoint/2010/main" val="4235074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13"/>
          <p:cNvSpPr>
            <a:spLocks noGrp="1" noChangeArrowheads="1"/>
          </p:cNvSpPr>
          <p:nvPr>
            <p:ph type="sldNum" sz="quarter" idx="12"/>
          </p:nvPr>
        </p:nvSpPr>
        <p:spPr>
          <a:ln/>
        </p:spPr>
        <p:txBody>
          <a:bodyPr/>
          <a:lstStyle>
            <a:lvl1pPr>
              <a:defRPr/>
            </a:lvl1pPr>
          </a:lstStyle>
          <a:p>
            <a:pPr>
              <a:defRPr/>
            </a:pPr>
            <a:fld id="{3F5215A3-A0CD-4037-A131-6D2822B1248E}" type="slidenum">
              <a:rPr lang="zh-CN" altLang="en-US"/>
              <a:pPr>
                <a:defRPr/>
              </a:pPr>
              <a:t>‹#›</a:t>
            </a:fld>
            <a:endParaRPr lang="en-US" altLang="zh-CN"/>
          </a:p>
        </p:txBody>
      </p:sp>
    </p:spTree>
    <p:extLst>
      <p:ext uri="{BB962C8B-B14F-4D97-AF65-F5344CB8AC3E}">
        <p14:creationId xmlns:p14="http://schemas.microsoft.com/office/powerpoint/2010/main" val="4274111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a:ln/>
        </p:spPr>
        <p:txBody>
          <a:bodyPr/>
          <a:lstStyle>
            <a:lvl1pPr>
              <a:defRPr/>
            </a:lvl1pPr>
          </a:lstStyle>
          <a:p>
            <a:pPr>
              <a:defRPr/>
            </a:pPr>
            <a:fld id="{68DE9065-845E-4E6E-B763-554E60816091}" type="slidenum">
              <a:rPr lang="zh-CN" altLang="en-US"/>
              <a:pPr>
                <a:defRPr/>
              </a:pPr>
              <a:t>‹#›</a:t>
            </a:fld>
            <a:endParaRPr lang="en-US" altLang="zh-CN"/>
          </a:p>
        </p:txBody>
      </p:sp>
    </p:spTree>
    <p:extLst>
      <p:ext uri="{BB962C8B-B14F-4D97-AF65-F5344CB8AC3E}">
        <p14:creationId xmlns:p14="http://schemas.microsoft.com/office/powerpoint/2010/main" val="2619056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13"/>
          <p:cNvSpPr>
            <a:spLocks noGrp="1" noChangeArrowheads="1"/>
          </p:cNvSpPr>
          <p:nvPr>
            <p:ph type="sldNum" sz="quarter" idx="12"/>
          </p:nvPr>
        </p:nvSpPr>
        <p:spPr>
          <a:ln/>
        </p:spPr>
        <p:txBody>
          <a:bodyPr/>
          <a:lstStyle>
            <a:lvl1pPr>
              <a:defRPr/>
            </a:lvl1pPr>
          </a:lstStyle>
          <a:p>
            <a:pPr>
              <a:defRPr/>
            </a:pPr>
            <a:fld id="{D5238A99-A50F-4676-B9C9-8E1791C58D99}" type="slidenum">
              <a:rPr lang="zh-CN" altLang="en-US"/>
              <a:pPr>
                <a:defRPr/>
              </a:pPr>
              <a:t>‹#›</a:t>
            </a:fld>
            <a:endParaRPr lang="en-US" altLang="zh-CN"/>
          </a:p>
        </p:txBody>
      </p:sp>
    </p:spTree>
    <p:extLst>
      <p:ext uri="{BB962C8B-B14F-4D97-AF65-F5344CB8AC3E}">
        <p14:creationId xmlns:p14="http://schemas.microsoft.com/office/powerpoint/2010/main" val="361862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pPr>
              <a:defRPr/>
            </a:pPr>
            <a:fld id="{5928F447-687B-4B0D-BAF0-FD969915B1E4}" type="slidenum">
              <a:rPr lang="zh-CN" altLang="en-US"/>
              <a:pPr>
                <a:defRPr/>
              </a:pPr>
              <a:t>‹#›</a:t>
            </a:fld>
            <a:endParaRPr lang="en-US" altLang="zh-CN"/>
          </a:p>
        </p:txBody>
      </p:sp>
    </p:spTree>
    <p:extLst>
      <p:ext uri="{BB962C8B-B14F-4D97-AF65-F5344CB8AC3E}">
        <p14:creationId xmlns:p14="http://schemas.microsoft.com/office/powerpoint/2010/main" val="2663701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pPr>
              <a:defRPr/>
            </a:pPr>
            <a:fld id="{370917E8-6E66-4165-8D48-B3B3BE773369}" type="slidenum">
              <a:rPr lang="zh-CN" altLang="en-US"/>
              <a:pPr>
                <a:defRPr/>
              </a:pPr>
              <a:t>‹#›</a:t>
            </a:fld>
            <a:endParaRPr lang="en-US" altLang="zh-CN"/>
          </a:p>
        </p:txBody>
      </p:sp>
    </p:spTree>
    <p:extLst>
      <p:ext uri="{BB962C8B-B14F-4D97-AF65-F5344CB8AC3E}">
        <p14:creationId xmlns:p14="http://schemas.microsoft.com/office/powerpoint/2010/main" val="3575574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defRPr/>
            </a:pPr>
            <a:endParaRPr lang="zh-CN" altLang="en-US" smtClean="0"/>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defRPr/>
            </a:pPr>
            <a:endParaRPr lang="zh-CN" altLang="en-US" smtClean="0"/>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defRPr/>
            </a:pPr>
            <a:endParaRPr lang="zh-CN" altLang="en-US" smtClean="0"/>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defRPr/>
            </a:pPr>
            <a:endParaRPr lang="zh-CN" altLang="en-US" smtClean="0"/>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defRPr/>
            </a:pPr>
            <a:endParaRPr lang="zh-CN" altLang="en-US" smtClean="0"/>
          </a:p>
        </p:txBody>
      </p:sp>
      <p:sp>
        <p:nvSpPr>
          <p:cNvPr id="1031" name="Rectangle 7"/>
          <p:cNvSpPr>
            <a:spLocks noChangeArrowheads="1"/>
          </p:cNvSpPr>
          <p:nvPr/>
        </p:nvSpPr>
        <p:spPr bwMode="gray">
          <a:xfrm>
            <a:off x="762000" y="99060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defRPr/>
            </a:pPr>
            <a:endParaRPr lang="zh-CN" altLang="en-US" smtClean="0"/>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defRPr/>
            </a:pPr>
            <a:endParaRPr lang="zh-CN" altLang="en-US" smtClean="0"/>
          </a:p>
        </p:txBody>
      </p:sp>
      <p:sp>
        <p:nvSpPr>
          <p:cNvPr id="1033" name="Rectangle 9"/>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203"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kumimoji="0" sz="1400"/>
            </a:lvl1pPr>
          </a:lstStyle>
          <a:p>
            <a:pPr>
              <a:defRPr/>
            </a:pPr>
            <a:endParaRPr lang="en-US" altLang="zh-CN"/>
          </a:p>
        </p:txBody>
      </p:sp>
      <p:sp>
        <p:nvSpPr>
          <p:cNvPr id="8204"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kumimoji="0" sz="1400"/>
            </a:lvl1pPr>
          </a:lstStyle>
          <a:p>
            <a:pPr>
              <a:defRPr/>
            </a:pPr>
            <a:endParaRPr lang="en-US" altLang="zh-CN"/>
          </a:p>
        </p:txBody>
      </p:sp>
      <p:sp>
        <p:nvSpPr>
          <p:cNvPr id="8205"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kumimoji="0" sz="1400"/>
            </a:lvl1pPr>
          </a:lstStyle>
          <a:p>
            <a:pPr>
              <a:defRPr/>
            </a:pPr>
            <a:fld id="{499C29B9-A50A-471F-969F-021C08A1290B}"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46"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Lst>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ahoma" pitchFamily="34" charset="0"/>
          <a:ea typeface="宋体" pitchFamily="2" charset="-122"/>
        </a:defRPr>
      </a:lvl2pPr>
      <a:lvl3pPr algn="l" rtl="0" eaLnBrk="0" fontAlgn="base" hangingPunct="0">
        <a:spcBef>
          <a:spcPct val="0"/>
        </a:spcBef>
        <a:spcAft>
          <a:spcPct val="0"/>
        </a:spcAft>
        <a:defRPr kumimoji="1" sz="4400">
          <a:solidFill>
            <a:schemeClr val="tx2"/>
          </a:solidFill>
          <a:latin typeface="Tahoma" pitchFamily="34" charset="0"/>
          <a:ea typeface="宋体" pitchFamily="2" charset="-122"/>
        </a:defRPr>
      </a:lvl3pPr>
      <a:lvl4pPr algn="l" rtl="0" eaLnBrk="0" fontAlgn="base" hangingPunct="0">
        <a:spcBef>
          <a:spcPct val="0"/>
        </a:spcBef>
        <a:spcAft>
          <a:spcPct val="0"/>
        </a:spcAft>
        <a:defRPr kumimoji="1" sz="4400">
          <a:solidFill>
            <a:schemeClr val="tx2"/>
          </a:solidFill>
          <a:latin typeface="Tahoma" pitchFamily="34" charset="0"/>
          <a:ea typeface="宋体" pitchFamily="2" charset="-122"/>
        </a:defRPr>
      </a:lvl4pPr>
      <a:lvl5pPr algn="l" rtl="0" eaLnBrk="0" fontAlgn="base" hangingPunct="0">
        <a:spcBef>
          <a:spcPct val="0"/>
        </a:spcBef>
        <a:spcAft>
          <a:spcPct val="0"/>
        </a:spcAft>
        <a:defRPr kumimoji="1" sz="4400">
          <a:solidFill>
            <a:schemeClr val="tx2"/>
          </a:solidFill>
          <a:latin typeface="Tahoma" pitchFamily="34" charset="0"/>
          <a:ea typeface="宋体" pitchFamily="2" charset="-122"/>
        </a:defRPr>
      </a:lvl5pPr>
      <a:lvl6pPr marL="457200" algn="l" rtl="0" fontAlgn="base">
        <a:spcBef>
          <a:spcPct val="0"/>
        </a:spcBef>
        <a:spcAft>
          <a:spcPct val="0"/>
        </a:spcAft>
        <a:defRPr kumimoji="1" sz="4400">
          <a:solidFill>
            <a:schemeClr val="tx2"/>
          </a:solidFill>
          <a:latin typeface="Tahoma" pitchFamily="34" charset="0"/>
          <a:ea typeface="宋体" pitchFamily="2" charset="-122"/>
        </a:defRPr>
      </a:lvl6pPr>
      <a:lvl7pPr marL="914400" algn="l" rtl="0" fontAlgn="base">
        <a:spcBef>
          <a:spcPct val="0"/>
        </a:spcBef>
        <a:spcAft>
          <a:spcPct val="0"/>
        </a:spcAft>
        <a:defRPr kumimoji="1" sz="4400">
          <a:solidFill>
            <a:schemeClr val="tx2"/>
          </a:solidFill>
          <a:latin typeface="Tahoma" pitchFamily="34" charset="0"/>
          <a:ea typeface="宋体" pitchFamily="2" charset="-122"/>
        </a:defRPr>
      </a:lvl7pPr>
      <a:lvl8pPr marL="1371600" algn="l" rtl="0" fontAlgn="base">
        <a:spcBef>
          <a:spcPct val="0"/>
        </a:spcBef>
        <a:spcAft>
          <a:spcPct val="0"/>
        </a:spcAft>
        <a:defRPr kumimoji="1" sz="4400">
          <a:solidFill>
            <a:schemeClr val="tx2"/>
          </a:solidFill>
          <a:latin typeface="Tahoma" pitchFamily="34" charset="0"/>
          <a:ea typeface="宋体" pitchFamily="2" charset="-122"/>
        </a:defRPr>
      </a:lvl8pPr>
      <a:lvl9pPr marL="1828800" algn="l" rtl="0" fontAlgn="base">
        <a:spcBef>
          <a:spcPct val="0"/>
        </a:spcBef>
        <a:spcAft>
          <a:spcPct val="0"/>
        </a:spcAft>
        <a:defRPr kumimoji="1" sz="4400">
          <a:solidFill>
            <a:schemeClr val="tx2"/>
          </a:solidFill>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7.wmf"/><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5.wmf"/><Relationship Id="rId5" Type="http://schemas.openxmlformats.org/officeDocument/2006/relationships/oleObject" Target="../embeddings/oleObject2.bin"/><Relationship Id="rId4" Type="http://schemas.openxmlformats.org/officeDocument/2006/relationships/image" Target="../media/image18.wmf"/></Relationships>
</file>

<file path=ppt/slides/_rels/slide12.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image" Target="../media/image19.wmf"/><Relationship Id="rId1" Type="http://schemas.openxmlformats.org/officeDocument/2006/relationships/slideLayout" Target="../slideLayouts/slideLayout2.xml"/><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 Id="rId9" Type="http://schemas.openxmlformats.org/officeDocument/2006/relationships/image" Target="../media/image15.wmf"/></Relationships>
</file>

<file path=ppt/slides/_rels/slide13.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9.bin"/><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29.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6.wmf"/><Relationship Id="rId11" Type="http://schemas.openxmlformats.org/officeDocument/2006/relationships/oleObject" Target="../embeddings/oleObject8.bin"/><Relationship Id="rId5" Type="http://schemas.openxmlformats.org/officeDocument/2006/relationships/oleObject" Target="../embeddings/oleObject5.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7.bin"/><Relationship Id="rId14" Type="http://schemas.openxmlformats.org/officeDocument/2006/relationships/image" Target="../media/image30.wmf"/></Relationships>
</file>

<file path=ppt/slides/_rels/slide14.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2.wmf"/><Relationship Id="rId5" Type="http://schemas.openxmlformats.org/officeDocument/2006/relationships/oleObject" Target="../embeddings/oleObject11.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image" Target="../media/image36.wmf"/><Relationship Id="rId7" Type="http://schemas.openxmlformats.org/officeDocument/2006/relationships/image" Target="../media/image35.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4.bin"/><Relationship Id="rId5" Type="http://schemas.openxmlformats.org/officeDocument/2006/relationships/image" Target="../media/image18.wmf"/><Relationship Id="rId4" Type="http://schemas.openxmlformats.org/officeDocument/2006/relationships/image" Target="../media/image37.wmf"/><Relationship Id="rId9" Type="http://schemas.openxmlformats.org/officeDocument/2006/relationships/image" Target="../media/image39.wmf"/></Relationships>
</file>

<file path=ppt/slides/_rels/slide16.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image" Target="../media/image41.wmf"/><Relationship Id="rId7" Type="http://schemas.openxmlformats.org/officeDocument/2006/relationships/image" Target="../media/image45.wmf"/><Relationship Id="rId2" Type="http://schemas.openxmlformats.org/officeDocument/2006/relationships/image" Target="../media/image40.wmf"/><Relationship Id="rId1" Type="http://schemas.openxmlformats.org/officeDocument/2006/relationships/slideLayout" Target="../slideLayouts/slideLayout2.xml"/><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 Id="rId9" Type="http://schemas.openxmlformats.org/officeDocument/2006/relationships/image" Target="../media/image47.wmf"/></Relationships>
</file>

<file path=ppt/slides/_rels/slide17.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image" Target="../media/image49.wmf"/><Relationship Id="rId7" Type="http://schemas.openxmlformats.org/officeDocument/2006/relationships/image" Target="../media/image53.wmf"/><Relationship Id="rId2" Type="http://schemas.openxmlformats.org/officeDocument/2006/relationships/image" Target="../media/image48.wmf"/><Relationship Id="rId1" Type="http://schemas.openxmlformats.org/officeDocument/2006/relationships/slideLayout" Target="../slideLayouts/slideLayout2.xml"/><Relationship Id="rId6" Type="http://schemas.openxmlformats.org/officeDocument/2006/relationships/image" Target="../media/image52.wmf"/><Relationship Id="rId5" Type="http://schemas.openxmlformats.org/officeDocument/2006/relationships/image" Target="../media/image51.wmf"/><Relationship Id="rId4" Type="http://schemas.openxmlformats.org/officeDocument/2006/relationships/image" Target="../media/image50.wmf"/></Relationships>
</file>

<file path=ppt/slides/_rels/slide18.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12.xml"/><Relationship Id="rId6" Type="http://schemas.openxmlformats.org/officeDocument/2006/relationships/image" Target="../media/image59.emf"/><Relationship Id="rId5" Type="http://schemas.openxmlformats.org/officeDocument/2006/relationships/image" Target="../media/image58.emf"/><Relationship Id="rId4" Type="http://schemas.openxmlformats.org/officeDocument/2006/relationships/image" Target="../media/image57.e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64.emf"/><Relationship Id="rId3" Type="http://schemas.openxmlformats.org/officeDocument/2006/relationships/notesSlide" Target="../notesSlides/notesSlide1.xml"/><Relationship Id="rId7" Type="http://schemas.openxmlformats.org/officeDocument/2006/relationships/image" Target="../media/image61.emf"/><Relationship Id="rId12" Type="http://schemas.openxmlformats.org/officeDocument/2006/relationships/oleObject" Target="../embeddings/oleObject19.bin"/><Relationship Id="rId17" Type="http://schemas.openxmlformats.org/officeDocument/2006/relationships/image" Target="../media/image66.emf"/><Relationship Id="rId2" Type="http://schemas.openxmlformats.org/officeDocument/2006/relationships/slideLayout" Target="../slideLayouts/slideLayout13.xml"/><Relationship Id="rId16" Type="http://schemas.openxmlformats.org/officeDocument/2006/relationships/oleObject" Target="../embeddings/oleObject21.bin"/><Relationship Id="rId1" Type="http://schemas.openxmlformats.org/officeDocument/2006/relationships/vmlDrawing" Target="../drawings/vmlDrawing6.vml"/><Relationship Id="rId6" Type="http://schemas.openxmlformats.org/officeDocument/2006/relationships/oleObject" Target="../embeddings/oleObject16.bin"/><Relationship Id="rId11" Type="http://schemas.openxmlformats.org/officeDocument/2006/relationships/image" Target="../media/image63.emf"/><Relationship Id="rId5" Type="http://schemas.openxmlformats.org/officeDocument/2006/relationships/image" Target="../media/image60.emf"/><Relationship Id="rId15" Type="http://schemas.openxmlformats.org/officeDocument/2006/relationships/image" Target="../media/image65.e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62.emf"/><Relationship Id="rId14" Type="http://schemas.openxmlformats.org/officeDocument/2006/relationships/oleObject" Target="../embeddings/oleObject20.bin"/></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3.xml"/><Relationship Id="rId1" Type="http://schemas.openxmlformats.org/officeDocument/2006/relationships/vmlDrawing" Target="../drawings/vmlDrawing7.vml"/><Relationship Id="rId4" Type="http://schemas.openxmlformats.org/officeDocument/2006/relationships/image" Target="../media/image67.wmf"/></Relationships>
</file>

<file path=ppt/slides/_rels/slide21.x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slideLayout" Target="../slideLayouts/slideLayout2.xml"/><Relationship Id="rId4" Type="http://schemas.openxmlformats.org/officeDocument/2006/relationships/image" Target="../media/image39.wmf"/></Relationships>
</file>

<file path=ppt/slides/_rels/slide22.xml.rels><?xml version="1.0" encoding="UTF-8" standalone="yes"?>
<Relationships xmlns="http://schemas.openxmlformats.org/package/2006/relationships"><Relationship Id="rId3" Type="http://schemas.openxmlformats.org/officeDocument/2006/relationships/image" Target="../media/image70.wmf"/><Relationship Id="rId7" Type="http://schemas.openxmlformats.org/officeDocument/2006/relationships/image" Target="../media/image74.wmf"/><Relationship Id="rId2" Type="http://schemas.openxmlformats.org/officeDocument/2006/relationships/image" Target="../media/image68.wmf"/><Relationship Id="rId1" Type="http://schemas.openxmlformats.org/officeDocument/2006/relationships/slideLayout" Target="../slideLayouts/slideLayout2.xml"/><Relationship Id="rId6" Type="http://schemas.openxmlformats.org/officeDocument/2006/relationships/image" Target="../media/image73.wmf"/><Relationship Id="rId5" Type="http://schemas.openxmlformats.org/officeDocument/2006/relationships/image" Target="../media/image72.wmf"/><Relationship Id="rId4" Type="http://schemas.openxmlformats.org/officeDocument/2006/relationships/image" Target="../media/image71.wmf"/></Relationships>
</file>

<file path=ppt/slides/_rels/slide23.x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slideLayout" Target="../slideLayouts/slideLayout2.xml"/><Relationship Id="rId5" Type="http://schemas.openxmlformats.org/officeDocument/2006/relationships/image" Target="../media/image78.wmf"/><Relationship Id="rId4" Type="http://schemas.openxmlformats.org/officeDocument/2006/relationships/image" Target="../media/image77.wmf"/></Relationships>
</file>

<file path=ppt/slides/_rels/slide24.xml.rels><?xml version="1.0" encoding="UTF-8" standalone="yes"?>
<Relationships xmlns="http://schemas.openxmlformats.org/package/2006/relationships"><Relationship Id="rId8" Type="http://schemas.openxmlformats.org/officeDocument/2006/relationships/image" Target="../media/image81.w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80.wmf"/><Relationship Id="rId5" Type="http://schemas.openxmlformats.org/officeDocument/2006/relationships/oleObject" Target="../embeddings/oleObject24.bin"/><Relationship Id="rId4" Type="http://schemas.openxmlformats.org/officeDocument/2006/relationships/image" Target="../media/image79.wmf"/></Relationships>
</file>

<file path=ppt/slides/_rels/slide25.xml.rels><?xml version="1.0" encoding="UTF-8" standalone="yes"?>
<Relationships xmlns="http://schemas.openxmlformats.org/package/2006/relationships"><Relationship Id="rId8" Type="http://schemas.openxmlformats.org/officeDocument/2006/relationships/image" Target="../media/image83.wmf"/><Relationship Id="rId3" Type="http://schemas.openxmlformats.org/officeDocument/2006/relationships/image" Target="../media/image84.wmf"/><Relationship Id="rId7"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82.wmf"/><Relationship Id="rId5" Type="http://schemas.openxmlformats.org/officeDocument/2006/relationships/oleObject" Target="../embeddings/oleObject26.bin"/><Relationship Id="rId4" Type="http://schemas.openxmlformats.org/officeDocument/2006/relationships/image" Target="../media/image85.w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image" Target="../media/image90.wmf"/><Relationship Id="rId7" Type="http://schemas.openxmlformats.org/officeDocument/2006/relationships/image" Target="../media/image87.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29.bin"/><Relationship Id="rId11" Type="http://schemas.openxmlformats.org/officeDocument/2006/relationships/image" Target="../media/image89.wmf"/><Relationship Id="rId5" Type="http://schemas.openxmlformats.org/officeDocument/2006/relationships/image" Target="../media/image86.wmf"/><Relationship Id="rId10" Type="http://schemas.openxmlformats.org/officeDocument/2006/relationships/oleObject" Target="../embeddings/oleObject31.bin"/><Relationship Id="rId4" Type="http://schemas.openxmlformats.org/officeDocument/2006/relationships/oleObject" Target="../embeddings/oleObject28.bin"/><Relationship Id="rId9" Type="http://schemas.openxmlformats.org/officeDocument/2006/relationships/image" Target="../media/image88.wmf"/></Relationships>
</file>

<file path=ppt/slides/_rels/slide27.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91.wmf"/><Relationship Id="rId5" Type="http://schemas.openxmlformats.org/officeDocument/2006/relationships/oleObject" Target="../embeddings/oleObject33.bin"/><Relationship Id="rId4" Type="http://schemas.openxmlformats.org/officeDocument/2006/relationships/image" Target="../media/image16.wmf"/></Relationships>
</file>

<file path=ppt/slides/_rels/slide28.x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image" Target="../media/image93.wmf"/><Relationship Id="rId1" Type="http://schemas.openxmlformats.org/officeDocument/2006/relationships/slideLayout" Target="../slideLayouts/slideLayout2.xml"/><Relationship Id="rId6" Type="http://schemas.openxmlformats.org/officeDocument/2006/relationships/image" Target="../media/image97.wmf"/><Relationship Id="rId5" Type="http://schemas.openxmlformats.org/officeDocument/2006/relationships/image" Target="../media/image96.wmf"/><Relationship Id="rId4" Type="http://schemas.openxmlformats.org/officeDocument/2006/relationships/image" Target="../media/image95.wmf"/></Relationships>
</file>

<file path=ppt/slides/_rels/slide29.xml.rels><?xml version="1.0" encoding="UTF-8" standalone="yes"?>
<Relationships xmlns="http://schemas.openxmlformats.org/package/2006/relationships"><Relationship Id="rId8" Type="http://schemas.openxmlformats.org/officeDocument/2006/relationships/image" Target="../media/image100.wmf"/><Relationship Id="rId3" Type="http://schemas.openxmlformats.org/officeDocument/2006/relationships/oleObject" Target="../embeddings/oleObject35.bin"/><Relationship Id="rId7" Type="http://schemas.openxmlformats.org/officeDocument/2006/relationships/oleObject" Target="../embeddings/oleObject37.bin"/><Relationship Id="rId12" Type="http://schemas.openxmlformats.org/officeDocument/2006/relationships/image" Target="../media/image102.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99.wmf"/><Relationship Id="rId11" Type="http://schemas.openxmlformats.org/officeDocument/2006/relationships/oleObject" Target="../embeddings/oleObject39.bin"/><Relationship Id="rId5" Type="http://schemas.openxmlformats.org/officeDocument/2006/relationships/oleObject" Target="../embeddings/oleObject36.bin"/><Relationship Id="rId10" Type="http://schemas.openxmlformats.org/officeDocument/2006/relationships/image" Target="../media/image101.wmf"/><Relationship Id="rId4" Type="http://schemas.openxmlformats.org/officeDocument/2006/relationships/image" Target="../media/image98.wmf"/><Relationship Id="rId9" Type="http://schemas.openxmlformats.org/officeDocument/2006/relationships/oleObject" Target="../embeddings/oleObject38.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105.wmf"/><Relationship Id="rId4" Type="http://schemas.openxmlformats.org/officeDocument/2006/relationships/oleObject" Target="../embeddings/oleObject40.bin"/></Relationships>
</file>

<file path=ppt/slides/_rels/slide32.xml.rels><?xml version="1.0" encoding="UTF-8" standalone="yes"?>
<Relationships xmlns="http://schemas.openxmlformats.org/package/2006/relationships"><Relationship Id="rId8" Type="http://schemas.openxmlformats.org/officeDocument/2006/relationships/image" Target="../media/image109.wmf"/><Relationship Id="rId3" Type="http://schemas.openxmlformats.org/officeDocument/2006/relationships/image" Target="../media/image107.wmf"/><Relationship Id="rId7" Type="http://schemas.openxmlformats.org/officeDocument/2006/relationships/image" Target="../media/image108.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42.bin"/><Relationship Id="rId5" Type="http://schemas.openxmlformats.org/officeDocument/2006/relationships/image" Target="../media/image106.wmf"/><Relationship Id="rId4" Type="http://schemas.openxmlformats.org/officeDocument/2006/relationships/oleObject" Target="../embeddings/oleObject41.bin"/></Relationships>
</file>

<file path=ppt/slides/_rels/slide33.xml.rels><?xml version="1.0" encoding="UTF-8" standalone="yes"?>
<Relationships xmlns="http://schemas.openxmlformats.org/package/2006/relationships"><Relationship Id="rId3" Type="http://schemas.openxmlformats.org/officeDocument/2006/relationships/image" Target="../media/image111.wmf"/><Relationship Id="rId2" Type="http://schemas.openxmlformats.org/officeDocument/2006/relationships/image" Target="../media/image110.wmf"/><Relationship Id="rId1" Type="http://schemas.openxmlformats.org/officeDocument/2006/relationships/slideLayout" Target="../slideLayouts/slideLayout2.xml"/><Relationship Id="rId5" Type="http://schemas.openxmlformats.org/officeDocument/2006/relationships/image" Target="../media/image109.wmf"/><Relationship Id="rId4" Type="http://schemas.openxmlformats.org/officeDocument/2006/relationships/image" Target="../media/image112.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4.wmf"/><Relationship Id="rId2" Type="http://schemas.openxmlformats.org/officeDocument/2006/relationships/image" Target="../media/image113.wmf"/><Relationship Id="rId1" Type="http://schemas.openxmlformats.org/officeDocument/2006/relationships/slideLayout" Target="../slideLayouts/slideLayout2.xml"/><Relationship Id="rId5" Type="http://schemas.openxmlformats.org/officeDocument/2006/relationships/image" Target="../media/image116.wmf"/><Relationship Id="rId4" Type="http://schemas.openxmlformats.org/officeDocument/2006/relationships/image" Target="../media/image115.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xml"/><Relationship Id="rId5" Type="http://schemas.openxmlformats.org/officeDocument/2006/relationships/image" Target="../media/image120.png"/><Relationship Id="rId4" Type="http://schemas.openxmlformats.org/officeDocument/2006/relationships/image" Target="../media/image1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xml"/><Relationship Id="rId5" Type="http://schemas.openxmlformats.org/officeDocument/2006/relationships/image" Target="../media/image125.png"/><Relationship Id="rId4" Type="http://schemas.openxmlformats.org/officeDocument/2006/relationships/image" Target="../media/image124.png"/></Relationships>
</file>

<file path=ppt/slides/_rels/slide4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0.png"/><Relationship Id="rId1" Type="http://schemas.openxmlformats.org/officeDocument/2006/relationships/slideLayout" Target="../slideLayouts/slideLayout2.xml"/><Relationship Id="rId4" Type="http://schemas.openxmlformats.org/officeDocument/2006/relationships/image" Target="../media/image127.png"/></Relationships>
</file>

<file path=ppt/slides/_rels/slide4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3.png"/><Relationship Id="rId1" Type="http://schemas.openxmlformats.org/officeDocument/2006/relationships/slideLayout" Target="../slideLayouts/slideLayout2.xml"/><Relationship Id="rId5" Type="http://schemas.openxmlformats.org/officeDocument/2006/relationships/image" Target="../media/image129.png"/><Relationship Id="rId4" Type="http://schemas.openxmlformats.org/officeDocument/2006/relationships/image" Target="../media/image122.png"/></Relationships>
</file>

<file path=ppt/slides/_rels/slide4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 Id="rId5" Type="http://schemas.openxmlformats.org/officeDocument/2006/relationships/image" Target="../media/image135.png"/><Relationship Id="rId4" Type="http://schemas.openxmlformats.org/officeDocument/2006/relationships/image" Target="../media/image134.png"/></Relationships>
</file>

<file path=ppt/slides/_rels/slide46.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17.png"/><Relationship Id="rId1" Type="http://schemas.openxmlformats.org/officeDocument/2006/relationships/slideLayout" Target="../slideLayouts/slideLayout2.xml"/><Relationship Id="rId6" Type="http://schemas.openxmlformats.org/officeDocument/2006/relationships/image" Target="../media/image141.png"/><Relationship Id="rId5" Type="http://schemas.openxmlformats.org/officeDocument/2006/relationships/image" Target="../media/image140.png"/><Relationship Id="rId4" Type="http://schemas.openxmlformats.org/officeDocument/2006/relationships/image" Target="../media/image13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xml"/><Relationship Id="rId4" Type="http://schemas.openxmlformats.org/officeDocument/2006/relationships/image" Target="../media/image144.png"/></Relationships>
</file>

<file path=ppt/slides/_rels/slide51.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 Id="rId4" Type="http://schemas.openxmlformats.org/officeDocument/2006/relationships/image" Target="../media/image147.png"/></Relationships>
</file>

<file path=ppt/slides/_rels/slide52.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2.xml"/><Relationship Id="rId4" Type="http://schemas.openxmlformats.org/officeDocument/2006/relationships/image" Target="../media/image150.png"/></Relationships>
</file>

<file path=ppt/slides/_rels/slide53.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70.wmf"/><Relationship Id="rId1" Type="http://schemas.openxmlformats.org/officeDocument/2006/relationships/slideLayout" Target="../slideLayouts/slideLayout2.xml"/><Relationship Id="rId4" Type="http://schemas.openxmlformats.org/officeDocument/2006/relationships/image" Target="../media/image150.png"/></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151.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53.wmf"/><Relationship Id="rId2" Type="http://schemas.openxmlformats.org/officeDocument/2006/relationships/image" Target="../media/image152.wmf"/><Relationship Id="rId1" Type="http://schemas.openxmlformats.org/officeDocument/2006/relationships/slideLayout" Target="../slideLayouts/slideLayout2.xml"/><Relationship Id="rId5" Type="http://schemas.openxmlformats.org/officeDocument/2006/relationships/image" Target="../media/image155.wmf"/><Relationship Id="rId4" Type="http://schemas.openxmlformats.org/officeDocument/2006/relationships/image" Target="../media/image154.w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157.wmf"/><Relationship Id="rId5" Type="http://schemas.openxmlformats.org/officeDocument/2006/relationships/oleObject" Target="../embeddings/oleObject45.bin"/><Relationship Id="rId4" Type="http://schemas.openxmlformats.org/officeDocument/2006/relationships/image" Target="../media/image156.wmf"/></Relationships>
</file>

<file path=ppt/slides/_rels/slide58.xml.rels><?xml version="1.0" encoding="UTF-8" standalone="yes"?>
<Relationships xmlns="http://schemas.openxmlformats.org/package/2006/relationships"><Relationship Id="rId8" Type="http://schemas.openxmlformats.org/officeDocument/2006/relationships/image" Target="../media/image160.emf"/><Relationship Id="rId3" Type="http://schemas.openxmlformats.org/officeDocument/2006/relationships/oleObject" Target="../embeddings/oleObject46.bin"/><Relationship Id="rId7" Type="http://schemas.openxmlformats.org/officeDocument/2006/relationships/oleObject" Target="../embeddings/oleObject48.bin"/><Relationship Id="rId12" Type="http://schemas.openxmlformats.org/officeDocument/2006/relationships/image" Target="../media/image162.emf"/><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159.emf"/><Relationship Id="rId11" Type="http://schemas.openxmlformats.org/officeDocument/2006/relationships/oleObject" Target="../embeddings/oleObject50.bin"/><Relationship Id="rId5" Type="http://schemas.openxmlformats.org/officeDocument/2006/relationships/oleObject" Target="../embeddings/oleObject47.bin"/><Relationship Id="rId10" Type="http://schemas.openxmlformats.org/officeDocument/2006/relationships/image" Target="../media/image161.emf"/><Relationship Id="rId4" Type="http://schemas.openxmlformats.org/officeDocument/2006/relationships/image" Target="../media/image158.emf"/><Relationship Id="rId9" Type="http://schemas.openxmlformats.org/officeDocument/2006/relationships/oleObject" Target="../embeddings/oleObject49.bin"/></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image" Target="../media/image108.wmf"/><Relationship Id="rId7" Type="http://schemas.openxmlformats.org/officeDocument/2006/relationships/image" Target="../media/image164.wmf"/><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52.bin"/><Relationship Id="rId11" Type="http://schemas.openxmlformats.org/officeDocument/2006/relationships/image" Target="../media/image166.wmf"/><Relationship Id="rId5" Type="http://schemas.openxmlformats.org/officeDocument/2006/relationships/image" Target="../media/image163.wmf"/><Relationship Id="rId10" Type="http://schemas.openxmlformats.org/officeDocument/2006/relationships/oleObject" Target="../embeddings/oleObject54.bin"/><Relationship Id="rId4" Type="http://schemas.openxmlformats.org/officeDocument/2006/relationships/oleObject" Target="../embeddings/oleObject51.bin"/><Relationship Id="rId9" Type="http://schemas.openxmlformats.org/officeDocument/2006/relationships/image" Target="../media/image165.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55.bin"/><Relationship Id="rId7" Type="http://schemas.openxmlformats.org/officeDocument/2006/relationships/image" Target="../media/image169.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168.wmf"/><Relationship Id="rId5" Type="http://schemas.openxmlformats.org/officeDocument/2006/relationships/oleObject" Target="../embeddings/oleObject56.bin"/><Relationship Id="rId4" Type="http://schemas.openxmlformats.org/officeDocument/2006/relationships/image" Target="../media/image167.w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170.wmf"/></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171.emf"/><Relationship Id="rId4" Type="http://schemas.openxmlformats.org/officeDocument/2006/relationships/oleObject" Target="../embeddings/oleObject58.bin"/></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173.emf"/><Relationship Id="rId5" Type="http://schemas.openxmlformats.org/officeDocument/2006/relationships/oleObject" Target="../embeddings/oleObject60.bin"/><Relationship Id="rId4" Type="http://schemas.openxmlformats.org/officeDocument/2006/relationships/image" Target="../media/image172.emf"/></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174.w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176.wmf"/><Relationship Id="rId4" Type="http://schemas.openxmlformats.org/officeDocument/2006/relationships/image" Target="../media/image175.wmf"/></Relationships>
</file>

<file path=ppt/slides/_rels/slide8.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4.wmf"/><Relationship Id="rId3" Type="http://schemas.openxmlformats.org/officeDocument/2006/relationships/image" Target="../media/image4.wmf"/><Relationship Id="rId7" Type="http://schemas.openxmlformats.org/officeDocument/2006/relationships/image" Target="../media/image8.wmf"/><Relationship Id="rId12" Type="http://schemas.openxmlformats.org/officeDocument/2006/relationships/image" Target="../media/image13.wmf"/><Relationship Id="rId2" Type="http://schemas.openxmlformats.org/officeDocument/2006/relationships/image" Target="../media/image3.wmf"/><Relationship Id="rId1" Type="http://schemas.openxmlformats.org/officeDocument/2006/relationships/slideLayout" Target="../slideLayouts/slideLayout2.xml"/><Relationship Id="rId6" Type="http://schemas.openxmlformats.org/officeDocument/2006/relationships/image" Target="../media/image7.wmf"/><Relationship Id="rId11" Type="http://schemas.openxmlformats.org/officeDocument/2006/relationships/image" Target="../media/image12.wmf"/><Relationship Id="rId5" Type="http://schemas.openxmlformats.org/officeDocument/2006/relationships/image" Target="../media/image6.wmf"/><Relationship Id="rId10" Type="http://schemas.openxmlformats.org/officeDocument/2006/relationships/image" Target="../media/image11.wmf"/><Relationship Id="rId4" Type="http://schemas.openxmlformats.org/officeDocument/2006/relationships/image" Target="../media/image5.wmf"/><Relationship Id="rId9" Type="http://schemas.openxmlformats.org/officeDocument/2006/relationships/image" Target="../media/image10.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1027"/>
          <p:cNvSpPr>
            <a:spLocks noGrp="1" noChangeArrowheads="1"/>
          </p:cNvSpPr>
          <p:nvPr>
            <p:ph type="body" idx="1"/>
          </p:nvPr>
        </p:nvSpPr>
        <p:spPr/>
        <p:txBody>
          <a:bodyPr/>
          <a:lstStyle/>
          <a:p>
            <a:pPr algn="just" eaLnBrk="1" hangingPunct="1">
              <a:defRPr/>
            </a:pPr>
            <a:endParaRPr lang="zh-CN" altLang="en-US" sz="2800" b="1" smtClean="0">
              <a:latin typeface="Times New Roman" panose="02020603050405020304" pitchFamily="18" charset="0"/>
              <a:cs typeface="Times New Roman" panose="02020603050405020304" pitchFamily="18" charset="0"/>
            </a:endParaRPr>
          </a:p>
          <a:p>
            <a:pPr marL="0" indent="0" eaLnBrk="1" hangingPunct="1">
              <a:buFont typeface="Wingdings" panose="05000000000000000000" pitchFamily="2" charset="2"/>
              <a:buNone/>
              <a:defRPr/>
            </a:pPr>
            <a:r>
              <a:rPr lang="en-US" altLang="zh-CN" smtClean="0"/>
              <a:t>2.1  </a:t>
            </a:r>
            <a:r>
              <a:rPr lang="zh-CN" altLang="en-US"/>
              <a:t>概述</a:t>
            </a:r>
            <a:endParaRPr lang="zh-CN" altLang="en-US" smtClean="0"/>
          </a:p>
          <a:p>
            <a:pPr marL="0" indent="0" eaLnBrk="1" hangingPunct="1">
              <a:buFont typeface="Wingdings" panose="05000000000000000000" pitchFamily="2" charset="2"/>
              <a:buNone/>
              <a:defRPr/>
            </a:pPr>
            <a:r>
              <a:rPr lang="en-US" altLang="zh-CN" smtClean="0"/>
              <a:t>2.2  </a:t>
            </a:r>
            <a:r>
              <a:rPr lang="zh-CN" altLang="en-US" smtClean="0"/>
              <a:t>简单估计量及其性质</a:t>
            </a:r>
          </a:p>
          <a:p>
            <a:pPr marL="0" indent="0" eaLnBrk="1" hangingPunct="1">
              <a:buFont typeface="Wingdings" panose="05000000000000000000" pitchFamily="2" charset="2"/>
              <a:buNone/>
              <a:defRPr/>
            </a:pPr>
            <a:r>
              <a:rPr lang="en-US" altLang="zh-CN" smtClean="0"/>
              <a:t>2.3  </a:t>
            </a:r>
            <a:r>
              <a:rPr lang="zh-CN" altLang="en-US" smtClean="0"/>
              <a:t>比率估计量及其性质</a:t>
            </a:r>
          </a:p>
          <a:p>
            <a:pPr marL="0" indent="0" eaLnBrk="1" hangingPunct="1">
              <a:buFont typeface="Wingdings" panose="05000000000000000000" pitchFamily="2" charset="2"/>
              <a:buNone/>
              <a:defRPr/>
            </a:pPr>
            <a:r>
              <a:rPr lang="en-US" altLang="zh-CN" smtClean="0"/>
              <a:t>2.4  </a:t>
            </a:r>
            <a:r>
              <a:rPr lang="zh-CN" altLang="en-US" smtClean="0"/>
              <a:t>回归估计量及其性质</a:t>
            </a:r>
          </a:p>
          <a:p>
            <a:pPr marL="0" indent="0" eaLnBrk="1" hangingPunct="1">
              <a:buFont typeface="Wingdings" panose="05000000000000000000" pitchFamily="2" charset="2"/>
              <a:buNone/>
              <a:defRPr/>
            </a:pPr>
            <a:r>
              <a:rPr lang="en-US" altLang="zh-CN" smtClean="0"/>
              <a:t>2.5 </a:t>
            </a:r>
            <a:r>
              <a:rPr lang="zh-CN" altLang="en-US" smtClean="0"/>
              <a:t> 简单随机抽样的实施</a:t>
            </a:r>
          </a:p>
        </p:txBody>
      </p:sp>
      <p:sp>
        <p:nvSpPr>
          <p:cNvPr id="4099" name="Rectangle 1029"/>
          <p:cNvSpPr>
            <a:spLocks noChangeArrowheads="1"/>
          </p:cNvSpPr>
          <p:nvPr/>
        </p:nvSpPr>
        <p:spPr bwMode="auto">
          <a:xfrm>
            <a:off x="445770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4101" name="Rectangle 1031"/>
          <p:cNvSpPr>
            <a:spLocks noChangeArrowheads="1"/>
          </p:cNvSpPr>
          <p:nvPr/>
        </p:nvSpPr>
        <p:spPr bwMode="auto">
          <a:xfrm>
            <a:off x="4395788"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4103" name="标题 1"/>
          <p:cNvSpPr>
            <a:spLocks noGrp="1"/>
          </p:cNvSpPr>
          <p:nvPr>
            <p:ph type="title"/>
          </p:nvPr>
        </p:nvSpPr>
        <p:spPr/>
        <p:txBody>
          <a:bodyPr/>
          <a:lstStyle/>
          <a:p>
            <a:r>
              <a:rPr lang="zh-CN" altLang="en-US" b="1" smtClean="0">
                <a:latin typeface="Times New Roman" panose="02020603050405020304" pitchFamily="18" charset="0"/>
              </a:rPr>
              <a:t>第</a:t>
            </a:r>
            <a:r>
              <a:rPr lang="en-US" altLang="zh-CN" b="1" smtClean="0">
                <a:latin typeface="Times New Roman" panose="02020603050405020304" pitchFamily="18" charset="0"/>
              </a:rPr>
              <a:t>2</a:t>
            </a:r>
            <a:r>
              <a:rPr lang="zh-CN" altLang="en-US" b="1" smtClean="0">
                <a:latin typeface="Times New Roman" panose="02020603050405020304" pitchFamily="18" charset="0"/>
              </a:rPr>
              <a:t>章 简单随机抽样（</a:t>
            </a:r>
            <a:r>
              <a:rPr lang="en-US" altLang="zh-CN" b="1" smtClean="0">
                <a:latin typeface="Times New Roman" panose="02020603050405020304" pitchFamily="18" charset="0"/>
              </a:rPr>
              <a:t>SRS</a:t>
            </a:r>
            <a:r>
              <a:rPr lang="zh-CN" altLang="en-US" b="1" smtClean="0">
                <a:latin typeface="Times New Roman" panose="02020603050405020304" pitchFamily="18" charset="0"/>
              </a:rPr>
              <a:t>）</a:t>
            </a:r>
            <a:endParaRPr lang="zh-CN" alt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zh-CN" smtClean="0">
                <a:latin typeface="宋体" panose="02010600030101010101" pitchFamily="2" charset="-122"/>
              </a:rPr>
              <a:t>2.2  </a:t>
            </a:r>
            <a:r>
              <a:rPr lang="zh-CN" altLang="en-US" b="1" smtClean="0"/>
              <a:t>简单估计量及其性质</a:t>
            </a:r>
            <a:endParaRPr lang="zh-CN" altLang="en-US" smtClean="0"/>
          </a:p>
        </p:txBody>
      </p:sp>
      <p:sp>
        <p:nvSpPr>
          <p:cNvPr id="13315" name="Rectangle 3"/>
          <p:cNvSpPr>
            <a:spLocks noGrp="1" noChangeArrowheads="1"/>
          </p:cNvSpPr>
          <p:nvPr>
            <p:ph type="body" idx="1"/>
          </p:nvPr>
        </p:nvSpPr>
        <p:spPr/>
        <p:txBody>
          <a:bodyPr/>
          <a:lstStyle/>
          <a:p>
            <a:pPr algn="just" eaLnBrk="1" hangingPunct="1"/>
            <a:r>
              <a:rPr lang="zh-CN" altLang="en-US" sz="2800" smtClean="0"/>
              <a:t> 判断下面要估计的总体目标量分别属于什么类型？</a:t>
            </a:r>
          </a:p>
          <a:p>
            <a:pPr lvl="1" algn="just" eaLnBrk="1" hangingPunct="1"/>
            <a:r>
              <a:rPr lang="zh-CN" altLang="en-US" sz="2400" smtClean="0"/>
              <a:t>调查城市居民家庭平均用电量。</a:t>
            </a:r>
          </a:p>
          <a:p>
            <a:pPr lvl="1" algn="just" eaLnBrk="1" hangingPunct="1"/>
            <a:r>
              <a:rPr lang="zh-CN" altLang="en-US" sz="2400" smtClean="0"/>
              <a:t>估计湖中鱼的数量。</a:t>
            </a:r>
          </a:p>
          <a:p>
            <a:pPr lvl="1" algn="just" eaLnBrk="1" hangingPunct="1"/>
            <a:r>
              <a:rPr lang="zh-CN" altLang="en-US" sz="2400" smtClean="0"/>
              <a:t>测试日光灯的寿命。</a:t>
            </a:r>
          </a:p>
          <a:p>
            <a:pPr lvl="1" algn="just" eaLnBrk="1" hangingPunct="1"/>
            <a:r>
              <a:rPr lang="zh-CN" altLang="en-US" sz="2400" smtClean="0"/>
              <a:t>估计居民家庭用于做饭菜及饮用的用水量占家庭总用水量的比重。</a:t>
            </a:r>
          </a:p>
          <a:p>
            <a:pPr lvl="1" algn="just" eaLnBrk="1" hangingPunct="1"/>
            <a:r>
              <a:rPr lang="zh-CN" altLang="en-US" sz="2400" smtClean="0"/>
              <a:t>估计婴儿出生性别比。</a:t>
            </a:r>
          </a:p>
          <a:p>
            <a:pPr lvl="1" algn="just" eaLnBrk="1" hangingPunct="1"/>
            <a:r>
              <a:rPr lang="zh-CN" altLang="en-US" sz="2400" smtClean="0"/>
              <a:t>检测食盐中碘含量。</a:t>
            </a:r>
            <a:r>
              <a:rPr lang="zh-CN" altLang="en-US" sz="2400" smtClean="0">
                <a:latin typeface="Times New Roman" panose="02020603050405020304" pitchFamily="18" charset="0"/>
              </a:rPr>
              <a:t> </a:t>
            </a:r>
            <a:endParaRPr lang="zh-CN" altLang="en-US" sz="2400" smtClean="0"/>
          </a:p>
          <a:p>
            <a:pPr lvl="1" eaLnBrk="1" hangingPunct="1"/>
            <a:endParaRPr lang="zh-CN" altLang="en-US" sz="24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zh-CN" altLang="en-US" b="1" smtClean="0">
                <a:latin typeface="Times New Roman" panose="02020603050405020304" pitchFamily="18" charset="0"/>
                <a:cs typeface="Times New Roman" panose="02020603050405020304" pitchFamily="18" charset="0"/>
              </a:rPr>
              <a:t> </a:t>
            </a:r>
            <a:r>
              <a:rPr lang="zh-CN" altLang="en-US" b="1" smtClean="0">
                <a:latin typeface="宋体" panose="02010600030101010101" pitchFamily="2" charset="-122"/>
              </a:rPr>
              <a:t>一、对总体均值的估计</a:t>
            </a:r>
            <a:endParaRPr lang="zh-CN" altLang="en-US" b="1" smtClean="0">
              <a:latin typeface="Times New Roman" panose="02020603050405020304" pitchFamily="18" charset="0"/>
              <a:cs typeface="Times New Roman" panose="02020603050405020304" pitchFamily="18" charset="0"/>
            </a:endParaRPr>
          </a:p>
        </p:txBody>
      </p:sp>
      <p:sp>
        <p:nvSpPr>
          <p:cNvPr id="14339" name="Rectangle 3"/>
          <p:cNvSpPr>
            <a:spLocks noGrp="1" noChangeArrowheads="1"/>
          </p:cNvSpPr>
          <p:nvPr>
            <p:ph type="body" idx="1"/>
          </p:nvPr>
        </p:nvSpPr>
        <p:spPr>
          <a:xfrm>
            <a:off x="762000" y="3124200"/>
            <a:ext cx="7199313" cy="1560513"/>
          </a:xfrm>
        </p:spPr>
        <p:txBody>
          <a:bodyPr/>
          <a:lstStyle/>
          <a:p>
            <a:pPr eaLnBrk="1" hangingPunct="1">
              <a:lnSpc>
                <a:spcPct val="90000"/>
              </a:lnSpc>
              <a:buFont typeface="Wingdings" panose="05000000000000000000" pitchFamily="2" charset="2"/>
              <a:buNone/>
            </a:pPr>
            <a:r>
              <a:rPr lang="zh-CN" altLang="en-US" smtClean="0">
                <a:latin typeface="宋体" panose="02010600030101010101" pitchFamily="2" charset="-122"/>
              </a:rPr>
              <a:t>    </a:t>
            </a:r>
            <a:r>
              <a:rPr lang="zh-CN" altLang="en-US" sz="2400" smtClean="0">
                <a:latin typeface="宋体" panose="02010600030101010101" pitchFamily="2" charset="-122"/>
              </a:rPr>
              <a:t>以样本均值作为总体均值的估计</a:t>
            </a:r>
          </a:p>
          <a:p>
            <a:pPr eaLnBrk="1" hangingPunct="1">
              <a:lnSpc>
                <a:spcPct val="90000"/>
              </a:lnSpc>
            </a:pPr>
            <a:r>
              <a:rPr lang="zh-CN" altLang="en-US" b="1" smtClean="0">
                <a:latin typeface="宋体" panose="02010600030101010101" pitchFamily="2" charset="-122"/>
                <a:cs typeface="Times New Roman" panose="02020603050405020304" pitchFamily="18" charset="0"/>
              </a:rPr>
              <a:t>性质1：</a:t>
            </a:r>
            <a:r>
              <a:rPr lang="zh-CN" altLang="en-US" smtClean="0">
                <a:latin typeface="宋体" panose="02010600030101010101" pitchFamily="2" charset="-122"/>
                <a:cs typeface="Times New Roman" panose="02020603050405020304" pitchFamily="18" charset="0"/>
              </a:rPr>
              <a:t>对于简单随机抽样，</a:t>
            </a:r>
            <a:r>
              <a:rPr lang="zh-CN" altLang="en-US" smtClean="0">
                <a:latin typeface="宋体" panose="02010600030101010101" pitchFamily="2" charset="-122"/>
              </a:rPr>
              <a:t>  </a:t>
            </a:r>
            <a:r>
              <a:rPr lang="zh-CN" altLang="en-US" smtClean="0">
                <a:latin typeface="宋体" panose="02010600030101010101" pitchFamily="2" charset="-122"/>
                <a:cs typeface="Times New Roman" panose="02020603050405020304" pitchFamily="18" charset="0"/>
              </a:rPr>
              <a:t>是</a:t>
            </a:r>
            <a:r>
              <a:rPr lang="zh-CN" altLang="en-US" smtClean="0">
                <a:latin typeface="宋体" panose="02010600030101010101" pitchFamily="2" charset="-122"/>
              </a:rPr>
              <a:t>   </a:t>
            </a:r>
            <a:r>
              <a:rPr lang="zh-CN" altLang="en-US" smtClean="0">
                <a:latin typeface="宋体" panose="02010600030101010101" pitchFamily="2" charset="-122"/>
                <a:cs typeface="Times New Roman" panose="02020603050405020304" pitchFamily="18" charset="0"/>
              </a:rPr>
              <a:t>的无偏估计。</a:t>
            </a:r>
            <a:r>
              <a:rPr lang="zh-CN" altLang="en-US" smtClean="0">
                <a:latin typeface="宋体" panose="02010600030101010101" pitchFamily="2" charset="-122"/>
              </a:rPr>
              <a:t> </a:t>
            </a:r>
            <a:r>
              <a:rPr lang="zh-CN" altLang="en-US" smtClean="0"/>
              <a:t> </a:t>
            </a:r>
          </a:p>
        </p:txBody>
      </p:sp>
      <p:sp>
        <p:nvSpPr>
          <p:cNvPr id="14340" name="Rectangle 5"/>
          <p:cNvSpPr>
            <a:spLocks noChangeArrowheads="1"/>
          </p:cNvSpPr>
          <p:nvPr/>
        </p:nvSpPr>
        <p:spPr bwMode="auto">
          <a:xfrm>
            <a:off x="4195763"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434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2133600"/>
            <a:ext cx="1824038"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tangle 7"/>
          <p:cNvSpPr>
            <a:spLocks noChangeArrowheads="1"/>
          </p:cNvSpPr>
          <p:nvPr/>
        </p:nvSpPr>
        <p:spPr bwMode="auto">
          <a:xfrm>
            <a:off x="4500563" y="3333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4343"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3657600"/>
            <a:ext cx="4286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Rectangle 9"/>
          <p:cNvSpPr>
            <a:spLocks noChangeArrowheads="1"/>
          </p:cNvSpPr>
          <p:nvPr/>
        </p:nvSpPr>
        <p:spPr bwMode="auto">
          <a:xfrm>
            <a:off x="4495800" y="3333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4345" name="Object 8"/>
          <p:cNvGraphicFramePr>
            <a:graphicFrameLocks noChangeAspect="1"/>
          </p:cNvGraphicFramePr>
          <p:nvPr/>
        </p:nvGraphicFramePr>
        <p:xfrm>
          <a:off x="7086600" y="3581400"/>
          <a:ext cx="579438" cy="723900"/>
        </p:xfrm>
        <a:graphic>
          <a:graphicData uri="http://schemas.openxmlformats.org/presentationml/2006/ole">
            <mc:AlternateContent xmlns:mc="http://schemas.openxmlformats.org/markup-compatibility/2006">
              <mc:Choice xmlns:v="urn:schemas-microsoft-com:vml" Requires="v">
                <p:oleObj spid="_x0000_s14420" r:id="rId5" imgW="152334" imgH="190417" progId="Equation.3">
                  <p:embed/>
                </p:oleObj>
              </mc:Choice>
              <mc:Fallback>
                <p:oleObj r:id="rId5" imgW="152334" imgH="190417"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86600" y="3581400"/>
                        <a:ext cx="579438"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346" name="Rectangle 11"/>
          <p:cNvSpPr>
            <a:spLocks noChangeArrowheads="1"/>
          </p:cNvSpPr>
          <p:nvPr/>
        </p:nvSpPr>
        <p:spPr bwMode="auto">
          <a:xfrm>
            <a:off x="426720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4347" name="Object 10"/>
          <p:cNvGraphicFramePr>
            <a:graphicFrameLocks noChangeAspect="1"/>
          </p:cNvGraphicFramePr>
          <p:nvPr/>
        </p:nvGraphicFramePr>
        <p:xfrm>
          <a:off x="3352800" y="5029200"/>
          <a:ext cx="1600200" cy="600075"/>
        </p:xfrm>
        <a:graphic>
          <a:graphicData uri="http://schemas.openxmlformats.org/presentationml/2006/ole">
            <mc:AlternateContent xmlns:mc="http://schemas.openxmlformats.org/markup-compatibility/2006">
              <mc:Choice xmlns:v="urn:schemas-microsoft-com:vml" Requires="v">
                <p:oleObj spid="_x0000_s14421" r:id="rId7" imgW="609600" imgH="228600" progId="Equation.3">
                  <p:embed/>
                </p:oleObj>
              </mc:Choice>
              <mc:Fallback>
                <p:oleObj r:id="rId7" imgW="609600" imgH="22860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2800" y="5029200"/>
                        <a:ext cx="16002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zh-CN" altLang="en-US" sz="1800" smtClean="0">
                <a:solidFill>
                  <a:schemeClr val="tx1"/>
                </a:solidFill>
                <a:latin typeface="Times New Roman" panose="02020603050405020304" pitchFamily="18" charset="0"/>
              </a:rPr>
              <a:t>例设总体为{0，1，3，5，6}，计算总体均值   =3、总体方差   =5.2和     =6.5；给出全部       的样本，并验证             及               。</a:t>
            </a:r>
            <a:br>
              <a:rPr lang="zh-CN" altLang="en-US" sz="1800" smtClean="0">
                <a:solidFill>
                  <a:schemeClr val="tx1"/>
                </a:solidFill>
                <a:latin typeface="Times New Roman" panose="02020603050405020304" pitchFamily="18" charset="0"/>
              </a:rPr>
            </a:br>
            <a:endParaRPr lang="zh-CN" altLang="en-US" sz="1800" smtClean="0">
              <a:solidFill>
                <a:schemeClr val="tx1"/>
              </a:solidFill>
              <a:latin typeface="Times New Roman" panose="02020603050405020304" pitchFamily="18" charset="0"/>
            </a:endParaRPr>
          </a:p>
        </p:txBody>
      </p:sp>
      <p:sp>
        <p:nvSpPr>
          <p:cNvPr id="15363" name="Rectangle 11"/>
          <p:cNvSpPr>
            <a:spLocks noChangeArrowheads="1"/>
          </p:cNvSpPr>
          <p:nvPr/>
        </p:nvSpPr>
        <p:spPr bwMode="auto">
          <a:xfrm>
            <a:off x="0" y="15732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5364"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8800" y="914400"/>
            <a:ext cx="1524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914400"/>
            <a:ext cx="190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7200" y="914400"/>
            <a:ext cx="190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03450" y="1196975"/>
            <a:ext cx="35242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11638" y="1227138"/>
            <a:ext cx="6477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48263" y="1208088"/>
            <a:ext cx="714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1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38800" y="1981200"/>
            <a:ext cx="14287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Picture 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67400" y="1981200"/>
            <a:ext cx="1524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72" name="Group 251"/>
          <p:cNvGrpSpPr>
            <a:grpSpLocks/>
          </p:cNvGrpSpPr>
          <p:nvPr/>
        </p:nvGrpSpPr>
        <p:grpSpPr bwMode="auto">
          <a:xfrm>
            <a:off x="1676400" y="2362200"/>
            <a:ext cx="5410200" cy="4191000"/>
            <a:chOff x="-3" y="-3"/>
            <a:chExt cx="4056" cy="5017"/>
          </a:xfrm>
        </p:grpSpPr>
        <p:grpSp>
          <p:nvGrpSpPr>
            <p:cNvPr id="15379" name="Group 249"/>
            <p:cNvGrpSpPr>
              <a:grpSpLocks/>
            </p:cNvGrpSpPr>
            <p:nvPr/>
          </p:nvGrpSpPr>
          <p:grpSpPr bwMode="auto">
            <a:xfrm>
              <a:off x="0" y="0"/>
              <a:ext cx="4050" cy="5011"/>
              <a:chOff x="0" y="0"/>
              <a:chExt cx="4050" cy="5011"/>
            </a:xfrm>
          </p:grpSpPr>
          <p:grpSp>
            <p:nvGrpSpPr>
              <p:cNvPr id="15381" name="Group 94"/>
              <p:cNvGrpSpPr>
                <a:grpSpLocks/>
              </p:cNvGrpSpPr>
              <p:nvPr/>
            </p:nvGrpSpPr>
            <p:grpSpPr bwMode="auto">
              <a:xfrm>
                <a:off x="0" y="0"/>
                <a:ext cx="675" cy="384"/>
                <a:chOff x="0" y="0"/>
                <a:chExt cx="675" cy="384"/>
              </a:xfrm>
            </p:grpSpPr>
            <p:sp>
              <p:nvSpPr>
                <p:cNvPr id="15613" name="Rectangle 15"/>
                <p:cNvSpPr>
                  <a:spLocks noChangeArrowheads="1"/>
                </p:cNvSpPr>
                <p:nvPr/>
              </p:nvSpPr>
              <p:spPr bwMode="auto">
                <a:xfrm>
                  <a:off x="43" y="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endParaRPr lang="zh-CN" altLang="en-US" sz="1600">
                    <a:latin typeface="Times New Roman" panose="02020603050405020304" pitchFamily="18" charset="0"/>
                  </a:endParaRPr>
                </a:p>
                <a:p>
                  <a:pPr algn="just">
                    <a:spcBef>
                      <a:spcPct val="0"/>
                    </a:spcBef>
                    <a:buClrTx/>
                    <a:buSzTx/>
                    <a:buFontTx/>
                    <a:buNone/>
                  </a:pPr>
                  <a:endParaRPr lang="zh-CN" altLang="en-US" sz="1600">
                    <a:latin typeface="Times New Roman" panose="02020603050405020304" pitchFamily="18" charset="0"/>
                  </a:endParaRPr>
                </a:p>
              </p:txBody>
            </p:sp>
            <p:sp>
              <p:nvSpPr>
                <p:cNvPr id="15614" name="Rectangle 93"/>
                <p:cNvSpPr>
                  <a:spLocks noChangeArrowheads="1"/>
                </p:cNvSpPr>
                <p:nvPr/>
              </p:nvSpPr>
              <p:spPr bwMode="auto">
                <a:xfrm>
                  <a:off x="0" y="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82" name="Group 96"/>
              <p:cNvGrpSpPr>
                <a:grpSpLocks/>
              </p:cNvGrpSpPr>
              <p:nvPr/>
            </p:nvGrpSpPr>
            <p:grpSpPr bwMode="auto">
              <a:xfrm>
                <a:off x="675" y="0"/>
                <a:ext cx="675" cy="384"/>
                <a:chOff x="675" y="0"/>
                <a:chExt cx="675" cy="384"/>
              </a:xfrm>
            </p:grpSpPr>
            <p:sp>
              <p:nvSpPr>
                <p:cNvPr id="15611" name="Rectangle 16"/>
                <p:cNvSpPr>
                  <a:spLocks noChangeArrowheads="1"/>
                </p:cNvSpPr>
                <p:nvPr/>
              </p:nvSpPr>
              <p:spPr bwMode="auto">
                <a:xfrm>
                  <a:off x="718" y="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endParaRPr lang="zh-CN" altLang="en-US" sz="1600">
                    <a:latin typeface="Times New Roman" panose="02020603050405020304" pitchFamily="18" charset="0"/>
                  </a:endParaRPr>
                </a:p>
                <a:p>
                  <a:pPr algn="just">
                    <a:spcBef>
                      <a:spcPct val="0"/>
                    </a:spcBef>
                    <a:buClrTx/>
                    <a:buSzTx/>
                    <a:buFontTx/>
                    <a:buNone/>
                  </a:pPr>
                  <a:endParaRPr lang="zh-CN" altLang="en-US" sz="1600">
                    <a:latin typeface="Times New Roman" panose="02020603050405020304" pitchFamily="18" charset="0"/>
                  </a:endParaRPr>
                </a:p>
              </p:txBody>
            </p:sp>
            <p:sp>
              <p:nvSpPr>
                <p:cNvPr id="15612" name="Rectangle 95"/>
                <p:cNvSpPr>
                  <a:spLocks noChangeArrowheads="1"/>
                </p:cNvSpPr>
                <p:nvPr/>
              </p:nvSpPr>
              <p:spPr bwMode="auto">
                <a:xfrm>
                  <a:off x="675" y="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83" name="Group 98"/>
              <p:cNvGrpSpPr>
                <a:grpSpLocks/>
              </p:cNvGrpSpPr>
              <p:nvPr/>
            </p:nvGrpSpPr>
            <p:grpSpPr bwMode="auto">
              <a:xfrm>
                <a:off x="1350" y="0"/>
                <a:ext cx="675" cy="384"/>
                <a:chOff x="1350" y="0"/>
                <a:chExt cx="675" cy="384"/>
              </a:xfrm>
            </p:grpSpPr>
            <p:sp>
              <p:nvSpPr>
                <p:cNvPr id="15609" name="Rectangle 17"/>
                <p:cNvSpPr>
                  <a:spLocks noChangeArrowheads="1"/>
                </p:cNvSpPr>
                <p:nvPr/>
              </p:nvSpPr>
              <p:spPr bwMode="auto">
                <a:xfrm>
                  <a:off x="1393" y="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endParaRPr lang="zh-CN" altLang="en-US" sz="1600">
                    <a:latin typeface="Times New Roman" panose="02020603050405020304" pitchFamily="18" charset="0"/>
                  </a:endParaRPr>
                </a:p>
              </p:txBody>
            </p:sp>
            <p:sp>
              <p:nvSpPr>
                <p:cNvPr id="15610" name="Rectangle 97"/>
                <p:cNvSpPr>
                  <a:spLocks noChangeArrowheads="1"/>
                </p:cNvSpPr>
                <p:nvPr/>
              </p:nvSpPr>
              <p:spPr bwMode="auto">
                <a:xfrm>
                  <a:off x="1350" y="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84" name="Group 100"/>
              <p:cNvGrpSpPr>
                <a:grpSpLocks/>
              </p:cNvGrpSpPr>
              <p:nvPr/>
            </p:nvGrpSpPr>
            <p:grpSpPr bwMode="auto">
              <a:xfrm>
                <a:off x="2025" y="0"/>
                <a:ext cx="675" cy="384"/>
                <a:chOff x="2025" y="0"/>
                <a:chExt cx="675" cy="384"/>
              </a:xfrm>
            </p:grpSpPr>
            <p:sp>
              <p:nvSpPr>
                <p:cNvPr id="15607" name="Rectangle 18"/>
                <p:cNvSpPr>
                  <a:spLocks noChangeArrowheads="1"/>
                </p:cNvSpPr>
                <p:nvPr/>
              </p:nvSpPr>
              <p:spPr bwMode="auto">
                <a:xfrm>
                  <a:off x="2068" y="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endParaRPr lang="zh-CN" altLang="en-US" sz="1600">
                    <a:latin typeface="Times New Roman" panose="02020603050405020304" pitchFamily="18" charset="0"/>
                  </a:endParaRPr>
                </a:p>
                <a:p>
                  <a:pPr algn="just">
                    <a:spcBef>
                      <a:spcPct val="0"/>
                    </a:spcBef>
                    <a:buClrTx/>
                    <a:buSzTx/>
                    <a:buFontTx/>
                    <a:buNone/>
                  </a:pPr>
                  <a:endParaRPr lang="zh-CN" altLang="en-US" sz="1600">
                    <a:latin typeface="Times New Roman" panose="02020603050405020304" pitchFamily="18" charset="0"/>
                  </a:endParaRPr>
                </a:p>
              </p:txBody>
            </p:sp>
            <p:sp>
              <p:nvSpPr>
                <p:cNvPr id="15608" name="Rectangle 99"/>
                <p:cNvSpPr>
                  <a:spLocks noChangeArrowheads="1"/>
                </p:cNvSpPr>
                <p:nvPr/>
              </p:nvSpPr>
              <p:spPr bwMode="auto">
                <a:xfrm>
                  <a:off x="2025" y="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85" name="Group 102"/>
              <p:cNvGrpSpPr>
                <a:grpSpLocks/>
              </p:cNvGrpSpPr>
              <p:nvPr/>
            </p:nvGrpSpPr>
            <p:grpSpPr bwMode="auto">
              <a:xfrm>
                <a:off x="2700" y="0"/>
                <a:ext cx="675" cy="384"/>
                <a:chOff x="2700" y="0"/>
                <a:chExt cx="675" cy="384"/>
              </a:xfrm>
            </p:grpSpPr>
            <p:sp>
              <p:nvSpPr>
                <p:cNvPr id="15605" name="Rectangle 19"/>
                <p:cNvSpPr>
                  <a:spLocks noChangeArrowheads="1"/>
                </p:cNvSpPr>
                <p:nvPr/>
              </p:nvSpPr>
              <p:spPr bwMode="auto">
                <a:xfrm>
                  <a:off x="2743" y="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600">
                      <a:latin typeface="Times New Roman" panose="02020603050405020304" pitchFamily="18" charset="0"/>
                    </a:rPr>
                    <a:t> </a:t>
                  </a:r>
                </a:p>
                <a:p>
                  <a:pPr algn="just">
                    <a:spcBef>
                      <a:spcPct val="0"/>
                    </a:spcBef>
                    <a:buClrTx/>
                    <a:buSzTx/>
                    <a:buFontTx/>
                    <a:buNone/>
                  </a:pPr>
                  <a:endParaRPr lang="zh-CN" altLang="en-US" sz="1600">
                    <a:latin typeface="Times New Roman" panose="02020603050405020304" pitchFamily="18" charset="0"/>
                  </a:endParaRPr>
                </a:p>
              </p:txBody>
            </p:sp>
            <p:sp>
              <p:nvSpPr>
                <p:cNvPr id="15606" name="Rectangle 101"/>
                <p:cNvSpPr>
                  <a:spLocks noChangeArrowheads="1"/>
                </p:cNvSpPr>
                <p:nvPr/>
              </p:nvSpPr>
              <p:spPr bwMode="auto">
                <a:xfrm>
                  <a:off x="2700" y="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86" name="Group 104"/>
              <p:cNvGrpSpPr>
                <a:grpSpLocks/>
              </p:cNvGrpSpPr>
              <p:nvPr/>
            </p:nvGrpSpPr>
            <p:grpSpPr bwMode="auto">
              <a:xfrm>
                <a:off x="3375" y="0"/>
                <a:ext cx="675" cy="384"/>
                <a:chOff x="3375" y="0"/>
                <a:chExt cx="675" cy="384"/>
              </a:xfrm>
            </p:grpSpPr>
            <p:sp>
              <p:nvSpPr>
                <p:cNvPr id="15603" name="Rectangle 20"/>
                <p:cNvSpPr>
                  <a:spLocks noChangeArrowheads="1"/>
                </p:cNvSpPr>
                <p:nvPr/>
              </p:nvSpPr>
              <p:spPr bwMode="auto">
                <a:xfrm>
                  <a:off x="3418" y="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endParaRPr lang="zh-CN" altLang="en-US" sz="1600">
                    <a:latin typeface="Times New Roman" panose="02020603050405020304" pitchFamily="18" charset="0"/>
                  </a:endParaRPr>
                </a:p>
                <a:p>
                  <a:pPr algn="just">
                    <a:spcBef>
                      <a:spcPct val="0"/>
                    </a:spcBef>
                    <a:buClrTx/>
                    <a:buSzTx/>
                    <a:buFontTx/>
                    <a:buNone/>
                  </a:pPr>
                  <a:endParaRPr lang="zh-CN" altLang="en-US" sz="1600">
                    <a:latin typeface="Times New Roman" panose="02020603050405020304" pitchFamily="18" charset="0"/>
                  </a:endParaRPr>
                </a:p>
              </p:txBody>
            </p:sp>
            <p:sp>
              <p:nvSpPr>
                <p:cNvPr id="15604" name="Rectangle 103"/>
                <p:cNvSpPr>
                  <a:spLocks noChangeArrowheads="1"/>
                </p:cNvSpPr>
                <p:nvPr/>
              </p:nvSpPr>
              <p:spPr bwMode="auto">
                <a:xfrm>
                  <a:off x="3375" y="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87" name="Group 106"/>
              <p:cNvGrpSpPr>
                <a:grpSpLocks/>
              </p:cNvGrpSpPr>
              <p:nvPr/>
            </p:nvGrpSpPr>
            <p:grpSpPr bwMode="auto">
              <a:xfrm>
                <a:off x="0" y="384"/>
                <a:ext cx="675" cy="384"/>
                <a:chOff x="0" y="384"/>
                <a:chExt cx="675" cy="384"/>
              </a:xfrm>
            </p:grpSpPr>
            <p:sp>
              <p:nvSpPr>
                <p:cNvPr id="15601" name="Rectangle 21"/>
                <p:cNvSpPr>
                  <a:spLocks noChangeArrowheads="1"/>
                </p:cNvSpPr>
                <p:nvPr/>
              </p:nvSpPr>
              <p:spPr bwMode="auto">
                <a:xfrm>
                  <a:off x="43" y="38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602" name="Rectangle 105"/>
                <p:cNvSpPr>
                  <a:spLocks noChangeArrowheads="1"/>
                </p:cNvSpPr>
                <p:nvPr/>
              </p:nvSpPr>
              <p:spPr bwMode="auto">
                <a:xfrm>
                  <a:off x="0" y="38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88" name="Group 108"/>
              <p:cNvGrpSpPr>
                <a:grpSpLocks/>
              </p:cNvGrpSpPr>
              <p:nvPr/>
            </p:nvGrpSpPr>
            <p:grpSpPr bwMode="auto">
              <a:xfrm>
                <a:off x="675" y="384"/>
                <a:ext cx="675" cy="384"/>
                <a:chOff x="675" y="384"/>
                <a:chExt cx="675" cy="384"/>
              </a:xfrm>
            </p:grpSpPr>
            <p:sp>
              <p:nvSpPr>
                <p:cNvPr id="15599" name="Rectangle 22"/>
                <p:cNvSpPr>
                  <a:spLocks noChangeArrowheads="1"/>
                </p:cNvSpPr>
                <p:nvPr/>
              </p:nvSpPr>
              <p:spPr bwMode="auto">
                <a:xfrm>
                  <a:off x="718" y="38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600" name="Rectangle 107"/>
                <p:cNvSpPr>
                  <a:spLocks noChangeArrowheads="1"/>
                </p:cNvSpPr>
                <p:nvPr/>
              </p:nvSpPr>
              <p:spPr bwMode="auto">
                <a:xfrm>
                  <a:off x="675" y="38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89" name="Group 110"/>
              <p:cNvGrpSpPr>
                <a:grpSpLocks/>
              </p:cNvGrpSpPr>
              <p:nvPr/>
            </p:nvGrpSpPr>
            <p:grpSpPr bwMode="auto">
              <a:xfrm>
                <a:off x="1350" y="384"/>
                <a:ext cx="675" cy="384"/>
                <a:chOff x="1350" y="384"/>
                <a:chExt cx="675" cy="384"/>
              </a:xfrm>
            </p:grpSpPr>
            <p:sp>
              <p:nvSpPr>
                <p:cNvPr id="15597" name="Rectangle 23"/>
                <p:cNvSpPr>
                  <a:spLocks noChangeArrowheads="1"/>
                </p:cNvSpPr>
                <p:nvPr/>
              </p:nvSpPr>
              <p:spPr bwMode="auto">
                <a:xfrm>
                  <a:off x="1393" y="38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98" name="Rectangle 109"/>
                <p:cNvSpPr>
                  <a:spLocks noChangeArrowheads="1"/>
                </p:cNvSpPr>
                <p:nvPr/>
              </p:nvSpPr>
              <p:spPr bwMode="auto">
                <a:xfrm>
                  <a:off x="1350" y="38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0" name="Group 112"/>
              <p:cNvGrpSpPr>
                <a:grpSpLocks/>
              </p:cNvGrpSpPr>
              <p:nvPr/>
            </p:nvGrpSpPr>
            <p:grpSpPr bwMode="auto">
              <a:xfrm>
                <a:off x="2025" y="384"/>
                <a:ext cx="675" cy="384"/>
                <a:chOff x="2025" y="384"/>
                <a:chExt cx="675" cy="384"/>
              </a:xfrm>
            </p:grpSpPr>
            <p:sp>
              <p:nvSpPr>
                <p:cNvPr id="15595" name="Rectangle 24"/>
                <p:cNvSpPr>
                  <a:spLocks noChangeArrowheads="1"/>
                </p:cNvSpPr>
                <p:nvPr/>
              </p:nvSpPr>
              <p:spPr bwMode="auto">
                <a:xfrm>
                  <a:off x="2068" y="38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96" name="Rectangle 111"/>
                <p:cNvSpPr>
                  <a:spLocks noChangeArrowheads="1"/>
                </p:cNvSpPr>
                <p:nvPr/>
              </p:nvSpPr>
              <p:spPr bwMode="auto">
                <a:xfrm>
                  <a:off x="2025" y="38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1" name="Group 114"/>
              <p:cNvGrpSpPr>
                <a:grpSpLocks/>
              </p:cNvGrpSpPr>
              <p:nvPr/>
            </p:nvGrpSpPr>
            <p:grpSpPr bwMode="auto">
              <a:xfrm>
                <a:off x="2700" y="384"/>
                <a:ext cx="675" cy="384"/>
                <a:chOff x="2700" y="384"/>
                <a:chExt cx="675" cy="384"/>
              </a:xfrm>
            </p:grpSpPr>
            <p:sp>
              <p:nvSpPr>
                <p:cNvPr id="15593" name="Rectangle 25"/>
                <p:cNvSpPr>
                  <a:spLocks noChangeArrowheads="1"/>
                </p:cNvSpPr>
                <p:nvPr/>
              </p:nvSpPr>
              <p:spPr bwMode="auto">
                <a:xfrm>
                  <a:off x="2743" y="38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-2.5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94" name="Rectangle 113"/>
                <p:cNvSpPr>
                  <a:spLocks noChangeArrowheads="1"/>
                </p:cNvSpPr>
                <p:nvPr/>
              </p:nvSpPr>
              <p:spPr bwMode="auto">
                <a:xfrm>
                  <a:off x="2700" y="38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2" name="Group 116"/>
              <p:cNvGrpSpPr>
                <a:grpSpLocks/>
              </p:cNvGrpSpPr>
              <p:nvPr/>
            </p:nvGrpSpPr>
            <p:grpSpPr bwMode="auto">
              <a:xfrm>
                <a:off x="3375" y="384"/>
                <a:ext cx="675" cy="384"/>
                <a:chOff x="3375" y="384"/>
                <a:chExt cx="675" cy="384"/>
              </a:xfrm>
            </p:grpSpPr>
            <p:sp>
              <p:nvSpPr>
                <p:cNvPr id="15591" name="Rectangle 26"/>
                <p:cNvSpPr>
                  <a:spLocks noChangeArrowheads="1"/>
                </p:cNvSpPr>
                <p:nvPr/>
              </p:nvSpPr>
              <p:spPr bwMode="auto">
                <a:xfrm>
                  <a:off x="3418" y="38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92" name="Rectangle 115"/>
                <p:cNvSpPr>
                  <a:spLocks noChangeArrowheads="1"/>
                </p:cNvSpPr>
                <p:nvPr/>
              </p:nvSpPr>
              <p:spPr bwMode="auto">
                <a:xfrm>
                  <a:off x="3375" y="38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3" name="Group 118"/>
              <p:cNvGrpSpPr>
                <a:grpSpLocks/>
              </p:cNvGrpSpPr>
              <p:nvPr/>
            </p:nvGrpSpPr>
            <p:grpSpPr bwMode="auto">
              <a:xfrm>
                <a:off x="0" y="768"/>
                <a:ext cx="675" cy="384"/>
                <a:chOff x="0" y="768"/>
                <a:chExt cx="675" cy="384"/>
              </a:xfrm>
            </p:grpSpPr>
            <p:sp>
              <p:nvSpPr>
                <p:cNvPr id="15589" name="Rectangle 27"/>
                <p:cNvSpPr>
                  <a:spLocks noChangeArrowheads="1"/>
                </p:cNvSpPr>
                <p:nvPr/>
              </p:nvSpPr>
              <p:spPr bwMode="auto">
                <a:xfrm>
                  <a:off x="43" y="76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2</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90" name="Rectangle 117"/>
                <p:cNvSpPr>
                  <a:spLocks noChangeArrowheads="1"/>
                </p:cNvSpPr>
                <p:nvPr/>
              </p:nvSpPr>
              <p:spPr bwMode="auto">
                <a:xfrm>
                  <a:off x="0" y="76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4" name="Group 120"/>
              <p:cNvGrpSpPr>
                <a:grpSpLocks/>
              </p:cNvGrpSpPr>
              <p:nvPr/>
            </p:nvGrpSpPr>
            <p:grpSpPr bwMode="auto">
              <a:xfrm>
                <a:off x="675" y="768"/>
                <a:ext cx="675" cy="384"/>
                <a:chOff x="675" y="768"/>
                <a:chExt cx="675" cy="384"/>
              </a:xfrm>
            </p:grpSpPr>
            <p:sp>
              <p:nvSpPr>
                <p:cNvPr id="15587" name="Rectangle 28"/>
                <p:cNvSpPr>
                  <a:spLocks noChangeArrowheads="1"/>
                </p:cNvSpPr>
                <p:nvPr/>
              </p:nvSpPr>
              <p:spPr bwMode="auto">
                <a:xfrm>
                  <a:off x="718" y="76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88" name="Rectangle 119"/>
                <p:cNvSpPr>
                  <a:spLocks noChangeArrowheads="1"/>
                </p:cNvSpPr>
                <p:nvPr/>
              </p:nvSpPr>
              <p:spPr bwMode="auto">
                <a:xfrm>
                  <a:off x="675" y="76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5" name="Group 122"/>
              <p:cNvGrpSpPr>
                <a:grpSpLocks/>
              </p:cNvGrpSpPr>
              <p:nvPr/>
            </p:nvGrpSpPr>
            <p:grpSpPr bwMode="auto">
              <a:xfrm>
                <a:off x="1350" y="768"/>
                <a:ext cx="675" cy="384"/>
                <a:chOff x="1350" y="768"/>
                <a:chExt cx="675" cy="384"/>
              </a:xfrm>
            </p:grpSpPr>
            <p:sp>
              <p:nvSpPr>
                <p:cNvPr id="15585" name="Rectangle 29"/>
                <p:cNvSpPr>
                  <a:spLocks noChangeArrowheads="1"/>
                </p:cNvSpPr>
                <p:nvPr/>
              </p:nvSpPr>
              <p:spPr bwMode="auto">
                <a:xfrm>
                  <a:off x="1393" y="76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3</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86" name="Rectangle 121"/>
                <p:cNvSpPr>
                  <a:spLocks noChangeArrowheads="1"/>
                </p:cNvSpPr>
                <p:nvPr/>
              </p:nvSpPr>
              <p:spPr bwMode="auto">
                <a:xfrm>
                  <a:off x="1350" y="76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6" name="Group 124"/>
              <p:cNvGrpSpPr>
                <a:grpSpLocks/>
              </p:cNvGrpSpPr>
              <p:nvPr/>
            </p:nvGrpSpPr>
            <p:grpSpPr bwMode="auto">
              <a:xfrm>
                <a:off x="2025" y="768"/>
                <a:ext cx="675" cy="384"/>
                <a:chOff x="2025" y="768"/>
                <a:chExt cx="675" cy="384"/>
              </a:xfrm>
            </p:grpSpPr>
            <p:sp>
              <p:nvSpPr>
                <p:cNvPr id="15583" name="Rectangle 30"/>
                <p:cNvSpPr>
                  <a:spLocks noChangeArrowheads="1"/>
                </p:cNvSpPr>
                <p:nvPr/>
              </p:nvSpPr>
              <p:spPr bwMode="auto">
                <a:xfrm>
                  <a:off x="2068" y="76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84" name="Rectangle 123"/>
                <p:cNvSpPr>
                  <a:spLocks noChangeArrowheads="1"/>
                </p:cNvSpPr>
                <p:nvPr/>
              </p:nvSpPr>
              <p:spPr bwMode="auto">
                <a:xfrm>
                  <a:off x="2025" y="76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7" name="Group 126"/>
              <p:cNvGrpSpPr>
                <a:grpSpLocks/>
              </p:cNvGrpSpPr>
              <p:nvPr/>
            </p:nvGrpSpPr>
            <p:grpSpPr bwMode="auto">
              <a:xfrm>
                <a:off x="2700" y="768"/>
                <a:ext cx="675" cy="384"/>
                <a:chOff x="2700" y="768"/>
                <a:chExt cx="675" cy="384"/>
              </a:xfrm>
            </p:grpSpPr>
            <p:sp>
              <p:nvSpPr>
                <p:cNvPr id="15581" name="Rectangle 31"/>
                <p:cNvSpPr>
                  <a:spLocks noChangeArrowheads="1"/>
                </p:cNvSpPr>
                <p:nvPr/>
              </p:nvSpPr>
              <p:spPr bwMode="auto">
                <a:xfrm>
                  <a:off x="2743" y="76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82" name="Rectangle 125"/>
                <p:cNvSpPr>
                  <a:spLocks noChangeArrowheads="1"/>
                </p:cNvSpPr>
                <p:nvPr/>
              </p:nvSpPr>
              <p:spPr bwMode="auto">
                <a:xfrm>
                  <a:off x="2700" y="76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8" name="Group 128"/>
              <p:cNvGrpSpPr>
                <a:grpSpLocks/>
              </p:cNvGrpSpPr>
              <p:nvPr/>
            </p:nvGrpSpPr>
            <p:grpSpPr bwMode="auto">
              <a:xfrm>
                <a:off x="3375" y="768"/>
                <a:ext cx="675" cy="384"/>
                <a:chOff x="3375" y="768"/>
                <a:chExt cx="675" cy="384"/>
              </a:xfrm>
            </p:grpSpPr>
            <p:sp>
              <p:nvSpPr>
                <p:cNvPr id="15579" name="Rectangle 32"/>
                <p:cNvSpPr>
                  <a:spLocks noChangeArrowheads="1"/>
                </p:cNvSpPr>
                <p:nvPr/>
              </p:nvSpPr>
              <p:spPr bwMode="auto">
                <a:xfrm>
                  <a:off x="3418" y="76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4.5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80" name="Rectangle 127"/>
                <p:cNvSpPr>
                  <a:spLocks noChangeArrowheads="1"/>
                </p:cNvSpPr>
                <p:nvPr/>
              </p:nvSpPr>
              <p:spPr bwMode="auto">
                <a:xfrm>
                  <a:off x="3375" y="76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399" name="Group 130"/>
              <p:cNvGrpSpPr>
                <a:grpSpLocks/>
              </p:cNvGrpSpPr>
              <p:nvPr/>
            </p:nvGrpSpPr>
            <p:grpSpPr bwMode="auto">
              <a:xfrm>
                <a:off x="0" y="1152"/>
                <a:ext cx="675" cy="384"/>
                <a:chOff x="0" y="1152"/>
                <a:chExt cx="675" cy="384"/>
              </a:xfrm>
            </p:grpSpPr>
            <p:sp>
              <p:nvSpPr>
                <p:cNvPr id="15577" name="Rectangle 33"/>
                <p:cNvSpPr>
                  <a:spLocks noChangeArrowheads="1"/>
                </p:cNvSpPr>
                <p:nvPr/>
              </p:nvSpPr>
              <p:spPr bwMode="auto">
                <a:xfrm>
                  <a:off x="43" y="115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3</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78" name="Rectangle 129"/>
                <p:cNvSpPr>
                  <a:spLocks noChangeArrowheads="1"/>
                </p:cNvSpPr>
                <p:nvPr/>
              </p:nvSpPr>
              <p:spPr bwMode="auto">
                <a:xfrm>
                  <a:off x="0" y="115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0" name="Group 132"/>
              <p:cNvGrpSpPr>
                <a:grpSpLocks/>
              </p:cNvGrpSpPr>
              <p:nvPr/>
            </p:nvGrpSpPr>
            <p:grpSpPr bwMode="auto">
              <a:xfrm>
                <a:off x="675" y="1152"/>
                <a:ext cx="675" cy="384"/>
                <a:chOff x="675" y="1152"/>
                <a:chExt cx="675" cy="384"/>
              </a:xfrm>
            </p:grpSpPr>
            <p:sp>
              <p:nvSpPr>
                <p:cNvPr id="15575" name="Rectangle 34"/>
                <p:cNvSpPr>
                  <a:spLocks noChangeArrowheads="1"/>
                </p:cNvSpPr>
                <p:nvPr/>
              </p:nvSpPr>
              <p:spPr bwMode="auto">
                <a:xfrm>
                  <a:off x="718" y="115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76" name="Rectangle 131"/>
                <p:cNvSpPr>
                  <a:spLocks noChangeArrowheads="1"/>
                </p:cNvSpPr>
                <p:nvPr/>
              </p:nvSpPr>
              <p:spPr bwMode="auto">
                <a:xfrm>
                  <a:off x="675" y="115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1" name="Group 134"/>
              <p:cNvGrpSpPr>
                <a:grpSpLocks/>
              </p:cNvGrpSpPr>
              <p:nvPr/>
            </p:nvGrpSpPr>
            <p:grpSpPr bwMode="auto">
              <a:xfrm>
                <a:off x="1350" y="1152"/>
                <a:ext cx="675" cy="384"/>
                <a:chOff x="1350" y="1152"/>
                <a:chExt cx="675" cy="384"/>
              </a:xfrm>
            </p:grpSpPr>
            <p:sp>
              <p:nvSpPr>
                <p:cNvPr id="15573" name="Rectangle 35"/>
                <p:cNvSpPr>
                  <a:spLocks noChangeArrowheads="1"/>
                </p:cNvSpPr>
                <p:nvPr/>
              </p:nvSpPr>
              <p:spPr bwMode="auto">
                <a:xfrm>
                  <a:off x="1393" y="115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74" name="Rectangle 133"/>
                <p:cNvSpPr>
                  <a:spLocks noChangeArrowheads="1"/>
                </p:cNvSpPr>
                <p:nvPr/>
              </p:nvSpPr>
              <p:spPr bwMode="auto">
                <a:xfrm>
                  <a:off x="1350" y="115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2" name="Group 136"/>
              <p:cNvGrpSpPr>
                <a:grpSpLocks/>
              </p:cNvGrpSpPr>
              <p:nvPr/>
            </p:nvGrpSpPr>
            <p:grpSpPr bwMode="auto">
              <a:xfrm>
                <a:off x="2025" y="1152"/>
                <a:ext cx="675" cy="384"/>
                <a:chOff x="2025" y="1152"/>
                <a:chExt cx="675" cy="384"/>
              </a:xfrm>
            </p:grpSpPr>
            <p:sp>
              <p:nvSpPr>
                <p:cNvPr id="15571" name="Rectangle 36"/>
                <p:cNvSpPr>
                  <a:spLocks noChangeArrowheads="1"/>
                </p:cNvSpPr>
                <p:nvPr/>
              </p:nvSpPr>
              <p:spPr bwMode="auto">
                <a:xfrm>
                  <a:off x="2068" y="115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2.5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72" name="Rectangle 135"/>
                <p:cNvSpPr>
                  <a:spLocks noChangeArrowheads="1"/>
                </p:cNvSpPr>
                <p:nvPr/>
              </p:nvSpPr>
              <p:spPr bwMode="auto">
                <a:xfrm>
                  <a:off x="2025" y="115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3" name="Group 138"/>
              <p:cNvGrpSpPr>
                <a:grpSpLocks/>
              </p:cNvGrpSpPr>
              <p:nvPr/>
            </p:nvGrpSpPr>
            <p:grpSpPr bwMode="auto">
              <a:xfrm>
                <a:off x="2700" y="1152"/>
                <a:ext cx="675" cy="384"/>
                <a:chOff x="2700" y="1152"/>
                <a:chExt cx="675" cy="384"/>
              </a:xfrm>
            </p:grpSpPr>
            <p:sp>
              <p:nvSpPr>
                <p:cNvPr id="15569" name="Rectangle 37"/>
                <p:cNvSpPr>
                  <a:spLocks noChangeArrowheads="1"/>
                </p:cNvSpPr>
                <p:nvPr/>
              </p:nvSpPr>
              <p:spPr bwMode="auto">
                <a:xfrm>
                  <a:off x="2743" y="115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70" name="Rectangle 137"/>
                <p:cNvSpPr>
                  <a:spLocks noChangeArrowheads="1"/>
                </p:cNvSpPr>
                <p:nvPr/>
              </p:nvSpPr>
              <p:spPr bwMode="auto">
                <a:xfrm>
                  <a:off x="2700" y="115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4" name="Group 140"/>
              <p:cNvGrpSpPr>
                <a:grpSpLocks/>
              </p:cNvGrpSpPr>
              <p:nvPr/>
            </p:nvGrpSpPr>
            <p:grpSpPr bwMode="auto">
              <a:xfrm>
                <a:off x="3375" y="1152"/>
                <a:ext cx="675" cy="384"/>
                <a:chOff x="3375" y="1152"/>
                <a:chExt cx="675" cy="384"/>
              </a:xfrm>
            </p:grpSpPr>
            <p:sp>
              <p:nvSpPr>
                <p:cNvPr id="15567" name="Rectangle 38"/>
                <p:cNvSpPr>
                  <a:spLocks noChangeArrowheads="1"/>
                </p:cNvSpPr>
                <p:nvPr/>
              </p:nvSpPr>
              <p:spPr bwMode="auto">
                <a:xfrm>
                  <a:off x="3418" y="115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12.5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68" name="Rectangle 139"/>
                <p:cNvSpPr>
                  <a:spLocks noChangeArrowheads="1"/>
                </p:cNvSpPr>
                <p:nvPr/>
              </p:nvSpPr>
              <p:spPr bwMode="auto">
                <a:xfrm>
                  <a:off x="3375" y="115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5" name="Group 142"/>
              <p:cNvGrpSpPr>
                <a:grpSpLocks/>
              </p:cNvGrpSpPr>
              <p:nvPr/>
            </p:nvGrpSpPr>
            <p:grpSpPr bwMode="auto">
              <a:xfrm>
                <a:off x="0" y="1536"/>
                <a:ext cx="675" cy="384"/>
                <a:chOff x="0" y="1536"/>
                <a:chExt cx="675" cy="384"/>
              </a:xfrm>
            </p:grpSpPr>
            <p:sp>
              <p:nvSpPr>
                <p:cNvPr id="15565" name="Rectangle 39"/>
                <p:cNvSpPr>
                  <a:spLocks noChangeArrowheads="1"/>
                </p:cNvSpPr>
                <p:nvPr/>
              </p:nvSpPr>
              <p:spPr bwMode="auto">
                <a:xfrm>
                  <a:off x="43" y="153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4</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66" name="Rectangle 141"/>
                <p:cNvSpPr>
                  <a:spLocks noChangeArrowheads="1"/>
                </p:cNvSpPr>
                <p:nvPr/>
              </p:nvSpPr>
              <p:spPr bwMode="auto">
                <a:xfrm>
                  <a:off x="0" y="153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6" name="Group 144"/>
              <p:cNvGrpSpPr>
                <a:grpSpLocks/>
              </p:cNvGrpSpPr>
              <p:nvPr/>
            </p:nvGrpSpPr>
            <p:grpSpPr bwMode="auto">
              <a:xfrm>
                <a:off x="675" y="1536"/>
                <a:ext cx="675" cy="384"/>
                <a:chOff x="675" y="1536"/>
                <a:chExt cx="675" cy="384"/>
              </a:xfrm>
            </p:grpSpPr>
            <p:sp>
              <p:nvSpPr>
                <p:cNvPr id="15563" name="Rectangle 40"/>
                <p:cNvSpPr>
                  <a:spLocks noChangeArrowheads="1"/>
                </p:cNvSpPr>
                <p:nvPr/>
              </p:nvSpPr>
              <p:spPr bwMode="auto">
                <a:xfrm>
                  <a:off x="718" y="153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64" name="Rectangle 143"/>
                <p:cNvSpPr>
                  <a:spLocks noChangeArrowheads="1"/>
                </p:cNvSpPr>
                <p:nvPr/>
              </p:nvSpPr>
              <p:spPr bwMode="auto">
                <a:xfrm>
                  <a:off x="675" y="153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7" name="Group 146"/>
              <p:cNvGrpSpPr>
                <a:grpSpLocks/>
              </p:cNvGrpSpPr>
              <p:nvPr/>
            </p:nvGrpSpPr>
            <p:grpSpPr bwMode="auto">
              <a:xfrm>
                <a:off x="1350" y="1536"/>
                <a:ext cx="675" cy="384"/>
                <a:chOff x="1350" y="1536"/>
                <a:chExt cx="675" cy="384"/>
              </a:xfrm>
            </p:grpSpPr>
            <p:sp>
              <p:nvSpPr>
                <p:cNvPr id="15561" name="Rectangle 41"/>
                <p:cNvSpPr>
                  <a:spLocks noChangeArrowheads="1"/>
                </p:cNvSpPr>
                <p:nvPr/>
              </p:nvSpPr>
              <p:spPr bwMode="auto">
                <a:xfrm>
                  <a:off x="1393" y="153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6</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62" name="Rectangle 145"/>
                <p:cNvSpPr>
                  <a:spLocks noChangeArrowheads="1"/>
                </p:cNvSpPr>
                <p:nvPr/>
              </p:nvSpPr>
              <p:spPr bwMode="auto">
                <a:xfrm>
                  <a:off x="1350" y="153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8" name="Group 148"/>
              <p:cNvGrpSpPr>
                <a:grpSpLocks/>
              </p:cNvGrpSpPr>
              <p:nvPr/>
            </p:nvGrpSpPr>
            <p:grpSpPr bwMode="auto">
              <a:xfrm>
                <a:off x="2025" y="1536"/>
                <a:ext cx="675" cy="384"/>
                <a:chOff x="2025" y="1536"/>
                <a:chExt cx="675" cy="384"/>
              </a:xfrm>
            </p:grpSpPr>
            <p:sp>
              <p:nvSpPr>
                <p:cNvPr id="15559" name="Rectangle 42"/>
                <p:cNvSpPr>
                  <a:spLocks noChangeArrowheads="1"/>
                </p:cNvSpPr>
                <p:nvPr/>
              </p:nvSpPr>
              <p:spPr bwMode="auto">
                <a:xfrm>
                  <a:off x="2068" y="153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3</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60" name="Rectangle 147"/>
                <p:cNvSpPr>
                  <a:spLocks noChangeArrowheads="1"/>
                </p:cNvSpPr>
                <p:nvPr/>
              </p:nvSpPr>
              <p:spPr bwMode="auto">
                <a:xfrm>
                  <a:off x="2025" y="153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09" name="Group 150"/>
              <p:cNvGrpSpPr>
                <a:grpSpLocks/>
              </p:cNvGrpSpPr>
              <p:nvPr/>
            </p:nvGrpSpPr>
            <p:grpSpPr bwMode="auto">
              <a:xfrm>
                <a:off x="2700" y="1536"/>
                <a:ext cx="675" cy="384"/>
                <a:chOff x="2700" y="1536"/>
                <a:chExt cx="675" cy="384"/>
              </a:xfrm>
            </p:grpSpPr>
            <p:sp>
              <p:nvSpPr>
                <p:cNvPr id="15557" name="Rectangle 43"/>
                <p:cNvSpPr>
                  <a:spLocks noChangeArrowheads="1"/>
                </p:cNvSpPr>
                <p:nvPr/>
              </p:nvSpPr>
              <p:spPr bwMode="auto">
                <a:xfrm>
                  <a:off x="2743" y="153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58" name="Rectangle 149"/>
                <p:cNvSpPr>
                  <a:spLocks noChangeArrowheads="1"/>
                </p:cNvSpPr>
                <p:nvPr/>
              </p:nvSpPr>
              <p:spPr bwMode="auto">
                <a:xfrm>
                  <a:off x="2700" y="153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0" name="Group 152"/>
              <p:cNvGrpSpPr>
                <a:grpSpLocks/>
              </p:cNvGrpSpPr>
              <p:nvPr/>
            </p:nvGrpSpPr>
            <p:grpSpPr bwMode="auto">
              <a:xfrm>
                <a:off x="3375" y="1536"/>
                <a:ext cx="675" cy="384"/>
                <a:chOff x="3375" y="1536"/>
                <a:chExt cx="675" cy="384"/>
              </a:xfrm>
            </p:grpSpPr>
            <p:sp>
              <p:nvSpPr>
                <p:cNvPr id="15555" name="Rectangle 44"/>
                <p:cNvSpPr>
                  <a:spLocks noChangeArrowheads="1"/>
                </p:cNvSpPr>
                <p:nvPr/>
              </p:nvSpPr>
              <p:spPr bwMode="auto">
                <a:xfrm>
                  <a:off x="3418" y="153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18</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56" name="Rectangle 151"/>
                <p:cNvSpPr>
                  <a:spLocks noChangeArrowheads="1"/>
                </p:cNvSpPr>
                <p:nvPr/>
              </p:nvSpPr>
              <p:spPr bwMode="auto">
                <a:xfrm>
                  <a:off x="3375" y="153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1" name="Group 154"/>
              <p:cNvGrpSpPr>
                <a:grpSpLocks/>
              </p:cNvGrpSpPr>
              <p:nvPr/>
            </p:nvGrpSpPr>
            <p:grpSpPr bwMode="auto">
              <a:xfrm>
                <a:off x="0" y="1920"/>
                <a:ext cx="675" cy="384"/>
                <a:chOff x="0" y="1920"/>
                <a:chExt cx="675" cy="384"/>
              </a:xfrm>
            </p:grpSpPr>
            <p:sp>
              <p:nvSpPr>
                <p:cNvPr id="15553" name="Rectangle 45"/>
                <p:cNvSpPr>
                  <a:spLocks noChangeArrowheads="1"/>
                </p:cNvSpPr>
                <p:nvPr/>
              </p:nvSpPr>
              <p:spPr bwMode="auto">
                <a:xfrm>
                  <a:off x="43" y="192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54" name="Rectangle 153"/>
                <p:cNvSpPr>
                  <a:spLocks noChangeArrowheads="1"/>
                </p:cNvSpPr>
                <p:nvPr/>
              </p:nvSpPr>
              <p:spPr bwMode="auto">
                <a:xfrm>
                  <a:off x="0" y="192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2" name="Group 156"/>
              <p:cNvGrpSpPr>
                <a:grpSpLocks/>
              </p:cNvGrpSpPr>
              <p:nvPr/>
            </p:nvGrpSpPr>
            <p:grpSpPr bwMode="auto">
              <a:xfrm>
                <a:off x="675" y="1920"/>
                <a:ext cx="675" cy="384"/>
                <a:chOff x="675" y="1920"/>
                <a:chExt cx="675" cy="384"/>
              </a:xfrm>
            </p:grpSpPr>
            <p:sp>
              <p:nvSpPr>
                <p:cNvPr id="15551" name="Rectangle 46"/>
                <p:cNvSpPr>
                  <a:spLocks noChangeArrowheads="1"/>
                </p:cNvSpPr>
                <p:nvPr/>
              </p:nvSpPr>
              <p:spPr bwMode="auto">
                <a:xfrm>
                  <a:off x="718" y="192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52" name="Rectangle 155"/>
                <p:cNvSpPr>
                  <a:spLocks noChangeArrowheads="1"/>
                </p:cNvSpPr>
                <p:nvPr/>
              </p:nvSpPr>
              <p:spPr bwMode="auto">
                <a:xfrm>
                  <a:off x="675" y="192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3" name="Group 158"/>
              <p:cNvGrpSpPr>
                <a:grpSpLocks/>
              </p:cNvGrpSpPr>
              <p:nvPr/>
            </p:nvGrpSpPr>
            <p:grpSpPr bwMode="auto">
              <a:xfrm>
                <a:off x="1350" y="1920"/>
                <a:ext cx="675" cy="384"/>
                <a:chOff x="1350" y="1920"/>
                <a:chExt cx="675" cy="384"/>
              </a:xfrm>
            </p:grpSpPr>
            <p:sp>
              <p:nvSpPr>
                <p:cNvPr id="15549" name="Rectangle 47"/>
                <p:cNvSpPr>
                  <a:spLocks noChangeArrowheads="1"/>
                </p:cNvSpPr>
                <p:nvPr/>
              </p:nvSpPr>
              <p:spPr bwMode="auto">
                <a:xfrm>
                  <a:off x="1393" y="192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3</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50" name="Rectangle 157"/>
                <p:cNvSpPr>
                  <a:spLocks noChangeArrowheads="1"/>
                </p:cNvSpPr>
                <p:nvPr/>
              </p:nvSpPr>
              <p:spPr bwMode="auto">
                <a:xfrm>
                  <a:off x="1350" y="192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4" name="Group 160"/>
              <p:cNvGrpSpPr>
                <a:grpSpLocks/>
              </p:cNvGrpSpPr>
              <p:nvPr/>
            </p:nvGrpSpPr>
            <p:grpSpPr bwMode="auto">
              <a:xfrm>
                <a:off x="2025" y="1920"/>
                <a:ext cx="675" cy="384"/>
                <a:chOff x="2025" y="1920"/>
                <a:chExt cx="675" cy="384"/>
              </a:xfrm>
            </p:grpSpPr>
            <p:sp>
              <p:nvSpPr>
                <p:cNvPr id="15547" name="Rectangle 48"/>
                <p:cNvSpPr>
                  <a:spLocks noChangeArrowheads="1"/>
                </p:cNvSpPr>
                <p:nvPr/>
              </p:nvSpPr>
              <p:spPr bwMode="auto">
                <a:xfrm>
                  <a:off x="2068" y="192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2</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48" name="Rectangle 159"/>
                <p:cNvSpPr>
                  <a:spLocks noChangeArrowheads="1"/>
                </p:cNvSpPr>
                <p:nvPr/>
              </p:nvSpPr>
              <p:spPr bwMode="auto">
                <a:xfrm>
                  <a:off x="2025" y="192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5" name="Group 162"/>
              <p:cNvGrpSpPr>
                <a:grpSpLocks/>
              </p:cNvGrpSpPr>
              <p:nvPr/>
            </p:nvGrpSpPr>
            <p:grpSpPr bwMode="auto">
              <a:xfrm>
                <a:off x="2700" y="1920"/>
                <a:ext cx="675" cy="384"/>
                <a:chOff x="2700" y="1920"/>
                <a:chExt cx="675" cy="384"/>
              </a:xfrm>
            </p:grpSpPr>
            <p:sp>
              <p:nvSpPr>
                <p:cNvPr id="15545" name="Rectangle 49"/>
                <p:cNvSpPr>
                  <a:spLocks noChangeArrowheads="1"/>
                </p:cNvSpPr>
                <p:nvPr/>
              </p:nvSpPr>
              <p:spPr bwMode="auto">
                <a:xfrm>
                  <a:off x="2743" y="192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46" name="Rectangle 161"/>
                <p:cNvSpPr>
                  <a:spLocks noChangeArrowheads="1"/>
                </p:cNvSpPr>
                <p:nvPr/>
              </p:nvSpPr>
              <p:spPr bwMode="auto">
                <a:xfrm>
                  <a:off x="2700" y="192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6" name="Group 164"/>
              <p:cNvGrpSpPr>
                <a:grpSpLocks/>
              </p:cNvGrpSpPr>
              <p:nvPr/>
            </p:nvGrpSpPr>
            <p:grpSpPr bwMode="auto">
              <a:xfrm>
                <a:off x="3375" y="1920"/>
                <a:ext cx="675" cy="384"/>
                <a:chOff x="3375" y="1920"/>
                <a:chExt cx="675" cy="384"/>
              </a:xfrm>
            </p:grpSpPr>
            <p:sp>
              <p:nvSpPr>
                <p:cNvPr id="15543" name="Rectangle 50"/>
                <p:cNvSpPr>
                  <a:spLocks noChangeArrowheads="1"/>
                </p:cNvSpPr>
                <p:nvPr/>
              </p:nvSpPr>
              <p:spPr bwMode="auto">
                <a:xfrm>
                  <a:off x="3418" y="192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2</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44" name="Rectangle 163"/>
                <p:cNvSpPr>
                  <a:spLocks noChangeArrowheads="1"/>
                </p:cNvSpPr>
                <p:nvPr/>
              </p:nvSpPr>
              <p:spPr bwMode="auto">
                <a:xfrm>
                  <a:off x="3375" y="192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7" name="Group 166"/>
              <p:cNvGrpSpPr>
                <a:grpSpLocks/>
              </p:cNvGrpSpPr>
              <p:nvPr/>
            </p:nvGrpSpPr>
            <p:grpSpPr bwMode="auto">
              <a:xfrm>
                <a:off x="0" y="2304"/>
                <a:ext cx="675" cy="384"/>
                <a:chOff x="0" y="2304"/>
                <a:chExt cx="675" cy="384"/>
              </a:xfrm>
            </p:grpSpPr>
            <p:sp>
              <p:nvSpPr>
                <p:cNvPr id="15541" name="Rectangle 51"/>
                <p:cNvSpPr>
                  <a:spLocks noChangeArrowheads="1"/>
                </p:cNvSpPr>
                <p:nvPr/>
              </p:nvSpPr>
              <p:spPr bwMode="auto">
                <a:xfrm>
                  <a:off x="43" y="230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6</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42" name="Rectangle 165"/>
                <p:cNvSpPr>
                  <a:spLocks noChangeArrowheads="1"/>
                </p:cNvSpPr>
                <p:nvPr/>
              </p:nvSpPr>
              <p:spPr bwMode="auto">
                <a:xfrm>
                  <a:off x="0" y="230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8" name="Group 168"/>
              <p:cNvGrpSpPr>
                <a:grpSpLocks/>
              </p:cNvGrpSpPr>
              <p:nvPr/>
            </p:nvGrpSpPr>
            <p:grpSpPr bwMode="auto">
              <a:xfrm>
                <a:off x="675" y="2304"/>
                <a:ext cx="675" cy="384"/>
                <a:chOff x="675" y="2304"/>
                <a:chExt cx="675" cy="384"/>
              </a:xfrm>
            </p:grpSpPr>
            <p:sp>
              <p:nvSpPr>
                <p:cNvPr id="15539" name="Rectangle 52"/>
                <p:cNvSpPr>
                  <a:spLocks noChangeArrowheads="1"/>
                </p:cNvSpPr>
                <p:nvPr/>
              </p:nvSpPr>
              <p:spPr bwMode="auto">
                <a:xfrm>
                  <a:off x="718" y="230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40" name="Rectangle 167"/>
                <p:cNvSpPr>
                  <a:spLocks noChangeArrowheads="1"/>
                </p:cNvSpPr>
                <p:nvPr/>
              </p:nvSpPr>
              <p:spPr bwMode="auto">
                <a:xfrm>
                  <a:off x="675" y="230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19" name="Group 170"/>
              <p:cNvGrpSpPr>
                <a:grpSpLocks/>
              </p:cNvGrpSpPr>
              <p:nvPr/>
            </p:nvGrpSpPr>
            <p:grpSpPr bwMode="auto">
              <a:xfrm>
                <a:off x="1350" y="2304"/>
                <a:ext cx="675" cy="384"/>
                <a:chOff x="1350" y="2304"/>
                <a:chExt cx="675" cy="384"/>
              </a:xfrm>
            </p:grpSpPr>
            <p:sp>
              <p:nvSpPr>
                <p:cNvPr id="15537" name="Rectangle 53"/>
                <p:cNvSpPr>
                  <a:spLocks noChangeArrowheads="1"/>
                </p:cNvSpPr>
                <p:nvPr/>
              </p:nvSpPr>
              <p:spPr bwMode="auto">
                <a:xfrm>
                  <a:off x="1393" y="230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38" name="Rectangle 169"/>
                <p:cNvSpPr>
                  <a:spLocks noChangeArrowheads="1"/>
                </p:cNvSpPr>
                <p:nvPr/>
              </p:nvSpPr>
              <p:spPr bwMode="auto">
                <a:xfrm>
                  <a:off x="1350" y="230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0" name="Group 172"/>
              <p:cNvGrpSpPr>
                <a:grpSpLocks/>
              </p:cNvGrpSpPr>
              <p:nvPr/>
            </p:nvGrpSpPr>
            <p:grpSpPr bwMode="auto">
              <a:xfrm>
                <a:off x="2025" y="2304"/>
                <a:ext cx="675" cy="384"/>
                <a:chOff x="2025" y="2304"/>
                <a:chExt cx="675" cy="384"/>
              </a:xfrm>
            </p:grpSpPr>
            <p:sp>
              <p:nvSpPr>
                <p:cNvPr id="15535" name="Rectangle 54"/>
                <p:cNvSpPr>
                  <a:spLocks noChangeArrowheads="1"/>
                </p:cNvSpPr>
                <p:nvPr/>
              </p:nvSpPr>
              <p:spPr bwMode="auto">
                <a:xfrm>
                  <a:off x="2068" y="230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3</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36" name="Rectangle 171"/>
                <p:cNvSpPr>
                  <a:spLocks noChangeArrowheads="1"/>
                </p:cNvSpPr>
                <p:nvPr/>
              </p:nvSpPr>
              <p:spPr bwMode="auto">
                <a:xfrm>
                  <a:off x="2025" y="230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1" name="Group 174"/>
              <p:cNvGrpSpPr>
                <a:grpSpLocks/>
              </p:cNvGrpSpPr>
              <p:nvPr/>
            </p:nvGrpSpPr>
            <p:grpSpPr bwMode="auto">
              <a:xfrm>
                <a:off x="2700" y="2304"/>
                <a:ext cx="675" cy="384"/>
                <a:chOff x="2700" y="2304"/>
                <a:chExt cx="675" cy="384"/>
              </a:xfrm>
            </p:grpSpPr>
            <p:sp>
              <p:nvSpPr>
                <p:cNvPr id="15533" name="Rectangle 55"/>
                <p:cNvSpPr>
                  <a:spLocks noChangeArrowheads="1"/>
                </p:cNvSpPr>
                <p:nvPr/>
              </p:nvSpPr>
              <p:spPr bwMode="auto">
                <a:xfrm>
                  <a:off x="2743" y="230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34" name="Rectangle 173"/>
                <p:cNvSpPr>
                  <a:spLocks noChangeArrowheads="1"/>
                </p:cNvSpPr>
                <p:nvPr/>
              </p:nvSpPr>
              <p:spPr bwMode="auto">
                <a:xfrm>
                  <a:off x="2700" y="230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2" name="Group 176"/>
              <p:cNvGrpSpPr>
                <a:grpSpLocks/>
              </p:cNvGrpSpPr>
              <p:nvPr/>
            </p:nvGrpSpPr>
            <p:grpSpPr bwMode="auto">
              <a:xfrm>
                <a:off x="3375" y="2304"/>
                <a:ext cx="675" cy="384"/>
                <a:chOff x="3375" y="2304"/>
                <a:chExt cx="675" cy="384"/>
              </a:xfrm>
            </p:grpSpPr>
            <p:sp>
              <p:nvSpPr>
                <p:cNvPr id="15531" name="Rectangle 56"/>
                <p:cNvSpPr>
                  <a:spLocks noChangeArrowheads="1"/>
                </p:cNvSpPr>
                <p:nvPr/>
              </p:nvSpPr>
              <p:spPr bwMode="auto">
                <a:xfrm>
                  <a:off x="3418" y="2304"/>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8</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32" name="Rectangle 175"/>
                <p:cNvSpPr>
                  <a:spLocks noChangeArrowheads="1"/>
                </p:cNvSpPr>
                <p:nvPr/>
              </p:nvSpPr>
              <p:spPr bwMode="auto">
                <a:xfrm>
                  <a:off x="3375" y="2304"/>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3" name="Group 178"/>
              <p:cNvGrpSpPr>
                <a:grpSpLocks/>
              </p:cNvGrpSpPr>
              <p:nvPr/>
            </p:nvGrpSpPr>
            <p:grpSpPr bwMode="auto">
              <a:xfrm>
                <a:off x="0" y="2688"/>
                <a:ext cx="675" cy="384"/>
                <a:chOff x="0" y="2688"/>
                <a:chExt cx="675" cy="384"/>
              </a:xfrm>
            </p:grpSpPr>
            <p:sp>
              <p:nvSpPr>
                <p:cNvPr id="15529" name="Rectangle 57"/>
                <p:cNvSpPr>
                  <a:spLocks noChangeArrowheads="1"/>
                </p:cNvSpPr>
                <p:nvPr/>
              </p:nvSpPr>
              <p:spPr bwMode="auto">
                <a:xfrm>
                  <a:off x="43" y="268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7</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30" name="Rectangle 177"/>
                <p:cNvSpPr>
                  <a:spLocks noChangeArrowheads="1"/>
                </p:cNvSpPr>
                <p:nvPr/>
              </p:nvSpPr>
              <p:spPr bwMode="auto">
                <a:xfrm>
                  <a:off x="0" y="268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4" name="Group 180"/>
              <p:cNvGrpSpPr>
                <a:grpSpLocks/>
              </p:cNvGrpSpPr>
              <p:nvPr/>
            </p:nvGrpSpPr>
            <p:grpSpPr bwMode="auto">
              <a:xfrm>
                <a:off x="675" y="2688"/>
                <a:ext cx="675" cy="384"/>
                <a:chOff x="675" y="2688"/>
                <a:chExt cx="675" cy="384"/>
              </a:xfrm>
            </p:grpSpPr>
            <p:sp>
              <p:nvSpPr>
                <p:cNvPr id="15527" name="Rectangle 58"/>
                <p:cNvSpPr>
                  <a:spLocks noChangeArrowheads="1"/>
                </p:cNvSpPr>
                <p:nvPr/>
              </p:nvSpPr>
              <p:spPr bwMode="auto">
                <a:xfrm>
                  <a:off x="718" y="268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28" name="Rectangle 179"/>
                <p:cNvSpPr>
                  <a:spLocks noChangeArrowheads="1"/>
                </p:cNvSpPr>
                <p:nvPr/>
              </p:nvSpPr>
              <p:spPr bwMode="auto">
                <a:xfrm>
                  <a:off x="675" y="268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5" name="Group 182"/>
              <p:cNvGrpSpPr>
                <a:grpSpLocks/>
              </p:cNvGrpSpPr>
              <p:nvPr/>
            </p:nvGrpSpPr>
            <p:grpSpPr bwMode="auto">
              <a:xfrm>
                <a:off x="1350" y="2688"/>
                <a:ext cx="675" cy="384"/>
                <a:chOff x="1350" y="2688"/>
                <a:chExt cx="675" cy="384"/>
              </a:xfrm>
            </p:grpSpPr>
            <p:sp>
              <p:nvSpPr>
                <p:cNvPr id="15525" name="Rectangle 59"/>
                <p:cNvSpPr>
                  <a:spLocks noChangeArrowheads="1"/>
                </p:cNvSpPr>
                <p:nvPr/>
              </p:nvSpPr>
              <p:spPr bwMode="auto">
                <a:xfrm>
                  <a:off x="1393" y="268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6</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26" name="Rectangle 181"/>
                <p:cNvSpPr>
                  <a:spLocks noChangeArrowheads="1"/>
                </p:cNvSpPr>
                <p:nvPr/>
              </p:nvSpPr>
              <p:spPr bwMode="auto">
                <a:xfrm>
                  <a:off x="1350" y="268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6" name="Group 184"/>
              <p:cNvGrpSpPr>
                <a:grpSpLocks/>
              </p:cNvGrpSpPr>
              <p:nvPr/>
            </p:nvGrpSpPr>
            <p:grpSpPr bwMode="auto">
              <a:xfrm>
                <a:off x="2025" y="2688"/>
                <a:ext cx="675" cy="384"/>
                <a:chOff x="2025" y="2688"/>
                <a:chExt cx="675" cy="384"/>
              </a:xfrm>
            </p:grpSpPr>
            <p:sp>
              <p:nvSpPr>
                <p:cNvPr id="15523" name="Rectangle 60"/>
                <p:cNvSpPr>
                  <a:spLocks noChangeArrowheads="1"/>
                </p:cNvSpPr>
                <p:nvPr/>
              </p:nvSpPr>
              <p:spPr bwMode="auto">
                <a:xfrm>
                  <a:off x="2068" y="268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3.5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24" name="Rectangle 183"/>
                <p:cNvSpPr>
                  <a:spLocks noChangeArrowheads="1"/>
                </p:cNvSpPr>
                <p:nvPr/>
              </p:nvSpPr>
              <p:spPr bwMode="auto">
                <a:xfrm>
                  <a:off x="2025" y="268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7" name="Group 186"/>
              <p:cNvGrpSpPr>
                <a:grpSpLocks/>
              </p:cNvGrpSpPr>
              <p:nvPr/>
            </p:nvGrpSpPr>
            <p:grpSpPr bwMode="auto">
              <a:xfrm>
                <a:off x="2700" y="2688"/>
                <a:ext cx="675" cy="384"/>
                <a:chOff x="2700" y="2688"/>
                <a:chExt cx="675" cy="384"/>
              </a:xfrm>
            </p:grpSpPr>
            <p:sp>
              <p:nvSpPr>
                <p:cNvPr id="15521" name="Rectangle 61"/>
                <p:cNvSpPr>
                  <a:spLocks noChangeArrowheads="1"/>
                </p:cNvSpPr>
                <p:nvPr/>
              </p:nvSpPr>
              <p:spPr bwMode="auto">
                <a:xfrm>
                  <a:off x="2743" y="268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22" name="Rectangle 185"/>
                <p:cNvSpPr>
                  <a:spLocks noChangeArrowheads="1"/>
                </p:cNvSpPr>
                <p:nvPr/>
              </p:nvSpPr>
              <p:spPr bwMode="auto">
                <a:xfrm>
                  <a:off x="2700" y="268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8" name="Group 188"/>
              <p:cNvGrpSpPr>
                <a:grpSpLocks/>
              </p:cNvGrpSpPr>
              <p:nvPr/>
            </p:nvGrpSpPr>
            <p:grpSpPr bwMode="auto">
              <a:xfrm>
                <a:off x="3375" y="2688"/>
                <a:ext cx="675" cy="384"/>
                <a:chOff x="3375" y="2688"/>
                <a:chExt cx="675" cy="384"/>
              </a:xfrm>
            </p:grpSpPr>
            <p:sp>
              <p:nvSpPr>
                <p:cNvPr id="15519" name="Rectangle 62"/>
                <p:cNvSpPr>
                  <a:spLocks noChangeArrowheads="1"/>
                </p:cNvSpPr>
                <p:nvPr/>
              </p:nvSpPr>
              <p:spPr bwMode="auto">
                <a:xfrm>
                  <a:off x="3418" y="2688"/>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12.5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20" name="Rectangle 187"/>
                <p:cNvSpPr>
                  <a:spLocks noChangeArrowheads="1"/>
                </p:cNvSpPr>
                <p:nvPr/>
              </p:nvSpPr>
              <p:spPr bwMode="auto">
                <a:xfrm>
                  <a:off x="3375" y="2688"/>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29" name="Group 190"/>
              <p:cNvGrpSpPr>
                <a:grpSpLocks/>
              </p:cNvGrpSpPr>
              <p:nvPr/>
            </p:nvGrpSpPr>
            <p:grpSpPr bwMode="auto">
              <a:xfrm>
                <a:off x="0" y="3072"/>
                <a:ext cx="675" cy="384"/>
                <a:chOff x="0" y="3072"/>
                <a:chExt cx="675" cy="384"/>
              </a:xfrm>
            </p:grpSpPr>
            <p:sp>
              <p:nvSpPr>
                <p:cNvPr id="15517" name="Rectangle 63"/>
                <p:cNvSpPr>
                  <a:spLocks noChangeArrowheads="1"/>
                </p:cNvSpPr>
                <p:nvPr/>
              </p:nvSpPr>
              <p:spPr bwMode="auto">
                <a:xfrm>
                  <a:off x="43" y="307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8</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18" name="Rectangle 189"/>
                <p:cNvSpPr>
                  <a:spLocks noChangeArrowheads="1"/>
                </p:cNvSpPr>
                <p:nvPr/>
              </p:nvSpPr>
              <p:spPr bwMode="auto">
                <a:xfrm>
                  <a:off x="0" y="307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0" name="Group 192"/>
              <p:cNvGrpSpPr>
                <a:grpSpLocks/>
              </p:cNvGrpSpPr>
              <p:nvPr/>
            </p:nvGrpSpPr>
            <p:grpSpPr bwMode="auto">
              <a:xfrm>
                <a:off x="675" y="3072"/>
                <a:ext cx="675" cy="384"/>
                <a:chOff x="675" y="3072"/>
                <a:chExt cx="675" cy="384"/>
              </a:xfrm>
            </p:grpSpPr>
            <p:sp>
              <p:nvSpPr>
                <p:cNvPr id="15515" name="Rectangle 64"/>
                <p:cNvSpPr>
                  <a:spLocks noChangeArrowheads="1"/>
                </p:cNvSpPr>
                <p:nvPr/>
              </p:nvSpPr>
              <p:spPr bwMode="auto">
                <a:xfrm>
                  <a:off x="718" y="307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3</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16" name="Rectangle 191"/>
                <p:cNvSpPr>
                  <a:spLocks noChangeArrowheads="1"/>
                </p:cNvSpPr>
                <p:nvPr/>
              </p:nvSpPr>
              <p:spPr bwMode="auto">
                <a:xfrm>
                  <a:off x="675" y="307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1" name="Group 194"/>
              <p:cNvGrpSpPr>
                <a:grpSpLocks/>
              </p:cNvGrpSpPr>
              <p:nvPr/>
            </p:nvGrpSpPr>
            <p:grpSpPr bwMode="auto">
              <a:xfrm>
                <a:off x="1350" y="3072"/>
                <a:ext cx="675" cy="384"/>
                <a:chOff x="1350" y="3072"/>
                <a:chExt cx="675" cy="384"/>
              </a:xfrm>
            </p:grpSpPr>
            <p:sp>
              <p:nvSpPr>
                <p:cNvPr id="15513" name="Rectangle 65"/>
                <p:cNvSpPr>
                  <a:spLocks noChangeArrowheads="1"/>
                </p:cNvSpPr>
                <p:nvPr/>
              </p:nvSpPr>
              <p:spPr bwMode="auto">
                <a:xfrm>
                  <a:off x="1393" y="307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14" name="Rectangle 193"/>
                <p:cNvSpPr>
                  <a:spLocks noChangeArrowheads="1"/>
                </p:cNvSpPr>
                <p:nvPr/>
              </p:nvSpPr>
              <p:spPr bwMode="auto">
                <a:xfrm>
                  <a:off x="1350" y="307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2" name="Group 196"/>
              <p:cNvGrpSpPr>
                <a:grpSpLocks/>
              </p:cNvGrpSpPr>
              <p:nvPr/>
            </p:nvGrpSpPr>
            <p:grpSpPr bwMode="auto">
              <a:xfrm>
                <a:off x="2025" y="3072"/>
                <a:ext cx="675" cy="384"/>
                <a:chOff x="2025" y="3072"/>
                <a:chExt cx="675" cy="384"/>
              </a:xfrm>
            </p:grpSpPr>
            <p:sp>
              <p:nvSpPr>
                <p:cNvPr id="15511" name="Rectangle 66"/>
                <p:cNvSpPr>
                  <a:spLocks noChangeArrowheads="1"/>
                </p:cNvSpPr>
                <p:nvPr/>
              </p:nvSpPr>
              <p:spPr bwMode="auto">
                <a:xfrm>
                  <a:off x="2068" y="307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4</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12" name="Rectangle 195"/>
                <p:cNvSpPr>
                  <a:spLocks noChangeArrowheads="1"/>
                </p:cNvSpPr>
                <p:nvPr/>
              </p:nvSpPr>
              <p:spPr bwMode="auto">
                <a:xfrm>
                  <a:off x="2025" y="307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3" name="Group 198"/>
              <p:cNvGrpSpPr>
                <a:grpSpLocks/>
              </p:cNvGrpSpPr>
              <p:nvPr/>
            </p:nvGrpSpPr>
            <p:grpSpPr bwMode="auto">
              <a:xfrm>
                <a:off x="2700" y="3072"/>
                <a:ext cx="675" cy="384"/>
                <a:chOff x="2700" y="3072"/>
                <a:chExt cx="675" cy="384"/>
              </a:xfrm>
            </p:grpSpPr>
            <p:sp>
              <p:nvSpPr>
                <p:cNvPr id="15509" name="Rectangle 67"/>
                <p:cNvSpPr>
                  <a:spLocks noChangeArrowheads="1"/>
                </p:cNvSpPr>
                <p:nvPr/>
              </p:nvSpPr>
              <p:spPr bwMode="auto">
                <a:xfrm>
                  <a:off x="2743" y="307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10" name="Rectangle 197"/>
                <p:cNvSpPr>
                  <a:spLocks noChangeArrowheads="1"/>
                </p:cNvSpPr>
                <p:nvPr/>
              </p:nvSpPr>
              <p:spPr bwMode="auto">
                <a:xfrm>
                  <a:off x="2700" y="307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4" name="Group 200"/>
              <p:cNvGrpSpPr>
                <a:grpSpLocks/>
              </p:cNvGrpSpPr>
              <p:nvPr/>
            </p:nvGrpSpPr>
            <p:grpSpPr bwMode="auto">
              <a:xfrm>
                <a:off x="3375" y="3072"/>
                <a:ext cx="675" cy="384"/>
                <a:chOff x="3375" y="3072"/>
                <a:chExt cx="675" cy="384"/>
              </a:xfrm>
            </p:grpSpPr>
            <p:sp>
              <p:nvSpPr>
                <p:cNvPr id="15507" name="Rectangle 68"/>
                <p:cNvSpPr>
                  <a:spLocks noChangeArrowheads="1"/>
                </p:cNvSpPr>
                <p:nvPr/>
              </p:nvSpPr>
              <p:spPr bwMode="auto">
                <a:xfrm>
                  <a:off x="3418" y="3072"/>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2</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08" name="Rectangle 199"/>
                <p:cNvSpPr>
                  <a:spLocks noChangeArrowheads="1"/>
                </p:cNvSpPr>
                <p:nvPr/>
              </p:nvSpPr>
              <p:spPr bwMode="auto">
                <a:xfrm>
                  <a:off x="3375" y="3072"/>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5" name="Group 202"/>
              <p:cNvGrpSpPr>
                <a:grpSpLocks/>
              </p:cNvGrpSpPr>
              <p:nvPr/>
            </p:nvGrpSpPr>
            <p:grpSpPr bwMode="auto">
              <a:xfrm>
                <a:off x="0" y="3456"/>
                <a:ext cx="675" cy="384"/>
                <a:chOff x="0" y="3456"/>
                <a:chExt cx="675" cy="384"/>
              </a:xfrm>
            </p:grpSpPr>
            <p:sp>
              <p:nvSpPr>
                <p:cNvPr id="15505" name="Rectangle 69"/>
                <p:cNvSpPr>
                  <a:spLocks noChangeArrowheads="1"/>
                </p:cNvSpPr>
                <p:nvPr/>
              </p:nvSpPr>
              <p:spPr bwMode="auto">
                <a:xfrm>
                  <a:off x="43" y="345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9</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06" name="Rectangle 201"/>
                <p:cNvSpPr>
                  <a:spLocks noChangeArrowheads="1"/>
                </p:cNvSpPr>
                <p:nvPr/>
              </p:nvSpPr>
              <p:spPr bwMode="auto">
                <a:xfrm>
                  <a:off x="0" y="345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6" name="Group 204"/>
              <p:cNvGrpSpPr>
                <a:grpSpLocks/>
              </p:cNvGrpSpPr>
              <p:nvPr/>
            </p:nvGrpSpPr>
            <p:grpSpPr bwMode="auto">
              <a:xfrm>
                <a:off x="675" y="3456"/>
                <a:ext cx="675" cy="384"/>
                <a:chOff x="675" y="3456"/>
                <a:chExt cx="675" cy="384"/>
              </a:xfrm>
            </p:grpSpPr>
            <p:sp>
              <p:nvSpPr>
                <p:cNvPr id="15503" name="Rectangle 70"/>
                <p:cNvSpPr>
                  <a:spLocks noChangeArrowheads="1"/>
                </p:cNvSpPr>
                <p:nvPr/>
              </p:nvSpPr>
              <p:spPr bwMode="auto">
                <a:xfrm>
                  <a:off x="718" y="345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3</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04" name="Rectangle 203"/>
                <p:cNvSpPr>
                  <a:spLocks noChangeArrowheads="1"/>
                </p:cNvSpPr>
                <p:nvPr/>
              </p:nvSpPr>
              <p:spPr bwMode="auto">
                <a:xfrm>
                  <a:off x="675" y="345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7" name="Group 206"/>
              <p:cNvGrpSpPr>
                <a:grpSpLocks/>
              </p:cNvGrpSpPr>
              <p:nvPr/>
            </p:nvGrpSpPr>
            <p:grpSpPr bwMode="auto">
              <a:xfrm>
                <a:off x="1350" y="3456"/>
                <a:ext cx="675" cy="384"/>
                <a:chOff x="1350" y="3456"/>
                <a:chExt cx="675" cy="384"/>
              </a:xfrm>
            </p:grpSpPr>
            <p:sp>
              <p:nvSpPr>
                <p:cNvPr id="15501" name="Rectangle 71"/>
                <p:cNvSpPr>
                  <a:spLocks noChangeArrowheads="1"/>
                </p:cNvSpPr>
                <p:nvPr/>
              </p:nvSpPr>
              <p:spPr bwMode="auto">
                <a:xfrm>
                  <a:off x="1393" y="345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6</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02" name="Rectangle 205"/>
                <p:cNvSpPr>
                  <a:spLocks noChangeArrowheads="1"/>
                </p:cNvSpPr>
                <p:nvPr/>
              </p:nvSpPr>
              <p:spPr bwMode="auto">
                <a:xfrm>
                  <a:off x="1350" y="345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8" name="Group 208"/>
              <p:cNvGrpSpPr>
                <a:grpSpLocks/>
              </p:cNvGrpSpPr>
              <p:nvPr/>
            </p:nvGrpSpPr>
            <p:grpSpPr bwMode="auto">
              <a:xfrm>
                <a:off x="2025" y="3456"/>
                <a:ext cx="675" cy="384"/>
                <a:chOff x="2025" y="3456"/>
                <a:chExt cx="675" cy="384"/>
              </a:xfrm>
            </p:grpSpPr>
            <p:sp>
              <p:nvSpPr>
                <p:cNvPr id="15499" name="Rectangle 72"/>
                <p:cNvSpPr>
                  <a:spLocks noChangeArrowheads="1"/>
                </p:cNvSpPr>
                <p:nvPr/>
              </p:nvSpPr>
              <p:spPr bwMode="auto">
                <a:xfrm>
                  <a:off x="2068" y="345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4.5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500" name="Rectangle 207"/>
                <p:cNvSpPr>
                  <a:spLocks noChangeArrowheads="1"/>
                </p:cNvSpPr>
                <p:nvPr/>
              </p:nvSpPr>
              <p:spPr bwMode="auto">
                <a:xfrm>
                  <a:off x="2025" y="345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39" name="Group 210"/>
              <p:cNvGrpSpPr>
                <a:grpSpLocks/>
              </p:cNvGrpSpPr>
              <p:nvPr/>
            </p:nvGrpSpPr>
            <p:grpSpPr bwMode="auto">
              <a:xfrm>
                <a:off x="2700" y="3456"/>
                <a:ext cx="675" cy="384"/>
                <a:chOff x="2700" y="3456"/>
                <a:chExt cx="675" cy="384"/>
              </a:xfrm>
            </p:grpSpPr>
            <p:sp>
              <p:nvSpPr>
                <p:cNvPr id="15497" name="Rectangle 73"/>
                <p:cNvSpPr>
                  <a:spLocks noChangeArrowheads="1"/>
                </p:cNvSpPr>
                <p:nvPr/>
              </p:nvSpPr>
              <p:spPr bwMode="auto">
                <a:xfrm>
                  <a:off x="2743" y="345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98" name="Rectangle 209"/>
                <p:cNvSpPr>
                  <a:spLocks noChangeArrowheads="1"/>
                </p:cNvSpPr>
                <p:nvPr/>
              </p:nvSpPr>
              <p:spPr bwMode="auto">
                <a:xfrm>
                  <a:off x="2700" y="345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0" name="Group 212"/>
              <p:cNvGrpSpPr>
                <a:grpSpLocks/>
              </p:cNvGrpSpPr>
              <p:nvPr/>
            </p:nvGrpSpPr>
            <p:grpSpPr bwMode="auto">
              <a:xfrm>
                <a:off x="3375" y="3456"/>
                <a:ext cx="675" cy="384"/>
                <a:chOff x="3375" y="3456"/>
                <a:chExt cx="675" cy="384"/>
              </a:xfrm>
            </p:grpSpPr>
            <p:sp>
              <p:nvSpPr>
                <p:cNvPr id="15495" name="Rectangle 74"/>
                <p:cNvSpPr>
                  <a:spLocks noChangeArrowheads="1"/>
                </p:cNvSpPr>
                <p:nvPr/>
              </p:nvSpPr>
              <p:spPr bwMode="auto">
                <a:xfrm>
                  <a:off x="3418" y="3456"/>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4.5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96" name="Rectangle 211"/>
                <p:cNvSpPr>
                  <a:spLocks noChangeArrowheads="1"/>
                </p:cNvSpPr>
                <p:nvPr/>
              </p:nvSpPr>
              <p:spPr bwMode="auto">
                <a:xfrm>
                  <a:off x="3375" y="3456"/>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1" name="Group 214"/>
              <p:cNvGrpSpPr>
                <a:grpSpLocks/>
              </p:cNvGrpSpPr>
              <p:nvPr/>
            </p:nvGrpSpPr>
            <p:grpSpPr bwMode="auto">
              <a:xfrm>
                <a:off x="0" y="3840"/>
                <a:ext cx="675" cy="384"/>
                <a:chOff x="0" y="3840"/>
                <a:chExt cx="675" cy="384"/>
              </a:xfrm>
            </p:grpSpPr>
            <p:sp>
              <p:nvSpPr>
                <p:cNvPr id="15493" name="Rectangle 75"/>
                <p:cNvSpPr>
                  <a:spLocks noChangeArrowheads="1"/>
                </p:cNvSpPr>
                <p:nvPr/>
              </p:nvSpPr>
              <p:spPr bwMode="auto">
                <a:xfrm>
                  <a:off x="43" y="384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10</a:t>
                  </a:r>
                  <a:endParaRPr lang="zh-CN" altLang="en-US" sz="1600"/>
                </a:p>
                <a:p>
                  <a:pPr algn="r">
                    <a:spcBef>
                      <a:spcPct val="0"/>
                    </a:spcBef>
                    <a:buClrTx/>
                    <a:buSzTx/>
                    <a:buFontTx/>
                    <a:buNone/>
                  </a:pPr>
                  <a:r>
                    <a:rPr lang="zh-CN" altLang="en-US" sz="1600">
                      <a:latin typeface="Times New Roman" panose="02020603050405020304" pitchFamily="18" charset="0"/>
                    </a:rPr>
                    <a:t>平均</a:t>
                  </a:r>
                </a:p>
              </p:txBody>
            </p:sp>
            <p:sp>
              <p:nvSpPr>
                <p:cNvPr id="15494" name="Rectangle 213"/>
                <p:cNvSpPr>
                  <a:spLocks noChangeArrowheads="1"/>
                </p:cNvSpPr>
                <p:nvPr/>
              </p:nvSpPr>
              <p:spPr bwMode="auto">
                <a:xfrm>
                  <a:off x="0" y="384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2" name="Group 216"/>
              <p:cNvGrpSpPr>
                <a:grpSpLocks/>
              </p:cNvGrpSpPr>
              <p:nvPr/>
            </p:nvGrpSpPr>
            <p:grpSpPr bwMode="auto">
              <a:xfrm>
                <a:off x="675" y="3840"/>
                <a:ext cx="675" cy="384"/>
                <a:chOff x="675" y="3840"/>
                <a:chExt cx="675" cy="384"/>
              </a:xfrm>
            </p:grpSpPr>
            <p:sp>
              <p:nvSpPr>
                <p:cNvPr id="15491" name="Rectangle 76"/>
                <p:cNvSpPr>
                  <a:spLocks noChangeArrowheads="1"/>
                </p:cNvSpPr>
                <p:nvPr/>
              </p:nvSpPr>
              <p:spPr bwMode="auto">
                <a:xfrm>
                  <a:off x="718" y="384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92" name="Rectangle 215"/>
                <p:cNvSpPr>
                  <a:spLocks noChangeArrowheads="1"/>
                </p:cNvSpPr>
                <p:nvPr/>
              </p:nvSpPr>
              <p:spPr bwMode="auto">
                <a:xfrm>
                  <a:off x="675" y="384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3" name="Group 218"/>
              <p:cNvGrpSpPr>
                <a:grpSpLocks/>
              </p:cNvGrpSpPr>
              <p:nvPr/>
            </p:nvGrpSpPr>
            <p:grpSpPr bwMode="auto">
              <a:xfrm>
                <a:off x="1350" y="3840"/>
                <a:ext cx="675" cy="384"/>
                <a:chOff x="1350" y="3840"/>
                <a:chExt cx="675" cy="384"/>
              </a:xfrm>
            </p:grpSpPr>
            <p:sp>
              <p:nvSpPr>
                <p:cNvPr id="15489" name="Rectangle 77"/>
                <p:cNvSpPr>
                  <a:spLocks noChangeArrowheads="1"/>
                </p:cNvSpPr>
                <p:nvPr/>
              </p:nvSpPr>
              <p:spPr bwMode="auto">
                <a:xfrm>
                  <a:off x="1393" y="384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6</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90" name="Rectangle 217"/>
                <p:cNvSpPr>
                  <a:spLocks noChangeArrowheads="1"/>
                </p:cNvSpPr>
                <p:nvPr/>
              </p:nvSpPr>
              <p:spPr bwMode="auto">
                <a:xfrm>
                  <a:off x="1350" y="384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4" name="Group 220"/>
              <p:cNvGrpSpPr>
                <a:grpSpLocks/>
              </p:cNvGrpSpPr>
              <p:nvPr/>
            </p:nvGrpSpPr>
            <p:grpSpPr bwMode="auto">
              <a:xfrm>
                <a:off x="2025" y="3840"/>
                <a:ext cx="675" cy="384"/>
                <a:chOff x="2025" y="3840"/>
                <a:chExt cx="675" cy="384"/>
              </a:xfrm>
            </p:grpSpPr>
            <p:sp>
              <p:nvSpPr>
                <p:cNvPr id="15487" name="Rectangle 78"/>
                <p:cNvSpPr>
                  <a:spLocks noChangeArrowheads="1"/>
                </p:cNvSpPr>
                <p:nvPr/>
              </p:nvSpPr>
              <p:spPr bwMode="auto">
                <a:xfrm>
                  <a:off x="2068" y="384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5.5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88" name="Rectangle 219"/>
                <p:cNvSpPr>
                  <a:spLocks noChangeArrowheads="1"/>
                </p:cNvSpPr>
                <p:nvPr/>
              </p:nvSpPr>
              <p:spPr bwMode="auto">
                <a:xfrm>
                  <a:off x="2025" y="384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5" name="Group 222"/>
              <p:cNvGrpSpPr>
                <a:grpSpLocks/>
              </p:cNvGrpSpPr>
              <p:nvPr/>
            </p:nvGrpSpPr>
            <p:grpSpPr bwMode="auto">
              <a:xfrm>
                <a:off x="2700" y="3840"/>
                <a:ext cx="675" cy="384"/>
                <a:chOff x="2700" y="3840"/>
                <a:chExt cx="675" cy="384"/>
              </a:xfrm>
            </p:grpSpPr>
            <p:sp>
              <p:nvSpPr>
                <p:cNvPr id="15485" name="Rectangle 79"/>
                <p:cNvSpPr>
                  <a:spLocks noChangeArrowheads="1"/>
                </p:cNvSpPr>
                <p:nvPr/>
              </p:nvSpPr>
              <p:spPr bwMode="auto">
                <a:xfrm>
                  <a:off x="2743" y="384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2.5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86" name="Rectangle 221"/>
                <p:cNvSpPr>
                  <a:spLocks noChangeArrowheads="1"/>
                </p:cNvSpPr>
                <p:nvPr/>
              </p:nvSpPr>
              <p:spPr bwMode="auto">
                <a:xfrm>
                  <a:off x="2700" y="384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6" name="Group 224"/>
              <p:cNvGrpSpPr>
                <a:grpSpLocks/>
              </p:cNvGrpSpPr>
              <p:nvPr/>
            </p:nvGrpSpPr>
            <p:grpSpPr bwMode="auto">
              <a:xfrm>
                <a:off x="3375" y="3840"/>
                <a:ext cx="675" cy="384"/>
                <a:chOff x="3375" y="3840"/>
                <a:chExt cx="675" cy="384"/>
              </a:xfrm>
            </p:grpSpPr>
            <p:sp>
              <p:nvSpPr>
                <p:cNvPr id="15483" name="Rectangle 80"/>
                <p:cNvSpPr>
                  <a:spLocks noChangeArrowheads="1"/>
                </p:cNvSpPr>
                <p:nvPr/>
              </p:nvSpPr>
              <p:spPr bwMode="auto">
                <a:xfrm>
                  <a:off x="3418" y="3840"/>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84" name="Rectangle 223"/>
                <p:cNvSpPr>
                  <a:spLocks noChangeArrowheads="1"/>
                </p:cNvSpPr>
                <p:nvPr/>
              </p:nvSpPr>
              <p:spPr bwMode="auto">
                <a:xfrm>
                  <a:off x="3375" y="3840"/>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7" name="Group 226"/>
              <p:cNvGrpSpPr>
                <a:grpSpLocks/>
              </p:cNvGrpSpPr>
              <p:nvPr/>
            </p:nvGrpSpPr>
            <p:grpSpPr bwMode="auto">
              <a:xfrm>
                <a:off x="0" y="4224"/>
                <a:ext cx="675" cy="403"/>
                <a:chOff x="0" y="4224"/>
                <a:chExt cx="675" cy="403"/>
              </a:xfrm>
            </p:grpSpPr>
            <p:sp>
              <p:nvSpPr>
                <p:cNvPr id="15481" name="Rectangle 81"/>
                <p:cNvSpPr>
                  <a:spLocks noChangeArrowheads="1"/>
                </p:cNvSpPr>
                <p:nvPr/>
              </p:nvSpPr>
              <p:spPr bwMode="auto">
                <a:xfrm>
                  <a:off x="43" y="4224"/>
                  <a:ext cx="589"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endParaRPr lang="zh-CN" altLang="en-US" sz="1600">
                    <a:latin typeface="Times New Roman" panose="02020603050405020304" pitchFamily="18" charset="0"/>
                  </a:endParaRPr>
                </a:p>
                <a:p>
                  <a:pPr algn="just">
                    <a:spcBef>
                      <a:spcPct val="0"/>
                    </a:spcBef>
                    <a:buClrTx/>
                    <a:buSzTx/>
                    <a:buFontTx/>
                    <a:buNone/>
                  </a:pPr>
                  <a:endParaRPr lang="zh-CN" altLang="en-US" sz="1600">
                    <a:latin typeface="Times New Roman" panose="02020603050405020304" pitchFamily="18" charset="0"/>
                  </a:endParaRPr>
                </a:p>
              </p:txBody>
            </p:sp>
            <p:sp>
              <p:nvSpPr>
                <p:cNvPr id="15482" name="Rectangle 225"/>
                <p:cNvSpPr>
                  <a:spLocks noChangeArrowheads="1"/>
                </p:cNvSpPr>
                <p:nvPr/>
              </p:nvSpPr>
              <p:spPr bwMode="auto">
                <a:xfrm>
                  <a:off x="0" y="4224"/>
                  <a:ext cx="675" cy="40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8" name="Group 228"/>
              <p:cNvGrpSpPr>
                <a:grpSpLocks/>
              </p:cNvGrpSpPr>
              <p:nvPr/>
            </p:nvGrpSpPr>
            <p:grpSpPr bwMode="auto">
              <a:xfrm>
                <a:off x="675" y="4224"/>
                <a:ext cx="675" cy="403"/>
                <a:chOff x="675" y="4224"/>
                <a:chExt cx="675" cy="403"/>
              </a:xfrm>
            </p:grpSpPr>
            <p:sp>
              <p:nvSpPr>
                <p:cNvPr id="15479" name="Rectangle 82"/>
                <p:cNvSpPr>
                  <a:spLocks noChangeArrowheads="1"/>
                </p:cNvSpPr>
                <p:nvPr/>
              </p:nvSpPr>
              <p:spPr bwMode="auto">
                <a:xfrm>
                  <a:off x="718" y="4224"/>
                  <a:ext cx="589"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600">
                      <a:latin typeface="Times New Roman" panose="02020603050405020304" pitchFamily="18" charset="0"/>
                    </a:rPr>
                    <a:t> </a:t>
                  </a:r>
                </a:p>
                <a:p>
                  <a:pPr algn="just">
                    <a:spcBef>
                      <a:spcPct val="0"/>
                    </a:spcBef>
                    <a:buClrTx/>
                    <a:buSzTx/>
                    <a:buFontTx/>
                    <a:buNone/>
                  </a:pPr>
                  <a:endParaRPr lang="zh-CN" altLang="en-US" sz="1600">
                    <a:latin typeface="Times New Roman" panose="02020603050405020304" pitchFamily="18" charset="0"/>
                  </a:endParaRPr>
                </a:p>
              </p:txBody>
            </p:sp>
            <p:sp>
              <p:nvSpPr>
                <p:cNvPr id="15480" name="Rectangle 227"/>
                <p:cNvSpPr>
                  <a:spLocks noChangeArrowheads="1"/>
                </p:cNvSpPr>
                <p:nvPr/>
              </p:nvSpPr>
              <p:spPr bwMode="auto">
                <a:xfrm>
                  <a:off x="675" y="4224"/>
                  <a:ext cx="675" cy="40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49" name="Group 230"/>
              <p:cNvGrpSpPr>
                <a:grpSpLocks/>
              </p:cNvGrpSpPr>
              <p:nvPr/>
            </p:nvGrpSpPr>
            <p:grpSpPr bwMode="auto">
              <a:xfrm>
                <a:off x="1350" y="4224"/>
                <a:ext cx="675" cy="403"/>
                <a:chOff x="1350" y="4224"/>
                <a:chExt cx="675" cy="403"/>
              </a:xfrm>
            </p:grpSpPr>
            <p:sp>
              <p:nvSpPr>
                <p:cNvPr id="15477" name="Rectangle 83"/>
                <p:cNvSpPr>
                  <a:spLocks noChangeArrowheads="1"/>
                </p:cNvSpPr>
                <p:nvPr/>
              </p:nvSpPr>
              <p:spPr bwMode="auto">
                <a:xfrm>
                  <a:off x="1393" y="4224"/>
                  <a:ext cx="589"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600">
                      <a:latin typeface="Times New Roman" panose="02020603050405020304" pitchFamily="18" charset="0"/>
                    </a:rPr>
                    <a:t> </a:t>
                  </a:r>
                </a:p>
                <a:p>
                  <a:pPr algn="just">
                    <a:spcBef>
                      <a:spcPct val="0"/>
                    </a:spcBef>
                    <a:buClrTx/>
                    <a:buSzTx/>
                    <a:buFontTx/>
                    <a:buNone/>
                  </a:pPr>
                  <a:endParaRPr lang="zh-CN" altLang="en-US" sz="1600">
                    <a:latin typeface="Times New Roman" panose="02020603050405020304" pitchFamily="18" charset="0"/>
                  </a:endParaRPr>
                </a:p>
              </p:txBody>
            </p:sp>
            <p:sp>
              <p:nvSpPr>
                <p:cNvPr id="15478" name="Rectangle 229"/>
                <p:cNvSpPr>
                  <a:spLocks noChangeArrowheads="1"/>
                </p:cNvSpPr>
                <p:nvPr/>
              </p:nvSpPr>
              <p:spPr bwMode="auto">
                <a:xfrm>
                  <a:off x="1350" y="4224"/>
                  <a:ext cx="675" cy="40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50" name="Group 232"/>
              <p:cNvGrpSpPr>
                <a:grpSpLocks/>
              </p:cNvGrpSpPr>
              <p:nvPr/>
            </p:nvGrpSpPr>
            <p:grpSpPr bwMode="auto">
              <a:xfrm>
                <a:off x="2025" y="4224"/>
                <a:ext cx="675" cy="403"/>
                <a:chOff x="2025" y="4224"/>
                <a:chExt cx="675" cy="403"/>
              </a:xfrm>
            </p:grpSpPr>
            <p:sp>
              <p:nvSpPr>
                <p:cNvPr id="15475" name="Rectangle 84"/>
                <p:cNvSpPr>
                  <a:spLocks noChangeArrowheads="1"/>
                </p:cNvSpPr>
                <p:nvPr/>
              </p:nvSpPr>
              <p:spPr bwMode="auto">
                <a:xfrm>
                  <a:off x="2068" y="4224"/>
                  <a:ext cx="589"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3</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76" name="Rectangle 231"/>
                <p:cNvSpPr>
                  <a:spLocks noChangeArrowheads="1"/>
                </p:cNvSpPr>
                <p:nvPr/>
              </p:nvSpPr>
              <p:spPr bwMode="auto">
                <a:xfrm>
                  <a:off x="2025" y="4224"/>
                  <a:ext cx="675" cy="40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51" name="Group 234"/>
              <p:cNvGrpSpPr>
                <a:grpSpLocks/>
              </p:cNvGrpSpPr>
              <p:nvPr/>
            </p:nvGrpSpPr>
            <p:grpSpPr bwMode="auto">
              <a:xfrm>
                <a:off x="2700" y="4224"/>
                <a:ext cx="675" cy="403"/>
                <a:chOff x="2700" y="4224"/>
                <a:chExt cx="675" cy="403"/>
              </a:xfrm>
            </p:grpSpPr>
            <p:sp>
              <p:nvSpPr>
                <p:cNvPr id="15473" name="Rectangle 85"/>
                <p:cNvSpPr>
                  <a:spLocks noChangeArrowheads="1"/>
                </p:cNvSpPr>
                <p:nvPr/>
              </p:nvSpPr>
              <p:spPr bwMode="auto">
                <a:xfrm>
                  <a:off x="2743" y="4224"/>
                  <a:ext cx="589"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0</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74" name="Rectangle 233"/>
                <p:cNvSpPr>
                  <a:spLocks noChangeArrowheads="1"/>
                </p:cNvSpPr>
                <p:nvPr/>
              </p:nvSpPr>
              <p:spPr bwMode="auto">
                <a:xfrm>
                  <a:off x="2700" y="4224"/>
                  <a:ext cx="675" cy="40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52" name="Group 236"/>
              <p:cNvGrpSpPr>
                <a:grpSpLocks/>
              </p:cNvGrpSpPr>
              <p:nvPr/>
            </p:nvGrpSpPr>
            <p:grpSpPr bwMode="auto">
              <a:xfrm>
                <a:off x="3375" y="4224"/>
                <a:ext cx="675" cy="403"/>
                <a:chOff x="3375" y="4224"/>
                <a:chExt cx="675" cy="403"/>
              </a:xfrm>
            </p:grpSpPr>
            <p:sp>
              <p:nvSpPr>
                <p:cNvPr id="15471" name="Rectangle 86"/>
                <p:cNvSpPr>
                  <a:spLocks noChangeArrowheads="1"/>
                </p:cNvSpPr>
                <p:nvPr/>
              </p:nvSpPr>
              <p:spPr bwMode="auto">
                <a:xfrm>
                  <a:off x="3418" y="4224"/>
                  <a:ext cx="589"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宋体" panose="02010600030101010101" pitchFamily="2" charset="-122"/>
                    </a:rPr>
                    <a:t>6.5</a:t>
                  </a:r>
                  <a:endParaRPr lang="zh-CN" altLang="en-US" sz="1600"/>
                </a:p>
                <a:p>
                  <a:pPr algn="r">
                    <a:spcBef>
                      <a:spcPct val="0"/>
                    </a:spcBef>
                    <a:buClrTx/>
                    <a:buSzTx/>
                    <a:buFontTx/>
                    <a:buNone/>
                  </a:pPr>
                  <a:endParaRPr lang="zh-CN" altLang="en-US" sz="1600">
                    <a:latin typeface="Times New Roman" panose="02020603050405020304" pitchFamily="18" charset="0"/>
                  </a:endParaRPr>
                </a:p>
              </p:txBody>
            </p:sp>
            <p:sp>
              <p:nvSpPr>
                <p:cNvPr id="15472" name="Rectangle 235"/>
                <p:cNvSpPr>
                  <a:spLocks noChangeArrowheads="1"/>
                </p:cNvSpPr>
                <p:nvPr/>
              </p:nvSpPr>
              <p:spPr bwMode="auto">
                <a:xfrm>
                  <a:off x="3375" y="4224"/>
                  <a:ext cx="675" cy="40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53" name="Group 238"/>
              <p:cNvGrpSpPr>
                <a:grpSpLocks/>
              </p:cNvGrpSpPr>
              <p:nvPr/>
            </p:nvGrpSpPr>
            <p:grpSpPr bwMode="auto">
              <a:xfrm>
                <a:off x="0" y="4627"/>
                <a:ext cx="675" cy="384"/>
                <a:chOff x="0" y="4627"/>
                <a:chExt cx="675" cy="384"/>
              </a:xfrm>
            </p:grpSpPr>
            <p:sp>
              <p:nvSpPr>
                <p:cNvPr id="15469" name="Rectangle 87"/>
                <p:cNvSpPr>
                  <a:spLocks noChangeArrowheads="1"/>
                </p:cNvSpPr>
                <p:nvPr/>
              </p:nvSpPr>
              <p:spPr bwMode="auto">
                <a:xfrm>
                  <a:off x="43" y="4627"/>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600">
                      <a:latin typeface="Times New Roman" panose="02020603050405020304" pitchFamily="18" charset="0"/>
                    </a:rPr>
                    <a:t> </a:t>
                  </a:r>
                </a:p>
                <a:p>
                  <a:pPr algn="just">
                    <a:spcBef>
                      <a:spcPct val="0"/>
                    </a:spcBef>
                    <a:buClrTx/>
                    <a:buSzTx/>
                    <a:buFontTx/>
                    <a:buNone/>
                  </a:pPr>
                  <a:endParaRPr lang="zh-CN" altLang="en-US" sz="1600">
                    <a:latin typeface="Times New Roman" panose="02020603050405020304" pitchFamily="18" charset="0"/>
                  </a:endParaRPr>
                </a:p>
              </p:txBody>
            </p:sp>
            <p:sp>
              <p:nvSpPr>
                <p:cNvPr id="15470" name="Rectangle 237"/>
                <p:cNvSpPr>
                  <a:spLocks noChangeArrowheads="1"/>
                </p:cNvSpPr>
                <p:nvPr/>
              </p:nvSpPr>
              <p:spPr bwMode="auto">
                <a:xfrm>
                  <a:off x="0" y="4627"/>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54" name="Group 240"/>
              <p:cNvGrpSpPr>
                <a:grpSpLocks/>
              </p:cNvGrpSpPr>
              <p:nvPr/>
            </p:nvGrpSpPr>
            <p:grpSpPr bwMode="auto">
              <a:xfrm>
                <a:off x="675" y="4627"/>
                <a:ext cx="675" cy="384"/>
                <a:chOff x="675" y="4627"/>
                <a:chExt cx="675" cy="384"/>
              </a:xfrm>
            </p:grpSpPr>
            <p:sp>
              <p:nvSpPr>
                <p:cNvPr id="15467" name="Rectangle 88"/>
                <p:cNvSpPr>
                  <a:spLocks noChangeArrowheads="1"/>
                </p:cNvSpPr>
                <p:nvPr/>
              </p:nvSpPr>
              <p:spPr bwMode="auto">
                <a:xfrm>
                  <a:off x="718" y="4627"/>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600">
                      <a:latin typeface="Times New Roman" panose="02020603050405020304" pitchFamily="18" charset="0"/>
                    </a:rPr>
                    <a:t> </a:t>
                  </a:r>
                </a:p>
                <a:p>
                  <a:pPr algn="just">
                    <a:spcBef>
                      <a:spcPct val="0"/>
                    </a:spcBef>
                    <a:buClrTx/>
                    <a:buSzTx/>
                    <a:buFontTx/>
                    <a:buNone/>
                  </a:pPr>
                  <a:endParaRPr lang="zh-CN" altLang="en-US" sz="1600">
                    <a:latin typeface="Times New Roman" panose="02020603050405020304" pitchFamily="18" charset="0"/>
                  </a:endParaRPr>
                </a:p>
              </p:txBody>
            </p:sp>
            <p:sp>
              <p:nvSpPr>
                <p:cNvPr id="15468" name="Rectangle 239"/>
                <p:cNvSpPr>
                  <a:spLocks noChangeArrowheads="1"/>
                </p:cNvSpPr>
                <p:nvPr/>
              </p:nvSpPr>
              <p:spPr bwMode="auto">
                <a:xfrm>
                  <a:off x="675" y="4627"/>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55" name="Group 242"/>
              <p:cNvGrpSpPr>
                <a:grpSpLocks/>
              </p:cNvGrpSpPr>
              <p:nvPr/>
            </p:nvGrpSpPr>
            <p:grpSpPr bwMode="auto">
              <a:xfrm>
                <a:off x="1350" y="4627"/>
                <a:ext cx="675" cy="384"/>
                <a:chOff x="1350" y="4627"/>
                <a:chExt cx="675" cy="384"/>
              </a:xfrm>
            </p:grpSpPr>
            <p:sp>
              <p:nvSpPr>
                <p:cNvPr id="15465" name="Rectangle 89"/>
                <p:cNvSpPr>
                  <a:spLocks noChangeArrowheads="1"/>
                </p:cNvSpPr>
                <p:nvPr/>
              </p:nvSpPr>
              <p:spPr bwMode="auto">
                <a:xfrm>
                  <a:off x="1393" y="4627"/>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600">
                      <a:latin typeface="Times New Roman" panose="02020603050405020304" pitchFamily="18" charset="0"/>
                    </a:rPr>
                    <a:t> </a:t>
                  </a:r>
                </a:p>
                <a:p>
                  <a:pPr algn="just">
                    <a:spcBef>
                      <a:spcPct val="0"/>
                    </a:spcBef>
                    <a:buClrTx/>
                    <a:buSzTx/>
                    <a:buFontTx/>
                    <a:buNone/>
                  </a:pPr>
                  <a:endParaRPr lang="zh-CN" altLang="en-US" sz="1600">
                    <a:latin typeface="Times New Roman" panose="02020603050405020304" pitchFamily="18" charset="0"/>
                  </a:endParaRPr>
                </a:p>
              </p:txBody>
            </p:sp>
            <p:sp>
              <p:nvSpPr>
                <p:cNvPr id="15466" name="Rectangle 241"/>
                <p:cNvSpPr>
                  <a:spLocks noChangeArrowheads="1"/>
                </p:cNvSpPr>
                <p:nvPr/>
              </p:nvSpPr>
              <p:spPr bwMode="auto">
                <a:xfrm>
                  <a:off x="1350" y="4627"/>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56" name="Group 244"/>
              <p:cNvGrpSpPr>
                <a:grpSpLocks/>
              </p:cNvGrpSpPr>
              <p:nvPr/>
            </p:nvGrpSpPr>
            <p:grpSpPr bwMode="auto">
              <a:xfrm>
                <a:off x="2025" y="4627"/>
                <a:ext cx="675" cy="384"/>
                <a:chOff x="2025" y="4627"/>
                <a:chExt cx="675" cy="384"/>
              </a:xfrm>
            </p:grpSpPr>
            <p:sp>
              <p:nvSpPr>
                <p:cNvPr id="15463" name="Rectangle 90"/>
                <p:cNvSpPr>
                  <a:spLocks noChangeArrowheads="1"/>
                </p:cNvSpPr>
                <p:nvPr/>
              </p:nvSpPr>
              <p:spPr bwMode="auto">
                <a:xfrm>
                  <a:off x="2068" y="4627"/>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endParaRPr lang="zh-CN" altLang="en-US" sz="1600"/>
                </a:p>
                <a:p>
                  <a:pPr algn="r">
                    <a:spcBef>
                      <a:spcPct val="0"/>
                    </a:spcBef>
                    <a:buClrTx/>
                    <a:buSzTx/>
                    <a:buFontTx/>
                    <a:buNone/>
                  </a:pPr>
                  <a:r>
                    <a:rPr lang="zh-CN" altLang="en-US" sz="1000">
                      <a:latin typeface="宋体" panose="02010600030101010101" pitchFamily="2" charset="-122"/>
                    </a:rPr>
                    <a:t>方差1.95</a:t>
                  </a:r>
                </a:p>
              </p:txBody>
            </p:sp>
            <p:sp>
              <p:nvSpPr>
                <p:cNvPr id="15464" name="Rectangle 243"/>
                <p:cNvSpPr>
                  <a:spLocks noChangeArrowheads="1"/>
                </p:cNvSpPr>
                <p:nvPr/>
              </p:nvSpPr>
              <p:spPr bwMode="auto">
                <a:xfrm>
                  <a:off x="2025" y="4627"/>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57" name="Group 246"/>
              <p:cNvGrpSpPr>
                <a:grpSpLocks/>
              </p:cNvGrpSpPr>
              <p:nvPr/>
            </p:nvGrpSpPr>
            <p:grpSpPr bwMode="auto">
              <a:xfrm>
                <a:off x="2700" y="4627"/>
                <a:ext cx="675" cy="384"/>
                <a:chOff x="2700" y="4627"/>
                <a:chExt cx="675" cy="384"/>
              </a:xfrm>
            </p:grpSpPr>
            <p:sp>
              <p:nvSpPr>
                <p:cNvPr id="15461" name="Rectangle 91"/>
                <p:cNvSpPr>
                  <a:spLocks noChangeArrowheads="1"/>
                </p:cNvSpPr>
                <p:nvPr/>
              </p:nvSpPr>
              <p:spPr bwMode="auto">
                <a:xfrm>
                  <a:off x="2743" y="4627"/>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Times New Roman" panose="02020603050405020304" pitchFamily="18" charset="0"/>
                    </a:rPr>
                    <a:t> </a:t>
                  </a:r>
                </a:p>
                <a:p>
                  <a:pPr algn="r">
                    <a:spcBef>
                      <a:spcPct val="0"/>
                    </a:spcBef>
                    <a:buClrTx/>
                    <a:buSzTx/>
                    <a:buFontTx/>
                    <a:buNone/>
                  </a:pPr>
                  <a:endParaRPr lang="zh-CN" altLang="en-US" sz="1600">
                    <a:latin typeface="Times New Roman" panose="02020603050405020304" pitchFamily="18" charset="0"/>
                  </a:endParaRPr>
                </a:p>
              </p:txBody>
            </p:sp>
            <p:sp>
              <p:nvSpPr>
                <p:cNvPr id="15462" name="Rectangle 245"/>
                <p:cNvSpPr>
                  <a:spLocks noChangeArrowheads="1"/>
                </p:cNvSpPr>
                <p:nvPr/>
              </p:nvSpPr>
              <p:spPr bwMode="auto">
                <a:xfrm>
                  <a:off x="2700" y="4627"/>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5458" name="Group 248"/>
              <p:cNvGrpSpPr>
                <a:grpSpLocks/>
              </p:cNvGrpSpPr>
              <p:nvPr/>
            </p:nvGrpSpPr>
            <p:grpSpPr bwMode="auto">
              <a:xfrm>
                <a:off x="3375" y="4627"/>
                <a:ext cx="675" cy="384"/>
                <a:chOff x="3375" y="4627"/>
                <a:chExt cx="675" cy="384"/>
              </a:xfrm>
            </p:grpSpPr>
            <p:sp>
              <p:nvSpPr>
                <p:cNvPr id="15459" name="Rectangle 92"/>
                <p:cNvSpPr>
                  <a:spLocks noChangeArrowheads="1"/>
                </p:cNvSpPr>
                <p:nvPr/>
              </p:nvSpPr>
              <p:spPr bwMode="auto">
                <a:xfrm>
                  <a:off x="3418" y="4627"/>
                  <a:ext cx="5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r" eaLnBrk="1" hangingPunct="1">
                    <a:spcBef>
                      <a:spcPct val="0"/>
                    </a:spcBef>
                    <a:buClrTx/>
                    <a:buSzTx/>
                    <a:buFontTx/>
                    <a:buNone/>
                  </a:pPr>
                  <a:r>
                    <a:rPr lang="zh-CN" altLang="en-US" sz="1600">
                      <a:latin typeface="Times New Roman" panose="02020603050405020304" pitchFamily="18" charset="0"/>
                    </a:rPr>
                    <a:t> </a:t>
                  </a:r>
                </a:p>
                <a:p>
                  <a:pPr algn="r">
                    <a:spcBef>
                      <a:spcPct val="0"/>
                    </a:spcBef>
                    <a:buClrTx/>
                    <a:buSzTx/>
                    <a:buFontTx/>
                    <a:buNone/>
                  </a:pPr>
                  <a:endParaRPr lang="zh-CN" altLang="en-US" sz="1600">
                    <a:latin typeface="Times New Roman" panose="02020603050405020304" pitchFamily="18" charset="0"/>
                  </a:endParaRPr>
                </a:p>
              </p:txBody>
            </p:sp>
            <p:sp>
              <p:nvSpPr>
                <p:cNvPr id="15460" name="Rectangle 247"/>
                <p:cNvSpPr>
                  <a:spLocks noChangeArrowheads="1"/>
                </p:cNvSpPr>
                <p:nvPr/>
              </p:nvSpPr>
              <p:spPr bwMode="auto">
                <a:xfrm>
                  <a:off x="3375" y="4627"/>
                  <a:ext cx="6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sp>
          <p:nvSpPr>
            <p:cNvPr id="15380" name="Rectangle 250"/>
            <p:cNvSpPr>
              <a:spLocks noChangeArrowheads="1"/>
            </p:cNvSpPr>
            <p:nvPr/>
          </p:nvSpPr>
          <p:spPr bwMode="auto">
            <a:xfrm>
              <a:off x="-3" y="-3"/>
              <a:ext cx="4056" cy="5017"/>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sp>
        <p:nvSpPr>
          <p:cNvPr id="15373" name="Rectangle 252"/>
          <p:cNvSpPr>
            <a:spLocks noChangeArrowheads="1"/>
          </p:cNvSpPr>
          <p:nvPr/>
        </p:nvSpPr>
        <p:spPr bwMode="auto">
          <a:xfrm>
            <a:off x="1676400" y="1868488"/>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1600">
                <a:latin typeface="Times New Roman" panose="02020603050405020304" pitchFamily="18" charset="0"/>
              </a:rPr>
              <a:t>样本编号</a:t>
            </a:r>
          </a:p>
        </p:txBody>
      </p:sp>
      <p:sp>
        <p:nvSpPr>
          <p:cNvPr id="15374" name="Rectangle 253"/>
          <p:cNvSpPr>
            <a:spLocks noChangeArrowheads="1"/>
          </p:cNvSpPr>
          <p:nvPr/>
        </p:nvSpPr>
        <p:spPr bwMode="auto">
          <a:xfrm>
            <a:off x="2727325" y="1868488"/>
            <a:ext cx="692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1600">
                <a:latin typeface="Times New Roman" panose="02020603050405020304" pitchFamily="18" charset="0"/>
              </a:rPr>
              <a:t>单元1</a:t>
            </a:r>
          </a:p>
        </p:txBody>
      </p:sp>
      <p:sp>
        <p:nvSpPr>
          <p:cNvPr id="15375" name="Rectangle 254"/>
          <p:cNvSpPr>
            <a:spLocks noChangeArrowheads="1"/>
          </p:cNvSpPr>
          <p:nvPr/>
        </p:nvSpPr>
        <p:spPr bwMode="auto">
          <a:xfrm>
            <a:off x="3581400" y="1868488"/>
            <a:ext cx="692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1600">
                <a:latin typeface="Times New Roman" panose="02020603050405020304" pitchFamily="18" charset="0"/>
              </a:rPr>
              <a:t>单元2</a:t>
            </a:r>
          </a:p>
        </p:txBody>
      </p:sp>
      <p:sp>
        <p:nvSpPr>
          <p:cNvPr id="15376" name="Rectangle 255"/>
          <p:cNvSpPr>
            <a:spLocks noChangeArrowheads="1"/>
          </p:cNvSpPr>
          <p:nvPr/>
        </p:nvSpPr>
        <p:spPr bwMode="auto">
          <a:xfrm>
            <a:off x="4419600" y="1868488"/>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1600">
                <a:latin typeface="Times New Roman" panose="02020603050405020304" pitchFamily="18" charset="0"/>
              </a:rPr>
              <a:t>样本均值</a:t>
            </a:r>
          </a:p>
        </p:txBody>
      </p:sp>
      <p:sp>
        <p:nvSpPr>
          <p:cNvPr id="15377" name="Rectangle 256"/>
          <p:cNvSpPr>
            <a:spLocks noChangeArrowheads="1"/>
          </p:cNvSpPr>
          <p:nvPr/>
        </p:nvSpPr>
        <p:spPr bwMode="auto">
          <a:xfrm>
            <a:off x="5715000" y="1844675"/>
            <a:ext cx="252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1600">
                <a:latin typeface="Times New Roman" panose="02020603050405020304" pitchFamily="18" charset="0"/>
              </a:rPr>
              <a:t>-</a:t>
            </a:r>
          </a:p>
        </p:txBody>
      </p:sp>
      <p:sp>
        <p:nvSpPr>
          <p:cNvPr id="15378" name="Rectangle 257"/>
          <p:cNvSpPr>
            <a:spLocks noChangeArrowheads="1"/>
          </p:cNvSpPr>
          <p:nvPr/>
        </p:nvSpPr>
        <p:spPr bwMode="auto">
          <a:xfrm>
            <a:off x="6156325" y="1844675"/>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1600">
                <a:latin typeface="Times New Roman" panose="02020603050405020304" pitchFamily="18" charset="0"/>
              </a:rPr>
              <a:t>样本方差</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 证明 </a:t>
            </a:r>
            <a:r>
              <a:rPr lang="zh-CN" altLang="en-US" b="1" smtClean="0">
                <a:latin typeface="宋体" panose="02010600030101010101" pitchFamily="2" charset="-122"/>
              </a:rPr>
              <a:t>性质1</a:t>
            </a:r>
            <a:r>
              <a:rPr lang="zh-CN" altLang="en-US" smtClean="0"/>
              <a:t> </a:t>
            </a:r>
          </a:p>
        </p:txBody>
      </p:sp>
      <p:sp>
        <p:nvSpPr>
          <p:cNvPr id="16387" name="Rectangle 3"/>
          <p:cNvSpPr>
            <a:spLocks noGrp="1" noChangeArrowheads="1"/>
          </p:cNvSpPr>
          <p:nvPr>
            <p:ph type="body" idx="1"/>
          </p:nvPr>
        </p:nvSpPr>
        <p:spPr/>
        <p:txBody>
          <a:bodyPr/>
          <a:lstStyle/>
          <a:p>
            <a:pPr eaLnBrk="1" hangingPunct="1"/>
            <a:r>
              <a:rPr lang="zh-CN" altLang="en-US" sz="2000" smtClean="0">
                <a:latin typeface="宋体" panose="02010600030101010101" pitchFamily="2" charset="-122"/>
              </a:rPr>
              <a:t>对于固定的有限总体，估计量的期望是对所有可能样本求平均得到的，</a:t>
            </a:r>
            <a:r>
              <a:rPr lang="zh-CN" altLang="en-US" sz="2000" smtClean="0">
                <a:latin typeface="宋体" panose="02010600030101010101" pitchFamily="2" charset="-122"/>
                <a:cs typeface="Times New Roman" panose="02020603050405020304" pitchFamily="18" charset="0"/>
              </a:rPr>
              <a:t>因此</a:t>
            </a:r>
          </a:p>
          <a:p>
            <a:pPr eaLnBrk="1" hangingPunct="1"/>
            <a:endParaRPr lang="zh-CN" altLang="en-US" sz="2000" smtClean="0">
              <a:latin typeface="宋体" panose="02010600030101010101" pitchFamily="2" charset="-122"/>
              <a:cs typeface="Times New Roman" panose="02020603050405020304" pitchFamily="18" charset="0"/>
            </a:endParaRPr>
          </a:p>
          <a:p>
            <a:pPr eaLnBrk="1" hangingPunct="1"/>
            <a:r>
              <a:rPr lang="zh-CN" altLang="en-US" sz="2000" smtClean="0">
                <a:latin typeface="宋体" panose="02010600030101010101" pitchFamily="2" charset="-122"/>
                <a:cs typeface="Times New Roman" panose="02020603050405020304" pitchFamily="18" charset="0"/>
              </a:rPr>
              <a:t>总体中每个特定的单元</a:t>
            </a:r>
            <a:r>
              <a:rPr lang="zh-CN" altLang="en-US" sz="2000" smtClean="0">
                <a:latin typeface="宋体" panose="02010600030101010101" pitchFamily="2" charset="-122"/>
              </a:rPr>
              <a:t>    </a:t>
            </a:r>
            <a:r>
              <a:rPr lang="zh-CN" altLang="en-US" sz="2000" smtClean="0">
                <a:latin typeface="宋体" panose="02010600030101010101" pitchFamily="2" charset="-122"/>
                <a:cs typeface="Times New Roman" panose="02020603050405020304" pitchFamily="18" charset="0"/>
              </a:rPr>
              <a:t>在不同的样本中出现的次数。 </a:t>
            </a:r>
            <a:r>
              <a:rPr lang="zh-CN" altLang="en-US" sz="2000" smtClean="0">
                <a:latin typeface="宋体" panose="02010600030101010101" pitchFamily="2" charset="-122"/>
              </a:rPr>
              <a:t> </a:t>
            </a:r>
            <a:r>
              <a:rPr lang="zh-CN" altLang="en-US" sz="2000" smtClean="0"/>
              <a:t> </a:t>
            </a:r>
          </a:p>
        </p:txBody>
      </p:sp>
      <p:sp>
        <p:nvSpPr>
          <p:cNvPr id="16388" name="Rectangle 5"/>
          <p:cNvSpPr>
            <a:spLocks noChangeArrowheads="1"/>
          </p:cNvSpPr>
          <p:nvPr/>
        </p:nvSpPr>
        <p:spPr bwMode="auto">
          <a:xfrm>
            <a:off x="3433763" y="31956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6389" name="Object 4"/>
          <p:cNvGraphicFramePr>
            <a:graphicFrameLocks noChangeAspect="1"/>
          </p:cNvGraphicFramePr>
          <p:nvPr/>
        </p:nvGraphicFramePr>
        <p:xfrm>
          <a:off x="3059113" y="2349500"/>
          <a:ext cx="3976687" cy="814388"/>
        </p:xfrm>
        <a:graphic>
          <a:graphicData uri="http://schemas.openxmlformats.org/presentationml/2006/ole">
            <mc:AlternateContent xmlns:mc="http://schemas.openxmlformats.org/markup-compatibility/2006">
              <mc:Choice xmlns:v="urn:schemas-microsoft-com:vml" Requires="v">
                <p:oleObj spid="_x0000_s16617" r:id="rId3" imgW="2273300" imgH="469900" progId="Equation.3">
                  <p:embed/>
                </p:oleObj>
              </mc:Choice>
              <mc:Fallback>
                <p:oleObj r:id="rId3" imgW="2273300" imgH="4699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2349500"/>
                        <a:ext cx="3976687"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90" name="Rectangle 7"/>
          <p:cNvSpPr>
            <a:spLocks noChangeArrowheads="1"/>
          </p:cNvSpPr>
          <p:nvPr/>
        </p:nvSpPr>
        <p:spPr bwMode="auto">
          <a:xfrm>
            <a:off x="4491038"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6391" name="Object 6"/>
          <p:cNvGraphicFramePr>
            <a:graphicFrameLocks noChangeAspect="1"/>
          </p:cNvGraphicFramePr>
          <p:nvPr/>
        </p:nvGraphicFramePr>
        <p:xfrm>
          <a:off x="4191000" y="2971800"/>
          <a:ext cx="485775" cy="685800"/>
        </p:xfrm>
        <a:graphic>
          <a:graphicData uri="http://schemas.openxmlformats.org/presentationml/2006/ole">
            <mc:AlternateContent xmlns:mc="http://schemas.openxmlformats.org/markup-compatibility/2006">
              <mc:Choice xmlns:v="urn:schemas-microsoft-com:vml" Requires="v">
                <p:oleObj spid="_x0000_s16618" r:id="rId5" imgW="165028" imgH="228501" progId="Equation.3">
                  <p:embed/>
                </p:oleObj>
              </mc:Choice>
              <mc:Fallback>
                <p:oleObj r:id="rId5" imgW="165028" imgH="228501"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2971800"/>
                        <a:ext cx="48577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92" name="Rectangle 9"/>
          <p:cNvSpPr>
            <a:spLocks noChangeArrowheads="1"/>
          </p:cNvSpPr>
          <p:nvPr/>
        </p:nvSpPr>
        <p:spPr bwMode="auto">
          <a:xfrm>
            <a:off x="4414838"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6393" name="Object 8"/>
          <p:cNvGraphicFramePr>
            <a:graphicFrameLocks noChangeAspect="1"/>
          </p:cNvGraphicFramePr>
          <p:nvPr/>
        </p:nvGraphicFramePr>
        <p:xfrm>
          <a:off x="7885113" y="2997200"/>
          <a:ext cx="819150" cy="622300"/>
        </p:xfrm>
        <a:graphic>
          <a:graphicData uri="http://schemas.openxmlformats.org/presentationml/2006/ole">
            <mc:AlternateContent xmlns:mc="http://schemas.openxmlformats.org/markup-compatibility/2006">
              <mc:Choice xmlns:v="urn:schemas-microsoft-com:vml" Requires="v">
                <p:oleObj spid="_x0000_s16619" r:id="rId7" imgW="317225" imgH="241091" progId="Equation.3">
                  <p:embed/>
                </p:oleObj>
              </mc:Choice>
              <mc:Fallback>
                <p:oleObj r:id="rId7" imgW="317225" imgH="241091"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85113" y="2997200"/>
                        <a:ext cx="81915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94" name="Rectangle 11"/>
          <p:cNvSpPr>
            <a:spLocks noChangeArrowheads="1"/>
          </p:cNvSpPr>
          <p:nvPr/>
        </p:nvSpPr>
        <p:spPr bwMode="auto">
          <a:xfrm>
            <a:off x="3186113"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6395" name="Object 10"/>
          <p:cNvGraphicFramePr>
            <a:graphicFrameLocks noChangeAspect="1"/>
          </p:cNvGraphicFramePr>
          <p:nvPr/>
        </p:nvGraphicFramePr>
        <p:xfrm>
          <a:off x="1835150" y="3735388"/>
          <a:ext cx="4321175" cy="666750"/>
        </p:xfrm>
        <a:graphic>
          <a:graphicData uri="http://schemas.openxmlformats.org/presentationml/2006/ole">
            <mc:AlternateContent xmlns:mc="http://schemas.openxmlformats.org/markup-compatibility/2006">
              <mc:Choice xmlns:v="urn:schemas-microsoft-com:vml" Requires="v">
                <p:oleObj spid="_x0000_s16620" r:id="rId9" imgW="2768600" imgH="431800" progId="Equation.3">
                  <p:embed/>
                </p:oleObj>
              </mc:Choice>
              <mc:Fallback>
                <p:oleObj r:id="rId9" imgW="2768600" imgH="4318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35150" y="3735388"/>
                        <a:ext cx="432117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96" name="Rectangle 13"/>
          <p:cNvSpPr>
            <a:spLocks noChangeArrowheads="1"/>
          </p:cNvSpPr>
          <p:nvPr/>
        </p:nvSpPr>
        <p:spPr bwMode="auto">
          <a:xfrm>
            <a:off x="3119438"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6397" name="Object 12"/>
          <p:cNvGraphicFramePr>
            <a:graphicFrameLocks noChangeAspect="1"/>
          </p:cNvGraphicFramePr>
          <p:nvPr/>
        </p:nvGraphicFramePr>
        <p:xfrm>
          <a:off x="1908175" y="4581525"/>
          <a:ext cx="5000625" cy="720725"/>
        </p:xfrm>
        <a:graphic>
          <a:graphicData uri="http://schemas.openxmlformats.org/presentationml/2006/ole">
            <mc:AlternateContent xmlns:mc="http://schemas.openxmlformats.org/markup-compatibility/2006">
              <mc:Choice xmlns:v="urn:schemas-microsoft-com:vml" Requires="v">
                <p:oleObj spid="_x0000_s16621" r:id="rId11" imgW="2908300" imgH="419100" progId="Equation.3">
                  <p:embed/>
                </p:oleObj>
              </mc:Choice>
              <mc:Fallback>
                <p:oleObj r:id="rId11" imgW="2908300" imgH="419100" progId="Equation.3">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581525"/>
                        <a:ext cx="50006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98" name="Rectangle 15"/>
          <p:cNvSpPr>
            <a:spLocks noChangeArrowheads="1"/>
          </p:cNvSpPr>
          <p:nvPr/>
        </p:nvSpPr>
        <p:spPr bwMode="auto">
          <a:xfrm>
            <a:off x="333375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6399" name="Object 14"/>
          <p:cNvGraphicFramePr>
            <a:graphicFrameLocks noChangeAspect="1"/>
          </p:cNvGraphicFramePr>
          <p:nvPr/>
        </p:nvGraphicFramePr>
        <p:xfrm>
          <a:off x="1979613" y="5364163"/>
          <a:ext cx="4464050" cy="1166812"/>
        </p:xfrm>
        <a:graphic>
          <a:graphicData uri="http://schemas.openxmlformats.org/presentationml/2006/ole">
            <mc:AlternateContent xmlns:mc="http://schemas.openxmlformats.org/markup-compatibility/2006">
              <mc:Choice xmlns:v="urn:schemas-microsoft-com:vml" Requires="v">
                <p:oleObj spid="_x0000_s16622" r:id="rId13" imgW="2476500" imgH="647700" progId="Equation.3">
                  <p:embed/>
                </p:oleObj>
              </mc:Choice>
              <mc:Fallback>
                <p:oleObj r:id="rId13" imgW="2476500" imgH="647700" progId="Equation.3">
                  <p:embed/>
                  <p:pic>
                    <p:nvPicPr>
                      <p:cNvPr id="0"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79613" y="5364163"/>
                        <a:ext cx="4464050" cy="1166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400" name="Line 16"/>
          <p:cNvSpPr>
            <a:spLocks noChangeShapeType="1"/>
          </p:cNvSpPr>
          <p:nvPr/>
        </p:nvSpPr>
        <p:spPr bwMode="auto">
          <a:xfrm>
            <a:off x="1476375" y="3573463"/>
            <a:ext cx="7199313" cy="0"/>
          </a:xfrm>
          <a:prstGeom prst="line">
            <a:avLst/>
          </a:prstGeom>
          <a:noFill/>
          <a:ln w="57150">
            <a:solidFill>
              <a:schemeClr val="hlink"/>
            </a:solidFill>
            <a:miter lim="800000"/>
            <a:headEnd/>
            <a:tailEnd/>
          </a:ln>
          <a:extLst>
            <a:ext uri="{909E8E84-426E-40DD-AFC4-6F175D3DCCD1}">
              <a14:hiddenFill xmlns:a14="http://schemas.microsoft.com/office/drawing/2010/main">
                <a:noFill/>
              </a14:hiddenFill>
            </a:ext>
          </a:extLst>
        </p:spPr>
        <p:txBody>
          <a:bodyPr wrap="none"/>
          <a:lstStyle/>
          <a:p>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证明 </a:t>
            </a:r>
            <a:r>
              <a:rPr lang="zh-CN" altLang="en-US" b="1" smtClean="0">
                <a:latin typeface="宋体" panose="02010600030101010101" pitchFamily="2" charset="-122"/>
              </a:rPr>
              <a:t>性质1</a:t>
            </a:r>
            <a:r>
              <a:rPr lang="zh-CN" altLang="en-US" b="1" smtClean="0">
                <a:latin typeface="宋体" panose="02010600030101010101" pitchFamily="2" charset="-122"/>
                <a:cs typeface="Times New Roman" panose="02020603050405020304" pitchFamily="18" charset="0"/>
              </a:rPr>
              <a:t>（对称性论证法）</a:t>
            </a:r>
            <a:r>
              <a:rPr lang="zh-CN" altLang="en-US" b="1" smtClean="0">
                <a:latin typeface="宋体" panose="02010600030101010101" pitchFamily="2" charset="-122"/>
              </a:rPr>
              <a:t> </a:t>
            </a:r>
          </a:p>
        </p:txBody>
      </p:sp>
      <p:sp>
        <p:nvSpPr>
          <p:cNvPr id="17411" name="Rectangle 3"/>
          <p:cNvSpPr>
            <a:spLocks noGrp="1" noChangeArrowheads="1"/>
          </p:cNvSpPr>
          <p:nvPr>
            <p:ph type="body" idx="1"/>
          </p:nvPr>
        </p:nvSpPr>
        <p:spPr/>
        <p:txBody>
          <a:bodyPr/>
          <a:lstStyle/>
          <a:p>
            <a:pPr eaLnBrk="1" hangingPunct="1"/>
            <a:r>
              <a:rPr lang="zh-CN" altLang="en-US" smtClean="0">
                <a:latin typeface="宋体" panose="02010600030101010101" pitchFamily="2" charset="-122"/>
              </a:rPr>
              <a:t>由于每个单元出现在总体所有可能样本中的次数相同，因此           </a:t>
            </a:r>
          </a:p>
          <a:p>
            <a:pPr eaLnBrk="1" hangingPunct="1">
              <a:buFont typeface="Wingdings" panose="05000000000000000000" pitchFamily="2" charset="2"/>
              <a:buNone/>
            </a:pPr>
            <a:r>
              <a:rPr lang="zh-CN" altLang="en-US" smtClean="0">
                <a:latin typeface="宋体" panose="02010600030101010101" pitchFamily="2" charset="-122"/>
              </a:rPr>
              <a:t>  一定是          </a:t>
            </a:r>
            <a:r>
              <a:rPr lang="zh-CN" altLang="en-US" smtClean="0">
                <a:latin typeface="宋体" panose="02010600030101010101" pitchFamily="2" charset="-122"/>
                <a:cs typeface="Times New Roman" panose="02020603050405020304" pitchFamily="18" charset="0"/>
              </a:rPr>
              <a:t>的倍数，且这个倍数就是       ，</a:t>
            </a:r>
            <a:r>
              <a:rPr lang="zh-CN" altLang="en-US" smtClean="0">
                <a:latin typeface="宋体" panose="02010600030101010101" pitchFamily="2" charset="-122"/>
              </a:rPr>
              <a:t> </a:t>
            </a:r>
            <a:r>
              <a:rPr lang="zh-CN" altLang="en-US" smtClean="0"/>
              <a:t> </a:t>
            </a:r>
          </a:p>
        </p:txBody>
      </p:sp>
      <p:sp>
        <p:nvSpPr>
          <p:cNvPr id="17412" name="Rectangle 5"/>
          <p:cNvSpPr>
            <a:spLocks noChangeArrowheads="1"/>
          </p:cNvSpPr>
          <p:nvPr/>
        </p:nvSpPr>
        <p:spPr bwMode="auto">
          <a:xfrm>
            <a:off x="3938588"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7413" name="Object 4"/>
          <p:cNvGraphicFramePr>
            <a:graphicFrameLocks noChangeAspect="1"/>
          </p:cNvGraphicFramePr>
          <p:nvPr/>
        </p:nvGraphicFramePr>
        <p:xfrm>
          <a:off x="5292725" y="2565400"/>
          <a:ext cx="2663825" cy="481013"/>
        </p:xfrm>
        <a:graphic>
          <a:graphicData uri="http://schemas.openxmlformats.org/presentationml/2006/ole">
            <mc:AlternateContent xmlns:mc="http://schemas.openxmlformats.org/markup-compatibility/2006">
              <mc:Choice xmlns:v="urn:schemas-microsoft-com:vml" Requires="v">
                <p:oleObj spid="_x0000_s17563" r:id="rId3" imgW="1270000" imgH="228600" progId="Equation.3">
                  <p:embed/>
                </p:oleObj>
              </mc:Choice>
              <mc:Fallback>
                <p:oleObj r:id="rId3" imgW="12700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2565400"/>
                        <a:ext cx="2663825"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4" name="Rectangle 7"/>
          <p:cNvSpPr>
            <a:spLocks noChangeArrowheads="1"/>
          </p:cNvSpPr>
          <p:nvPr/>
        </p:nvSpPr>
        <p:spPr bwMode="auto">
          <a:xfrm>
            <a:off x="405765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7415" name="Object 6"/>
          <p:cNvGraphicFramePr>
            <a:graphicFrameLocks noChangeAspect="1"/>
          </p:cNvGraphicFramePr>
          <p:nvPr/>
        </p:nvGraphicFramePr>
        <p:xfrm>
          <a:off x="2843213" y="3213100"/>
          <a:ext cx="2016125" cy="447675"/>
        </p:xfrm>
        <a:graphic>
          <a:graphicData uri="http://schemas.openxmlformats.org/presentationml/2006/ole">
            <mc:AlternateContent xmlns:mc="http://schemas.openxmlformats.org/markup-compatibility/2006">
              <mc:Choice xmlns:v="urn:schemas-microsoft-com:vml" Requires="v">
                <p:oleObj spid="_x0000_s17564" r:id="rId5" imgW="1028700" imgH="228600" progId="Equation.3">
                  <p:embed/>
                </p:oleObj>
              </mc:Choice>
              <mc:Fallback>
                <p:oleObj r:id="rId5" imgW="1028700" imgH="2286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213" y="3213100"/>
                        <a:ext cx="201612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416" name="Object 8"/>
          <p:cNvGraphicFramePr>
            <a:graphicFrameLocks noChangeAspect="1"/>
          </p:cNvGraphicFramePr>
          <p:nvPr/>
        </p:nvGraphicFramePr>
        <p:xfrm>
          <a:off x="2555875" y="3573463"/>
          <a:ext cx="1079500" cy="776287"/>
        </p:xfrm>
        <a:graphic>
          <a:graphicData uri="http://schemas.openxmlformats.org/presentationml/2006/ole">
            <mc:AlternateContent xmlns:mc="http://schemas.openxmlformats.org/markup-compatibility/2006">
              <mc:Choice xmlns:v="urn:schemas-microsoft-com:vml" Requires="v">
                <p:oleObj spid="_x0000_s17565" r:id="rId7" imgW="304536" imgH="215713" progId="Equation.3">
                  <p:embed/>
                </p:oleObj>
              </mc:Choice>
              <mc:Fallback>
                <p:oleObj r:id="rId7" imgW="304536" imgH="215713"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55875" y="3573463"/>
                        <a:ext cx="1079500" cy="7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7" name="Rectangle 11"/>
          <p:cNvSpPr>
            <a:spLocks noChangeArrowheads="1"/>
          </p:cNvSpPr>
          <p:nvPr/>
        </p:nvSpPr>
        <p:spPr bwMode="auto">
          <a:xfrm>
            <a:off x="3462338"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7418" name="Object 10"/>
          <p:cNvGraphicFramePr>
            <a:graphicFrameLocks noChangeAspect="1"/>
          </p:cNvGraphicFramePr>
          <p:nvPr/>
        </p:nvGraphicFramePr>
        <p:xfrm>
          <a:off x="1835150" y="4506913"/>
          <a:ext cx="5689600" cy="1173162"/>
        </p:xfrm>
        <a:graphic>
          <a:graphicData uri="http://schemas.openxmlformats.org/presentationml/2006/ole">
            <mc:AlternateContent xmlns:mc="http://schemas.openxmlformats.org/markup-compatibility/2006">
              <mc:Choice xmlns:v="urn:schemas-microsoft-com:vml" Requires="v">
                <p:oleObj spid="_x0000_s17566" r:id="rId9" imgW="2222500" imgH="457200" progId="Equation.3">
                  <p:embed/>
                </p:oleObj>
              </mc:Choice>
              <mc:Fallback>
                <p:oleObj r:id="rId9" imgW="2222500" imgH="4572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35150" y="4506913"/>
                        <a:ext cx="5689600" cy="117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zh-CN" altLang="en-US" b="1" smtClean="0"/>
              <a:t>性质2：</a:t>
            </a:r>
          </a:p>
        </p:txBody>
      </p:sp>
      <p:sp>
        <p:nvSpPr>
          <p:cNvPr id="18435" name="Rectangle 3"/>
          <p:cNvSpPr>
            <a:spLocks noGrp="1" noChangeArrowheads="1"/>
          </p:cNvSpPr>
          <p:nvPr>
            <p:ph type="body" idx="1"/>
          </p:nvPr>
        </p:nvSpPr>
        <p:spPr/>
        <p:txBody>
          <a:bodyPr/>
          <a:lstStyle/>
          <a:p>
            <a:pPr eaLnBrk="1" hangingPunct="1"/>
            <a:r>
              <a:rPr lang="zh-CN" altLang="en-US" smtClean="0">
                <a:latin typeface="宋体" panose="02010600030101010101" pitchFamily="2" charset="-122"/>
              </a:rPr>
              <a:t>对于有限总体的方差定义</a:t>
            </a:r>
            <a:r>
              <a:rPr lang="zh-CN" altLang="en-US" smtClean="0"/>
              <a:t> ：</a:t>
            </a:r>
          </a:p>
          <a:p>
            <a:pPr eaLnBrk="1" hangingPunct="1"/>
            <a:endParaRPr lang="zh-CN" altLang="en-US" smtClean="0"/>
          </a:p>
          <a:p>
            <a:pPr eaLnBrk="1" hangingPunct="1"/>
            <a:endParaRPr lang="zh-CN" altLang="en-US" smtClean="0"/>
          </a:p>
          <a:p>
            <a:pPr algn="just" eaLnBrk="1" hangingPunct="1"/>
            <a:r>
              <a:rPr lang="zh-CN" altLang="en-US" b="1" smtClean="0"/>
              <a:t>性质2：</a:t>
            </a:r>
            <a:r>
              <a:rPr lang="zh-CN" altLang="en-US" smtClean="0"/>
              <a:t>对于简单随机抽样，  的方差</a:t>
            </a:r>
          </a:p>
          <a:p>
            <a:pPr eaLnBrk="1" hangingPunct="1">
              <a:buFont typeface="Wingdings" panose="05000000000000000000" pitchFamily="2" charset="2"/>
              <a:buNone/>
            </a:pPr>
            <a:endParaRPr lang="zh-CN" altLang="en-US" smtClean="0">
              <a:latin typeface="宋体" panose="02010600030101010101" pitchFamily="2" charset="-122"/>
            </a:endParaRPr>
          </a:p>
          <a:p>
            <a:pPr eaLnBrk="1" hangingPunct="1">
              <a:buFont typeface="Wingdings" panose="05000000000000000000" pitchFamily="2" charset="2"/>
              <a:buNone/>
            </a:pPr>
            <a:r>
              <a:rPr lang="zh-CN" altLang="en-US" smtClean="0">
                <a:latin typeface="宋体" panose="02010600030101010101" pitchFamily="2" charset="-122"/>
              </a:rPr>
              <a:t>式中：     为抽样比，</a:t>
            </a:r>
          </a:p>
          <a:p>
            <a:pPr eaLnBrk="1" hangingPunct="1">
              <a:buFont typeface="Wingdings" panose="05000000000000000000" pitchFamily="2" charset="2"/>
              <a:buNone/>
            </a:pPr>
            <a:r>
              <a:rPr lang="zh-CN" altLang="en-US" smtClean="0">
                <a:latin typeface="宋体" panose="02010600030101010101" pitchFamily="2" charset="-122"/>
              </a:rPr>
              <a:t>           为有限总体校正系数。</a:t>
            </a:r>
            <a:r>
              <a:rPr lang="zh-CN" altLang="en-US" smtClean="0"/>
              <a:t> </a:t>
            </a:r>
          </a:p>
        </p:txBody>
      </p:sp>
      <p:sp>
        <p:nvSpPr>
          <p:cNvPr id="18436" name="Rectangle 5"/>
          <p:cNvSpPr>
            <a:spLocks noChangeArrowheads="1"/>
          </p:cNvSpPr>
          <p:nvPr/>
        </p:nvSpPr>
        <p:spPr bwMode="auto">
          <a:xfrm>
            <a:off x="3929063"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843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8888" y="2492375"/>
            <a:ext cx="316865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Rectangle 7"/>
          <p:cNvSpPr>
            <a:spLocks noChangeArrowheads="1"/>
          </p:cNvSpPr>
          <p:nvPr/>
        </p:nvSpPr>
        <p:spPr bwMode="auto">
          <a:xfrm>
            <a:off x="3833813"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8439"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3800" y="2492375"/>
            <a:ext cx="316865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p:cNvSpPr>
            <a:spLocks noChangeArrowheads="1"/>
          </p:cNvSpPr>
          <p:nvPr/>
        </p:nvSpPr>
        <p:spPr bwMode="auto">
          <a:xfrm>
            <a:off x="4500563" y="3333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8441"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29400" y="3886200"/>
            <a:ext cx="2571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8442" name="Object 10"/>
          <p:cNvGraphicFramePr>
            <a:graphicFrameLocks noChangeAspect="1"/>
          </p:cNvGraphicFramePr>
          <p:nvPr/>
        </p:nvGraphicFramePr>
        <p:xfrm>
          <a:off x="2195513" y="4149725"/>
          <a:ext cx="3979862" cy="908050"/>
        </p:xfrm>
        <a:graphic>
          <a:graphicData uri="http://schemas.openxmlformats.org/presentationml/2006/ole">
            <mc:AlternateContent xmlns:mc="http://schemas.openxmlformats.org/markup-compatibility/2006">
              <mc:Choice xmlns:v="urn:schemas-microsoft-com:vml" Requires="v">
                <p:oleObj spid="_x0000_s18483" r:id="rId6" imgW="1714500" imgH="393700" progId="Equation.3">
                  <p:embed/>
                </p:oleObj>
              </mc:Choice>
              <mc:Fallback>
                <p:oleObj r:id="rId6" imgW="1714500" imgH="393700" progId="Equation.3">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513" y="4149725"/>
                        <a:ext cx="3979862"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43" name="Rectangle 13"/>
          <p:cNvSpPr>
            <a:spLocks noChangeArrowheads="1"/>
          </p:cNvSpPr>
          <p:nvPr/>
        </p:nvSpPr>
        <p:spPr bwMode="auto">
          <a:xfrm>
            <a:off x="4281488"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8444" name="Picture 1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14600" y="5181600"/>
            <a:ext cx="9906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5" name="Rectangle 15"/>
          <p:cNvSpPr>
            <a:spLocks noChangeArrowheads="1"/>
          </p:cNvSpPr>
          <p:nvPr/>
        </p:nvSpPr>
        <p:spPr bwMode="auto">
          <a:xfrm>
            <a:off x="4395788"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8446" name="Picture 1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14600" y="5715000"/>
            <a:ext cx="762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证明</a:t>
            </a:r>
            <a:r>
              <a:rPr lang="zh-CN" altLang="en-US" b="1" smtClean="0"/>
              <a:t>性质2（</a:t>
            </a:r>
            <a:r>
              <a:rPr lang="zh-CN" altLang="en-US" smtClean="0">
                <a:latin typeface="宋体" panose="02010600030101010101" pitchFamily="2" charset="-122"/>
              </a:rPr>
              <a:t>对称论证法）：</a:t>
            </a:r>
            <a:r>
              <a:rPr lang="zh-CN" altLang="en-US" smtClean="0"/>
              <a:t> </a:t>
            </a:r>
          </a:p>
        </p:txBody>
      </p:sp>
      <p:sp>
        <p:nvSpPr>
          <p:cNvPr id="19459" name="Rectangle 3"/>
          <p:cNvSpPr>
            <a:spLocks noGrp="1" noChangeArrowheads="1"/>
          </p:cNvSpPr>
          <p:nvPr>
            <p:ph type="body" idx="1"/>
          </p:nvPr>
        </p:nvSpPr>
        <p:spPr>
          <a:xfrm>
            <a:off x="1219200" y="5562600"/>
            <a:ext cx="6208713" cy="1179513"/>
          </a:xfrm>
          <a:ln>
            <a:solidFill>
              <a:schemeClr val="tx1"/>
            </a:solidFill>
            <a:miter lim="800000"/>
            <a:headEnd/>
            <a:tailEnd/>
          </a:ln>
        </p:spPr>
        <p:txBody>
          <a:bodyPr/>
          <a:lstStyle/>
          <a:p>
            <a:pPr eaLnBrk="1" hangingPunct="1"/>
            <a:r>
              <a:rPr lang="zh-CN" altLang="en-US" smtClean="0">
                <a:latin typeface="宋体" panose="02010600030101010101" pitchFamily="2" charset="-122"/>
              </a:rPr>
              <a:t>       </a:t>
            </a:r>
            <a:r>
              <a:rPr lang="zh-CN" altLang="en-US" sz="2000" smtClean="0">
                <a:latin typeface="宋体" panose="02010600030101010101" pitchFamily="2" charset="-122"/>
              </a:rPr>
              <a:t>中的求和是对          项的，</a:t>
            </a:r>
          </a:p>
          <a:p>
            <a:pPr eaLnBrk="1" hangingPunct="1"/>
            <a:r>
              <a:rPr lang="zh-CN" altLang="en-US" sz="2000" smtClean="0">
                <a:latin typeface="宋体" panose="02010600030101010101" pitchFamily="2" charset="-122"/>
              </a:rPr>
              <a:t>           中的求和是对           项的</a:t>
            </a:r>
            <a:endParaRPr lang="zh-CN" altLang="en-US" sz="2000" smtClean="0"/>
          </a:p>
        </p:txBody>
      </p:sp>
      <p:sp>
        <p:nvSpPr>
          <p:cNvPr id="19460" name="Rectangle 5"/>
          <p:cNvSpPr>
            <a:spLocks noChangeArrowheads="1"/>
          </p:cNvSpPr>
          <p:nvPr/>
        </p:nvSpPr>
        <p:spPr bwMode="auto">
          <a:xfrm>
            <a:off x="3448050"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946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1947863"/>
            <a:ext cx="4137025"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7"/>
          <p:cNvSpPr>
            <a:spLocks noChangeArrowheads="1"/>
          </p:cNvSpPr>
          <p:nvPr/>
        </p:nvSpPr>
        <p:spPr bwMode="auto">
          <a:xfrm>
            <a:off x="2590800" y="3124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9463"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988" y="2924175"/>
            <a:ext cx="7315200"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Rectangle 9"/>
          <p:cNvSpPr>
            <a:spLocks noChangeArrowheads="1"/>
          </p:cNvSpPr>
          <p:nvPr/>
        </p:nvSpPr>
        <p:spPr bwMode="auto">
          <a:xfrm>
            <a:off x="3059113" y="3213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9465"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7800" y="3962400"/>
            <a:ext cx="34290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6" name="Rectangle 11"/>
          <p:cNvSpPr>
            <a:spLocks noChangeArrowheads="1"/>
          </p:cNvSpPr>
          <p:nvPr/>
        </p:nvSpPr>
        <p:spPr bwMode="auto">
          <a:xfrm>
            <a:off x="2881313"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9467"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1600" y="4722813"/>
            <a:ext cx="56483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8" name="Rectangle 13"/>
          <p:cNvSpPr>
            <a:spLocks noChangeArrowheads="1"/>
          </p:cNvSpPr>
          <p:nvPr/>
        </p:nvSpPr>
        <p:spPr bwMode="auto">
          <a:xfrm>
            <a:off x="3833813"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9469"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47813" y="5805488"/>
            <a:ext cx="147637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0" name="Rectangle 15"/>
          <p:cNvSpPr>
            <a:spLocks noChangeArrowheads="1"/>
          </p:cNvSpPr>
          <p:nvPr/>
        </p:nvSpPr>
        <p:spPr bwMode="auto">
          <a:xfrm>
            <a:off x="3967163"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9471"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47813" y="6323013"/>
            <a:ext cx="1439862"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2" name="Rectangle 17"/>
          <p:cNvSpPr>
            <a:spLocks noChangeArrowheads="1"/>
          </p:cNvSpPr>
          <p:nvPr/>
        </p:nvSpPr>
        <p:spPr bwMode="auto">
          <a:xfrm>
            <a:off x="4248150" y="33194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9473" name="Picture 1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87900" y="5827713"/>
            <a:ext cx="100806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4" name="Rectangle 19"/>
          <p:cNvSpPr>
            <a:spLocks noChangeArrowheads="1"/>
          </p:cNvSpPr>
          <p:nvPr/>
        </p:nvSpPr>
        <p:spPr bwMode="auto">
          <a:xfrm>
            <a:off x="4205288" y="33194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19475" name="Picture 1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43438" y="6237288"/>
            <a:ext cx="1279525"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ChangeArrowheads="1"/>
          </p:cNvSpPr>
          <p:nvPr/>
        </p:nvSpPr>
        <p:spPr bwMode="auto">
          <a:xfrm>
            <a:off x="2843213"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0483"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1981200"/>
            <a:ext cx="41544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Rectangle 7"/>
          <p:cNvSpPr>
            <a:spLocks noChangeArrowheads="1"/>
          </p:cNvSpPr>
          <p:nvPr/>
        </p:nvSpPr>
        <p:spPr bwMode="auto">
          <a:xfrm>
            <a:off x="2890838" y="32051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0485"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2590800"/>
            <a:ext cx="4132263"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Rectangle 9"/>
          <p:cNvSpPr>
            <a:spLocks noChangeArrowheads="1"/>
          </p:cNvSpPr>
          <p:nvPr/>
        </p:nvSpPr>
        <p:spPr bwMode="auto">
          <a:xfrm>
            <a:off x="3138488"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0487"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0200" y="3200400"/>
            <a:ext cx="3473450"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Rectangle 11"/>
          <p:cNvSpPr>
            <a:spLocks noChangeArrowheads="1"/>
          </p:cNvSpPr>
          <p:nvPr/>
        </p:nvSpPr>
        <p:spPr bwMode="auto">
          <a:xfrm>
            <a:off x="3290888"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0489"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8263" y="3213100"/>
            <a:ext cx="296545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Rectangle 13"/>
          <p:cNvSpPr>
            <a:spLocks noChangeArrowheads="1"/>
          </p:cNvSpPr>
          <p:nvPr/>
        </p:nvSpPr>
        <p:spPr bwMode="auto">
          <a:xfrm>
            <a:off x="2909888"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0491"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6400" y="3962400"/>
            <a:ext cx="3856038"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2" name="Rectangle 15"/>
          <p:cNvSpPr>
            <a:spLocks noChangeArrowheads="1"/>
          </p:cNvSpPr>
          <p:nvPr/>
        </p:nvSpPr>
        <p:spPr bwMode="auto">
          <a:xfrm>
            <a:off x="2928938"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0493"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52600" y="4800600"/>
            <a:ext cx="38385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4" name="Rectangle 17"/>
          <p:cNvSpPr>
            <a:spLocks noChangeArrowheads="1"/>
          </p:cNvSpPr>
          <p:nvPr/>
        </p:nvSpPr>
        <p:spPr bwMode="auto">
          <a:xfrm>
            <a:off x="3938588"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0495" name="Picture 1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52600" y="5486400"/>
            <a:ext cx="1839913"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23850" y="1557338"/>
            <a:ext cx="88201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tabLst>
                <a:tab pos="4343400" algn="l"/>
              </a:tabLst>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tabLst>
                <a:tab pos="4343400" algn="l"/>
              </a:tabLst>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tabLst>
                <a:tab pos="4343400" algn="l"/>
              </a:tabLst>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2800">
                <a:latin typeface="Times New Roman" panose="02020603050405020304" pitchFamily="18" charset="0"/>
              </a:rPr>
              <a:t>             每个特定单位被选入样本的概率：</a:t>
            </a:r>
          </a:p>
          <a:p>
            <a:pPr algn="just" eaLnBrk="1" hangingPunct="1">
              <a:spcBef>
                <a:spcPct val="0"/>
              </a:spcBef>
              <a:buClrTx/>
              <a:buSzTx/>
              <a:buFontTx/>
              <a:buNone/>
            </a:pPr>
            <a:endParaRPr lang="zh-CN" altLang="en-US" sz="2800">
              <a:latin typeface="Times New Roman" panose="02020603050405020304" pitchFamily="18" charset="0"/>
            </a:endParaRPr>
          </a:p>
          <a:p>
            <a:pPr algn="just" eaLnBrk="1" hangingPunct="1">
              <a:spcBef>
                <a:spcPct val="0"/>
              </a:spcBef>
              <a:buClrTx/>
              <a:buSzTx/>
              <a:buFontTx/>
              <a:buNone/>
            </a:pPr>
            <a:r>
              <a:rPr lang="zh-CN" altLang="en-US" sz="2800">
                <a:latin typeface="Times New Roman" panose="02020603050405020304" pitchFamily="18" charset="0"/>
                <a:cs typeface="Times New Roman" panose="02020603050405020304" pitchFamily="18" charset="0"/>
              </a:rPr>
              <a:t>         </a:t>
            </a:r>
            <a:r>
              <a:rPr lang="en-US" altLang="zh-CN" sz="2800">
                <a:latin typeface="Times New Roman" panose="02020603050405020304" pitchFamily="18" charset="0"/>
                <a:cs typeface="Times New Roman" panose="02020603050405020304" pitchFamily="18" charset="0"/>
              </a:rPr>
              <a:t>=P</a:t>
            </a:r>
            <a:r>
              <a:rPr lang="zh-CN" altLang="en-US" sz="2800">
                <a:latin typeface="Times New Roman" panose="02020603050405020304" pitchFamily="18" charset="0"/>
              </a:rPr>
              <a:t>（</a:t>
            </a:r>
            <a:r>
              <a:rPr lang="en-US" altLang="zh-CN" sz="2800">
                <a:latin typeface="Times New Roman" panose="02020603050405020304" pitchFamily="18" charset="0"/>
                <a:cs typeface="Times New Roman" panose="02020603050405020304" pitchFamily="18" charset="0"/>
              </a:rPr>
              <a:t>i</a:t>
            </a:r>
            <a:r>
              <a:rPr lang="zh-CN" altLang="en-US" sz="2800">
                <a:latin typeface="Times New Roman" panose="02020603050405020304" pitchFamily="18" charset="0"/>
              </a:rPr>
              <a:t>）</a:t>
            </a:r>
            <a:r>
              <a:rPr lang="en-US" altLang="zh-CN" sz="2800">
                <a:latin typeface="Times New Roman" panose="02020603050405020304" pitchFamily="18" charset="0"/>
                <a:cs typeface="Times New Roman" panose="02020603050405020304" pitchFamily="18" charset="0"/>
              </a:rPr>
              <a:t>=</a:t>
            </a:r>
          </a:p>
          <a:p>
            <a:pPr algn="just">
              <a:spcBef>
                <a:spcPct val="0"/>
              </a:spcBef>
              <a:buClrTx/>
              <a:buSzTx/>
              <a:buFontTx/>
              <a:buNone/>
            </a:pPr>
            <a:r>
              <a:rPr lang="zh-CN" altLang="en-US" sz="2800">
                <a:latin typeface="Times New Roman" panose="02020603050405020304" pitchFamily="18" charset="0"/>
              </a:rPr>
              <a:t>故其定义为：</a:t>
            </a:r>
          </a:p>
          <a:p>
            <a:pPr algn="just">
              <a:spcBef>
                <a:spcPct val="0"/>
              </a:spcBef>
              <a:buClrTx/>
              <a:buSzTx/>
              <a:buFontTx/>
              <a:buNone/>
            </a:pPr>
            <a:endParaRPr lang="zh-CN" altLang="en-US" sz="900">
              <a:latin typeface="Times New Roman" panose="02020603050405020304" pitchFamily="18" charset="0"/>
              <a:cs typeface="Times New Roman" panose="02020603050405020304" pitchFamily="18" charset="0"/>
            </a:endParaRPr>
          </a:p>
          <a:p>
            <a:pPr algn="just">
              <a:spcBef>
                <a:spcPct val="0"/>
              </a:spcBef>
              <a:buClrTx/>
              <a:buSzTx/>
              <a:buFontTx/>
              <a:buNone/>
            </a:pPr>
            <a:r>
              <a:rPr lang="zh-CN" altLang="en-US" sz="2400">
                <a:latin typeface="Times New Roman" panose="02020603050405020304" pitchFamily="18" charset="0"/>
                <a:cs typeface="Times New Roman" panose="02020603050405020304" pitchFamily="18" charset="0"/>
              </a:rPr>
              <a:t>* </a:t>
            </a:r>
            <a:r>
              <a:rPr lang="zh-CN" altLang="en-US" sz="2400">
                <a:latin typeface="Times New Roman" panose="02020603050405020304" pitchFamily="18" charset="0"/>
              </a:rPr>
              <a:t>不放回抽样</a:t>
            </a:r>
          </a:p>
          <a:p>
            <a:pPr algn="just">
              <a:spcBef>
                <a:spcPct val="0"/>
              </a:spcBef>
              <a:buClrTx/>
              <a:buSzTx/>
              <a:buFontTx/>
              <a:buNone/>
            </a:pPr>
            <a:endParaRPr lang="zh-CN" altLang="en-US" sz="900">
              <a:latin typeface="Times New Roman" panose="02020603050405020304" pitchFamily="18" charset="0"/>
            </a:endParaRPr>
          </a:p>
          <a:p>
            <a:pPr algn="just">
              <a:spcBef>
                <a:spcPct val="0"/>
              </a:spcBef>
              <a:buClrTx/>
              <a:buSzTx/>
              <a:buFontTx/>
              <a:buNone/>
            </a:pPr>
            <a:r>
              <a:rPr lang="zh-CN" altLang="en-US" sz="2400">
                <a:latin typeface="Times New Roman" panose="02020603050405020304" pitchFamily="18" charset="0"/>
                <a:cs typeface="Times New Roman" panose="02020603050405020304" pitchFamily="18" charset="0"/>
              </a:rPr>
              <a:t>* </a:t>
            </a:r>
            <a:r>
              <a:rPr lang="zh-CN" altLang="en-US" sz="2400">
                <a:latin typeface="Times New Roman" panose="02020603050405020304" pitchFamily="18" charset="0"/>
              </a:rPr>
              <a:t>每个样本被抽中的概率为</a:t>
            </a:r>
          </a:p>
          <a:p>
            <a:pPr algn="just">
              <a:spcBef>
                <a:spcPct val="0"/>
              </a:spcBef>
              <a:buClrTx/>
              <a:buSzTx/>
              <a:buFontTx/>
              <a:buNone/>
            </a:pPr>
            <a:endParaRPr lang="zh-CN" altLang="en-US" sz="900">
              <a:latin typeface="Times New Roman" panose="02020603050405020304" pitchFamily="18" charset="0"/>
              <a:cs typeface="Times New Roman" panose="02020603050405020304" pitchFamily="18" charset="0"/>
            </a:endParaRPr>
          </a:p>
          <a:p>
            <a:pPr algn="just">
              <a:spcBef>
                <a:spcPct val="0"/>
              </a:spcBef>
              <a:buClrTx/>
              <a:buSzTx/>
              <a:buFontTx/>
              <a:buNone/>
            </a:pPr>
            <a:r>
              <a:rPr lang="zh-CN" altLang="en-US" sz="2400">
                <a:latin typeface="Times New Roman" panose="02020603050405020304" pitchFamily="18" charset="0"/>
                <a:cs typeface="Times New Roman" panose="02020603050405020304" pitchFamily="18" charset="0"/>
              </a:rPr>
              <a:t>* </a:t>
            </a:r>
            <a:r>
              <a:rPr lang="zh-CN" altLang="en-US" sz="2400">
                <a:latin typeface="Times New Roman" panose="02020603050405020304" pitchFamily="18" charset="0"/>
              </a:rPr>
              <a:t>每个单位被选入样本的概率</a:t>
            </a:r>
            <a:endParaRPr lang="zh-CN" altLang="en-US" sz="2400">
              <a:latin typeface="Times New Roman" panose="02020603050405020304" pitchFamily="18" charset="0"/>
              <a:cs typeface="Times New Roman" panose="02020603050405020304" pitchFamily="18" charset="0"/>
            </a:endParaRPr>
          </a:p>
          <a:p>
            <a:pPr algn="just">
              <a:spcBef>
                <a:spcPct val="0"/>
              </a:spcBef>
              <a:buClrTx/>
              <a:buSzTx/>
              <a:buFontTx/>
              <a:buNone/>
            </a:pPr>
            <a:endParaRPr lang="zh-CN" altLang="en-US" sz="900">
              <a:latin typeface="Times New Roman" panose="02020603050405020304" pitchFamily="18" charset="0"/>
              <a:cs typeface="Times New Roman" panose="02020603050405020304" pitchFamily="18" charset="0"/>
            </a:endParaRPr>
          </a:p>
          <a:p>
            <a:pPr algn="just">
              <a:spcBef>
                <a:spcPct val="0"/>
              </a:spcBef>
              <a:buClrTx/>
              <a:buSzTx/>
              <a:buFontTx/>
              <a:buNone/>
            </a:pPr>
            <a:endParaRPr lang="zh-CN" altLang="en-US" sz="2400">
              <a:latin typeface="Times New Roman" panose="02020603050405020304" pitchFamily="18" charset="0"/>
              <a:cs typeface="Times New Roman" panose="02020603050405020304" pitchFamily="18" charset="0"/>
            </a:endParaRPr>
          </a:p>
          <a:p>
            <a:pPr algn="just">
              <a:spcBef>
                <a:spcPct val="0"/>
              </a:spcBef>
              <a:buClrTx/>
              <a:buSzTx/>
              <a:buFontTx/>
              <a:buNone/>
            </a:pPr>
            <a:r>
              <a:rPr lang="zh-CN" altLang="en-US" sz="2400">
                <a:latin typeface="Times New Roman" panose="02020603050405020304" pitchFamily="18" charset="0"/>
                <a:cs typeface="Times New Roman" panose="02020603050405020304" pitchFamily="18" charset="0"/>
              </a:rPr>
              <a:t>       </a:t>
            </a:r>
          </a:p>
          <a:p>
            <a:pPr>
              <a:spcBef>
                <a:spcPct val="0"/>
              </a:spcBef>
              <a:buClrTx/>
              <a:buSzTx/>
              <a:buFontTx/>
              <a:buNone/>
            </a:pPr>
            <a:endParaRPr lang="zh-CN" altLang="en-US" sz="2800">
              <a:latin typeface="Times New Roman" panose="02020603050405020304" pitchFamily="18" charset="0"/>
            </a:endParaRPr>
          </a:p>
        </p:txBody>
      </p:sp>
      <p:pic>
        <p:nvPicPr>
          <p:cNvPr id="4403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6850" y="2105025"/>
            <a:ext cx="2122488" cy="117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6550" y="3459163"/>
            <a:ext cx="736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5375" y="4941888"/>
            <a:ext cx="2895600"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9450" y="2276475"/>
            <a:ext cx="43656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AutoShape 7">
            <a:hlinkClick r:id="" action="ppaction://noaction" highlightClick="1"/>
          </p:cNvPr>
          <p:cNvSpPr>
            <a:spLocks noChangeArrowheads="1"/>
          </p:cNvSpPr>
          <p:nvPr/>
        </p:nvSpPr>
        <p:spPr bwMode="auto">
          <a:xfrm>
            <a:off x="6875463" y="1557338"/>
            <a:ext cx="358775" cy="431800"/>
          </a:xfrm>
          <a:prstGeom prst="actionButtonHelp">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nvGrpSpPr>
          <p:cNvPr id="2" name="Group 8"/>
          <p:cNvGrpSpPr>
            <a:grpSpLocks/>
          </p:cNvGrpSpPr>
          <p:nvPr/>
        </p:nvGrpSpPr>
        <p:grpSpPr bwMode="auto">
          <a:xfrm>
            <a:off x="755650" y="5157788"/>
            <a:ext cx="2719388" cy="1368425"/>
            <a:chOff x="476" y="2931"/>
            <a:chExt cx="1713" cy="862"/>
          </a:xfrm>
        </p:grpSpPr>
        <p:sp>
          <p:nvSpPr>
            <p:cNvPr id="21515" name="AutoShape 10">
              <a:hlinkClick r:id="" action="ppaction://noaction" highlightClick="1"/>
            </p:cNvPr>
            <p:cNvSpPr>
              <a:spLocks noChangeArrowheads="1"/>
            </p:cNvSpPr>
            <p:nvPr/>
          </p:nvSpPr>
          <p:spPr bwMode="auto">
            <a:xfrm>
              <a:off x="1338" y="3521"/>
              <a:ext cx="226" cy="272"/>
            </a:xfrm>
            <a:prstGeom prst="actionButtonHelp">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sp>
        <p:nvSpPr>
          <p:cNvPr id="21513" name="Rectangle 15"/>
          <p:cNvSpPr>
            <a:spLocks noChangeArrowheads="1"/>
          </p:cNvSpPr>
          <p:nvPr/>
        </p:nvSpPr>
        <p:spPr bwMode="auto">
          <a:xfrm>
            <a:off x="1042988" y="549275"/>
            <a:ext cx="3313112"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t>利用无限总体理论</a:t>
            </a:r>
          </a:p>
        </p:txBody>
      </p:sp>
      <p:pic>
        <p:nvPicPr>
          <p:cNvPr id="21514"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 y="5157788"/>
            <a:ext cx="271938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box(in)">
                                      <p:cBhvr>
                                        <p:cTn id="7" dur="500"/>
                                        <p:tgtEl>
                                          <p:spTgt spid="440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44037"/>
                                        </p:tgtEl>
                                        <p:attrNameLst>
                                          <p:attrName>style.visibility</p:attrName>
                                        </p:attrNameLst>
                                      </p:cBhvr>
                                      <p:to>
                                        <p:strVal val="visible"/>
                                      </p:to>
                                    </p:set>
                                    <p:animEffect transition="in" filter="box(in)">
                                      <p:cBhvr>
                                        <p:cTn id="17" dur="500"/>
                                        <p:tgtEl>
                                          <p:spTgt spid="44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250825" y="1773238"/>
            <a:ext cx="9144000"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tabLst>
                <a:tab pos="4343400" algn="l"/>
              </a:tabLst>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tabLst>
                <a:tab pos="4343400" algn="l"/>
              </a:tabLst>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tabLst>
                <a:tab pos="4343400" algn="l"/>
              </a:tabLst>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endParaRPr lang="zh-CN" altLang="en-US" sz="2800">
              <a:latin typeface="Times New Roman" panose="02020603050405020304" pitchFamily="18" charset="0"/>
              <a:cs typeface="Times New Roman" panose="02020603050405020304" pitchFamily="18" charset="0"/>
            </a:endParaRPr>
          </a:p>
          <a:p>
            <a:pPr algn="just">
              <a:spcBef>
                <a:spcPct val="0"/>
              </a:spcBef>
              <a:buClrTx/>
              <a:buSzTx/>
              <a:buFontTx/>
              <a:buNone/>
            </a:pPr>
            <a:r>
              <a:rPr lang="zh-CN" altLang="en-US" sz="2800">
                <a:latin typeface="Times New Roman" panose="02020603050405020304" pitchFamily="18" charset="0"/>
                <a:cs typeface="Times New Roman" panose="02020603050405020304" pitchFamily="18" charset="0"/>
              </a:rPr>
              <a:t>       </a:t>
            </a:r>
            <a:r>
              <a:rPr lang="en-US" altLang="zh-CN" sz="2800">
                <a:latin typeface="Times New Roman" panose="02020603050405020304" pitchFamily="18" charset="0"/>
                <a:cs typeface="Times New Roman" panose="02020603050405020304" pitchFamily="18" charset="0"/>
              </a:rPr>
              <a:t>Mean</a:t>
            </a:r>
          </a:p>
          <a:p>
            <a:pPr algn="just">
              <a:spcBef>
                <a:spcPct val="0"/>
              </a:spcBef>
              <a:buClrTx/>
              <a:buSzTx/>
              <a:buFontTx/>
              <a:buNone/>
            </a:pPr>
            <a:endParaRPr lang="en-US" altLang="zh-CN" sz="2800">
              <a:latin typeface="Times New Roman" panose="02020603050405020304" pitchFamily="18" charset="0"/>
              <a:cs typeface="Times New Roman" panose="02020603050405020304" pitchFamily="18" charset="0"/>
            </a:endParaRPr>
          </a:p>
          <a:p>
            <a:pPr algn="just">
              <a:spcBef>
                <a:spcPct val="0"/>
              </a:spcBef>
              <a:buClrTx/>
              <a:buSzTx/>
              <a:buFontTx/>
              <a:buNone/>
            </a:pPr>
            <a:r>
              <a:rPr lang="en-US" altLang="zh-CN" sz="2800">
                <a:latin typeface="Times New Roman" panose="02020603050405020304" pitchFamily="18" charset="0"/>
                <a:cs typeface="Times New Roman" panose="02020603050405020304" pitchFamily="18" charset="0"/>
              </a:rPr>
              <a:t>   </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a:latin typeface="Times New Roman" panose="02020603050405020304" pitchFamily="18" charset="0"/>
                <a:cs typeface="Times New Roman" panose="02020603050405020304" pitchFamily="18" charset="0"/>
              </a:rPr>
              <a:t>  </a:t>
            </a:r>
          </a:p>
          <a:p>
            <a:pPr algn="just">
              <a:spcBef>
                <a:spcPct val="0"/>
              </a:spcBef>
              <a:buClrTx/>
              <a:buSzTx/>
              <a:buFontTx/>
              <a:buNone/>
            </a:pPr>
            <a:endParaRPr lang="en-US" altLang="zh-CN" sz="2800">
              <a:latin typeface="Times New Roman" panose="02020603050405020304" pitchFamily="18" charset="0"/>
              <a:cs typeface="Times New Roman" panose="02020603050405020304" pitchFamily="18" charset="0"/>
            </a:endParaRPr>
          </a:p>
          <a:p>
            <a:pPr>
              <a:spcBef>
                <a:spcPct val="0"/>
              </a:spcBef>
              <a:buClrTx/>
              <a:buSzTx/>
              <a:buFontTx/>
              <a:buNone/>
            </a:pPr>
            <a:r>
              <a:rPr lang="en-US" altLang="zh-CN" sz="2800">
                <a:latin typeface="Times New Roman" panose="02020603050405020304" pitchFamily="18" charset="0"/>
              </a:rPr>
              <a:t>                                                         </a:t>
            </a:r>
          </a:p>
          <a:p>
            <a:pPr>
              <a:spcBef>
                <a:spcPct val="0"/>
              </a:spcBef>
              <a:buClrTx/>
              <a:buSzTx/>
              <a:buFontTx/>
              <a:buNone/>
            </a:pPr>
            <a:r>
              <a:rPr lang="en-US" altLang="zh-CN" sz="2800">
                <a:latin typeface="Times New Roman" panose="02020603050405020304" pitchFamily="18" charset="0"/>
              </a:rPr>
              <a:t>                             </a:t>
            </a:r>
          </a:p>
          <a:p>
            <a:pPr>
              <a:spcBef>
                <a:spcPct val="0"/>
              </a:spcBef>
              <a:buClrTx/>
              <a:buSzTx/>
              <a:buFontTx/>
              <a:buNone/>
            </a:pPr>
            <a:r>
              <a:rPr lang="en-US" altLang="zh-CN" sz="2800">
                <a:latin typeface="Times New Roman" panose="02020603050405020304" pitchFamily="18" charset="0"/>
              </a:rPr>
              <a:t>                    =</a:t>
            </a:r>
          </a:p>
        </p:txBody>
      </p:sp>
      <p:graphicFrame>
        <p:nvGraphicFramePr>
          <p:cNvPr id="22531" name="Object 3"/>
          <p:cNvGraphicFramePr>
            <a:graphicFrameLocks noChangeAspect="1"/>
          </p:cNvGraphicFramePr>
          <p:nvPr/>
        </p:nvGraphicFramePr>
        <p:xfrm>
          <a:off x="2627313" y="1916113"/>
          <a:ext cx="1852612" cy="1023937"/>
        </p:xfrm>
        <a:graphic>
          <a:graphicData uri="http://schemas.openxmlformats.org/presentationml/2006/ole">
            <mc:AlternateContent xmlns:mc="http://schemas.openxmlformats.org/markup-compatibility/2006">
              <mc:Choice xmlns:v="urn:schemas-microsoft-com:vml" Requires="v">
                <p:oleObj spid="_x0000_s22791" name="公式" r:id="rId4" imgW="809553" imgH="438102" progId="Equation.3">
                  <p:embed/>
                </p:oleObj>
              </mc:Choice>
              <mc:Fallback>
                <p:oleObj name="公式" r:id="rId4" imgW="809553" imgH="438102"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313" y="1916113"/>
                        <a:ext cx="1852612"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2" name="Object 5"/>
          <p:cNvGraphicFramePr>
            <a:graphicFrameLocks noChangeAspect="1"/>
          </p:cNvGraphicFramePr>
          <p:nvPr/>
        </p:nvGraphicFramePr>
        <p:xfrm>
          <a:off x="1476375" y="4508500"/>
          <a:ext cx="601663" cy="808038"/>
        </p:xfrm>
        <a:graphic>
          <a:graphicData uri="http://schemas.openxmlformats.org/presentationml/2006/ole">
            <mc:AlternateContent xmlns:mc="http://schemas.openxmlformats.org/markup-compatibility/2006">
              <mc:Choice xmlns:v="urn:schemas-microsoft-com:vml" Requires="v">
                <p:oleObj spid="_x0000_s22792" name="公式" r:id="rId6" imgW="161965" imgH="209468" progId="Equation.3">
                  <p:embed/>
                </p:oleObj>
              </mc:Choice>
              <mc:Fallback>
                <p:oleObj name="公式" r:id="rId6" imgW="161965" imgH="209468"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6375" y="4508500"/>
                        <a:ext cx="601663"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3" name="Object 6"/>
          <p:cNvGraphicFramePr>
            <a:graphicFrameLocks noChangeAspect="1"/>
          </p:cNvGraphicFramePr>
          <p:nvPr/>
        </p:nvGraphicFramePr>
        <p:xfrm>
          <a:off x="2339975" y="4292600"/>
          <a:ext cx="587375" cy="1343025"/>
        </p:xfrm>
        <a:graphic>
          <a:graphicData uri="http://schemas.openxmlformats.org/presentationml/2006/ole">
            <mc:AlternateContent xmlns:mc="http://schemas.openxmlformats.org/markup-compatibility/2006">
              <mc:Choice xmlns:v="urn:schemas-microsoft-com:vml" Requires="v">
                <p:oleObj spid="_x0000_s22793" name="公式" r:id="rId8" imgW="180860" imgH="438102" progId="Equation.3">
                  <p:embed/>
                </p:oleObj>
              </mc:Choice>
              <mc:Fallback>
                <p:oleObj name="公式" r:id="rId8" imgW="180860" imgH="438102"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39975" y="4292600"/>
                        <a:ext cx="58737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4" name="Object 7"/>
          <p:cNvGraphicFramePr>
            <a:graphicFrameLocks noChangeAspect="1"/>
          </p:cNvGraphicFramePr>
          <p:nvPr/>
        </p:nvGraphicFramePr>
        <p:xfrm>
          <a:off x="3059113" y="4365625"/>
          <a:ext cx="858837" cy="1120775"/>
        </p:xfrm>
        <a:graphic>
          <a:graphicData uri="http://schemas.openxmlformats.org/presentationml/2006/ole">
            <mc:AlternateContent xmlns:mc="http://schemas.openxmlformats.org/markup-compatibility/2006">
              <mc:Choice xmlns:v="urn:schemas-microsoft-com:vml" Requires="v">
                <p:oleObj spid="_x0000_s22794" r:id="rId10" imgW="295315" imgH="390594" progId="Equation.3">
                  <p:embed/>
                </p:oleObj>
              </mc:Choice>
              <mc:Fallback>
                <p:oleObj r:id="rId10" imgW="295315" imgH="390594" progId="Equation.3">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59113" y="4365625"/>
                        <a:ext cx="858837"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535" name="AutoShape 10"/>
          <p:cNvSpPr>
            <a:spLocks noChangeArrowheads="1"/>
          </p:cNvSpPr>
          <p:nvPr/>
        </p:nvSpPr>
        <p:spPr bwMode="auto">
          <a:xfrm>
            <a:off x="4643438" y="4581525"/>
            <a:ext cx="3168650" cy="792163"/>
          </a:xfrm>
          <a:prstGeom prst="wedgeRoundRectCallout">
            <a:avLst>
              <a:gd name="adj1" fmla="val -73398"/>
              <a:gd name="adj2" fmla="val 38375"/>
              <a:gd name="adj3" fmla="val 16667"/>
            </a:avLst>
          </a:prstGeom>
          <a:solidFill>
            <a:schemeClr val="accent1"/>
          </a:solidFill>
          <a:ln w="12700">
            <a:solidFill>
              <a:schemeClr val="tx1"/>
            </a:solidFill>
            <a:miter lim="800000"/>
            <a:headEnd/>
            <a:tailEnd/>
          </a:ln>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3600">
                <a:latin typeface="Times New Roman" panose="02020603050405020304" pitchFamily="18" charset="0"/>
              </a:rPr>
              <a:t>随机变量</a:t>
            </a:r>
          </a:p>
        </p:txBody>
      </p:sp>
      <p:graphicFrame>
        <p:nvGraphicFramePr>
          <p:cNvPr id="22536" name="Object 12"/>
          <p:cNvGraphicFramePr>
            <a:graphicFrameLocks noGrp="1" noChangeAspect="1"/>
          </p:cNvGraphicFramePr>
          <p:nvPr>
            <p:ph sz="half" idx="1"/>
          </p:nvPr>
        </p:nvGraphicFramePr>
        <p:xfrm>
          <a:off x="4572000" y="5468938"/>
          <a:ext cx="3600450" cy="1139825"/>
        </p:xfrm>
        <a:graphic>
          <a:graphicData uri="http://schemas.openxmlformats.org/presentationml/2006/ole">
            <mc:AlternateContent xmlns:mc="http://schemas.openxmlformats.org/markup-compatibility/2006">
              <mc:Choice xmlns:v="urn:schemas-microsoft-com:vml" Requires="v">
                <p:oleObj spid="_x0000_s22795" name="公式" r:id="rId12" imgW="1228771" imgH="371429" progId="Equation.3">
                  <p:embed/>
                </p:oleObj>
              </mc:Choice>
              <mc:Fallback>
                <p:oleObj name="公式" r:id="rId12" imgW="1228771" imgH="371429" progId="Equation.3">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72000" y="5468938"/>
                        <a:ext cx="360045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7" name="Object 13"/>
          <p:cNvGraphicFramePr>
            <a:graphicFrameLocks noGrp="1" noChangeAspect="1"/>
          </p:cNvGraphicFramePr>
          <p:nvPr>
            <p:ph sz="quarter" idx="2"/>
          </p:nvPr>
        </p:nvGraphicFramePr>
        <p:xfrm>
          <a:off x="971550" y="5422900"/>
          <a:ext cx="2879725" cy="1241425"/>
        </p:xfrm>
        <a:graphic>
          <a:graphicData uri="http://schemas.openxmlformats.org/presentationml/2006/ole">
            <mc:AlternateContent xmlns:mc="http://schemas.openxmlformats.org/markup-compatibility/2006">
              <mc:Choice xmlns:v="urn:schemas-microsoft-com:vml" Requires="v">
                <p:oleObj spid="_x0000_s22796" name="公式" r:id="rId14" imgW="895394" imgH="371429" progId="Equation.3">
                  <p:embed/>
                </p:oleObj>
              </mc:Choice>
              <mc:Fallback>
                <p:oleObj name="公式" r:id="rId14" imgW="895394" imgH="371429" progId="Equation.3">
                  <p:embed/>
                  <p:pic>
                    <p:nvPicPr>
                      <p:cNvPr id="0" name="Object 1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71550" y="5422900"/>
                        <a:ext cx="2879725" cy="124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8" name="Object 17"/>
          <p:cNvGraphicFramePr>
            <a:graphicFrameLocks noGrp="1" noChangeAspect="1"/>
          </p:cNvGraphicFramePr>
          <p:nvPr>
            <p:ph sz="quarter" idx="3"/>
          </p:nvPr>
        </p:nvGraphicFramePr>
        <p:xfrm>
          <a:off x="2627313" y="2997200"/>
          <a:ext cx="3240087" cy="1060450"/>
        </p:xfrm>
        <a:graphic>
          <a:graphicData uri="http://schemas.openxmlformats.org/presentationml/2006/ole">
            <mc:AlternateContent xmlns:mc="http://schemas.openxmlformats.org/markup-compatibility/2006">
              <mc:Choice xmlns:v="urn:schemas-microsoft-com:vml" Requires="v">
                <p:oleObj spid="_x0000_s22797" name="Equation" r:id="rId16" imgW="1381017" imgH="438102" progId="Equation.3">
                  <p:embed/>
                </p:oleObj>
              </mc:Choice>
              <mc:Fallback>
                <p:oleObj name="Equation" r:id="rId16" imgW="1381017" imgH="438102" progId="Equation.3">
                  <p:embed/>
                  <p:pic>
                    <p:nvPicPr>
                      <p:cNvPr id="0" name="Object 1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27313" y="2997200"/>
                        <a:ext cx="3240087"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p:txBody>
          <a:bodyPr/>
          <a:lstStyle/>
          <a:p>
            <a:pPr eaLnBrk="1" hangingPunct="1"/>
            <a:r>
              <a:rPr lang="en-US" altLang="zh-CN" b="1" smtClean="0">
                <a:latin typeface="Arial" panose="020B0604020202020204" pitchFamily="34" charset="0"/>
                <a:ea typeface="黑体" panose="02010609060101010101" pitchFamily="49" charset="-122"/>
              </a:rPr>
              <a:t>2.1</a:t>
            </a:r>
            <a:r>
              <a:rPr lang="zh-CN" altLang="en-US" b="1" smtClean="0">
                <a:latin typeface="宋体" panose="02010600030101010101" pitchFamily="2" charset="-122"/>
              </a:rPr>
              <a:t> 概述</a:t>
            </a:r>
            <a:endParaRPr lang="zh-CN" altLang="en-US" b="1" smtClean="0">
              <a:latin typeface="Arial" panose="020B0604020202020204" pitchFamily="34" charset="0"/>
              <a:ea typeface="黑体" panose="02010609060101010101" pitchFamily="49" charset="-122"/>
            </a:endParaRPr>
          </a:p>
        </p:txBody>
      </p:sp>
      <p:sp>
        <p:nvSpPr>
          <p:cNvPr id="5123" name="Rectangle 1027"/>
          <p:cNvSpPr>
            <a:spLocks noGrp="1" noChangeArrowheads="1"/>
          </p:cNvSpPr>
          <p:nvPr>
            <p:ph type="body" idx="1"/>
          </p:nvPr>
        </p:nvSpPr>
        <p:spPr/>
        <p:txBody>
          <a:bodyPr/>
          <a:lstStyle/>
          <a:p>
            <a:pPr algn="just" eaLnBrk="1" hangingPunct="1"/>
            <a:endParaRPr lang="zh-CN" altLang="en-US" sz="2800" b="1" smtClean="0">
              <a:latin typeface="Times New Roman" panose="02020603050405020304" pitchFamily="18" charset="0"/>
              <a:cs typeface="Times New Roman" panose="02020603050405020304" pitchFamily="18" charset="0"/>
            </a:endParaRPr>
          </a:p>
          <a:p>
            <a:pPr algn="just" eaLnBrk="1" hangingPunct="1"/>
            <a:r>
              <a:rPr lang="zh-CN" altLang="en-US" sz="2800" smtClean="0"/>
              <a:t>简单随机抽样也称为纯随机抽样。</a:t>
            </a:r>
          </a:p>
          <a:p>
            <a:pPr algn="just" eaLnBrk="1" hangingPunct="1"/>
            <a:r>
              <a:rPr lang="zh-CN" altLang="en-US" sz="2800" smtClean="0"/>
              <a:t>从含有 </a:t>
            </a:r>
            <a:r>
              <a:rPr lang="en-US" altLang="zh-CN" sz="2800" smtClean="0"/>
              <a:t>N </a:t>
            </a:r>
            <a:r>
              <a:rPr lang="zh-CN" altLang="en-US" sz="2800" smtClean="0"/>
              <a:t>个单元的总体中抽取 </a:t>
            </a:r>
            <a:r>
              <a:rPr lang="en-US" altLang="zh-CN" sz="2800" smtClean="0"/>
              <a:t>n </a:t>
            </a:r>
            <a:r>
              <a:rPr lang="zh-CN" altLang="en-US" sz="2800" smtClean="0"/>
              <a:t>个单元组成样本，如果抽样是不放回的，则所有可能的样本有   个，若每个样本被抽中的概率相同，都为      ，这种抽样方法就是简单随机抽样。</a:t>
            </a:r>
          </a:p>
          <a:p>
            <a:pPr eaLnBrk="1" hangingPunct="1"/>
            <a:r>
              <a:rPr lang="zh-CN" altLang="en-US" sz="2800" smtClean="0">
                <a:latin typeface="宋体" panose="02010600030101010101" pitchFamily="2" charset="-122"/>
              </a:rPr>
              <a:t>具体抽样时，通常是逐个抽取样本单元，直到抽满</a:t>
            </a:r>
            <a:r>
              <a:rPr lang="en-US" altLang="zh-CN" sz="2800" smtClean="0">
                <a:latin typeface="宋体" panose="02010600030101010101" pitchFamily="2" charset="-122"/>
              </a:rPr>
              <a:t>n</a:t>
            </a:r>
            <a:r>
              <a:rPr lang="zh-CN" altLang="en-US" sz="2800" smtClean="0">
                <a:latin typeface="宋体" panose="02010600030101010101" pitchFamily="2" charset="-122"/>
              </a:rPr>
              <a:t>个单元为止。</a:t>
            </a:r>
            <a:r>
              <a:rPr lang="zh-CN" altLang="en-US" sz="2800" smtClean="0"/>
              <a:t> </a:t>
            </a:r>
          </a:p>
        </p:txBody>
      </p:sp>
      <p:sp>
        <p:nvSpPr>
          <p:cNvPr id="5124" name="Rectangle 1029"/>
          <p:cNvSpPr>
            <a:spLocks noChangeArrowheads="1"/>
          </p:cNvSpPr>
          <p:nvPr/>
        </p:nvSpPr>
        <p:spPr bwMode="auto">
          <a:xfrm>
            <a:off x="445770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125" name="Picture 10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2200" y="4038600"/>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Rectangle 1031"/>
          <p:cNvSpPr>
            <a:spLocks noChangeArrowheads="1"/>
          </p:cNvSpPr>
          <p:nvPr/>
        </p:nvSpPr>
        <p:spPr bwMode="auto">
          <a:xfrm>
            <a:off x="4395788"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5127" name="Object 1030"/>
          <p:cNvGraphicFramePr>
            <a:graphicFrameLocks noChangeAspect="1"/>
          </p:cNvGraphicFramePr>
          <p:nvPr/>
        </p:nvGraphicFramePr>
        <p:xfrm>
          <a:off x="1981200" y="4419600"/>
          <a:ext cx="557213" cy="376238"/>
        </p:xfrm>
        <a:graphic>
          <a:graphicData uri="http://schemas.openxmlformats.org/presentationml/2006/ole">
            <mc:AlternateContent xmlns:mc="http://schemas.openxmlformats.org/markup-compatibility/2006">
              <mc:Choice xmlns:v="urn:schemas-microsoft-com:vml" Requires="v">
                <p:oleObj spid="_x0000_s5165" r:id="rId4" imgW="355446" imgH="241195" progId="Equation.3">
                  <p:embed/>
                </p:oleObj>
              </mc:Choice>
              <mc:Fallback>
                <p:oleObj r:id="rId4" imgW="355446" imgH="241195" progId="Equation.3">
                  <p:embed/>
                  <p:pic>
                    <p:nvPicPr>
                      <p:cNvPr id="0" name="Object 10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4419600"/>
                        <a:ext cx="557213"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28" name="AutoShape 1032"/>
          <p:cNvSpPr>
            <a:spLocks noChangeArrowheads="1"/>
          </p:cNvSpPr>
          <p:nvPr/>
        </p:nvSpPr>
        <p:spPr bwMode="auto">
          <a:xfrm>
            <a:off x="323850" y="3357563"/>
            <a:ext cx="576263" cy="1008062"/>
          </a:xfrm>
          <a:prstGeom prst="wedgeRoundRectCallout">
            <a:avLst>
              <a:gd name="adj1" fmla="val 384435"/>
              <a:gd name="adj2" fmla="val -39134"/>
              <a:gd name="adj3" fmla="val 16667"/>
            </a:avLst>
          </a:prstGeom>
          <a:solidFill>
            <a:schemeClr val="accent1"/>
          </a:solidFill>
          <a:ln w="9525">
            <a:solidFill>
              <a:schemeClr val="tx1"/>
            </a:solidFill>
            <a:miter lim="800000"/>
            <a:headEnd/>
            <a:tailEnd/>
          </a:ln>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400"/>
              <a:t>有限</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23850" y="0"/>
            <a:ext cx="7793038" cy="1143000"/>
          </a:xfrm>
        </p:spPr>
        <p:txBody>
          <a:bodyPr/>
          <a:lstStyle/>
          <a:p>
            <a:pPr eaLnBrk="1" hangingPunct="1"/>
            <a:r>
              <a:rPr lang="zh-CN" altLang="en-US" smtClean="0">
                <a:latin typeface="宋体" panose="02010600030101010101" pitchFamily="2" charset="-122"/>
              </a:rPr>
              <a:t>证明</a:t>
            </a:r>
            <a:r>
              <a:rPr lang="zh-CN" altLang="en-US" b="1" smtClean="0"/>
              <a:t>性质2</a:t>
            </a:r>
          </a:p>
        </p:txBody>
      </p:sp>
      <p:sp>
        <p:nvSpPr>
          <p:cNvPr id="24581" name="Rectangle 5"/>
          <p:cNvSpPr>
            <a:spLocks noChangeArrowheads="1"/>
          </p:cNvSpPr>
          <p:nvPr/>
        </p:nvSpPr>
        <p:spPr bwMode="auto">
          <a:xfrm>
            <a:off x="2843213"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24582" name="Object 6"/>
          <p:cNvGraphicFramePr>
            <a:graphicFrameLocks noChangeAspect="1"/>
          </p:cNvGraphicFramePr>
          <p:nvPr>
            <p:extLst>
              <p:ext uri="{D42A27DB-BD31-4B8C-83A1-F6EECF244321}">
                <p14:modId xmlns:p14="http://schemas.microsoft.com/office/powerpoint/2010/main" val="698451166"/>
              </p:ext>
            </p:extLst>
          </p:nvPr>
        </p:nvGraphicFramePr>
        <p:xfrm>
          <a:off x="989297" y="1988840"/>
          <a:ext cx="6408738" cy="4633912"/>
        </p:xfrm>
        <a:graphic>
          <a:graphicData uri="http://schemas.openxmlformats.org/presentationml/2006/ole">
            <mc:AlternateContent xmlns:mc="http://schemas.openxmlformats.org/markup-compatibility/2006">
              <mc:Choice xmlns:v="urn:schemas-microsoft-com:vml" Requires="v">
                <p:oleObj spid="_x0000_s24719" name="公式" r:id="rId3" imgW="4013200" imgH="2882900" progId="Equation.3">
                  <p:embed/>
                </p:oleObj>
              </mc:Choice>
              <mc:Fallback>
                <p:oleObj name="公式" r:id="rId3" imgW="4013200" imgH="28829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9297" y="1988840"/>
                        <a:ext cx="6408738" cy="4633912"/>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3" name="Rectangle 7"/>
          <p:cNvSpPr>
            <a:spLocks noChangeArrowheads="1"/>
          </p:cNvSpPr>
          <p:nvPr/>
        </p:nvSpPr>
        <p:spPr bwMode="auto">
          <a:xfrm>
            <a:off x="2890838" y="32051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24584" name="Rectangle 8"/>
          <p:cNvSpPr>
            <a:spLocks noChangeArrowheads="1"/>
          </p:cNvSpPr>
          <p:nvPr/>
        </p:nvSpPr>
        <p:spPr bwMode="auto">
          <a:xfrm>
            <a:off x="3138488"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24585" name="Rectangle 9"/>
          <p:cNvSpPr>
            <a:spLocks noChangeArrowheads="1"/>
          </p:cNvSpPr>
          <p:nvPr/>
        </p:nvSpPr>
        <p:spPr bwMode="auto">
          <a:xfrm>
            <a:off x="3290888"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24586" name="Rectangle 10"/>
          <p:cNvSpPr>
            <a:spLocks noChangeArrowheads="1"/>
          </p:cNvSpPr>
          <p:nvPr/>
        </p:nvSpPr>
        <p:spPr bwMode="auto">
          <a:xfrm>
            <a:off x="2909888"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24587" name="Rectangle 11"/>
          <p:cNvSpPr>
            <a:spLocks noChangeArrowheads="1"/>
          </p:cNvSpPr>
          <p:nvPr/>
        </p:nvSpPr>
        <p:spPr bwMode="auto">
          <a:xfrm>
            <a:off x="2928938"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24588" name="Rectangle 12"/>
          <p:cNvSpPr>
            <a:spLocks noChangeArrowheads="1"/>
          </p:cNvSpPr>
          <p:nvPr/>
        </p:nvSpPr>
        <p:spPr bwMode="auto">
          <a:xfrm>
            <a:off x="3938588"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zh-CN" altLang="en-US" smtClean="0"/>
              <a:t>简单随机抽样下，简单估计量</a:t>
            </a:r>
            <a:r>
              <a:rPr lang="zh-CN" altLang="en-US" smtClean="0">
                <a:latin typeface="宋体" panose="02010600030101010101" pitchFamily="2" charset="-122"/>
              </a:rPr>
              <a:t>估计精度影响因素：</a:t>
            </a:r>
            <a:r>
              <a:rPr lang="zh-CN" altLang="en-US" smtClean="0"/>
              <a:t> </a:t>
            </a:r>
          </a:p>
        </p:txBody>
      </p:sp>
      <p:sp>
        <p:nvSpPr>
          <p:cNvPr id="26627" name="Rectangle 3"/>
          <p:cNvSpPr>
            <a:spLocks noGrp="1" noChangeArrowheads="1"/>
          </p:cNvSpPr>
          <p:nvPr>
            <p:ph type="body" idx="1"/>
          </p:nvPr>
        </p:nvSpPr>
        <p:spPr/>
        <p:txBody>
          <a:bodyPr/>
          <a:lstStyle/>
          <a:p>
            <a:pPr eaLnBrk="1" hangingPunct="1">
              <a:defRPr/>
            </a:pPr>
            <a:r>
              <a:rPr lang="zh-CN" altLang="en-US" sz="2800" dirty="0">
                <a:latin typeface="宋体" pitchFamily="2" charset="-122"/>
              </a:rPr>
              <a:t>估计量的方差 </a:t>
            </a:r>
            <a:r>
              <a:rPr lang="zh-CN" altLang="en-US" sz="2800" dirty="0" smtClean="0">
                <a:latin typeface="宋体" pitchFamily="2" charset="-122"/>
              </a:rPr>
              <a:t>    是</a:t>
            </a:r>
            <a:r>
              <a:rPr lang="zh-CN" altLang="en-US" sz="2800" dirty="0">
                <a:latin typeface="宋体" pitchFamily="2" charset="-122"/>
              </a:rPr>
              <a:t>衡量估计量精度的度量。影响估计量方差的</a:t>
            </a:r>
            <a:r>
              <a:rPr lang="zh-CN" altLang="en-US" sz="2800" dirty="0">
                <a:solidFill>
                  <a:srgbClr val="FF0000"/>
                </a:solidFill>
                <a:latin typeface="宋体" pitchFamily="2" charset="-122"/>
              </a:rPr>
              <a:t>因素</a:t>
            </a:r>
            <a:r>
              <a:rPr lang="zh-CN" altLang="en-US" sz="2800" dirty="0">
                <a:latin typeface="宋体" pitchFamily="2" charset="-122"/>
              </a:rPr>
              <a:t>主要是样本量</a:t>
            </a:r>
            <a:r>
              <a:rPr lang="en-US" altLang="zh-CN" sz="2800" b="1" i="1" u="sng" dirty="0">
                <a:effectLst>
                  <a:outerShdw blurRad="38100" dist="38100" dir="2700000" algn="tl">
                    <a:srgbClr val="C0C0C0"/>
                  </a:outerShdw>
                </a:effectLst>
                <a:latin typeface="宋体" pitchFamily="2" charset="-122"/>
              </a:rPr>
              <a:t>n，</a:t>
            </a:r>
            <a:r>
              <a:rPr lang="zh-CN" altLang="en-US" sz="2800" b="1" i="1" u="sng" dirty="0">
                <a:effectLst>
                  <a:outerShdw blurRad="38100" dist="38100" dir="2700000" algn="tl">
                    <a:srgbClr val="C0C0C0"/>
                  </a:outerShdw>
                </a:effectLst>
                <a:latin typeface="宋体" pitchFamily="2" charset="-122"/>
              </a:rPr>
              <a:t>总体大小</a:t>
            </a:r>
            <a:r>
              <a:rPr lang="en-US" altLang="zh-CN" sz="2800" b="1" i="1" u="sng" dirty="0">
                <a:effectLst>
                  <a:outerShdw blurRad="38100" dist="38100" dir="2700000" algn="tl">
                    <a:srgbClr val="C0C0C0"/>
                  </a:outerShdw>
                </a:effectLst>
                <a:latin typeface="宋体" pitchFamily="2" charset="-122"/>
              </a:rPr>
              <a:t>N</a:t>
            </a:r>
            <a:r>
              <a:rPr lang="zh-CN" altLang="en-US" sz="2800" b="1" i="1" u="sng" dirty="0">
                <a:effectLst>
                  <a:outerShdw blurRad="38100" dist="38100" dir="2700000" algn="tl">
                    <a:srgbClr val="C0C0C0"/>
                  </a:outerShdw>
                </a:effectLst>
                <a:latin typeface="宋体" pitchFamily="2" charset="-122"/>
              </a:rPr>
              <a:t>和总体方差</a:t>
            </a:r>
            <a:r>
              <a:rPr lang="zh-CN" altLang="en-US" sz="2800" dirty="0">
                <a:latin typeface="宋体" pitchFamily="2" charset="-122"/>
              </a:rPr>
              <a:t>  </a:t>
            </a:r>
            <a:r>
              <a:rPr lang="zh-CN" altLang="en-US" sz="2800" dirty="0" smtClean="0">
                <a:latin typeface="宋体" pitchFamily="2" charset="-122"/>
              </a:rPr>
              <a:t>。</a:t>
            </a:r>
            <a:endParaRPr lang="en-US" altLang="zh-CN" sz="2800" dirty="0" smtClean="0">
              <a:latin typeface="宋体" pitchFamily="2" charset="-122"/>
            </a:endParaRPr>
          </a:p>
          <a:p>
            <a:pPr eaLnBrk="1" hangingPunct="1">
              <a:defRPr/>
            </a:pPr>
            <a:endParaRPr lang="zh-CN" altLang="en-US" sz="2800" dirty="0">
              <a:latin typeface="宋体" pitchFamily="2" charset="-122"/>
            </a:endParaRPr>
          </a:p>
          <a:p>
            <a:pPr lvl="1" algn="just" eaLnBrk="1" hangingPunct="1">
              <a:defRPr/>
            </a:pPr>
            <a:r>
              <a:rPr lang="zh-CN" altLang="en-US" sz="2400" dirty="0">
                <a:latin typeface="宋体" pitchFamily="2" charset="-122"/>
              </a:rPr>
              <a:t>通常</a:t>
            </a:r>
            <a:r>
              <a:rPr lang="en-US" altLang="zh-CN" sz="2400" dirty="0">
                <a:latin typeface="宋体" pitchFamily="2" charset="-122"/>
              </a:rPr>
              <a:t>N</a:t>
            </a:r>
            <a:r>
              <a:rPr lang="zh-CN" altLang="en-US" sz="2400" dirty="0">
                <a:latin typeface="宋体" pitchFamily="2" charset="-122"/>
              </a:rPr>
              <a:t>很大，当</a:t>
            </a:r>
            <a:r>
              <a:rPr lang="en-US" altLang="zh-CN" sz="2400" dirty="0">
                <a:latin typeface="宋体" pitchFamily="2" charset="-122"/>
              </a:rPr>
              <a:t>f&lt;0.05</a:t>
            </a:r>
            <a:r>
              <a:rPr lang="zh-CN" altLang="en-US" sz="2400" dirty="0">
                <a:latin typeface="宋体" pitchFamily="2" charset="-122"/>
              </a:rPr>
              <a:t>时，可将       近似取为1。</a:t>
            </a:r>
          </a:p>
          <a:p>
            <a:pPr lvl="1" algn="just" eaLnBrk="1" hangingPunct="1">
              <a:buFont typeface="Wingdings" panose="05000000000000000000" pitchFamily="2" charset="2"/>
              <a:buNone/>
              <a:defRPr/>
            </a:pPr>
            <a:r>
              <a:rPr lang="zh-CN" altLang="en-US" sz="2400" dirty="0" smtClean="0">
                <a:latin typeface="宋体" pitchFamily="2" charset="-122"/>
                <a:cs typeface="Times New Roman" pitchFamily="18" charset="0"/>
              </a:rPr>
              <a:t>  总体方差</a:t>
            </a:r>
            <a:r>
              <a:rPr lang="zh-CN" altLang="en-US" sz="2400" dirty="0">
                <a:latin typeface="宋体" pitchFamily="2" charset="-122"/>
                <a:cs typeface="Times New Roman" pitchFamily="18" charset="0"/>
              </a:rPr>
              <a:t>是我们无法改变的</a:t>
            </a:r>
            <a:r>
              <a:rPr lang="zh-CN" altLang="en-US" sz="2400" dirty="0" smtClean="0">
                <a:latin typeface="宋体" pitchFamily="2" charset="-122"/>
              </a:rPr>
              <a:t>；因此</a:t>
            </a:r>
            <a:r>
              <a:rPr lang="zh-CN" altLang="en-US" sz="2400" dirty="0">
                <a:latin typeface="宋体" pitchFamily="2" charset="-122"/>
              </a:rPr>
              <a:t>，在简单随机抽样的条件下，只有通过加</a:t>
            </a:r>
            <a:r>
              <a:rPr lang="zh-CN" altLang="en-US" sz="2400" dirty="0" smtClean="0">
                <a:latin typeface="宋体" pitchFamily="2" charset="-122"/>
              </a:rPr>
              <a:t>大样本量</a:t>
            </a:r>
            <a:r>
              <a:rPr lang="zh-CN" altLang="en-US" sz="2400" dirty="0">
                <a:latin typeface="宋体" pitchFamily="2" charset="-122"/>
              </a:rPr>
              <a:t>来提高估计量的精度。</a:t>
            </a:r>
            <a:r>
              <a:rPr lang="zh-CN" altLang="en-US" sz="2400" dirty="0"/>
              <a:t> </a:t>
            </a:r>
          </a:p>
        </p:txBody>
      </p:sp>
      <p:sp>
        <p:nvSpPr>
          <p:cNvPr id="25604" name="Rectangle 5"/>
          <p:cNvSpPr>
            <a:spLocks noChangeArrowheads="1"/>
          </p:cNvSpPr>
          <p:nvPr/>
        </p:nvSpPr>
        <p:spPr bwMode="auto">
          <a:xfrm>
            <a:off x="440055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560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206057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Rectangle 7"/>
          <p:cNvSpPr>
            <a:spLocks noChangeArrowheads="1"/>
          </p:cNvSpPr>
          <p:nvPr/>
        </p:nvSpPr>
        <p:spPr bwMode="auto">
          <a:xfrm>
            <a:off x="4476750" y="3333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560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29718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8" name="Rectangle 9"/>
          <p:cNvSpPr>
            <a:spLocks noChangeArrowheads="1"/>
          </p:cNvSpPr>
          <p:nvPr/>
        </p:nvSpPr>
        <p:spPr bwMode="auto">
          <a:xfrm>
            <a:off x="4395788"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5609"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6325" y="3860800"/>
            <a:ext cx="10668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 </a:t>
            </a:r>
            <a:r>
              <a:rPr lang="zh-CN" altLang="en-US" b="1" smtClean="0">
                <a:latin typeface="宋体" panose="02010600030101010101" pitchFamily="2" charset="-122"/>
              </a:rPr>
              <a:t>性质3：   </a:t>
            </a:r>
            <a:r>
              <a:rPr lang="zh-CN" altLang="en-US" smtClean="0">
                <a:latin typeface="宋体" panose="02010600030101010101" pitchFamily="2" charset="-122"/>
              </a:rPr>
              <a:t>的样本无偏估计为：</a:t>
            </a:r>
            <a:r>
              <a:rPr lang="zh-CN" altLang="en-US" smtClean="0"/>
              <a:t> </a:t>
            </a:r>
          </a:p>
        </p:txBody>
      </p:sp>
      <p:sp>
        <p:nvSpPr>
          <p:cNvPr id="26627" name="Rectangle 3"/>
          <p:cNvSpPr>
            <a:spLocks noGrp="1" noChangeArrowheads="1"/>
          </p:cNvSpPr>
          <p:nvPr>
            <p:ph type="body" idx="1"/>
          </p:nvPr>
        </p:nvSpPr>
        <p:spPr>
          <a:xfrm>
            <a:off x="914400" y="2819400"/>
            <a:ext cx="6665913" cy="2017713"/>
          </a:xfrm>
        </p:spPr>
        <p:txBody>
          <a:bodyPr/>
          <a:lstStyle/>
          <a:p>
            <a:pPr eaLnBrk="1" hangingPunct="1"/>
            <a:r>
              <a:rPr lang="zh-CN" altLang="en-US" smtClean="0">
                <a:latin typeface="宋体" panose="02010600030101010101" pitchFamily="2" charset="-122"/>
              </a:rPr>
              <a:t>证明</a:t>
            </a:r>
            <a:r>
              <a:rPr lang="zh-CN" altLang="en-US" smtClean="0"/>
              <a:t> :</a:t>
            </a:r>
          </a:p>
        </p:txBody>
      </p:sp>
      <p:sp>
        <p:nvSpPr>
          <p:cNvPr id="26628" name="Rectangle 5"/>
          <p:cNvSpPr>
            <a:spLocks noChangeArrowheads="1"/>
          </p:cNvSpPr>
          <p:nvPr/>
        </p:nvSpPr>
        <p:spPr bwMode="auto">
          <a:xfrm>
            <a:off x="440055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662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1028700"/>
            <a:ext cx="1008063"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Rectangle 7"/>
          <p:cNvSpPr>
            <a:spLocks noChangeArrowheads="1"/>
          </p:cNvSpPr>
          <p:nvPr/>
        </p:nvSpPr>
        <p:spPr bwMode="auto">
          <a:xfrm>
            <a:off x="4100513"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6631"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2803" y="1833885"/>
            <a:ext cx="2981325"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Rectangle 9"/>
          <p:cNvSpPr>
            <a:spLocks noChangeArrowheads="1"/>
          </p:cNvSpPr>
          <p:nvPr/>
        </p:nvSpPr>
        <p:spPr bwMode="auto">
          <a:xfrm>
            <a:off x="3871913"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6633"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3200" y="2924175"/>
            <a:ext cx="24765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4" name="Rectangle 11"/>
          <p:cNvSpPr>
            <a:spLocks noChangeArrowheads="1"/>
          </p:cNvSpPr>
          <p:nvPr/>
        </p:nvSpPr>
        <p:spPr bwMode="auto">
          <a:xfrm>
            <a:off x="3519488"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6635"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81600" y="2997200"/>
            <a:ext cx="2749550"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6"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74975" y="3933825"/>
            <a:ext cx="5026025"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7"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32138" y="4913313"/>
            <a:ext cx="4259262"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ChangeArrowheads="1"/>
          </p:cNvSpPr>
          <p:nvPr/>
        </p:nvSpPr>
        <p:spPr bwMode="auto">
          <a:xfrm>
            <a:off x="3148013"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765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250" y="1916113"/>
            <a:ext cx="6264275"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7"/>
          <p:cNvSpPr>
            <a:spLocks noChangeArrowheads="1"/>
          </p:cNvSpPr>
          <p:nvPr/>
        </p:nvSpPr>
        <p:spPr bwMode="auto">
          <a:xfrm>
            <a:off x="350520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7653"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4600" y="3143250"/>
            <a:ext cx="5153025"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Rectangle 9"/>
          <p:cNvSpPr>
            <a:spLocks noChangeArrowheads="1"/>
          </p:cNvSpPr>
          <p:nvPr/>
        </p:nvSpPr>
        <p:spPr bwMode="auto">
          <a:xfrm>
            <a:off x="3624263" y="32051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7655"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90800" y="4186238"/>
            <a:ext cx="3205163"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Rectangle 11"/>
          <p:cNvSpPr>
            <a:spLocks noChangeArrowheads="1"/>
          </p:cNvSpPr>
          <p:nvPr/>
        </p:nvSpPr>
        <p:spPr bwMode="auto">
          <a:xfrm>
            <a:off x="4414838"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27657"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5875" y="5157788"/>
            <a:ext cx="115093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p:txBody>
          <a:bodyPr/>
          <a:lstStyle/>
          <a:p>
            <a:pPr eaLnBrk="1" hangingPunct="1"/>
            <a:r>
              <a:rPr lang="zh-CN" altLang="en-US" smtClean="0">
                <a:latin typeface="宋体" panose="02010600030101010101" pitchFamily="2" charset="-122"/>
              </a:rPr>
              <a:t>大样本下，抽样调查估计量渐进正态</a:t>
            </a:r>
            <a:r>
              <a:rPr lang="zh-CN" altLang="en-US" smtClean="0"/>
              <a:t> </a:t>
            </a:r>
          </a:p>
        </p:txBody>
      </p:sp>
      <p:sp>
        <p:nvSpPr>
          <p:cNvPr id="28675" name="Rectangle 5"/>
          <p:cNvSpPr>
            <a:spLocks noChangeArrowheads="1"/>
          </p:cNvSpPr>
          <p:nvPr/>
        </p:nvSpPr>
        <p:spPr bwMode="auto">
          <a:xfrm>
            <a:off x="4100513"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28676" name="Object 4"/>
          <p:cNvGraphicFramePr>
            <a:graphicFrameLocks noChangeAspect="1"/>
          </p:cNvGraphicFramePr>
          <p:nvPr/>
        </p:nvGraphicFramePr>
        <p:xfrm>
          <a:off x="2209800" y="2747963"/>
          <a:ext cx="1524000" cy="785812"/>
        </p:xfrm>
        <a:graphic>
          <a:graphicData uri="http://schemas.openxmlformats.org/presentationml/2006/ole">
            <mc:AlternateContent xmlns:mc="http://schemas.openxmlformats.org/markup-compatibility/2006">
              <mc:Choice xmlns:v="urn:schemas-microsoft-com:vml" Requires="v">
                <p:oleObj spid="_x0000_s28789" r:id="rId3" imgW="939392" imgH="482391" progId="Equation.3">
                  <p:embed/>
                </p:oleObj>
              </mc:Choice>
              <mc:Fallback>
                <p:oleObj r:id="rId3" imgW="939392" imgH="482391"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747963"/>
                        <a:ext cx="15240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7" name="Rectangle 7"/>
          <p:cNvSpPr>
            <a:spLocks noChangeArrowheads="1"/>
          </p:cNvSpPr>
          <p:nvPr/>
        </p:nvSpPr>
        <p:spPr bwMode="auto">
          <a:xfrm>
            <a:off x="3824288"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28678" name="Object 6"/>
          <p:cNvGraphicFramePr>
            <a:graphicFrameLocks noChangeAspect="1"/>
          </p:cNvGraphicFramePr>
          <p:nvPr/>
        </p:nvGraphicFramePr>
        <p:xfrm>
          <a:off x="1981200" y="3810000"/>
          <a:ext cx="2286000" cy="742950"/>
        </p:xfrm>
        <a:graphic>
          <a:graphicData uri="http://schemas.openxmlformats.org/presentationml/2006/ole">
            <mc:AlternateContent xmlns:mc="http://schemas.openxmlformats.org/markup-compatibility/2006">
              <mc:Choice xmlns:v="urn:schemas-microsoft-com:vml" Requires="v">
                <p:oleObj spid="_x0000_s28790" r:id="rId5" imgW="1497950" imgH="482391" progId="Equation.3">
                  <p:embed/>
                </p:oleObj>
              </mc:Choice>
              <mc:Fallback>
                <p:oleObj r:id="rId5" imgW="1497950" imgH="482391"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3810000"/>
                        <a:ext cx="22860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9" name="Rectangle 9"/>
          <p:cNvSpPr>
            <a:spLocks noChangeArrowheads="1"/>
          </p:cNvSpPr>
          <p:nvPr/>
        </p:nvSpPr>
        <p:spPr bwMode="auto">
          <a:xfrm>
            <a:off x="4171950" y="33004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28680" name="Object 8"/>
          <p:cNvGraphicFramePr>
            <a:graphicFrameLocks noChangeAspect="1"/>
          </p:cNvGraphicFramePr>
          <p:nvPr/>
        </p:nvGraphicFramePr>
        <p:xfrm>
          <a:off x="1828800" y="4953000"/>
          <a:ext cx="2133600" cy="685800"/>
        </p:xfrm>
        <a:graphic>
          <a:graphicData uri="http://schemas.openxmlformats.org/presentationml/2006/ole">
            <mc:AlternateContent xmlns:mc="http://schemas.openxmlformats.org/markup-compatibility/2006">
              <mc:Choice xmlns:v="urn:schemas-microsoft-com:vml" Requires="v">
                <p:oleObj spid="_x0000_s28791" r:id="rId7" imgW="799753" imgH="253890" progId="Equation.3">
                  <p:embed/>
                </p:oleObj>
              </mc:Choice>
              <mc:Fallback>
                <p:oleObj r:id="rId7" imgW="799753" imgH="25389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4953000"/>
                        <a:ext cx="2133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a:t>
            </a:r>
            <a:r>
              <a:rPr lang="zh-CN" altLang="en-US" b="1" smtClean="0">
                <a:latin typeface="宋体" panose="02010600030101010101" pitchFamily="2" charset="-122"/>
              </a:rPr>
              <a:t>例2.3</a:t>
            </a:r>
            <a:r>
              <a:rPr lang="zh-CN" altLang="en-US" smtClean="0">
                <a:latin typeface="宋体" panose="02010600030101010101" pitchFamily="2" charset="-122"/>
              </a:rPr>
              <a:t>】</a:t>
            </a:r>
            <a:endParaRPr lang="zh-CN" altLang="en-US" smtClean="0"/>
          </a:p>
        </p:txBody>
      </p:sp>
      <p:sp>
        <p:nvSpPr>
          <p:cNvPr id="29699" name="Rectangle 3"/>
          <p:cNvSpPr>
            <a:spLocks noGrp="1" noChangeArrowheads="1"/>
          </p:cNvSpPr>
          <p:nvPr>
            <p:ph type="body" idx="1"/>
          </p:nvPr>
        </p:nvSpPr>
        <p:spPr/>
        <p:txBody>
          <a:bodyPr/>
          <a:lstStyle/>
          <a:p>
            <a:pPr eaLnBrk="1" hangingPunct="1"/>
            <a:r>
              <a:rPr lang="zh-CN" altLang="en-US" smtClean="0">
                <a:latin typeface="宋体" panose="02010600030101010101" pitchFamily="2" charset="-122"/>
              </a:rPr>
              <a:t>我们从某个=100的总体中抽出一个大小为=10的简单随机样本，要估计总体平均水平并给出置信度为95%的区间估计。</a:t>
            </a:r>
          </a:p>
        </p:txBody>
      </p:sp>
      <p:pic>
        <p:nvPicPr>
          <p:cNvPr id="29700"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4267200"/>
            <a:ext cx="857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6400" y="4648200"/>
            <a:ext cx="1619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702" name="Group 74"/>
          <p:cNvGrpSpPr>
            <a:grpSpLocks/>
          </p:cNvGrpSpPr>
          <p:nvPr/>
        </p:nvGrpSpPr>
        <p:grpSpPr bwMode="auto">
          <a:xfrm>
            <a:off x="1371600" y="3886200"/>
            <a:ext cx="6469063" cy="1228725"/>
            <a:chOff x="-3" y="-3"/>
            <a:chExt cx="4075" cy="774"/>
          </a:xfrm>
        </p:grpSpPr>
        <p:grpSp>
          <p:nvGrpSpPr>
            <p:cNvPr id="29707" name="Group 72"/>
            <p:cNvGrpSpPr>
              <a:grpSpLocks/>
            </p:cNvGrpSpPr>
            <p:nvPr/>
          </p:nvGrpSpPr>
          <p:grpSpPr bwMode="auto">
            <a:xfrm>
              <a:off x="0" y="0"/>
              <a:ext cx="4069" cy="768"/>
              <a:chOff x="0" y="0"/>
              <a:chExt cx="4069" cy="768"/>
            </a:xfrm>
          </p:grpSpPr>
          <p:grpSp>
            <p:nvGrpSpPr>
              <p:cNvPr id="29709" name="Group 29"/>
              <p:cNvGrpSpPr>
                <a:grpSpLocks/>
              </p:cNvGrpSpPr>
              <p:nvPr/>
            </p:nvGrpSpPr>
            <p:grpSpPr bwMode="auto">
              <a:xfrm>
                <a:off x="0" y="0"/>
                <a:ext cx="465" cy="384"/>
                <a:chOff x="0" y="0"/>
                <a:chExt cx="465" cy="384"/>
              </a:xfrm>
            </p:grpSpPr>
            <p:sp>
              <p:nvSpPr>
                <p:cNvPr id="29773" name="Rectangle 6"/>
                <p:cNvSpPr>
                  <a:spLocks noChangeArrowheads="1"/>
                </p:cNvSpPr>
                <p:nvPr/>
              </p:nvSpPr>
              <p:spPr bwMode="auto">
                <a:xfrm>
                  <a:off x="43" y="0"/>
                  <a:ext cx="37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序号</a:t>
                  </a:r>
                </a:p>
                <a:p>
                  <a:pPr algn="ctr">
                    <a:spcBef>
                      <a:spcPct val="0"/>
                    </a:spcBef>
                    <a:buClrTx/>
                    <a:buSzTx/>
                    <a:buFontTx/>
                    <a:buNone/>
                  </a:pPr>
                  <a:endParaRPr lang="zh-CN" altLang="en-US" sz="1600">
                    <a:latin typeface="Times New Roman" panose="02020603050405020304" pitchFamily="18" charset="0"/>
                  </a:endParaRPr>
                </a:p>
              </p:txBody>
            </p:sp>
            <p:sp>
              <p:nvSpPr>
                <p:cNvPr id="29774" name="Rectangle 28"/>
                <p:cNvSpPr>
                  <a:spLocks noChangeArrowheads="1"/>
                </p:cNvSpPr>
                <p:nvPr/>
              </p:nvSpPr>
              <p:spPr bwMode="auto">
                <a:xfrm>
                  <a:off x="0" y="0"/>
                  <a:ext cx="46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0" name="Group 31"/>
              <p:cNvGrpSpPr>
                <a:grpSpLocks/>
              </p:cNvGrpSpPr>
              <p:nvPr/>
            </p:nvGrpSpPr>
            <p:grpSpPr bwMode="auto">
              <a:xfrm>
                <a:off x="465" y="0"/>
                <a:ext cx="357" cy="384"/>
                <a:chOff x="465" y="0"/>
                <a:chExt cx="357" cy="384"/>
              </a:xfrm>
            </p:grpSpPr>
            <p:sp>
              <p:nvSpPr>
                <p:cNvPr id="29771" name="Rectangle 7"/>
                <p:cNvSpPr>
                  <a:spLocks noChangeArrowheads="1"/>
                </p:cNvSpPr>
                <p:nvPr/>
              </p:nvSpPr>
              <p:spPr bwMode="auto">
                <a:xfrm>
                  <a:off x="508" y="0"/>
                  <a:ext cx="271"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1</a:t>
                  </a:r>
                </a:p>
                <a:p>
                  <a:pPr algn="ctr">
                    <a:spcBef>
                      <a:spcPct val="0"/>
                    </a:spcBef>
                    <a:buClrTx/>
                    <a:buSzTx/>
                    <a:buFontTx/>
                    <a:buNone/>
                  </a:pPr>
                  <a:endParaRPr lang="zh-CN" altLang="en-US" sz="1600">
                    <a:latin typeface="Times New Roman" panose="02020603050405020304" pitchFamily="18" charset="0"/>
                  </a:endParaRPr>
                </a:p>
              </p:txBody>
            </p:sp>
            <p:sp>
              <p:nvSpPr>
                <p:cNvPr id="29772" name="Rectangle 30"/>
                <p:cNvSpPr>
                  <a:spLocks noChangeArrowheads="1"/>
                </p:cNvSpPr>
                <p:nvPr/>
              </p:nvSpPr>
              <p:spPr bwMode="auto">
                <a:xfrm>
                  <a:off x="465" y="0"/>
                  <a:ext cx="357"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1" name="Group 33"/>
              <p:cNvGrpSpPr>
                <a:grpSpLocks/>
              </p:cNvGrpSpPr>
              <p:nvPr/>
            </p:nvGrpSpPr>
            <p:grpSpPr bwMode="auto">
              <a:xfrm>
                <a:off x="822" y="0"/>
                <a:ext cx="351" cy="384"/>
                <a:chOff x="822" y="0"/>
                <a:chExt cx="351" cy="384"/>
              </a:xfrm>
            </p:grpSpPr>
            <p:sp>
              <p:nvSpPr>
                <p:cNvPr id="29769" name="Rectangle 8"/>
                <p:cNvSpPr>
                  <a:spLocks noChangeArrowheads="1"/>
                </p:cNvSpPr>
                <p:nvPr/>
              </p:nvSpPr>
              <p:spPr bwMode="auto">
                <a:xfrm>
                  <a:off x="865" y="0"/>
                  <a:ext cx="26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2</a:t>
                  </a:r>
                </a:p>
                <a:p>
                  <a:pPr algn="ctr">
                    <a:spcBef>
                      <a:spcPct val="0"/>
                    </a:spcBef>
                    <a:buClrTx/>
                    <a:buSzTx/>
                    <a:buFontTx/>
                    <a:buNone/>
                  </a:pPr>
                  <a:endParaRPr lang="zh-CN" altLang="en-US" sz="1600">
                    <a:latin typeface="Times New Roman" panose="02020603050405020304" pitchFamily="18" charset="0"/>
                  </a:endParaRPr>
                </a:p>
              </p:txBody>
            </p:sp>
            <p:sp>
              <p:nvSpPr>
                <p:cNvPr id="29770" name="Rectangle 32"/>
                <p:cNvSpPr>
                  <a:spLocks noChangeArrowheads="1"/>
                </p:cNvSpPr>
                <p:nvPr/>
              </p:nvSpPr>
              <p:spPr bwMode="auto">
                <a:xfrm>
                  <a:off x="822" y="0"/>
                  <a:ext cx="35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2" name="Group 35"/>
              <p:cNvGrpSpPr>
                <a:grpSpLocks/>
              </p:cNvGrpSpPr>
              <p:nvPr/>
            </p:nvGrpSpPr>
            <p:grpSpPr bwMode="auto">
              <a:xfrm>
                <a:off x="1173" y="0"/>
                <a:ext cx="374" cy="384"/>
                <a:chOff x="1173" y="0"/>
                <a:chExt cx="374" cy="384"/>
              </a:xfrm>
            </p:grpSpPr>
            <p:sp>
              <p:nvSpPr>
                <p:cNvPr id="29767" name="Rectangle 9"/>
                <p:cNvSpPr>
                  <a:spLocks noChangeArrowheads="1"/>
                </p:cNvSpPr>
                <p:nvPr/>
              </p:nvSpPr>
              <p:spPr bwMode="auto">
                <a:xfrm>
                  <a:off x="1216" y="0"/>
                  <a:ext cx="2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3</a:t>
                  </a:r>
                </a:p>
                <a:p>
                  <a:pPr algn="ctr">
                    <a:spcBef>
                      <a:spcPct val="0"/>
                    </a:spcBef>
                    <a:buClrTx/>
                    <a:buSzTx/>
                    <a:buFontTx/>
                    <a:buNone/>
                  </a:pPr>
                  <a:endParaRPr lang="zh-CN" altLang="en-US" sz="1600">
                    <a:latin typeface="Times New Roman" panose="02020603050405020304" pitchFamily="18" charset="0"/>
                  </a:endParaRPr>
                </a:p>
              </p:txBody>
            </p:sp>
            <p:sp>
              <p:nvSpPr>
                <p:cNvPr id="29768" name="Rectangle 34"/>
                <p:cNvSpPr>
                  <a:spLocks noChangeArrowheads="1"/>
                </p:cNvSpPr>
                <p:nvPr/>
              </p:nvSpPr>
              <p:spPr bwMode="auto">
                <a:xfrm>
                  <a:off x="1173" y="0"/>
                  <a:ext cx="374"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3" name="Group 37"/>
              <p:cNvGrpSpPr>
                <a:grpSpLocks/>
              </p:cNvGrpSpPr>
              <p:nvPr/>
            </p:nvGrpSpPr>
            <p:grpSpPr bwMode="auto">
              <a:xfrm>
                <a:off x="1547" y="0"/>
                <a:ext cx="326" cy="384"/>
                <a:chOff x="1547" y="0"/>
                <a:chExt cx="326" cy="384"/>
              </a:xfrm>
            </p:grpSpPr>
            <p:sp>
              <p:nvSpPr>
                <p:cNvPr id="29765" name="Rectangle 10"/>
                <p:cNvSpPr>
                  <a:spLocks noChangeArrowheads="1"/>
                </p:cNvSpPr>
                <p:nvPr/>
              </p:nvSpPr>
              <p:spPr bwMode="auto">
                <a:xfrm>
                  <a:off x="1590" y="0"/>
                  <a:ext cx="240"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4</a:t>
                  </a:r>
                </a:p>
                <a:p>
                  <a:pPr algn="ctr">
                    <a:spcBef>
                      <a:spcPct val="0"/>
                    </a:spcBef>
                    <a:buClrTx/>
                    <a:buSzTx/>
                    <a:buFontTx/>
                    <a:buNone/>
                  </a:pPr>
                  <a:endParaRPr lang="zh-CN" altLang="en-US" sz="1600">
                    <a:latin typeface="Times New Roman" panose="02020603050405020304" pitchFamily="18" charset="0"/>
                  </a:endParaRPr>
                </a:p>
              </p:txBody>
            </p:sp>
            <p:sp>
              <p:nvSpPr>
                <p:cNvPr id="29766" name="Rectangle 36"/>
                <p:cNvSpPr>
                  <a:spLocks noChangeArrowheads="1"/>
                </p:cNvSpPr>
                <p:nvPr/>
              </p:nvSpPr>
              <p:spPr bwMode="auto">
                <a:xfrm>
                  <a:off x="1547" y="0"/>
                  <a:ext cx="326"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4" name="Group 39"/>
              <p:cNvGrpSpPr>
                <a:grpSpLocks/>
              </p:cNvGrpSpPr>
              <p:nvPr/>
            </p:nvGrpSpPr>
            <p:grpSpPr bwMode="auto">
              <a:xfrm>
                <a:off x="1873" y="0"/>
                <a:ext cx="422" cy="384"/>
                <a:chOff x="1873" y="0"/>
                <a:chExt cx="422" cy="384"/>
              </a:xfrm>
            </p:grpSpPr>
            <p:sp>
              <p:nvSpPr>
                <p:cNvPr id="29763" name="Rectangle 11"/>
                <p:cNvSpPr>
                  <a:spLocks noChangeArrowheads="1"/>
                </p:cNvSpPr>
                <p:nvPr/>
              </p:nvSpPr>
              <p:spPr bwMode="auto">
                <a:xfrm>
                  <a:off x="1916" y="0"/>
                  <a:ext cx="3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5</a:t>
                  </a:r>
                </a:p>
                <a:p>
                  <a:pPr algn="ctr">
                    <a:spcBef>
                      <a:spcPct val="0"/>
                    </a:spcBef>
                    <a:buClrTx/>
                    <a:buSzTx/>
                    <a:buFontTx/>
                    <a:buNone/>
                  </a:pPr>
                  <a:endParaRPr lang="zh-CN" altLang="en-US" sz="1600">
                    <a:latin typeface="Times New Roman" panose="02020603050405020304" pitchFamily="18" charset="0"/>
                  </a:endParaRPr>
                </a:p>
              </p:txBody>
            </p:sp>
            <p:sp>
              <p:nvSpPr>
                <p:cNvPr id="29764" name="Rectangle 38"/>
                <p:cNvSpPr>
                  <a:spLocks noChangeArrowheads="1"/>
                </p:cNvSpPr>
                <p:nvPr/>
              </p:nvSpPr>
              <p:spPr bwMode="auto">
                <a:xfrm>
                  <a:off x="1873" y="0"/>
                  <a:ext cx="42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5" name="Group 41"/>
              <p:cNvGrpSpPr>
                <a:grpSpLocks/>
              </p:cNvGrpSpPr>
              <p:nvPr/>
            </p:nvGrpSpPr>
            <p:grpSpPr bwMode="auto">
              <a:xfrm>
                <a:off x="2295" y="0"/>
                <a:ext cx="326" cy="384"/>
                <a:chOff x="2295" y="0"/>
                <a:chExt cx="326" cy="384"/>
              </a:xfrm>
            </p:grpSpPr>
            <p:sp>
              <p:nvSpPr>
                <p:cNvPr id="29761" name="Rectangle 12"/>
                <p:cNvSpPr>
                  <a:spLocks noChangeArrowheads="1"/>
                </p:cNvSpPr>
                <p:nvPr/>
              </p:nvSpPr>
              <p:spPr bwMode="auto">
                <a:xfrm>
                  <a:off x="2338" y="0"/>
                  <a:ext cx="240"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6</a:t>
                  </a:r>
                </a:p>
                <a:p>
                  <a:pPr algn="ctr">
                    <a:spcBef>
                      <a:spcPct val="0"/>
                    </a:spcBef>
                    <a:buClrTx/>
                    <a:buSzTx/>
                    <a:buFontTx/>
                    <a:buNone/>
                  </a:pPr>
                  <a:endParaRPr lang="zh-CN" altLang="en-US" sz="1600">
                    <a:latin typeface="Times New Roman" panose="02020603050405020304" pitchFamily="18" charset="0"/>
                  </a:endParaRPr>
                </a:p>
              </p:txBody>
            </p:sp>
            <p:sp>
              <p:nvSpPr>
                <p:cNvPr id="29762" name="Rectangle 40"/>
                <p:cNvSpPr>
                  <a:spLocks noChangeArrowheads="1"/>
                </p:cNvSpPr>
                <p:nvPr/>
              </p:nvSpPr>
              <p:spPr bwMode="auto">
                <a:xfrm>
                  <a:off x="2295" y="0"/>
                  <a:ext cx="326"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6" name="Group 43"/>
              <p:cNvGrpSpPr>
                <a:grpSpLocks/>
              </p:cNvGrpSpPr>
              <p:nvPr/>
            </p:nvGrpSpPr>
            <p:grpSpPr bwMode="auto">
              <a:xfrm>
                <a:off x="2621" y="0"/>
                <a:ext cx="374" cy="384"/>
                <a:chOff x="2621" y="0"/>
                <a:chExt cx="374" cy="384"/>
              </a:xfrm>
            </p:grpSpPr>
            <p:sp>
              <p:nvSpPr>
                <p:cNvPr id="29759" name="Rectangle 13"/>
                <p:cNvSpPr>
                  <a:spLocks noChangeArrowheads="1"/>
                </p:cNvSpPr>
                <p:nvPr/>
              </p:nvSpPr>
              <p:spPr bwMode="auto">
                <a:xfrm>
                  <a:off x="2664" y="0"/>
                  <a:ext cx="2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7</a:t>
                  </a:r>
                </a:p>
                <a:p>
                  <a:pPr algn="ctr">
                    <a:spcBef>
                      <a:spcPct val="0"/>
                    </a:spcBef>
                    <a:buClrTx/>
                    <a:buSzTx/>
                    <a:buFontTx/>
                    <a:buNone/>
                  </a:pPr>
                  <a:endParaRPr lang="zh-CN" altLang="en-US" sz="1600">
                    <a:latin typeface="Times New Roman" panose="02020603050405020304" pitchFamily="18" charset="0"/>
                  </a:endParaRPr>
                </a:p>
              </p:txBody>
            </p:sp>
            <p:sp>
              <p:nvSpPr>
                <p:cNvPr id="29760" name="Rectangle 42"/>
                <p:cNvSpPr>
                  <a:spLocks noChangeArrowheads="1"/>
                </p:cNvSpPr>
                <p:nvPr/>
              </p:nvSpPr>
              <p:spPr bwMode="auto">
                <a:xfrm>
                  <a:off x="2621" y="0"/>
                  <a:ext cx="374"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7" name="Group 45"/>
              <p:cNvGrpSpPr>
                <a:grpSpLocks/>
              </p:cNvGrpSpPr>
              <p:nvPr/>
            </p:nvGrpSpPr>
            <p:grpSpPr bwMode="auto">
              <a:xfrm>
                <a:off x="2995" y="0"/>
                <a:ext cx="374" cy="384"/>
                <a:chOff x="2995" y="0"/>
                <a:chExt cx="374" cy="384"/>
              </a:xfrm>
            </p:grpSpPr>
            <p:sp>
              <p:nvSpPr>
                <p:cNvPr id="29757" name="Rectangle 14"/>
                <p:cNvSpPr>
                  <a:spLocks noChangeArrowheads="1"/>
                </p:cNvSpPr>
                <p:nvPr/>
              </p:nvSpPr>
              <p:spPr bwMode="auto">
                <a:xfrm>
                  <a:off x="3038" y="0"/>
                  <a:ext cx="2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8</a:t>
                  </a:r>
                </a:p>
                <a:p>
                  <a:pPr algn="ctr">
                    <a:spcBef>
                      <a:spcPct val="0"/>
                    </a:spcBef>
                    <a:buClrTx/>
                    <a:buSzTx/>
                    <a:buFontTx/>
                    <a:buNone/>
                  </a:pPr>
                  <a:endParaRPr lang="zh-CN" altLang="en-US" sz="1600">
                    <a:latin typeface="Times New Roman" panose="02020603050405020304" pitchFamily="18" charset="0"/>
                  </a:endParaRPr>
                </a:p>
              </p:txBody>
            </p:sp>
            <p:sp>
              <p:nvSpPr>
                <p:cNvPr id="29758" name="Rectangle 44"/>
                <p:cNvSpPr>
                  <a:spLocks noChangeArrowheads="1"/>
                </p:cNvSpPr>
                <p:nvPr/>
              </p:nvSpPr>
              <p:spPr bwMode="auto">
                <a:xfrm>
                  <a:off x="2995" y="0"/>
                  <a:ext cx="374"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8" name="Group 47"/>
              <p:cNvGrpSpPr>
                <a:grpSpLocks/>
              </p:cNvGrpSpPr>
              <p:nvPr/>
            </p:nvGrpSpPr>
            <p:grpSpPr bwMode="auto">
              <a:xfrm>
                <a:off x="3369" y="0"/>
                <a:ext cx="326" cy="384"/>
                <a:chOff x="3369" y="0"/>
                <a:chExt cx="326" cy="384"/>
              </a:xfrm>
            </p:grpSpPr>
            <p:sp>
              <p:nvSpPr>
                <p:cNvPr id="29755" name="Rectangle 15"/>
                <p:cNvSpPr>
                  <a:spLocks noChangeArrowheads="1"/>
                </p:cNvSpPr>
                <p:nvPr/>
              </p:nvSpPr>
              <p:spPr bwMode="auto">
                <a:xfrm>
                  <a:off x="3412" y="0"/>
                  <a:ext cx="240"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9</a:t>
                  </a:r>
                </a:p>
                <a:p>
                  <a:pPr algn="ctr">
                    <a:spcBef>
                      <a:spcPct val="0"/>
                    </a:spcBef>
                    <a:buClrTx/>
                    <a:buSzTx/>
                    <a:buFontTx/>
                    <a:buNone/>
                  </a:pPr>
                  <a:endParaRPr lang="zh-CN" altLang="en-US" sz="1600">
                    <a:latin typeface="Times New Roman" panose="02020603050405020304" pitchFamily="18" charset="0"/>
                  </a:endParaRPr>
                </a:p>
              </p:txBody>
            </p:sp>
            <p:sp>
              <p:nvSpPr>
                <p:cNvPr id="29756" name="Rectangle 46"/>
                <p:cNvSpPr>
                  <a:spLocks noChangeArrowheads="1"/>
                </p:cNvSpPr>
                <p:nvPr/>
              </p:nvSpPr>
              <p:spPr bwMode="auto">
                <a:xfrm>
                  <a:off x="3369" y="0"/>
                  <a:ext cx="326"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19" name="Group 49"/>
              <p:cNvGrpSpPr>
                <a:grpSpLocks/>
              </p:cNvGrpSpPr>
              <p:nvPr/>
            </p:nvGrpSpPr>
            <p:grpSpPr bwMode="auto">
              <a:xfrm>
                <a:off x="3695" y="0"/>
                <a:ext cx="374" cy="384"/>
                <a:chOff x="3695" y="0"/>
                <a:chExt cx="374" cy="384"/>
              </a:xfrm>
            </p:grpSpPr>
            <p:sp>
              <p:nvSpPr>
                <p:cNvPr id="29753" name="Rectangle 16"/>
                <p:cNvSpPr>
                  <a:spLocks noChangeArrowheads="1"/>
                </p:cNvSpPr>
                <p:nvPr/>
              </p:nvSpPr>
              <p:spPr bwMode="auto">
                <a:xfrm>
                  <a:off x="3738" y="0"/>
                  <a:ext cx="2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10</a:t>
                  </a:r>
                </a:p>
                <a:p>
                  <a:pPr algn="ctr">
                    <a:spcBef>
                      <a:spcPct val="0"/>
                    </a:spcBef>
                    <a:buClrTx/>
                    <a:buSzTx/>
                    <a:buFontTx/>
                    <a:buNone/>
                  </a:pPr>
                  <a:endParaRPr lang="zh-CN" altLang="en-US" sz="1600">
                    <a:latin typeface="Times New Roman" panose="02020603050405020304" pitchFamily="18" charset="0"/>
                  </a:endParaRPr>
                </a:p>
              </p:txBody>
            </p:sp>
            <p:sp>
              <p:nvSpPr>
                <p:cNvPr id="29754" name="Rectangle 48"/>
                <p:cNvSpPr>
                  <a:spLocks noChangeArrowheads="1"/>
                </p:cNvSpPr>
                <p:nvPr/>
              </p:nvSpPr>
              <p:spPr bwMode="auto">
                <a:xfrm>
                  <a:off x="3695" y="0"/>
                  <a:ext cx="374"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0" name="Group 51"/>
              <p:cNvGrpSpPr>
                <a:grpSpLocks/>
              </p:cNvGrpSpPr>
              <p:nvPr/>
            </p:nvGrpSpPr>
            <p:grpSpPr bwMode="auto">
              <a:xfrm>
                <a:off x="0" y="384"/>
                <a:ext cx="465" cy="384"/>
                <a:chOff x="0" y="384"/>
                <a:chExt cx="465" cy="384"/>
              </a:xfrm>
            </p:grpSpPr>
            <p:sp>
              <p:nvSpPr>
                <p:cNvPr id="29751" name="Rectangle 17"/>
                <p:cNvSpPr>
                  <a:spLocks noChangeArrowheads="1" noTextEdit="1"/>
                </p:cNvSpPr>
                <p:nvPr/>
              </p:nvSpPr>
              <p:spPr bwMode="auto">
                <a:xfrm>
                  <a:off x="43" y="384"/>
                  <a:ext cx="37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29752" name="Rectangle 50"/>
                <p:cNvSpPr>
                  <a:spLocks noChangeArrowheads="1"/>
                </p:cNvSpPr>
                <p:nvPr/>
              </p:nvSpPr>
              <p:spPr bwMode="auto">
                <a:xfrm>
                  <a:off x="0" y="384"/>
                  <a:ext cx="46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1" name="Group 53"/>
              <p:cNvGrpSpPr>
                <a:grpSpLocks/>
              </p:cNvGrpSpPr>
              <p:nvPr/>
            </p:nvGrpSpPr>
            <p:grpSpPr bwMode="auto">
              <a:xfrm>
                <a:off x="465" y="384"/>
                <a:ext cx="357" cy="384"/>
                <a:chOff x="465" y="384"/>
                <a:chExt cx="357" cy="384"/>
              </a:xfrm>
            </p:grpSpPr>
            <p:sp>
              <p:nvSpPr>
                <p:cNvPr id="29749" name="Rectangle 18"/>
                <p:cNvSpPr>
                  <a:spLocks noChangeArrowheads="1"/>
                </p:cNvSpPr>
                <p:nvPr/>
              </p:nvSpPr>
              <p:spPr bwMode="auto">
                <a:xfrm>
                  <a:off x="508" y="384"/>
                  <a:ext cx="271"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4</a:t>
                  </a:r>
                </a:p>
                <a:p>
                  <a:pPr algn="ctr">
                    <a:spcBef>
                      <a:spcPct val="0"/>
                    </a:spcBef>
                    <a:buClrTx/>
                    <a:buSzTx/>
                    <a:buFontTx/>
                    <a:buNone/>
                  </a:pPr>
                  <a:endParaRPr lang="zh-CN" altLang="en-US" sz="1600">
                    <a:latin typeface="Times New Roman" panose="02020603050405020304" pitchFamily="18" charset="0"/>
                  </a:endParaRPr>
                </a:p>
              </p:txBody>
            </p:sp>
            <p:sp>
              <p:nvSpPr>
                <p:cNvPr id="29750" name="Rectangle 52"/>
                <p:cNvSpPr>
                  <a:spLocks noChangeArrowheads="1"/>
                </p:cNvSpPr>
                <p:nvPr/>
              </p:nvSpPr>
              <p:spPr bwMode="auto">
                <a:xfrm>
                  <a:off x="465" y="384"/>
                  <a:ext cx="357"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2" name="Group 55"/>
              <p:cNvGrpSpPr>
                <a:grpSpLocks/>
              </p:cNvGrpSpPr>
              <p:nvPr/>
            </p:nvGrpSpPr>
            <p:grpSpPr bwMode="auto">
              <a:xfrm>
                <a:off x="822" y="384"/>
                <a:ext cx="351" cy="384"/>
                <a:chOff x="822" y="384"/>
                <a:chExt cx="351" cy="384"/>
              </a:xfrm>
            </p:grpSpPr>
            <p:sp>
              <p:nvSpPr>
                <p:cNvPr id="29747" name="Rectangle 19"/>
                <p:cNvSpPr>
                  <a:spLocks noChangeArrowheads="1"/>
                </p:cNvSpPr>
                <p:nvPr/>
              </p:nvSpPr>
              <p:spPr bwMode="auto">
                <a:xfrm>
                  <a:off x="865" y="384"/>
                  <a:ext cx="26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5</a:t>
                  </a:r>
                </a:p>
                <a:p>
                  <a:pPr algn="ctr">
                    <a:spcBef>
                      <a:spcPct val="0"/>
                    </a:spcBef>
                    <a:buClrTx/>
                    <a:buSzTx/>
                    <a:buFontTx/>
                    <a:buNone/>
                  </a:pPr>
                  <a:endParaRPr lang="zh-CN" altLang="en-US" sz="1600">
                    <a:latin typeface="Times New Roman" panose="02020603050405020304" pitchFamily="18" charset="0"/>
                  </a:endParaRPr>
                </a:p>
              </p:txBody>
            </p:sp>
            <p:sp>
              <p:nvSpPr>
                <p:cNvPr id="29748" name="Rectangle 54"/>
                <p:cNvSpPr>
                  <a:spLocks noChangeArrowheads="1"/>
                </p:cNvSpPr>
                <p:nvPr/>
              </p:nvSpPr>
              <p:spPr bwMode="auto">
                <a:xfrm>
                  <a:off x="822" y="384"/>
                  <a:ext cx="35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3" name="Group 57"/>
              <p:cNvGrpSpPr>
                <a:grpSpLocks/>
              </p:cNvGrpSpPr>
              <p:nvPr/>
            </p:nvGrpSpPr>
            <p:grpSpPr bwMode="auto">
              <a:xfrm>
                <a:off x="1173" y="384"/>
                <a:ext cx="374" cy="384"/>
                <a:chOff x="1173" y="384"/>
                <a:chExt cx="374" cy="384"/>
              </a:xfrm>
            </p:grpSpPr>
            <p:sp>
              <p:nvSpPr>
                <p:cNvPr id="29745" name="Rectangle 20"/>
                <p:cNvSpPr>
                  <a:spLocks noChangeArrowheads="1"/>
                </p:cNvSpPr>
                <p:nvPr/>
              </p:nvSpPr>
              <p:spPr bwMode="auto">
                <a:xfrm>
                  <a:off x="1216" y="384"/>
                  <a:ext cx="2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2</a:t>
                  </a:r>
                </a:p>
                <a:p>
                  <a:pPr algn="ctr">
                    <a:spcBef>
                      <a:spcPct val="0"/>
                    </a:spcBef>
                    <a:buClrTx/>
                    <a:buSzTx/>
                    <a:buFontTx/>
                    <a:buNone/>
                  </a:pPr>
                  <a:endParaRPr lang="zh-CN" altLang="en-US" sz="1600">
                    <a:latin typeface="Times New Roman" panose="02020603050405020304" pitchFamily="18" charset="0"/>
                  </a:endParaRPr>
                </a:p>
              </p:txBody>
            </p:sp>
            <p:sp>
              <p:nvSpPr>
                <p:cNvPr id="29746" name="Rectangle 56"/>
                <p:cNvSpPr>
                  <a:spLocks noChangeArrowheads="1"/>
                </p:cNvSpPr>
                <p:nvPr/>
              </p:nvSpPr>
              <p:spPr bwMode="auto">
                <a:xfrm>
                  <a:off x="1173" y="384"/>
                  <a:ext cx="374"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4" name="Group 59"/>
              <p:cNvGrpSpPr>
                <a:grpSpLocks/>
              </p:cNvGrpSpPr>
              <p:nvPr/>
            </p:nvGrpSpPr>
            <p:grpSpPr bwMode="auto">
              <a:xfrm>
                <a:off x="1547" y="384"/>
                <a:ext cx="326" cy="384"/>
                <a:chOff x="1547" y="384"/>
                <a:chExt cx="326" cy="384"/>
              </a:xfrm>
            </p:grpSpPr>
            <p:sp>
              <p:nvSpPr>
                <p:cNvPr id="29743" name="Rectangle 21"/>
                <p:cNvSpPr>
                  <a:spLocks noChangeArrowheads="1"/>
                </p:cNvSpPr>
                <p:nvPr/>
              </p:nvSpPr>
              <p:spPr bwMode="auto">
                <a:xfrm>
                  <a:off x="1590" y="384"/>
                  <a:ext cx="240"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0</a:t>
                  </a:r>
                </a:p>
                <a:p>
                  <a:pPr algn="ctr">
                    <a:spcBef>
                      <a:spcPct val="0"/>
                    </a:spcBef>
                    <a:buClrTx/>
                    <a:buSzTx/>
                    <a:buFontTx/>
                    <a:buNone/>
                  </a:pPr>
                  <a:endParaRPr lang="zh-CN" altLang="en-US" sz="1600">
                    <a:latin typeface="Times New Roman" panose="02020603050405020304" pitchFamily="18" charset="0"/>
                  </a:endParaRPr>
                </a:p>
              </p:txBody>
            </p:sp>
            <p:sp>
              <p:nvSpPr>
                <p:cNvPr id="29744" name="Rectangle 58"/>
                <p:cNvSpPr>
                  <a:spLocks noChangeArrowheads="1"/>
                </p:cNvSpPr>
                <p:nvPr/>
              </p:nvSpPr>
              <p:spPr bwMode="auto">
                <a:xfrm>
                  <a:off x="1547" y="384"/>
                  <a:ext cx="326"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5" name="Group 61"/>
              <p:cNvGrpSpPr>
                <a:grpSpLocks/>
              </p:cNvGrpSpPr>
              <p:nvPr/>
            </p:nvGrpSpPr>
            <p:grpSpPr bwMode="auto">
              <a:xfrm>
                <a:off x="1873" y="384"/>
                <a:ext cx="422" cy="384"/>
                <a:chOff x="1873" y="384"/>
                <a:chExt cx="422" cy="384"/>
              </a:xfrm>
            </p:grpSpPr>
            <p:sp>
              <p:nvSpPr>
                <p:cNvPr id="29741" name="Rectangle 22"/>
                <p:cNvSpPr>
                  <a:spLocks noChangeArrowheads="1"/>
                </p:cNvSpPr>
                <p:nvPr/>
              </p:nvSpPr>
              <p:spPr bwMode="auto">
                <a:xfrm>
                  <a:off x="1916" y="384"/>
                  <a:ext cx="33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4</a:t>
                  </a:r>
                </a:p>
                <a:p>
                  <a:pPr algn="ctr">
                    <a:spcBef>
                      <a:spcPct val="0"/>
                    </a:spcBef>
                    <a:buClrTx/>
                    <a:buSzTx/>
                    <a:buFontTx/>
                    <a:buNone/>
                  </a:pPr>
                  <a:endParaRPr lang="zh-CN" altLang="en-US" sz="1600">
                    <a:latin typeface="Times New Roman" panose="02020603050405020304" pitchFamily="18" charset="0"/>
                  </a:endParaRPr>
                </a:p>
              </p:txBody>
            </p:sp>
            <p:sp>
              <p:nvSpPr>
                <p:cNvPr id="29742" name="Rectangle 60"/>
                <p:cNvSpPr>
                  <a:spLocks noChangeArrowheads="1"/>
                </p:cNvSpPr>
                <p:nvPr/>
              </p:nvSpPr>
              <p:spPr bwMode="auto">
                <a:xfrm>
                  <a:off x="1873" y="384"/>
                  <a:ext cx="42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6" name="Group 63"/>
              <p:cNvGrpSpPr>
                <a:grpSpLocks/>
              </p:cNvGrpSpPr>
              <p:nvPr/>
            </p:nvGrpSpPr>
            <p:grpSpPr bwMode="auto">
              <a:xfrm>
                <a:off x="2295" y="384"/>
                <a:ext cx="326" cy="384"/>
                <a:chOff x="2295" y="384"/>
                <a:chExt cx="326" cy="384"/>
              </a:xfrm>
            </p:grpSpPr>
            <p:sp>
              <p:nvSpPr>
                <p:cNvPr id="29739" name="Rectangle 23"/>
                <p:cNvSpPr>
                  <a:spLocks noChangeArrowheads="1"/>
                </p:cNvSpPr>
                <p:nvPr/>
              </p:nvSpPr>
              <p:spPr bwMode="auto">
                <a:xfrm>
                  <a:off x="2338" y="384"/>
                  <a:ext cx="240"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6</a:t>
                  </a:r>
                </a:p>
                <a:p>
                  <a:pPr algn="ctr">
                    <a:spcBef>
                      <a:spcPct val="0"/>
                    </a:spcBef>
                    <a:buClrTx/>
                    <a:buSzTx/>
                    <a:buFontTx/>
                    <a:buNone/>
                  </a:pPr>
                  <a:endParaRPr lang="zh-CN" altLang="en-US" sz="1600">
                    <a:latin typeface="Times New Roman" panose="02020603050405020304" pitchFamily="18" charset="0"/>
                  </a:endParaRPr>
                </a:p>
              </p:txBody>
            </p:sp>
            <p:sp>
              <p:nvSpPr>
                <p:cNvPr id="29740" name="Rectangle 62"/>
                <p:cNvSpPr>
                  <a:spLocks noChangeArrowheads="1"/>
                </p:cNvSpPr>
                <p:nvPr/>
              </p:nvSpPr>
              <p:spPr bwMode="auto">
                <a:xfrm>
                  <a:off x="2295" y="384"/>
                  <a:ext cx="326"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7" name="Group 65"/>
              <p:cNvGrpSpPr>
                <a:grpSpLocks/>
              </p:cNvGrpSpPr>
              <p:nvPr/>
            </p:nvGrpSpPr>
            <p:grpSpPr bwMode="auto">
              <a:xfrm>
                <a:off x="2621" y="384"/>
                <a:ext cx="374" cy="384"/>
                <a:chOff x="2621" y="384"/>
                <a:chExt cx="374" cy="384"/>
              </a:xfrm>
            </p:grpSpPr>
            <p:sp>
              <p:nvSpPr>
                <p:cNvPr id="29737" name="Rectangle 24"/>
                <p:cNvSpPr>
                  <a:spLocks noChangeArrowheads="1"/>
                </p:cNvSpPr>
                <p:nvPr/>
              </p:nvSpPr>
              <p:spPr bwMode="auto">
                <a:xfrm>
                  <a:off x="2664" y="384"/>
                  <a:ext cx="2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6</a:t>
                  </a:r>
                </a:p>
                <a:p>
                  <a:pPr algn="ctr">
                    <a:spcBef>
                      <a:spcPct val="0"/>
                    </a:spcBef>
                    <a:buClrTx/>
                    <a:buSzTx/>
                    <a:buFontTx/>
                    <a:buNone/>
                  </a:pPr>
                  <a:endParaRPr lang="zh-CN" altLang="en-US" sz="1600">
                    <a:latin typeface="Times New Roman" panose="02020603050405020304" pitchFamily="18" charset="0"/>
                  </a:endParaRPr>
                </a:p>
              </p:txBody>
            </p:sp>
            <p:sp>
              <p:nvSpPr>
                <p:cNvPr id="29738" name="Rectangle 64"/>
                <p:cNvSpPr>
                  <a:spLocks noChangeArrowheads="1"/>
                </p:cNvSpPr>
                <p:nvPr/>
              </p:nvSpPr>
              <p:spPr bwMode="auto">
                <a:xfrm>
                  <a:off x="2621" y="384"/>
                  <a:ext cx="374"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8" name="Group 67"/>
              <p:cNvGrpSpPr>
                <a:grpSpLocks/>
              </p:cNvGrpSpPr>
              <p:nvPr/>
            </p:nvGrpSpPr>
            <p:grpSpPr bwMode="auto">
              <a:xfrm>
                <a:off x="2995" y="384"/>
                <a:ext cx="374" cy="384"/>
                <a:chOff x="2995" y="384"/>
                <a:chExt cx="374" cy="384"/>
              </a:xfrm>
            </p:grpSpPr>
            <p:sp>
              <p:nvSpPr>
                <p:cNvPr id="29735" name="Rectangle 25"/>
                <p:cNvSpPr>
                  <a:spLocks noChangeArrowheads="1"/>
                </p:cNvSpPr>
                <p:nvPr/>
              </p:nvSpPr>
              <p:spPr bwMode="auto">
                <a:xfrm>
                  <a:off x="3038" y="384"/>
                  <a:ext cx="2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15</a:t>
                  </a:r>
                </a:p>
                <a:p>
                  <a:pPr algn="ctr">
                    <a:spcBef>
                      <a:spcPct val="0"/>
                    </a:spcBef>
                    <a:buClrTx/>
                    <a:buSzTx/>
                    <a:buFontTx/>
                    <a:buNone/>
                  </a:pPr>
                  <a:endParaRPr lang="zh-CN" altLang="en-US" sz="1600">
                    <a:latin typeface="Times New Roman" panose="02020603050405020304" pitchFamily="18" charset="0"/>
                  </a:endParaRPr>
                </a:p>
              </p:txBody>
            </p:sp>
            <p:sp>
              <p:nvSpPr>
                <p:cNvPr id="29736" name="Rectangle 66"/>
                <p:cNvSpPr>
                  <a:spLocks noChangeArrowheads="1"/>
                </p:cNvSpPr>
                <p:nvPr/>
              </p:nvSpPr>
              <p:spPr bwMode="auto">
                <a:xfrm>
                  <a:off x="2995" y="384"/>
                  <a:ext cx="374"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29" name="Group 69"/>
              <p:cNvGrpSpPr>
                <a:grpSpLocks/>
              </p:cNvGrpSpPr>
              <p:nvPr/>
            </p:nvGrpSpPr>
            <p:grpSpPr bwMode="auto">
              <a:xfrm>
                <a:off x="3369" y="384"/>
                <a:ext cx="326" cy="384"/>
                <a:chOff x="3369" y="384"/>
                <a:chExt cx="326" cy="384"/>
              </a:xfrm>
            </p:grpSpPr>
            <p:sp>
              <p:nvSpPr>
                <p:cNvPr id="29733" name="Rectangle 26"/>
                <p:cNvSpPr>
                  <a:spLocks noChangeArrowheads="1"/>
                </p:cNvSpPr>
                <p:nvPr/>
              </p:nvSpPr>
              <p:spPr bwMode="auto">
                <a:xfrm>
                  <a:off x="3412" y="384"/>
                  <a:ext cx="240"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0</a:t>
                  </a:r>
                </a:p>
                <a:p>
                  <a:pPr algn="ctr">
                    <a:spcBef>
                      <a:spcPct val="0"/>
                    </a:spcBef>
                    <a:buClrTx/>
                    <a:buSzTx/>
                    <a:buFontTx/>
                    <a:buNone/>
                  </a:pPr>
                  <a:endParaRPr lang="zh-CN" altLang="en-US" sz="1600">
                    <a:latin typeface="Times New Roman" panose="02020603050405020304" pitchFamily="18" charset="0"/>
                  </a:endParaRPr>
                </a:p>
              </p:txBody>
            </p:sp>
            <p:sp>
              <p:nvSpPr>
                <p:cNvPr id="29734" name="Rectangle 68"/>
                <p:cNvSpPr>
                  <a:spLocks noChangeArrowheads="1"/>
                </p:cNvSpPr>
                <p:nvPr/>
              </p:nvSpPr>
              <p:spPr bwMode="auto">
                <a:xfrm>
                  <a:off x="3369" y="384"/>
                  <a:ext cx="326"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29730" name="Group 71"/>
              <p:cNvGrpSpPr>
                <a:grpSpLocks/>
              </p:cNvGrpSpPr>
              <p:nvPr/>
            </p:nvGrpSpPr>
            <p:grpSpPr bwMode="auto">
              <a:xfrm>
                <a:off x="3695" y="384"/>
                <a:ext cx="374" cy="384"/>
                <a:chOff x="3695" y="384"/>
                <a:chExt cx="374" cy="384"/>
              </a:xfrm>
            </p:grpSpPr>
            <p:sp>
              <p:nvSpPr>
                <p:cNvPr id="29731" name="Rectangle 27"/>
                <p:cNvSpPr>
                  <a:spLocks noChangeArrowheads="1"/>
                </p:cNvSpPr>
                <p:nvPr/>
              </p:nvSpPr>
              <p:spPr bwMode="auto">
                <a:xfrm>
                  <a:off x="3738" y="384"/>
                  <a:ext cx="2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8</a:t>
                  </a:r>
                </a:p>
                <a:p>
                  <a:pPr algn="ctr">
                    <a:spcBef>
                      <a:spcPct val="0"/>
                    </a:spcBef>
                    <a:buClrTx/>
                    <a:buSzTx/>
                    <a:buFontTx/>
                    <a:buNone/>
                  </a:pPr>
                  <a:endParaRPr lang="zh-CN" altLang="en-US" sz="1600">
                    <a:latin typeface="Times New Roman" panose="02020603050405020304" pitchFamily="18" charset="0"/>
                  </a:endParaRPr>
                </a:p>
              </p:txBody>
            </p:sp>
            <p:sp>
              <p:nvSpPr>
                <p:cNvPr id="29732" name="Rectangle 70"/>
                <p:cNvSpPr>
                  <a:spLocks noChangeArrowheads="1"/>
                </p:cNvSpPr>
                <p:nvPr/>
              </p:nvSpPr>
              <p:spPr bwMode="auto">
                <a:xfrm>
                  <a:off x="3695" y="384"/>
                  <a:ext cx="374"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sp>
          <p:nvSpPr>
            <p:cNvPr id="29708" name="Rectangle 73"/>
            <p:cNvSpPr>
              <a:spLocks noChangeArrowheads="1"/>
            </p:cNvSpPr>
            <p:nvPr/>
          </p:nvSpPr>
          <p:spPr bwMode="auto">
            <a:xfrm>
              <a:off x="-3" y="-3"/>
              <a:ext cx="4075" cy="774"/>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sp>
        <p:nvSpPr>
          <p:cNvPr id="29703" name="Rectangle 76"/>
          <p:cNvSpPr>
            <a:spLocks noChangeArrowheads="1"/>
          </p:cNvSpPr>
          <p:nvPr/>
        </p:nvSpPr>
        <p:spPr bwMode="auto">
          <a:xfrm>
            <a:off x="3919538"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29704" name="Object 75"/>
          <p:cNvGraphicFramePr>
            <a:graphicFrameLocks noChangeAspect="1"/>
          </p:cNvGraphicFramePr>
          <p:nvPr/>
        </p:nvGraphicFramePr>
        <p:xfrm>
          <a:off x="1600200" y="5227638"/>
          <a:ext cx="2324100" cy="763587"/>
        </p:xfrm>
        <a:graphic>
          <a:graphicData uri="http://schemas.openxmlformats.org/presentationml/2006/ole">
            <mc:AlternateContent xmlns:mc="http://schemas.openxmlformats.org/markup-compatibility/2006">
              <mc:Choice xmlns:v="urn:schemas-microsoft-com:vml" Requires="v">
                <p:oleObj spid="_x0000_s29847" r:id="rId5" imgW="1307532" imgH="431613" progId="Equation.3">
                  <p:embed/>
                </p:oleObj>
              </mc:Choice>
              <mc:Fallback>
                <p:oleObj r:id="rId5" imgW="1307532" imgH="431613" progId="Equation.3">
                  <p:embed/>
                  <p:pic>
                    <p:nvPicPr>
                      <p:cNvPr id="0" name="Object 7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5227638"/>
                        <a:ext cx="2324100"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5" name="Rectangle 78"/>
          <p:cNvSpPr>
            <a:spLocks noChangeArrowheads="1"/>
          </p:cNvSpPr>
          <p:nvPr/>
        </p:nvSpPr>
        <p:spPr bwMode="auto">
          <a:xfrm>
            <a:off x="3357563"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29706" name="Object 77"/>
          <p:cNvGraphicFramePr>
            <a:graphicFrameLocks noChangeAspect="1"/>
          </p:cNvGraphicFramePr>
          <p:nvPr/>
        </p:nvGraphicFramePr>
        <p:xfrm>
          <a:off x="4267200" y="5213350"/>
          <a:ext cx="4408488" cy="777875"/>
        </p:xfrm>
        <a:graphic>
          <a:graphicData uri="http://schemas.openxmlformats.org/presentationml/2006/ole">
            <mc:AlternateContent xmlns:mc="http://schemas.openxmlformats.org/markup-compatibility/2006">
              <mc:Choice xmlns:v="urn:schemas-microsoft-com:vml" Requires="v">
                <p:oleObj spid="_x0000_s29848" r:id="rId7" imgW="2425700" imgH="431800" progId="Equation.3">
                  <p:embed/>
                </p:oleObj>
              </mc:Choice>
              <mc:Fallback>
                <p:oleObj r:id="rId7" imgW="2425700" imgH="431800" progId="Equation.3">
                  <p:embed/>
                  <p:pic>
                    <p:nvPicPr>
                      <p:cNvPr id="0" name="Object 7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7200" y="5213350"/>
                        <a:ext cx="4408488"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p:txBody>
          <a:bodyPr/>
          <a:lstStyle/>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endParaRPr lang="zh-CN" altLang="en-US" dirty="0" smtClean="0"/>
          </a:p>
          <a:p>
            <a:pPr algn="just" eaLnBrk="1" hangingPunct="1"/>
            <a:r>
              <a:rPr lang="zh-CN" altLang="en-US" dirty="0" smtClean="0"/>
              <a:t>由置信度95%对应的        ，因此，可以以95%的把握说总体平均水平大约在</a:t>
            </a:r>
          </a:p>
          <a:p>
            <a:pPr algn="just" eaLnBrk="1" hangingPunct="1">
              <a:buFont typeface="Wingdings" panose="05000000000000000000" pitchFamily="2" charset="2"/>
              <a:buNone/>
            </a:pPr>
            <a:r>
              <a:rPr lang="zh-CN" altLang="en-US" dirty="0" smtClean="0"/>
              <a:t>            之间，即2.4295和7.5705之间。</a:t>
            </a:r>
          </a:p>
          <a:p>
            <a:pPr eaLnBrk="1" hangingPunct="1"/>
            <a:endParaRPr lang="zh-CN" altLang="en-US" dirty="0" smtClean="0"/>
          </a:p>
        </p:txBody>
      </p:sp>
      <p:sp>
        <p:nvSpPr>
          <p:cNvPr id="30723" name="Rectangle 5"/>
          <p:cNvSpPr>
            <a:spLocks noChangeArrowheads="1"/>
          </p:cNvSpPr>
          <p:nvPr/>
        </p:nvSpPr>
        <p:spPr bwMode="auto">
          <a:xfrm>
            <a:off x="4252913"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072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2200" y="1772816"/>
            <a:ext cx="1922463"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Rectangle 7"/>
          <p:cNvSpPr>
            <a:spLocks noChangeArrowheads="1"/>
          </p:cNvSpPr>
          <p:nvPr/>
        </p:nvSpPr>
        <p:spPr bwMode="auto">
          <a:xfrm>
            <a:off x="3319463"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0726" name="Object 6"/>
          <p:cNvGraphicFramePr>
            <a:graphicFrameLocks noChangeAspect="1"/>
          </p:cNvGraphicFramePr>
          <p:nvPr>
            <p:extLst>
              <p:ext uri="{D42A27DB-BD31-4B8C-83A1-F6EECF244321}">
                <p14:modId xmlns:p14="http://schemas.microsoft.com/office/powerpoint/2010/main" val="275212544"/>
              </p:ext>
            </p:extLst>
          </p:nvPr>
        </p:nvGraphicFramePr>
        <p:xfrm>
          <a:off x="2195736" y="2581275"/>
          <a:ext cx="5446712" cy="847725"/>
        </p:xfrm>
        <a:graphic>
          <a:graphicData uri="http://schemas.openxmlformats.org/presentationml/2006/ole">
            <mc:AlternateContent xmlns:mc="http://schemas.openxmlformats.org/markup-compatibility/2006">
              <mc:Choice xmlns:v="urn:schemas-microsoft-com:vml" Requires="v">
                <p:oleObj spid="_x0000_s30877" r:id="rId4" imgW="2501900" imgH="393700" progId="Equation.3">
                  <p:embed/>
                </p:oleObj>
              </mc:Choice>
              <mc:Fallback>
                <p:oleObj r:id="rId4" imgW="2501900" imgH="3937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2581275"/>
                        <a:ext cx="5446712"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7" name="Rectangle 9"/>
          <p:cNvSpPr>
            <a:spLocks noChangeArrowheads="1"/>
          </p:cNvSpPr>
          <p:nvPr/>
        </p:nvSpPr>
        <p:spPr bwMode="auto">
          <a:xfrm>
            <a:off x="3886200" y="3271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0728" name="Object 8"/>
          <p:cNvGraphicFramePr>
            <a:graphicFrameLocks noChangeAspect="1"/>
          </p:cNvGraphicFramePr>
          <p:nvPr>
            <p:extLst>
              <p:ext uri="{D42A27DB-BD31-4B8C-83A1-F6EECF244321}">
                <p14:modId xmlns:p14="http://schemas.microsoft.com/office/powerpoint/2010/main" val="3254003648"/>
              </p:ext>
            </p:extLst>
          </p:nvPr>
        </p:nvGraphicFramePr>
        <p:xfrm>
          <a:off x="2339752" y="3501008"/>
          <a:ext cx="2705100" cy="620712"/>
        </p:xfrm>
        <a:graphic>
          <a:graphicData uri="http://schemas.openxmlformats.org/presentationml/2006/ole">
            <mc:AlternateContent xmlns:mc="http://schemas.openxmlformats.org/markup-compatibility/2006">
              <mc:Choice xmlns:v="urn:schemas-microsoft-com:vml" Requires="v">
                <p:oleObj spid="_x0000_s30878" r:id="rId6" imgW="1371600" imgH="317500" progId="Equation.3">
                  <p:embed/>
                </p:oleObj>
              </mc:Choice>
              <mc:Fallback>
                <p:oleObj r:id="rId6" imgW="1371600" imgH="317500"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39752" y="3501008"/>
                        <a:ext cx="2705100"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9" name="Rectangle 11"/>
          <p:cNvSpPr>
            <a:spLocks noChangeArrowheads="1"/>
          </p:cNvSpPr>
          <p:nvPr/>
        </p:nvSpPr>
        <p:spPr bwMode="auto">
          <a:xfrm>
            <a:off x="4319588"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0730" name="Object 10"/>
          <p:cNvGraphicFramePr>
            <a:graphicFrameLocks noChangeAspect="1"/>
          </p:cNvGraphicFramePr>
          <p:nvPr/>
        </p:nvGraphicFramePr>
        <p:xfrm>
          <a:off x="5219700" y="4437063"/>
          <a:ext cx="1223963" cy="438150"/>
        </p:xfrm>
        <a:graphic>
          <a:graphicData uri="http://schemas.openxmlformats.org/presentationml/2006/ole">
            <mc:AlternateContent xmlns:mc="http://schemas.openxmlformats.org/markup-compatibility/2006">
              <mc:Choice xmlns:v="urn:schemas-microsoft-com:vml" Requires="v">
                <p:oleObj spid="_x0000_s30879" r:id="rId8" imgW="507780" imgH="177723" progId="Equation.3">
                  <p:embed/>
                </p:oleObj>
              </mc:Choice>
              <mc:Fallback>
                <p:oleObj r:id="rId8" imgW="507780" imgH="177723"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9700" y="4437063"/>
                        <a:ext cx="122396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31" name="Rectangle 13"/>
          <p:cNvSpPr>
            <a:spLocks noChangeArrowheads="1"/>
          </p:cNvSpPr>
          <p:nvPr/>
        </p:nvSpPr>
        <p:spPr bwMode="auto">
          <a:xfrm>
            <a:off x="4052888"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0732" name="Object 12"/>
          <p:cNvGraphicFramePr>
            <a:graphicFrameLocks noChangeAspect="1"/>
          </p:cNvGraphicFramePr>
          <p:nvPr/>
        </p:nvGraphicFramePr>
        <p:xfrm>
          <a:off x="609600" y="5562600"/>
          <a:ext cx="2209800" cy="385763"/>
        </p:xfrm>
        <a:graphic>
          <a:graphicData uri="http://schemas.openxmlformats.org/presentationml/2006/ole">
            <mc:AlternateContent xmlns:mc="http://schemas.openxmlformats.org/markup-compatibility/2006">
              <mc:Choice xmlns:v="urn:schemas-microsoft-com:vml" Requires="v">
                <p:oleObj spid="_x0000_s30880" r:id="rId10" imgW="1040948" imgH="177723" progId="Equation.3">
                  <p:embed/>
                </p:oleObj>
              </mc:Choice>
              <mc:Fallback>
                <p:oleObj r:id="rId10" imgW="1040948" imgH="177723" progId="Equation.3">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9600" y="5562600"/>
                        <a:ext cx="22098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zh-CN" altLang="en-US" smtClean="0"/>
              <a:t>有放回简单随机抽样</a:t>
            </a:r>
          </a:p>
        </p:txBody>
      </p:sp>
      <p:sp>
        <p:nvSpPr>
          <p:cNvPr id="31747" name="Rectangle 6"/>
          <p:cNvSpPr>
            <a:spLocks noChangeArrowheads="1"/>
          </p:cNvSpPr>
          <p:nvPr/>
        </p:nvSpPr>
        <p:spPr bwMode="auto">
          <a:xfrm>
            <a:off x="426720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1748" name="Object 5"/>
          <p:cNvGraphicFramePr>
            <a:graphicFrameLocks noChangeAspect="1"/>
          </p:cNvGraphicFramePr>
          <p:nvPr>
            <p:extLst>
              <p:ext uri="{D42A27DB-BD31-4B8C-83A1-F6EECF244321}">
                <p14:modId xmlns:p14="http://schemas.microsoft.com/office/powerpoint/2010/main" val="3122766921"/>
              </p:ext>
            </p:extLst>
          </p:nvPr>
        </p:nvGraphicFramePr>
        <p:xfrm>
          <a:off x="2362200" y="2078236"/>
          <a:ext cx="2065338" cy="774700"/>
        </p:xfrm>
        <a:graphic>
          <a:graphicData uri="http://schemas.openxmlformats.org/presentationml/2006/ole">
            <mc:AlternateContent xmlns:mc="http://schemas.openxmlformats.org/markup-compatibility/2006">
              <mc:Choice xmlns:v="urn:schemas-microsoft-com:vml" Requires="v">
                <p:oleObj spid="_x0000_s31861" r:id="rId3" imgW="609600" imgH="228600" progId="Equation.3">
                  <p:embed/>
                </p:oleObj>
              </mc:Choice>
              <mc:Fallback>
                <p:oleObj r:id="rId3" imgW="609600" imgH="2286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2078236"/>
                        <a:ext cx="2065338"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49" name="Rectangle 8"/>
          <p:cNvSpPr>
            <a:spLocks noChangeArrowheads="1"/>
          </p:cNvSpPr>
          <p:nvPr/>
        </p:nvSpPr>
        <p:spPr bwMode="auto">
          <a:xfrm>
            <a:off x="371475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1750" name="Object 7"/>
          <p:cNvGraphicFramePr>
            <a:graphicFrameLocks noChangeAspect="1"/>
          </p:cNvGraphicFramePr>
          <p:nvPr>
            <p:extLst>
              <p:ext uri="{D42A27DB-BD31-4B8C-83A1-F6EECF244321}">
                <p14:modId xmlns:p14="http://schemas.microsoft.com/office/powerpoint/2010/main" val="514549751"/>
              </p:ext>
            </p:extLst>
          </p:nvPr>
        </p:nvGraphicFramePr>
        <p:xfrm>
          <a:off x="2124075" y="3094980"/>
          <a:ext cx="3875088" cy="1054100"/>
        </p:xfrm>
        <a:graphic>
          <a:graphicData uri="http://schemas.openxmlformats.org/presentationml/2006/ole">
            <mc:AlternateContent xmlns:mc="http://schemas.openxmlformats.org/markup-compatibility/2006">
              <mc:Choice xmlns:v="urn:schemas-microsoft-com:vml" Requires="v">
                <p:oleObj spid="_x0000_s31862" name="Equation" r:id="rId5" imgW="1435100" imgH="393700" progId="Equation.3">
                  <p:embed/>
                </p:oleObj>
              </mc:Choice>
              <mc:Fallback>
                <p:oleObj name="Equation" r:id="rId5" imgW="1435100" imgH="3937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4075" y="3094980"/>
                        <a:ext cx="3875088"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51" name="Rectangle 10"/>
          <p:cNvSpPr>
            <a:spLocks noChangeArrowheads="1"/>
          </p:cNvSpPr>
          <p:nvPr/>
        </p:nvSpPr>
        <p:spPr bwMode="auto">
          <a:xfrm>
            <a:off x="4100513"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1752" name="Object 11"/>
          <p:cNvGraphicFramePr>
            <a:graphicFrameLocks noChangeAspect="1"/>
          </p:cNvGraphicFramePr>
          <p:nvPr>
            <p:extLst>
              <p:ext uri="{D42A27DB-BD31-4B8C-83A1-F6EECF244321}">
                <p14:modId xmlns:p14="http://schemas.microsoft.com/office/powerpoint/2010/main" val="902028336"/>
              </p:ext>
            </p:extLst>
          </p:nvPr>
        </p:nvGraphicFramePr>
        <p:xfrm>
          <a:off x="2268538" y="4292823"/>
          <a:ext cx="2447925" cy="1368425"/>
        </p:xfrm>
        <a:graphic>
          <a:graphicData uri="http://schemas.openxmlformats.org/presentationml/2006/ole">
            <mc:AlternateContent xmlns:mc="http://schemas.openxmlformats.org/markup-compatibility/2006">
              <mc:Choice xmlns:v="urn:schemas-microsoft-com:vml" Requires="v">
                <p:oleObj spid="_x0000_s31863" name="Equation" r:id="rId7" imgW="698197" imgH="393529" progId="Equation.3">
                  <p:embed/>
                </p:oleObj>
              </mc:Choice>
              <mc:Fallback>
                <p:oleObj name="Equation" r:id="rId7" imgW="698197" imgH="393529" progId="Equation.3">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68538" y="4292823"/>
                        <a:ext cx="24479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二、对总体总量的估计</a:t>
            </a:r>
            <a:r>
              <a:rPr lang="zh-CN" altLang="en-US" smtClean="0"/>
              <a:t> </a:t>
            </a:r>
          </a:p>
        </p:txBody>
      </p:sp>
      <p:sp>
        <p:nvSpPr>
          <p:cNvPr id="32771" name="Rectangle 5"/>
          <p:cNvSpPr>
            <a:spLocks noChangeArrowheads="1"/>
          </p:cNvSpPr>
          <p:nvPr/>
        </p:nvSpPr>
        <p:spPr bwMode="auto">
          <a:xfrm>
            <a:off x="4081463"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277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2033588"/>
            <a:ext cx="2867025"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Rectangle 7"/>
          <p:cNvSpPr>
            <a:spLocks noChangeArrowheads="1"/>
          </p:cNvSpPr>
          <p:nvPr/>
        </p:nvSpPr>
        <p:spPr bwMode="auto">
          <a:xfrm>
            <a:off x="400050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277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1500" y="1981200"/>
            <a:ext cx="2881313"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Rectangle 9"/>
          <p:cNvSpPr>
            <a:spLocks noChangeArrowheads="1"/>
          </p:cNvSpPr>
          <p:nvPr/>
        </p:nvSpPr>
        <p:spPr bwMode="auto">
          <a:xfrm>
            <a:off x="4281488"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2776"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0" y="3429000"/>
            <a:ext cx="18288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7" name="Rectangle 11"/>
          <p:cNvSpPr>
            <a:spLocks noChangeArrowheads="1"/>
          </p:cNvSpPr>
          <p:nvPr/>
        </p:nvSpPr>
        <p:spPr bwMode="auto">
          <a:xfrm>
            <a:off x="3595688"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2778"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5513" y="4365625"/>
            <a:ext cx="3862387"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9" name="Rectangle 13"/>
          <p:cNvSpPr>
            <a:spLocks noChangeArrowheads="1"/>
          </p:cNvSpPr>
          <p:nvPr/>
        </p:nvSpPr>
        <p:spPr bwMode="auto">
          <a:xfrm>
            <a:off x="363855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2780"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24075" y="5373688"/>
            <a:ext cx="39290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zh-CN" altLang="en-US" sz="3200" smtClean="0">
                <a:latin typeface="宋体" panose="02010600030101010101" pitchFamily="2" charset="-122"/>
              </a:rPr>
              <a:t>【</a:t>
            </a:r>
            <a:r>
              <a:rPr lang="zh-CN" altLang="en-US" sz="3200" b="1" smtClean="0">
                <a:latin typeface="宋体" panose="02010600030101010101" pitchFamily="2" charset="-122"/>
              </a:rPr>
              <a:t>例2.4</a:t>
            </a:r>
            <a:r>
              <a:rPr lang="zh-CN" altLang="en-US" sz="3200" smtClean="0">
                <a:latin typeface="宋体" panose="02010600030101010101" pitchFamily="2" charset="-122"/>
              </a:rPr>
              <a:t>】续例2.3。估计总体总量，并给出在置信度95%的条件下，估计的极限相对误差。</a:t>
            </a:r>
            <a:endParaRPr lang="zh-CN" altLang="en-US" sz="3200" smtClean="0"/>
          </a:p>
        </p:txBody>
      </p:sp>
      <p:sp>
        <p:nvSpPr>
          <p:cNvPr id="33795" name="Rectangle 3"/>
          <p:cNvSpPr>
            <a:spLocks noGrp="1" noChangeArrowheads="1"/>
          </p:cNvSpPr>
          <p:nvPr>
            <p:ph type="body" idx="1"/>
          </p:nvPr>
        </p:nvSpPr>
        <p:spPr/>
        <p:txBody>
          <a:bodyPr/>
          <a:lstStyle/>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endParaRPr lang="zh-CN" altLang="en-US" dirty="0" smtClean="0"/>
          </a:p>
          <a:p>
            <a:pPr algn="just" eaLnBrk="1" hangingPunct="1"/>
            <a:r>
              <a:rPr lang="zh-CN" altLang="en-US" sz="1800" dirty="0" smtClean="0"/>
              <a:t>在置信度95%下，   的极限相对误差为：</a:t>
            </a:r>
          </a:p>
          <a:p>
            <a:pPr eaLnBrk="1" hangingPunct="1"/>
            <a:endParaRPr lang="zh-CN" altLang="en-US" sz="1800" dirty="0" smtClean="0"/>
          </a:p>
        </p:txBody>
      </p:sp>
      <p:sp>
        <p:nvSpPr>
          <p:cNvPr id="33796" name="Rectangle 5"/>
          <p:cNvSpPr>
            <a:spLocks noChangeArrowheads="1"/>
          </p:cNvSpPr>
          <p:nvPr/>
        </p:nvSpPr>
        <p:spPr bwMode="auto">
          <a:xfrm>
            <a:off x="4019550" y="33194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3797" name="Object 4"/>
          <p:cNvGraphicFramePr>
            <a:graphicFrameLocks noChangeAspect="1"/>
          </p:cNvGraphicFramePr>
          <p:nvPr>
            <p:extLst>
              <p:ext uri="{D42A27DB-BD31-4B8C-83A1-F6EECF244321}">
                <p14:modId xmlns:p14="http://schemas.microsoft.com/office/powerpoint/2010/main" val="2947322473"/>
              </p:ext>
            </p:extLst>
          </p:nvPr>
        </p:nvGraphicFramePr>
        <p:xfrm>
          <a:off x="1905000" y="2132856"/>
          <a:ext cx="3530600" cy="698500"/>
        </p:xfrm>
        <a:graphic>
          <a:graphicData uri="http://schemas.openxmlformats.org/presentationml/2006/ole">
            <mc:AlternateContent xmlns:mc="http://schemas.openxmlformats.org/markup-compatibility/2006">
              <mc:Choice xmlns:v="urn:schemas-microsoft-com:vml" Requires="v">
                <p:oleObj spid="_x0000_s33986" r:id="rId3" imgW="1104421" imgH="215806" progId="Equation.3">
                  <p:embed/>
                </p:oleObj>
              </mc:Choice>
              <mc:Fallback>
                <p:oleObj r:id="rId3" imgW="1104421" imgH="21580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132856"/>
                        <a:ext cx="35306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798" name="Rectangle 7"/>
          <p:cNvSpPr>
            <a:spLocks noChangeArrowheads="1"/>
          </p:cNvSpPr>
          <p:nvPr/>
        </p:nvSpPr>
        <p:spPr bwMode="auto">
          <a:xfrm>
            <a:off x="3386138"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3799" name="Object 6"/>
          <p:cNvGraphicFramePr>
            <a:graphicFrameLocks noChangeAspect="1"/>
          </p:cNvGraphicFramePr>
          <p:nvPr>
            <p:extLst>
              <p:ext uri="{D42A27DB-BD31-4B8C-83A1-F6EECF244321}">
                <p14:modId xmlns:p14="http://schemas.microsoft.com/office/powerpoint/2010/main" val="3671858048"/>
              </p:ext>
            </p:extLst>
          </p:nvPr>
        </p:nvGraphicFramePr>
        <p:xfrm>
          <a:off x="1828328" y="3068960"/>
          <a:ext cx="4687888" cy="773112"/>
        </p:xfrm>
        <a:graphic>
          <a:graphicData uri="http://schemas.openxmlformats.org/presentationml/2006/ole">
            <mc:AlternateContent xmlns:mc="http://schemas.openxmlformats.org/markup-compatibility/2006">
              <mc:Choice xmlns:v="urn:schemas-microsoft-com:vml" Requires="v">
                <p:oleObj spid="_x0000_s33987" r:id="rId5" imgW="2374900" imgH="393700" progId="Equation.3">
                  <p:embed/>
                </p:oleObj>
              </mc:Choice>
              <mc:Fallback>
                <p:oleObj r:id="rId5" imgW="2374900" imgH="3937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328" y="3068960"/>
                        <a:ext cx="4687888"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800" name="Rectangle 9"/>
          <p:cNvSpPr>
            <a:spLocks noChangeArrowheads="1"/>
          </p:cNvSpPr>
          <p:nvPr/>
        </p:nvSpPr>
        <p:spPr bwMode="auto">
          <a:xfrm>
            <a:off x="3814763" y="32813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3801" name="Object 8"/>
          <p:cNvGraphicFramePr>
            <a:graphicFrameLocks noChangeAspect="1"/>
          </p:cNvGraphicFramePr>
          <p:nvPr/>
        </p:nvGraphicFramePr>
        <p:xfrm>
          <a:off x="1979613" y="4076700"/>
          <a:ext cx="2878137" cy="561975"/>
        </p:xfrm>
        <a:graphic>
          <a:graphicData uri="http://schemas.openxmlformats.org/presentationml/2006/ole">
            <mc:AlternateContent xmlns:mc="http://schemas.openxmlformats.org/markup-compatibility/2006">
              <mc:Choice xmlns:v="urn:schemas-microsoft-com:vml" Requires="v">
                <p:oleObj spid="_x0000_s33988" r:id="rId7" imgW="1511300" imgH="292100" progId="Equation.3">
                  <p:embed/>
                </p:oleObj>
              </mc:Choice>
              <mc:Fallback>
                <p:oleObj r:id="rId7" imgW="1511300" imgH="2921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79613" y="4076700"/>
                        <a:ext cx="2878137"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802" name="Rectangle 11"/>
          <p:cNvSpPr>
            <a:spLocks noChangeArrowheads="1"/>
          </p:cNvSpPr>
          <p:nvPr/>
        </p:nvSpPr>
        <p:spPr bwMode="auto">
          <a:xfrm>
            <a:off x="3224213" y="32051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3803" name="Object 10"/>
          <p:cNvGraphicFramePr>
            <a:graphicFrameLocks noChangeAspect="1"/>
          </p:cNvGraphicFramePr>
          <p:nvPr/>
        </p:nvGraphicFramePr>
        <p:xfrm>
          <a:off x="1835150" y="5373688"/>
          <a:ext cx="5335588" cy="885825"/>
        </p:xfrm>
        <a:graphic>
          <a:graphicData uri="http://schemas.openxmlformats.org/presentationml/2006/ole">
            <mc:AlternateContent xmlns:mc="http://schemas.openxmlformats.org/markup-compatibility/2006">
              <mc:Choice xmlns:v="urn:schemas-microsoft-com:vml" Requires="v">
                <p:oleObj spid="_x0000_s33989" r:id="rId9" imgW="2692400" imgH="444500" progId="Equation.3">
                  <p:embed/>
                </p:oleObj>
              </mc:Choice>
              <mc:Fallback>
                <p:oleObj r:id="rId9" imgW="2692400" imgH="4445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35150" y="5373688"/>
                        <a:ext cx="5335588"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804" name="Rectangle 13"/>
          <p:cNvSpPr>
            <a:spLocks noChangeArrowheads="1"/>
          </p:cNvSpPr>
          <p:nvPr/>
        </p:nvSpPr>
        <p:spPr bwMode="auto">
          <a:xfrm>
            <a:off x="4500563"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3805" name="Object 12"/>
          <p:cNvGraphicFramePr>
            <a:graphicFrameLocks noChangeAspect="1"/>
          </p:cNvGraphicFramePr>
          <p:nvPr/>
        </p:nvGraphicFramePr>
        <p:xfrm>
          <a:off x="3429000" y="4876800"/>
          <a:ext cx="252413" cy="352425"/>
        </p:xfrm>
        <a:graphic>
          <a:graphicData uri="http://schemas.openxmlformats.org/presentationml/2006/ole">
            <mc:AlternateContent xmlns:mc="http://schemas.openxmlformats.org/markup-compatibility/2006">
              <mc:Choice xmlns:v="urn:schemas-microsoft-com:vml" Requires="v">
                <p:oleObj spid="_x0000_s33990" r:id="rId11" imgW="139639" imgH="203112" progId="Equation.3">
                  <p:embed/>
                </p:oleObj>
              </mc:Choice>
              <mc:Fallback>
                <p:oleObj r:id="rId11" imgW="139639" imgH="203112" progId="Equation.3">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29000" y="4876800"/>
                        <a:ext cx="252413"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just" eaLnBrk="1" hangingPunct="1"/>
            <a:r>
              <a:rPr lang="zh-CN" altLang="en-US" sz="3200" smtClean="0"/>
              <a:t>放回简单随机抽样与不放回简单随机抽样</a:t>
            </a:r>
            <a:endParaRPr lang="en-US" altLang="zh-CN" sz="3200" smtClean="0"/>
          </a:p>
        </p:txBody>
      </p:sp>
      <p:sp>
        <p:nvSpPr>
          <p:cNvPr id="7171" name="Rectangle 3"/>
          <p:cNvSpPr>
            <a:spLocks noGrp="1" noChangeArrowheads="1"/>
          </p:cNvSpPr>
          <p:nvPr>
            <p:ph type="body" idx="1"/>
          </p:nvPr>
        </p:nvSpPr>
        <p:spPr/>
        <p:txBody>
          <a:bodyPr/>
          <a:lstStyle/>
          <a:p>
            <a:pPr algn="just" eaLnBrk="1" hangingPunct="1">
              <a:defRPr/>
            </a:pPr>
            <a:r>
              <a:rPr lang="zh-CN" altLang="en-US" sz="2000" smtClean="0"/>
              <a:t>放回</a:t>
            </a:r>
            <a:r>
              <a:rPr lang="zh-CN" altLang="en-US" sz="2000"/>
              <a:t>简单随机抽样(</a:t>
            </a:r>
            <a:r>
              <a:rPr lang="en-US" altLang="zh-CN" sz="2000"/>
              <a:t>SRS with replacement)</a:t>
            </a:r>
          </a:p>
          <a:p>
            <a:pPr lvl="1" algn="just" eaLnBrk="1" hangingPunct="1">
              <a:defRPr/>
            </a:pPr>
            <a:r>
              <a:rPr lang="zh-CN" altLang="en-US" sz="1800"/>
              <a:t>当从总体</a:t>
            </a:r>
            <a:r>
              <a:rPr lang="en-US" altLang="zh-CN" sz="1800"/>
              <a:t>N</a:t>
            </a:r>
            <a:r>
              <a:rPr lang="zh-CN" altLang="en-US" sz="1800"/>
              <a:t>个抽样单元中抽取</a:t>
            </a:r>
            <a:r>
              <a:rPr lang="en-US" altLang="zh-CN" sz="1800"/>
              <a:t>n</a:t>
            </a:r>
            <a:r>
              <a:rPr lang="zh-CN" altLang="en-US" sz="1800"/>
              <a:t>个抽样单元时，如果依次抽取单元时，不管以前是否被抽中过，每次都从</a:t>
            </a:r>
            <a:r>
              <a:rPr lang="en-US" altLang="zh-CN" sz="1800"/>
              <a:t>N</a:t>
            </a:r>
            <a:r>
              <a:rPr lang="zh-CN" altLang="en-US" sz="1800"/>
              <a:t>个抽样单元中随机抽取，这时，所有可能的样本为  ?  个(考虑样本单元的顺序),</a:t>
            </a:r>
          </a:p>
          <a:p>
            <a:pPr lvl="1" algn="just" eaLnBrk="1" hangingPunct="1">
              <a:defRPr/>
            </a:pPr>
            <a:r>
              <a:rPr lang="zh-CN" altLang="en-US" sz="1800"/>
              <a:t>每个样本被抽中的概率为?</a:t>
            </a:r>
            <a:endParaRPr lang="en-US" altLang="zh-CN" sz="1800"/>
          </a:p>
          <a:p>
            <a:pPr algn="just" eaLnBrk="1" hangingPunct="1">
              <a:defRPr/>
            </a:pPr>
            <a:r>
              <a:rPr lang="zh-CN" altLang="en-US" sz="2000"/>
              <a:t>放回简单随机抽样在每次抽取样本单元时，都将前一次抽取的样本单元放回总体，因此，总体的结构不变，抽样是</a:t>
            </a:r>
            <a:r>
              <a:rPr lang="zh-CN" altLang="en-US" sz="2000" u="sng">
                <a:effectLst>
                  <a:outerShdw blurRad="38100" dist="38100" dir="2700000" algn="tl">
                    <a:srgbClr val="C0C0C0"/>
                  </a:outerShdw>
                </a:effectLst>
              </a:rPr>
              <a:t>相互独立</a:t>
            </a:r>
            <a:r>
              <a:rPr lang="zh-CN" altLang="en-US" sz="2000"/>
              <a:t>进行的，这一点是它与不放回简单随机抽样的主要不同之处。</a:t>
            </a:r>
          </a:p>
          <a:p>
            <a:pPr algn="just" eaLnBrk="1" hangingPunct="1">
              <a:defRPr/>
            </a:pPr>
            <a:r>
              <a:rPr lang="zh-CN" altLang="en-US" sz="2000"/>
              <a:t>放回简单随机抽样的样本量不受总体大小的限制，可以是任意的</a:t>
            </a:r>
            <a:r>
              <a:rPr lang="zh-CN" altLang="en-US" sz="2000" smtClean="0"/>
              <a:t>。</a:t>
            </a:r>
            <a:endParaRPr lang="en-US" altLang="zh-CN" sz="2000" smtClean="0"/>
          </a:p>
          <a:p>
            <a:pPr algn="just" eaLnBrk="1" hangingPunct="1">
              <a:defRPr/>
            </a:pPr>
            <a:r>
              <a:rPr lang="zh-CN" altLang="en-US" sz="2000" smtClean="0"/>
              <a:t>除非特别说明，简单随机抽样指的是不放回简单随机抽样</a:t>
            </a:r>
            <a:endParaRPr lang="zh-CN" altLang="en-US" sz="2000"/>
          </a:p>
          <a:p>
            <a:pPr marL="0" indent="0" eaLnBrk="1" hangingPunct="1">
              <a:buFont typeface="Wingdings" panose="05000000000000000000" pitchFamily="2" charset="2"/>
              <a:buNone/>
              <a:defRPr/>
            </a:pP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 calcmode="lin" valueType="num">
                                      <p:cBhvr additive="base">
                                        <p:cTn id="11"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717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 calcmode="lin" valueType="num">
                                      <p:cBhvr additive="base">
                                        <p:cTn id="15"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 calcmode="lin" valueType="num">
                                      <p:cBhvr additive="base">
                                        <p:cTn id="21"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1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7171">
                                            <p:txEl>
                                              <p:pRg st="4" end="4"/>
                                            </p:txEl>
                                          </p:spTgt>
                                        </p:tgtEl>
                                        <p:attrNameLst>
                                          <p:attrName>style.visibility</p:attrName>
                                        </p:attrNameLst>
                                      </p:cBhvr>
                                      <p:to>
                                        <p:strVal val="visible"/>
                                      </p:to>
                                    </p:set>
                                    <p:anim calcmode="lin" valueType="num">
                                      <p:cBhvr additive="base">
                                        <p:cTn id="27"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717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7171">
                                            <p:txEl>
                                              <p:pRg st="5" end="5"/>
                                            </p:txEl>
                                          </p:spTgt>
                                        </p:tgtEl>
                                        <p:attrNameLst>
                                          <p:attrName>style.visibility</p:attrName>
                                        </p:attrNameLst>
                                      </p:cBhvr>
                                      <p:to>
                                        <p:strVal val="visible"/>
                                      </p:to>
                                    </p:set>
                                    <p:anim calcmode="lin" valueType="num">
                                      <p:cBhvr additive="base">
                                        <p:cTn id="33" dur="500" fill="hold"/>
                                        <p:tgtEl>
                                          <p:spTgt spid="717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717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三、对总体比例的估计</a:t>
            </a:r>
            <a:r>
              <a:rPr lang="zh-CN" altLang="en-US" smtClean="0"/>
              <a:t> </a:t>
            </a:r>
          </a:p>
        </p:txBody>
      </p:sp>
      <p:sp>
        <p:nvSpPr>
          <p:cNvPr id="34819" name="Rectangle 3"/>
          <p:cNvSpPr>
            <a:spLocks noGrp="1" noChangeArrowheads="1"/>
          </p:cNvSpPr>
          <p:nvPr>
            <p:ph type="body" idx="1"/>
          </p:nvPr>
        </p:nvSpPr>
        <p:spPr/>
        <p:txBody>
          <a:bodyPr/>
          <a:lstStyle/>
          <a:p>
            <a:pPr eaLnBrk="1" hangingPunct="1"/>
            <a:r>
              <a:rPr lang="zh-CN" altLang="en-US" smtClean="0">
                <a:latin typeface="宋体" panose="02010600030101010101" pitchFamily="2" charset="-122"/>
              </a:rPr>
              <a:t>某一类特征的单元占总体单元数中的比例</a:t>
            </a:r>
            <a:r>
              <a:rPr lang="en-US" altLang="zh-CN" smtClean="0">
                <a:latin typeface="宋体" panose="02010600030101010101" pitchFamily="2" charset="-122"/>
              </a:rPr>
              <a:t>P.</a:t>
            </a:r>
          </a:p>
          <a:p>
            <a:pPr eaLnBrk="1" hangingPunct="1"/>
            <a:r>
              <a:rPr lang="zh-CN" altLang="en-US" smtClean="0"/>
              <a:t>将总体单元按是否具有这种特征划分为两类，设总体中有个单元具有</a:t>
            </a:r>
            <a:r>
              <a:rPr lang="en-US" altLang="zh-CN" smtClean="0"/>
              <a:t>A</a:t>
            </a:r>
            <a:r>
              <a:rPr lang="zh-CN" altLang="en-US" smtClean="0"/>
              <a:t>这个特征，如果对每个单元都定义指标值</a:t>
            </a:r>
          </a:p>
          <a:p>
            <a:pPr algn="just" eaLnBrk="1" hangingPunct="1"/>
            <a:r>
              <a:rPr lang="zh-CN" altLang="en-US" smtClean="0"/>
              <a:t>          </a:t>
            </a:r>
          </a:p>
          <a:p>
            <a:pPr algn="just" eaLnBrk="1" hangingPunct="1"/>
            <a:endParaRPr lang="en-US" altLang="zh-CN" smtClean="0"/>
          </a:p>
        </p:txBody>
      </p:sp>
      <p:sp>
        <p:nvSpPr>
          <p:cNvPr id="34820" name="Rectangle 5"/>
          <p:cNvSpPr>
            <a:spLocks noChangeArrowheads="1"/>
          </p:cNvSpPr>
          <p:nvPr/>
        </p:nvSpPr>
        <p:spPr bwMode="auto">
          <a:xfrm>
            <a:off x="3252788"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482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4724400"/>
            <a:ext cx="5181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7"/>
          <p:cNvSpPr>
            <a:spLocks noChangeArrowheads="1"/>
          </p:cNvSpPr>
          <p:nvPr/>
        </p:nvSpPr>
        <p:spPr bwMode="auto">
          <a:xfrm>
            <a:off x="3881438"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4823"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713" y="5584825"/>
            <a:ext cx="4103687"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1"/>
          </p:nvPr>
        </p:nvSpPr>
        <p:spPr/>
        <p:txBody>
          <a:bodyPr/>
          <a:lstStyle/>
          <a:p>
            <a:pPr eaLnBrk="1" hangingPunct="1"/>
            <a:r>
              <a:rPr lang="zh-CN" altLang="en-US" smtClean="0">
                <a:latin typeface="宋体" panose="02010600030101010101" pitchFamily="2" charset="-122"/>
              </a:rPr>
              <a:t>总体方差：</a:t>
            </a:r>
            <a:r>
              <a:rPr lang="zh-CN" altLang="en-US" smtClean="0"/>
              <a:t> </a:t>
            </a:r>
          </a:p>
        </p:txBody>
      </p:sp>
      <p:sp>
        <p:nvSpPr>
          <p:cNvPr id="35843" name="Rectangle 5"/>
          <p:cNvSpPr>
            <a:spLocks noChangeArrowheads="1"/>
          </p:cNvSpPr>
          <p:nvPr/>
        </p:nvSpPr>
        <p:spPr bwMode="auto">
          <a:xfrm>
            <a:off x="3833813"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584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450" y="2565400"/>
            <a:ext cx="5119688" cy="148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Rectangle 7"/>
          <p:cNvSpPr>
            <a:spLocks noChangeArrowheads="1"/>
          </p:cNvSpPr>
          <p:nvPr/>
        </p:nvSpPr>
        <p:spPr bwMode="auto">
          <a:xfrm>
            <a:off x="2555875" y="32845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6870" name="Object 6"/>
          <p:cNvGraphicFramePr>
            <a:graphicFrameLocks noChangeAspect="1"/>
          </p:cNvGraphicFramePr>
          <p:nvPr/>
        </p:nvGraphicFramePr>
        <p:xfrm>
          <a:off x="684213" y="4292600"/>
          <a:ext cx="8280400" cy="1228725"/>
        </p:xfrm>
        <a:graphic>
          <a:graphicData uri="http://schemas.openxmlformats.org/presentationml/2006/ole">
            <mc:AlternateContent xmlns:mc="http://schemas.openxmlformats.org/markup-compatibility/2006">
              <mc:Choice xmlns:v="urn:schemas-microsoft-com:vml" Requires="v">
                <p:oleObj spid="_x0000_s35883" name="Equation" r:id="rId4" imgW="2628900" imgH="393700" progId="Equation.3">
                  <p:embed/>
                </p:oleObj>
              </mc:Choice>
              <mc:Fallback>
                <p:oleObj name="Equation" r:id="rId4" imgW="2628900" imgH="3937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4292600"/>
                        <a:ext cx="8280400"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6870"/>
                                        </p:tgtEl>
                                        <p:attrNameLst>
                                          <p:attrName>style.visibility</p:attrName>
                                        </p:attrNameLst>
                                      </p:cBhvr>
                                      <p:to>
                                        <p:strVal val="visible"/>
                                      </p:to>
                                    </p:set>
                                    <p:anim calcmode="lin" valueType="num">
                                      <p:cBhvr additive="base">
                                        <p:cTn id="7" dur="500" fill="hold"/>
                                        <p:tgtEl>
                                          <p:spTgt spid="36870"/>
                                        </p:tgtEl>
                                        <p:attrNameLst>
                                          <p:attrName>ppt_x</p:attrName>
                                        </p:attrNameLst>
                                      </p:cBhvr>
                                      <p:tavLst>
                                        <p:tav tm="0">
                                          <p:val>
                                            <p:strVal val="#ppt_x"/>
                                          </p:val>
                                        </p:tav>
                                        <p:tav tm="100000">
                                          <p:val>
                                            <p:strVal val="#ppt_x"/>
                                          </p:val>
                                        </p:tav>
                                      </p:tavLst>
                                    </p:anim>
                                    <p:anim calcmode="lin" valueType="num">
                                      <p:cBhvr additive="base">
                                        <p:cTn id="8" dur="500" fill="hold"/>
                                        <p:tgtEl>
                                          <p:spTgt spid="368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估计量</a:t>
            </a:r>
            <a:r>
              <a:rPr lang="zh-CN" altLang="en-US" smtClean="0"/>
              <a:t> </a:t>
            </a:r>
          </a:p>
        </p:txBody>
      </p:sp>
      <p:sp>
        <p:nvSpPr>
          <p:cNvPr id="36867" name="Rectangle 3"/>
          <p:cNvSpPr>
            <a:spLocks noGrp="1" noChangeArrowheads="1"/>
          </p:cNvSpPr>
          <p:nvPr>
            <p:ph type="body" idx="1"/>
          </p:nvPr>
        </p:nvSpPr>
        <p:spPr/>
        <p:txBody>
          <a:bodyPr/>
          <a:lstStyle/>
          <a:p>
            <a:pPr eaLnBrk="1" hangingPunct="1"/>
            <a:r>
              <a:rPr lang="zh-CN" altLang="en-US" dirty="0" smtClean="0">
                <a:latin typeface="宋体" panose="02010600030101010101" pitchFamily="2" charset="-122"/>
              </a:rPr>
              <a:t> </a:t>
            </a:r>
          </a:p>
          <a:p>
            <a:pPr eaLnBrk="1" hangingPunct="1"/>
            <a:endParaRPr lang="zh-CN" altLang="en-US" dirty="0" smtClean="0">
              <a:latin typeface="宋体" panose="02010600030101010101" pitchFamily="2" charset="-122"/>
            </a:endParaRPr>
          </a:p>
          <a:p>
            <a:pPr eaLnBrk="1" hangingPunct="1"/>
            <a:r>
              <a:rPr lang="zh-CN" altLang="en-US" b="1" dirty="0" smtClean="0">
                <a:latin typeface="宋体" panose="02010600030101010101" pitchFamily="2" charset="-122"/>
              </a:rPr>
              <a:t>性质5：</a:t>
            </a:r>
            <a:r>
              <a:rPr lang="zh-CN" altLang="en-US" dirty="0" smtClean="0">
                <a:latin typeface="宋体" panose="02010600030101010101" pitchFamily="2" charset="-122"/>
              </a:rPr>
              <a:t>对于简单随机抽样，  </a:t>
            </a:r>
            <a:r>
              <a:rPr lang="zh-CN" altLang="en-US" dirty="0" smtClean="0">
                <a:latin typeface="宋体" panose="02010600030101010101" pitchFamily="2" charset="-122"/>
              </a:rPr>
              <a:t>是</a:t>
            </a:r>
            <a:r>
              <a:rPr lang="en-US" altLang="zh-CN" dirty="0" smtClean="0">
                <a:latin typeface="宋体" panose="02010600030101010101" pitchFamily="2" charset="-122"/>
              </a:rPr>
              <a:t>P</a:t>
            </a:r>
            <a:r>
              <a:rPr lang="zh-CN" altLang="en-US" dirty="0" smtClean="0">
                <a:latin typeface="宋体" panose="02010600030101010101" pitchFamily="2" charset="-122"/>
              </a:rPr>
              <a:t>的</a:t>
            </a:r>
            <a:r>
              <a:rPr lang="zh-CN" altLang="en-US" dirty="0" smtClean="0">
                <a:latin typeface="宋体" panose="02010600030101010101" pitchFamily="2" charset="-122"/>
              </a:rPr>
              <a:t>无偏估计。  的方差为：</a:t>
            </a:r>
            <a:r>
              <a:rPr lang="zh-CN" altLang="en-US" dirty="0" smtClean="0"/>
              <a:t> </a:t>
            </a:r>
          </a:p>
        </p:txBody>
      </p:sp>
      <p:sp>
        <p:nvSpPr>
          <p:cNvPr id="36868" name="Rectangle 5"/>
          <p:cNvSpPr>
            <a:spLocks noChangeArrowheads="1"/>
          </p:cNvSpPr>
          <p:nvPr/>
        </p:nvSpPr>
        <p:spPr bwMode="auto">
          <a:xfrm>
            <a:off x="436245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686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1714500"/>
            <a:ext cx="1651000"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Rectangle 7"/>
          <p:cNvSpPr>
            <a:spLocks noChangeArrowheads="1"/>
          </p:cNvSpPr>
          <p:nvPr/>
        </p:nvSpPr>
        <p:spPr bwMode="auto">
          <a:xfrm>
            <a:off x="4495800" y="33480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6871" name="Object 6"/>
          <p:cNvGraphicFramePr>
            <a:graphicFrameLocks noChangeAspect="1"/>
          </p:cNvGraphicFramePr>
          <p:nvPr>
            <p:extLst>
              <p:ext uri="{D42A27DB-BD31-4B8C-83A1-F6EECF244321}">
                <p14:modId xmlns:p14="http://schemas.microsoft.com/office/powerpoint/2010/main" val="920054888"/>
              </p:ext>
            </p:extLst>
          </p:nvPr>
        </p:nvGraphicFramePr>
        <p:xfrm>
          <a:off x="3131840" y="3789040"/>
          <a:ext cx="439738" cy="466725"/>
        </p:xfrm>
        <a:graphic>
          <a:graphicData uri="http://schemas.openxmlformats.org/presentationml/2006/ole">
            <mc:AlternateContent xmlns:mc="http://schemas.openxmlformats.org/markup-compatibility/2006">
              <mc:Choice xmlns:v="urn:schemas-microsoft-com:vml" Requires="v">
                <p:oleObj spid="_x0000_s36950" r:id="rId4" imgW="152268" imgH="164957" progId="Equation.3">
                  <p:embed/>
                </p:oleObj>
              </mc:Choice>
              <mc:Fallback>
                <p:oleObj r:id="rId4" imgW="152268" imgH="164957"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1840" y="3789040"/>
                        <a:ext cx="439738"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72" name="Rectangle 9"/>
          <p:cNvSpPr>
            <a:spLocks noChangeArrowheads="1"/>
          </p:cNvSpPr>
          <p:nvPr/>
        </p:nvSpPr>
        <p:spPr bwMode="auto">
          <a:xfrm>
            <a:off x="4495800" y="33480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36873" name="Object 8"/>
          <p:cNvGraphicFramePr>
            <a:graphicFrameLocks noChangeAspect="1"/>
          </p:cNvGraphicFramePr>
          <p:nvPr>
            <p:extLst>
              <p:ext uri="{D42A27DB-BD31-4B8C-83A1-F6EECF244321}">
                <p14:modId xmlns:p14="http://schemas.microsoft.com/office/powerpoint/2010/main" val="163572252"/>
              </p:ext>
            </p:extLst>
          </p:nvPr>
        </p:nvGraphicFramePr>
        <p:xfrm>
          <a:off x="6660232" y="3283780"/>
          <a:ext cx="368300" cy="390525"/>
        </p:xfrm>
        <a:graphic>
          <a:graphicData uri="http://schemas.openxmlformats.org/presentationml/2006/ole">
            <mc:AlternateContent xmlns:mc="http://schemas.openxmlformats.org/markup-compatibility/2006">
              <mc:Choice xmlns:v="urn:schemas-microsoft-com:vml" Requires="v">
                <p:oleObj spid="_x0000_s36951" r:id="rId6" imgW="152268" imgH="164957" progId="Equation.3">
                  <p:embed/>
                </p:oleObj>
              </mc:Choice>
              <mc:Fallback>
                <p:oleObj r:id="rId6" imgW="152268" imgH="164957"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3283780"/>
                        <a:ext cx="3683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74" name="Rectangle 11"/>
          <p:cNvSpPr>
            <a:spLocks noChangeArrowheads="1"/>
          </p:cNvSpPr>
          <p:nvPr/>
        </p:nvSpPr>
        <p:spPr bwMode="auto">
          <a:xfrm>
            <a:off x="400050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6875" name="Picture 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35150" y="4254500"/>
            <a:ext cx="32416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6" name="Rectangle 13"/>
          <p:cNvSpPr>
            <a:spLocks noChangeArrowheads="1"/>
          </p:cNvSpPr>
          <p:nvPr/>
        </p:nvSpPr>
        <p:spPr bwMode="auto">
          <a:xfrm>
            <a:off x="4071938"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6877" name="Picture 1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63713" y="5516563"/>
            <a:ext cx="2743200"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zh-CN" altLang="en-US" smtClean="0"/>
              <a:t>证明</a:t>
            </a:r>
          </a:p>
        </p:txBody>
      </p:sp>
      <p:sp>
        <p:nvSpPr>
          <p:cNvPr id="37891" name="Rectangle 5"/>
          <p:cNvSpPr>
            <a:spLocks noChangeArrowheads="1"/>
          </p:cNvSpPr>
          <p:nvPr/>
        </p:nvSpPr>
        <p:spPr bwMode="auto">
          <a:xfrm>
            <a:off x="3109913"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789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650" y="2276475"/>
            <a:ext cx="76057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Rectangle 7"/>
          <p:cNvSpPr>
            <a:spLocks noChangeArrowheads="1"/>
          </p:cNvSpPr>
          <p:nvPr/>
        </p:nvSpPr>
        <p:spPr bwMode="auto">
          <a:xfrm>
            <a:off x="415290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789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650" y="3356992"/>
            <a:ext cx="3281363" cy="152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Rectangle 9"/>
          <p:cNvSpPr>
            <a:spLocks noChangeArrowheads="1"/>
          </p:cNvSpPr>
          <p:nvPr/>
        </p:nvSpPr>
        <p:spPr bwMode="auto">
          <a:xfrm>
            <a:off x="409575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7896"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825" y="3573016"/>
            <a:ext cx="338296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5816" y="4941888"/>
            <a:ext cx="3548063"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 【</a:t>
            </a:r>
            <a:r>
              <a:rPr lang="zh-CN" altLang="en-US" b="1" smtClean="0">
                <a:latin typeface="宋体" panose="02010600030101010101" pitchFamily="2" charset="-122"/>
              </a:rPr>
              <a:t>例2.5</a:t>
            </a:r>
            <a:r>
              <a:rPr lang="zh-CN" altLang="en-US" smtClean="0">
                <a:latin typeface="宋体" panose="02010600030101010101" pitchFamily="2" charset="-122"/>
              </a:rPr>
              <a:t>】</a:t>
            </a:r>
            <a:r>
              <a:rPr lang="zh-CN" altLang="en-US" smtClean="0"/>
              <a:t> </a:t>
            </a:r>
          </a:p>
        </p:txBody>
      </p:sp>
      <p:sp>
        <p:nvSpPr>
          <p:cNvPr id="38915" name="Rectangle 3"/>
          <p:cNvSpPr>
            <a:spLocks noGrp="1" noChangeArrowheads="1"/>
          </p:cNvSpPr>
          <p:nvPr>
            <p:ph type="body" idx="1"/>
          </p:nvPr>
        </p:nvSpPr>
        <p:spPr/>
        <p:txBody>
          <a:bodyPr/>
          <a:lstStyle/>
          <a:p>
            <a:pPr algn="just" eaLnBrk="1" hangingPunct="1"/>
            <a:r>
              <a:rPr lang="zh-CN" altLang="en-US" sz="2800" smtClean="0"/>
              <a:t>某超市新开张一段时间之后，为改进销售服务环境，欲调查附近几个小区居民到该超市购物的满意度，该超市与附近几个小区的居委会取得联系，在总体中按简单随机抽样抽取了一个大小为=200人的样本，调查发现对该超市购物环境表示满意或基本满意的居民有130位，要估计对该超市购物环境持肯定态度居民的比例，并在置信度95%下，给出估计的近似置信区间、极限绝对误差。假定这时的抽样比可以忽略。</a:t>
            </a:r>
          </a:p>
          <a:p>
            <a:pPr eaLnBrk="1" hangingPunct="1"/>
            <a:endParaRPr lang="zh-CN" altLang="en-US" sz="280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body" idx="1"/>
          </p:nvPr>
        </p:nvSpPr>
        <p:spPr>
          <a:xfrm>
            <a:off x="323850" y="5589588"/>
            <a:ext cx="8631238" cy="1047750"/>
          </a:xfrm>
        </p:spPr>
        <p:txBody>
          <a:bodyPr/>
          <a:lstStyle/>
          <a:p>
            <a:pPr eaLnBrk="1" hangingPunct="1"/>
            <a:r>
              <a:rPr lang="en-US" altLang="zh-CN" smtClean="0"/>
              <a:t>95%</a:t>
            </a:r>
            <a:r>
              <a:rPr lang="zh-CN" altLang="en-US" smtClean="0"/>
              <a:t>近似置信区间为</a:t>
            </a:r>
            <a:r>
              <a:rPr lang="en-US" altLang="zh-CN" smtClean="0"/>
              <a:t>〔 58.37%</a:t>
            </a:r>
            <a:r>
              <a:rPr lang="zh-CN" altLang="en-US" smtClean="0"/>
              <a:t>，</a:t>
            </a:r>
            <a:r>
              <a:rPr lang="en-US" altLang="zh-CN" smtClean="0"/>
              <a:t>71.63% 〕</a:t>
            </a:r>
            <a:endParaRPr lang="zh-CN" altLang="en-US" smtClean="0"/>
          </a:p>
        </p:txBody>
      </p:sp>
      <p:sp>
        <p:nvSpPr>
          <p:cNvPr id="39939" name="Rectangle 4"/>
          <p:cNvSpPr>
            <a:spLocks noChangeArrowheads="1"/>
          </p:cNvSpPr>
          <p:nvPr/>
        </p:nvSpPr>
        <p:spPr bwMode="auto">
          <a:xfrm>
            <a:off x="0" y="32305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9940"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1147763"/>
            <a:ext cx="4679950"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Rectangle 6"/>
          <p:cNvSpPr>
            <a:spLocks noChangeArrowheads="1"/>
          </p:cNvSpPr>
          <p:nvPr/>
        </p:nvSpPr>
        <p:spPr bwMode="auto">
          <a:xfrm>
            <a:off x="0" y="32305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9942"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450" y="2555875"/>
            <a:ext cx="72723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3" name="Rectangle 8"/>
          <p:cNvSpPr>
            <a:spLocks noChangeArrowheads="1"/>
          </p:cNvSpPr>
          <p:nvPr/>
        </p:nvSpPr>
        <p:spPr bwMode="auto">
          <a:xfrm>
            <a:off x="0" y="33035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39944"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6375" y="3789363"/>
            <a:ext cx="4032250"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5"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63713" y="4797425"/>
            <a:ext cx="381635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
          <p:cNvSpPr>
            <a:spLocks noGrp="1"/>
          </p:cNvSpPr>
          <p:nvPr>
            <p:ph type="title"/>
          </p:nvPr>
        </p:nvSpPr>
        <p:spPr/>
        <p:txBody>
          <a:bodyPr/>
          <a:lstStyle/>
          <a:p>
            <a:pPr eaLnBrk="1" hangingPunct="1"/>
            <a:r>
              <a:rPr lang="en-US" altLang="zh-CN" smtClean="0"/>
              <a:t>2.3  </a:t>
            </a:r>
            <a:r>
              <a:rPr lang="zh-CN" altLang="en-US" smtClean="0"/>
              <a:t>比率估计量及其性质</a:t>
            </a:r>
          </a:p>
        </p:txBody>
      </p:sp>
      <p:sp>
        <p:nvSpPr>
          <p:cNvPr id="40963" name="内容占位符 2"/>
          <p:cNvSpPr>
            <a:spLocks noGrp="1"/>
          </p:cNvSpPr>
          <p:nvPr>
            <p:ph idx="1"/>
          </p:nvPr>
        </p:nvSpPr>
        <p:spPr/>
        <p:txBody>
          <a:bodyPr/>
          <a:lstStyle/>
          <a:p>
            <a:pPr eaLnBrk="1" hangingPunct="1"/>
            <a:r>
              <a:rPr lang="zh-CN" altLang="zh-CN" smtClean="0"/>
              <a:t>当存在与我们调查的主要变量高度相关的所谓其他辅助变量的有效信息</a:t>
            </a:r>
            <a:r>
              <a:rPr lang="en-US" altLang="zh-CN" smtClean="0"/>
              <a:t>,</a:t>
            </a:r>
            <a:r>
              <a:rPr lang="zh-CN" altLang="zh-CN" smtClean="0"/>
              <a:t>且这些辅助变量的信息质量较好时</a:t>
            </a:r>
            <a:r>
              <a:rPr lang="en-US" altLang="zh-CN" smtClean="0"/>
              <a:t>,</a:t>
            </a:r>
            <a:r>
              <a:rPr lang="zh-CN" altLang="zh-CN" smtClean="0"/>
              <a:t>利用这些信息无疑将有助于提高估计的精度</a:t>
            </a:r>
            <a:r>
              <a:rPr lang="zh-CN" altLang="en-US" smtClean="0"/>
              <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内容占位符 2"/>
          <p:cNvSpPr>
            <a:spLocks noGrp="1"/>
          </p:cNvSpPr>
          <p:nvPr>
            <p:ph idx="1"/>
          </p:nvPr>
        </p:nvSpPr>
        <p:spPr>
          <a:xfrm>
            <a:off x="1116013" y="1844675"/>
            <a:ext cx="7772400" cy="4114800"/>
          </a:xfrm>
        </p:spPr>
        <p:txBody>
          <a:bodyPr/>
          <a:lstStyle/>
          <a:p>
            <a:pPr eaLnBrk="1" hangingPunct="1"/>
            <a:r>
              <a:rPr lang="zh-CN" altLang="zh-CN" smtClean="0"/>
              <a:t>主要变量为</a:t>
            </a:r>
            <a:r>
              <a:rPr lang="en-US" altLang="zh-CN" smtClean="0"/>
              <a:t>Y,</a:t>
            </a:r>
            <a:r>
              <a:rPr lang="zh-CN" altLang="zh-CN" smtClean="0"/>
              <a:t>另一个与</a:t>
            </a:r>
            <a:r>
              <a:rPr lang="en-US" altLang="zh-CN" smtClean="0"/>
              <a:t>Y</a:t>
            </a:r>
            <a:r>
              <a:rPr lang="zh-CN" altLang="zh-CN" smtClean="0"/>
              <a:t>有关的辅助变量为</a:t>
            </a:r>
            <a:r>
              <a:rPr lang="en-US" altLang="zh-CN" smtClean="0"/>
              <a:t>X,</a:t>
            </a:r>
            <a:r>
              <a:rPr lang="zh-CN" altLang="zh-CN" smtClean="0"/>
              <a:t>对简单随机抽样的一个样本中的每一个单元获得了</a:t>
            </a:r>
            <a:r>
              <a:rPr lang="en-US" altLang="zh-CN" smtClean="0"/>
              <a:t>Y</a:t>
            </a:r>
            <a:r>
              <a:rPr lang="zh-CN" altLang="zh-CN" smtClean="0"/>
              <a:t>和</a:t>
            </a:r>
            <a:r>
              <a:rPr lang="en-US" altLang="zh-CN" smtClean="0"/>
              <a:t>X</a:t>
            </a:r>
            <a:r>
              <a:rPr lang="zh-CN" altLang="zh-CN" smtClean="0"/>
              <a:t>的调查值</a:t>
            </a:r>
            <a:r>
              <a:rPr lang="en-US" altLang="zh-CN" smtClean="0"/>
              <a:t>y</a:t>
            </a:r>
            <a:r>
              <a:rPr lang="en-US" altLang="zh-CN" baseline="-25000" smtClean="0"/>
              <a:t>i</a:t>
            </a:r>
            <a:r>
              <a:rPr lang="zh-CN" altLang="zh-CN" smtClean="0"/>
              <a:t>和</a:t>
            </a:r>
            <a:r>
              <a:rPr lang="en-US" altLang="zh-CN" smtClean="0"/>
              <a:t>x</a:t>
            </a:r>
            <a:r>
              <a:rPr lang="en-US" altLang="zh-CN" baseline="-25000" smtClean="0"/>
              <a:t>i</a:t>
            </a:r>
            <a:r>
              <a:rPr lang="en-US" altLang="zh-CN" smtClean="0"/>
              <a:t>,</a:t>
            </a:r>
            <a:r>
              <a:rPr lang="zh-CN" altLang="zh-CN" smtClean="0"/>
              <a:t>而</a:t>
            </a:r>
            <a:r>
              <a:rPr lang="en-US" altLang="zh-CN" smtClean="0"/>
              <a:t>X</a:t>
            </a:r>
            <a:r>
              <a:rPr lang="zh-CN" altLang="zh-CN" smtClean="0"/>
              <a:t>的总体总值是已知的。</a:t>
            </a:r>
            <a:endParaRPr lang="en-US" altLang="zh-CN" smtClean="0"/>
          </a:p>
          <a:p>
            <a:pPr eaLnBrk="1" hangingPunct="1"/>
            <a:r>
              <a:rPr lang="zh-CN" altLang="zh-CN" sz="2400" smtClean="0"/>
              <a:t>在实际抽样调查中</a:t>
            </a:r>
            <a:r>
              <a:rPr lang="en-US" altLang="zh-CN" sz="2400" smtClean="0"/>
              <a:t>,</a:t>
            </a:r>
            <a:r>
              <a:rPr lang="zh-CN" altLang="zh-CN" sz="2400" smtClean="0"/>
              <a:t>这样的辅助变量一般有以下几种常见情况</a:t>
            </a:r>
            <a:r>
              <a:rPr lang="en-US" altLang="zh-CN" sz="2400" smtClean="0"/>
              <a:t>:</a:t>
            </a:r>
            <a:endParaRPr lang="zh-CN" altLang="zh-CN" sz="2400" smtClean="0"/>
          </a:p>
          <a:p>
            <a:pPr eaLnBrk="1" hangingPunct="1">
              <a:buFont typeface="Wingdings" panose="05000000000000000000" pitchFamily="2" charset="2"/>
              <a:buNone/>
            </a:pPr>
            <a:r>
              <a:rPr lang="en-US" altLang="zh-CN" sz="2400" smtClean="0"/>
              <a:t>(1)</a:t>
            </a:r>
            <a:r>
              <a:rPr lang="zh-CN" altLang="zh-CN" sz="2400" smtClean="0"/>
              <a:t>同一个变量的上期调查结果</a:t>
            </a:r>
            <a:r>
              <a:rPr lang="en-US" altLang="zh-CN" sz="2400" smtClean="0"/>
              <a:t>,</a:t>
            </a:r>
            <a:r>
              <a:rPr lang="zh-CN" altLang="zh-CN" sz="2400" smtClean="0"/>
              <a:t>往往隐含着当期与上期的变化不会太大的假设</a:t>
            </a:r>
            <a:r>
              <a:rPr lang="en-US" altLang="zh-CN" sz="2400" smtClean="0"/>
              <a:t>;</a:t>
            </a:r>
            <a:endParaRPr lang="zh-CN" altLang="zh-CN" sz="2400" smtClean="0"/>
          </a:p>
          <a:p>
            <a:pPr eaLnBrk="1" hangingPunct="1">
              <a:buFont typeface="Wingdings" panose="05000000000000000000" pitchFamily="2" charset="2"/>
              <a:buNone/>
            </a:pPr>
            <a:r>
              <a:rPr lang="en-US" altLang="zh-CN" sz="2400" smtClean="0"/>
              <a:t>(2)</a:t>
            </a:r>
            <a:r>
              <a:rPr lang="zh-CN" altLang="zh-CN" sz="2400" smtClean="0"/>
              <a:t>与主要变量之间整体上存在某种比值关系</a:t>
            </a:r>
            <a:r>
              <a:rPr lang="en-US" altLang="zh-CN" sz="2400" smtClean="0"/>
              <a:t>,</a:t>
            </a:r>
            <a:r>
              <a:rPr lang="zh-CN" altLang="zh-CN" sz="2400" smtClean="0"/>
              <a:t>即隐含着两者比值关系的变化不会太大的假设。</a:t>
            </a:r>
          </a:p>
          <a:p>
            <a:pPr eaLnBrk="1" hangingPunct="1"/>
            <a:endParaRPr lang="zh-CN" altLang="en-US"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内容占位符 2"/>
          <p:cNvSpPr>
            <a:spLocks noGrp="1"/>
          </p:cNvSpPr>
          <p:nvPr>
            <p:ph idx="1"/>
          </p:nvPr>
        </p:nvSpPr>
        <p:spPr/>
        <p:txBody>
          <a:bodyPr/>
          <a:lstStyle/>
          <a:p>
            <a:pPr eaLnBrk="1" hangingPunct="1"/>
            <a:r>
              <a:rPr lang="zh-CN" altLang="zh-CN" sz="2800" smtClean="0"/>
              <a:t>辅助变量必须与主要变量高度相关</a:t>
            </a:r>
            <a:r>
              <a:rPr lang="en-US" altLang="zh-CN" sz="2800" smtClean="0"/>
              <a:t>;</a:t>
            </a:r>
            <a:endParaRPr lang="zh-CN" altLang="zh-CN" sz="2800" smtClean="0"/>
          </a:p>
          <a:p>
            <a:pPr eaLnBrk="1" hangingPunct="1"/>
            <a:r>
              <a:rPr lang="zh-CN" altLang="zh-CN" sz="2800" smtClean="0"/>
              <a:t>辅助变量与主要变量之间的相关关系整体上相当稳定</a:t>
            </a:r>
            <a:r>
              <a:rPr lang="en-US" altLang="zh-CN" sz="2800" smtClean="0"/>
              <a:t>;</a:t>
            </a:r>
            <a:endParaRPr lang="zh-CN" altLang="zh-CN" sz="2800" smtClean="0"/>
          </a:p>
          <a:p>
            <a:pPr eaLnBrk="1" hangingPunct="1"/>
            <a:r>
              <a:rPr lang="zh-CN" altLang="zh-CN" sz="2800" smtClean="0"/>
              <a:t>辅助变量的总体总值必须是已知的</a:t>
            </a:r>
            <a:r>
              <a:rPr lang="en-US" altLang="zh-CN" sz="2800" smtClean="0"/>
              <a:t>,</a:t>
            </a:r>
            <a:r>
              <a:rPr lang="zh-CN" altLang="zh-CN" sz="2800" smtClean="0"/>
              <a:t>或是容易获得的</a:t>
            </a:r>
            <a:r>
              <a:rPr lang="en-US" altLang="zh-CN" sz="2800" smtClean="0"/>
              <a:t>;</a:t>
            </a:r>
            <a:endParaRPr lang="zh-CN" altLang="zh-CN" sz="2800" smtClean="0"/>
          </a:p>
          <a:p>
            <a:pPr eaLnBrk="1" hangingPunct="1"/>
            <a:r>
              <a:rPr lang="zh-CN" altLang="zh-CN" sz="2800" smtClean="0"/>
              <a:t>辅助变量的信息质量更好</a:t>
            </a:r>
            <a:r>
              <a:rPr lang="en-US" altLang="zh-CN" sz="2800" smtClean="0"/>
              <a:t>,</a:t>
            </a:r>
            <a:r>
              <a:rPr lang="zh-CN" altLang="zh-CN" sz="2800" smtClean="0"/>
              <a:t>或信息更容易取得即调查成本更低。</a:t>
            </a:r>
          </a:p>
          <a:p>
            <a:pPr eaLnBrk="1" hangingPunct="1"/>
            <a:endParaRPr lang="zh-CN" altLang="en-US" smtClean="0"/>
          </a:p>
        </p:txBody>
      </p:sp>
      <p:sp>
        <p:nvSpPr>
          <p:cNvPr id="3" name="矩形 2"/>
          <p:cNvSpPr/>
          <p:nvPr/>
        </p:nvSpPr>
        <p:spPr>
          <a:xfrm>
            <a:off x="1143000" y="917575"/>
            <a:ext cx="4921250" cy="584200"/>
          </a:xfrm>
          <a:prstGeom prst="rect">
            <a:avLst/>
          </a:prstGeom>
        </p:spPr>
        <p:txBody>
          <a:bodyPr>
            <a:spAutoFit/>
          </a:bodyPr>
          <a:lstStyle/>
          <a:p>
            <a:pPr eaLnBrk="1" hangingPunct="1">
              <a:defRPr/>
            </a:pPr>
            <a:r>
              <a:rPr lang="zh-CN" altLang="zh-CN" sz="3200" kern="0" dirty="0">
                <a:solidFill>
                  <a:srgbClr val="000000"/>
                </a:solidFill>
                <a:latin typeface="Tahoma"/>
                <a:ea typeface="宋体"/>
              </a:rPr>
              <a:t>辅助变量的</a:t>
            </a:r>
            <a:r>
              <a:rPr lang="zh-CN" altLang="en-US" sz="3200" dirty="0"/>
              <a:t>选择</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内容占位符 2"/>
          <p:cNvSpPr>
            <a:spLocks noGrp="1"/>
          </p:cNvSpPr>
          <p:nvPr>
            <p:ph idx="1"/>
          </p:nvPr>
        </p:nvSpPr>
        <p:spPr/>
        <p:txBody>
          <a:bodyPr/>
          <a:lstStyle/>
          <a:p>
            <a:pPr eaLnBrk="1" hangingPunct="1"/>
            <a:r>
              <a:rPr lang="zh-CN" altLang="zh-CN" smtClean="0"/>
              <a:t>主要变量的总体均值</a:t>
            </a:r>
            <a:r>
              <a:rPr lang="en-US" altLang="zh-CN" smtClean="0"/>
              <a:t>  </a:t>
            </a:r>
            <a:r>
              <a:rPr lang="zh-CN" altLang="zh-CN" smtClean="0"/>
              <a:t>的比率估计量</a:t>
            </a:r>
            <a:endParaRPr lang="en-US" altLang="zh-CN" smtClean="0"/>
          </a:p>
          <a:p>
            <a:pPr eaLnBrk="1" hangingPunct="1"/>
            <a:endParaRPr lang="en-US" altLang="zh-CN" smtClean="0"/>
          </a:p>
          <a:p>
            <a:pPr eaLnBrk="1" hangingPunct="1"/>
            <a:endParaRPr lang="en-US" altLang="zh-CN" smtClean="0"/>
          </a:p>
          <a:p>
            <a:pPr eaLnBrk="1" hangingPunct="1"/>
            <a:r>
              <a:rPr lang="zh-CN" altLang="zh-CN" smtClean="0"/>
              <a:t>主要变量的总体总值</a:t>
            </a:r>
            <a:r>
              <a:rPr lang="en-US" altLang="zh-CN" smtClean="0"/>
              <a:t>Y</a:t>
            </a:r>
            <a:r>
              <a:rPr lang="zh-CN" altLang="zh-CN" smtClean="0"/>
              <a:t>的比率估计量</a:t>
            </a:r>
            <a:endParaRPr lang="en-US" altLang="zh-CN" smtClean="0"/>
          </a:p>
        </p:txBody>
      </p:sp>
      <p:sp>
        <p:nvSpPr>
          <p:cNvPr id="4403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4403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4037"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2725" y="2133600"/>
            <a:ext cx="176213"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4039"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87675" y="2781300"/>
            <a:ext cx="25384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0"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4041" name="Picture 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87675" y="4508500"/>
            <a:ext cx="251460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2" name="TextBox 11"/>
          <p:cNvSpPr txBox="1">
            <a:spLocks noChangeArrowheads="1"/>
          </p:cNvSpPr>
          <p:nvPr/>
        </p:nvSpPr>
        <p:spPr bwMode="auto">
          <a:xfrm>
            <a:off x="684213" y="5373688"/>
            <a:ext cx="77755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zh-CN" sz="2400"/>
              <a:t>只有</a:t>
            </a:r>
            <a:r>
              <a:rPr lang="en-US" altLang="zh-CN" sz="2400"/>
              <a:t>  </a:t>
            </a:r>
            <a:r>
              <a:rPr lang="zh-CN" altLang="zh-CN" sz="2400"/>
              <a:t>属于估计量</a:t>
            </a:r>
            <a:r>
              <a:rPr lang="en-US" altLang="zh-CN" sz="2400"/>
              <a:t>,</a:t>
            </a:r>
            <a:r>
              <a:rPr lang="zh-CN" altLang="zh-CN" sz="2400"/>
              <a:t>而且是简单估计量</a:t>
            </a:r>
            <a:r>
              <a:rPr lang="en-US" altLang="zh-CN" sz="2400"/>
              <a:t>,</a:t>
            </a:r>
            <a:r>
              <a:rPr lang="zh-CN" altLang="zh-CN" sz="2400"/>
              <a:t>也就是说这些比率估计量都是简单估计量</a:t>
            </a:r>
            <a:r>
              <a:rPr lang="en-US" altLang="zh-CN" sz="2400"/>
              <a:t>  </a:t>
            </a:r>
            <a:r>
              <a:rPr lang="zh-CN" altLang="zh-CN" sz="2400"/>
              <a:t>的线性组合。</a:t>
            </a:r>
            <a:endParaRPr lang="zh-CN" altLang="en-US" sz="2400"/>
          </a:p>
        </p:txBody>
      </p:sp>
      <p:sp>
        <p:nvSpPr>
          <p:cNvPr id="4404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4044" name="Picture 9"/>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62075" y="5373688"/>
            <a:ext cx="185738"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Picture 9"/>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79838" y="5732463"/>
            <a:ext cx="185737"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zh-CN" altLang="en-US" smtClean="0"/>
              <a:t>【</a:t>
            </a:r>
            <a:r>
              <a:rPr lang="zh-CN" altLang="en-US" b="1" smtClean="0"/>
              <a:t>例2.1</a:t>
            </a:r>
            <a:r>
              <a:rPr lang="zh-CN" altLang="en-US" smtClean="0"/>
              <a:t>】</a:t>
            </a:r>
          </a:p>
        </p:txBody>
      </p:sp>
      <p:sp>
        <p:nvSpPr>
          <p:cNvPr id="7171" name="Rectangle 3"/>
          <p:cNvSpPr>
            <a:spLocks noGrp="1" noChangeArrowheads="1"/>
          </p:cNvSpPr>
          <p:nvPr>
            <p:ph type="body" idx="1"/>
          </p:nvPr>
        </p:nvSpPr>
        <p:spPr>
          <a:xfrm>
            <a:off x="1182688" y="2017713"/>
            <a:ext cx="7772400" cy="2173287"/>
          </a:xfrm>
        </p:spPr>
        <p:txBody>
          <a:bodyPr/>
          <a:lstStyle/>
          <a:p>
            <a:pPr algn="just" eaLnBrk="1" hangingPunct="1"/>
            <a:r>
              <a:rPr lang="zh-CN" altLang="en-US" smtClean="0"/>
              <a:t>设总体有5个单元（1、2、3、4、5），按放回简单随机抽样的方式抽取2个单元，则所有可能的样本为25个（考虑样本单元的顺序）：</a:t>
            </a:r>
          </a:p>
          <a:p>
            <a:pPr eaLnBrk="1" hangingPunct="1"/>
            <a:endParaRPr lang="zh-CN" altLang="en-US" smtClean="0"/>
          </a:p>
        </p:txBody>
      </p:sp>
      <p:grpSp>
        <p:nvGrpSpPr>
          <p:cNvPr id="7172" name="Group 81"/>
          <p:cNvGrpSpPr>
            <a:grpSpLocks/>
          </p:cNvGrpSpPr>
          <p:nvPr/>
        </p:nvGrpSpPr>
        <p:grpSpPr bwMode="auto">
          <a:xfrm>
            <a:off x="1905000" y="4343400"/>
            <a:ext cx="4264025" cy="2290763"/>
            <a:chOff x="-3" y="-3"/>
            <a:chExt cx="2686" cy="1926"/>
          </a:xfrm>
        </p:grpSpPr>
        <p:grpSp>
          <p:nvGrpSpPr>
            <p:cNvPr id="7173" name="Group 79"/>
            <p:cNvGrpSpPr>
              <a:grpSpLocks/>
            </p:cNvGrpSpPr>
            <p:nvPr/>
          </p:nvGrpSpPr>
          <p:grpSpPr bwMode="auto">
            <a:xfrm>
              <a:off x="0" y="0"/>
              <a:ext cx="2680" cy="1920"/>
              <a:chOff x="0" y="0"/>
              <a:chExt cx="2680" cy="1920"/>
            </a:xfrm>
          </p:grpSpPr>
          <p:grpSp>
            <p:nvGrpSpPr>
              <p:cNvPr id="7175" name="Group 30"/>
              <p:cNvGrpSpPr>
                <a:grpSpLocks/>
              </p:cNvGrpSpPr>
              <p:nvPr/>
            </p:nvGrpSpPr>
            <p:grpSpPr bwMode="auto">
              <a:xfrm>
                <a:off x="0" y="0"/>
                <a:ext cx="533" cy="384"/>
                <a:chOff x="0" y="0"/>
                <a:chExt cx="533" cy="384"/>
              </a:xfrm>
            </p:grpSpPr>
            <p:sp>
              <p:nvSpPr>
                <p:cNvPr id="7248" name="Rectangle 4"/>
                <p:cNvSpPr>
                  <a:spLocks noChangeArrowheads="1"/>
                </p:cNvSpPr>
                <p:nvPr/>
              </p:nvSpPr>
              <p:spPr bwMode="auto">
                <a:xfrm>
                  <a:off x="43" y="0"/>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1，1</a:t>
                  </a:r>
                </a:p>
                <a:p>
                  <a:pPr algn="ctr">
                    <a:spcBef>
                      <a:spcPct val="0"/>
                    </a:spcBef>
                    <a:buClrTx/>
                    <a:buSzTx/>
                    <a:buFontTx/>
                    <a:buNone/>
                  </a:pPr>
                  <a:endParaRPr lang="zh-CN" altLang="en-US" sz="1600" b="1">
                    <a:latin typeface="Times New Roman" panose="02020603050405020304" pitchFamily="18" charset="0"/>
                  </a:endParaRPr>
                </a:p>
              </p:txBody>
            </p:sp>
            <p:sp>
              <p:nvSpPr>
                <p:cNvPr id="7249" name="Rectangle 29"/>
                <p:cNvSpPr>
                  <a:spLocks noChangeArrowheads="1"/>
                </p:cNvSpPr>
                <p:nvPr/>
              </p:nvSpPr>
              <p:spPr bwMode="auto">
                <a:xfrm>
                  <a:off x="0" y="0"/>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76" name="Group 32"/>
              <p:cNvGrpSpPr>
                <a:grpSpLocks/>
              </p:cNvGrpSpPr>
              <p:nvPr/>
            </p:nvGrpSpPr>
            <p:grpSpPr bwMode="auto">
              <a:xfrm>
                <a:off x="533" y="0"/>
                <a:ext cx="533" cy="384"/>
                <a:chOff x="533" y="0"/>
                <a:chExt cx="533" cy="384"/>
              </a:xfrm>
            </p:grpSpPr>
            <p:sp>
              <p:nvSpPr>
                <p:cNvPr id="7246" name="Rectangle 5"/>
                <p:cNvSpPr>
                  <a:spLocks noChangeArrowheads="1"/>
                </p:cNvSpPr>
                <p:nvPr/>
              </p:nvSpPr>
              <p:spPr bwMode="auto">
                <a:xfrm>
                  <a:off x="576" y="0"/>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2，1</a:t>
                  </a:r>
                </a:p>
                <a:p>
                  <a:pPr algn="ctr">
                    <a:spcBef>
                      <a:spcPct val="0"/>
                    </a:spcBef>
                    <a:buClrTx/>
                    <a:buSzTx/>
                    <a:buFontTx/>
                    <a:buNone/>
                  </a:pPr>
                  <a:endParaRPr lang="zh-CN" altLang="en-US" sz="1600" b="1">
                    <a:latin typeface="Times New Roman" panose="02020603050405020304" pitchFamily="18" charset="0"/>
                  </a:endParaRPr>
                </a:p>
              </p:txBody>
            </p:sp>
            <p:sp>
              <p:nvSpPr>
                <p:cNvPr id="7247" name="Rectangle 31"/>
                <p:cNvSpPr>
                  <a:spLocks noChangeArrowheads="1"/>
                </p:cNvSpPr>
                <p:nvPr/>
              </p:nvSpPr>
              <p:spPr bwMode="auto">
                <a:xfrm>
                  <a:off x="533" y="0"/>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77" name="Group 34"/>
              <p:cNvGrpSpPr>
                <a:grpSpLocks/>
              </p:cNvGrpSpPr>
              <p:nvPr/>
            </p:nvGrpSpPr>
            <p:grpSpPr bwMode="auto">
              <a:xfrm>
                <a:off x="1066" y="0"/>
                <a:ext cx="533" cy="384"/>
                <a:chOff x="1066" y="0"/>
                <a:chExt cx="533" cy="384"/>
              </a:xfrm>
            </p:grpSpPr>
            <p:sp>
              <p:nvSpPr>
                <p:cNvPr id="7244" name="Rectangle 6"/>
                <p:cNvSpPr>
                  <a:spLocks noChangeArrowheads="1"/>
                </p:cNvSpPr>
                <p:nvPr/>
              </p:nvSpPr>
              <p:spPr bwMode="auto">
                <a:xfrm>
                  <a:off x="1109" y="0"/>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3，1</a:t>
                  </a:r>
                </a:p>
                <a:p>
                  <a:pPr algn="ctr">
                    <a:spcBef>
                      <a:spcPct val="0"/>
                    </a:spcBef>
                    <a:buClrTx/>
                    <a:buSzTx/>
                    <a:buFontTx/>
                    <a:buNone/>
                  </a:pPr>
                  <a:endParaRPr lang="zh-CN" altLang="en-US" sz="1600" b="1">
                    <a:latin typeface="Times New Roman" panose="02020603050405020304" pitchFamily="18" charset="0"/>
                  </a:endParaRPr>
                </a:p>
              </p:txBody>
            </p:sp>
            <p:sp>
              <p:nvSpPr>
                <p:cNvPr id="7245" name="Rectangle 33"/>
                <p:cNvSpPr>
                  <a:spLocks noChangeArrowheads="1"/>
                </p:cNvSpPr>
                <p:nvPr/>
              </p:nvSpPr>
              <p:spPr bwMode="auto">
                <a:xfrm>
                  <a:off x="1066" y="0"/>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78" name="Group 36"/>
              <p:cNvGrpSpPr>
                <a:grpSpLocks/>
              </p:cNvGrpSpPr>
              <p:nvPr/>
            </p:nvGrpSpPr>
            <p:grpSpPr bwMode="auto">
              <a:xfrm>
                <a:off x="1599" y="0"/>
                <a:ext cx="533" cy="384"/>
                <a:chOff x="1599" y="0"/>
                <a:chExt cx="533" cy="384"/>
              </a:xfrm>
            </p:grpSpPr>
            <p:sp>
              <p:nvSpPr>
                <p:cNvPr id="7242" name="Rectangle 7"/>
                <p:cNvSpPr>
                  <a:spLocks noChangeArrowheads="1"/>
                </p:cNvSpPr>
                <p:nvPr/>
              </p:nvSpPr>
              <p:spPr bwMode="auto">
                <a:xfrm>
                  <a:off x="1642" y="0"/>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4，1</a:t>
                  </a:r>
                </a:p>
                <a:p>
                  <a:pPr algn="ctr">
                    <a:spcBef>
                      <a:spcPct val="0"/>
                    </a:spcBef>
                    <a:buClrTx/>
                    <a:buSzTx/>
                    <a:buFontTx/>
                    <a:buNone/>
                  </a:pPr>
                  <a:endParaRPr lang="zh-CN" altLang="en-US" sz="1600" b="1">
                    <a:latin typeface="Times New Roman" panose="02020603050405020304" pitchFamily="18" charset="0"/>
                  </a:endParaRPr>
                </a:p>
              </p:txBody>
            </p:sp>
            <p:sp>
              <p:nvSpPr>
                <p:cNvPr id="7243" name="Rectangle 35"/>
                <p:cNvSpPr>
                  <a:spLocks noChangeArrowheads="1"/>
                </p:cNvSpPr>
                <p:nvPr/>
              </p:nvSpPr>
              <p:spPr bwMode="auto">
                <a:xfrm>
                  <a:off x="1599" y="0"/>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79" name="Group 38"/>
              <p:cNvGrpSpPr>
                <a:grpSpLocks/>
              </p:cNvGrpSpPr>
              <p:nvPr/>
            </p:nvGrpSpPr>
            <p:grpSpPr bwMode="auto">
              <a:xfrm>
                <a:off x="2132" y="0"/>
                <a:ext cx="548" cy="384"/>
                <a:chOff x="2132" y="0"/>
                <a:chExt cx="548" cy="384"/>
              </a:xfrm>
            </p:grpSpPr>
            <p:sp>
              <p:nvSpPr>
                <p:cNvPr id="7240" name="Rectangle 8"/>
                <p:cNvSpPr>
                  <a:spLocks noChangeArrowheads="1"/>
                </p:cNvSpPr>
                <p:nvPr/>
              </p:nvSpPr>
              <p:spPr bwMode="auto">
                <a:xfrm>
                  <a:off x="2175" y="0"/>
                  <a:ext cx="46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5，1</a:t>
                  </a:r>
                </a:p>
                <a:p>
                  <a:pPr algn="ctr">
                    <a:spcBef>
                      <a:spcPct val="0"/>
                    </a:spcBef>
                    <a:buClrTx/>
                    <a:buSzTx/>
                    <a:buFontTx/>
                    <a:buNone/>
                  </a:pPr>
                  <a:endParaRPr lang="zh-CN" altLang="en-US" sz="1600" b="1">
                    <a:latin typeface="Times New Roman" panose="02020603050405020304" pitchFamily="18" charset="0"/>
                  </a:endParaRPr>
                </a:p>
              </p:txBody>
            </p:sp>
            <p:sp>
              <p:nvSpPr>
                <p:cNvPr id="7241" name="Rectangle 37"/>
                <p:cNvSpPr>
                  <a:spLocks noChangeArrowheads="1"/>
                </p:cNvSpPr>
                <p:nvPr/>
              </p:nvSpPr>
              <p:spPr bwMode="auto">
                <a:xfrm>
                  <a:off x="2132" y="0"/>
                  <a:ext cx="548"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0" name="Group 40"/>
              <p:cNvGrpSpPr>
                <a:grpSpLocks/>
              </p:cNvGrpSpPr>
              <p:nvPr/>
            </p:nvGrpSpPr>
            <p:grpSpPr bwMode="auto">
              <a:xfrm>
                <a:off x="0" y="384"/>
                <a:ext cx="533" cy="384"/>
                <a:chOff x="0" y="384"/>
                <a:chExt cx="533" cy="384"/>
              </a:xfrm>
            </p:grpSpPr>
            <p:sp>
              <p:nvSpPr>
                <p:cNvPr id="7238" name="Rectangle 9"/>
                <p:cNvSpPr>
                  <a:spLocks noChangeArrowheads="1"/>
                </p:cNvSpPr>
                <p:nvPr/>
              </p:nvSpPr>
              <p:spPr bwMode="auto">
                <a:xfrm>
                  <a:off x="43" y="384"/>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1，2</a:t>
                  </a:r>
                </a:p>
                <a:p>
                  <a:pPr algn="ctr">
                    <a:spcBef>
                      <a:spcPct val="0"/>
                    </a:spcBef>
                    <a:buClrTx/>
                    <a:buSzTx/>
                    <a:buFontTx/>
                    <a:buNone/>
                  </a:pPr>
                  <a:endParaRPr lang="zh-CN" altLang="en-US" sz="1600" b="1">
                    <a:latin typeface="Times New Roman" panose="02020603050405020304" pitchFamily="18" charset="0"/>
                  </a:endParaRPr>
                </a:p>
              </p:txBody>
            </p:sp>
            <p:sp>
              <p:nvSpPr>
                <p:cNvPr id="7239" name="Rectangle 39"/>
                <p:cNvSpPr>
                  <a:spLocks noChangeArrowheads="1"/>
                </p:cNvSpPr>
                <p:nvPr/>
              </p:nvSpPr>
              <p:spPr bwMode="auto">
                <a:xfrm>
                  <a:off x="0" y="384"/>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1" name="Group 42"/>
              <p:cNvGrpSpPr>
                <a:grpSpLocks/>
              </p:cNvGrpSpPr>
              <p:nvPr/>
            </p:nvGrpSpPr>
            <p:grpSpPr bwMode="auto">
              <a:xfrm>
                <a:off x="533" y="384"/>
                <a:ext cx="533" cy="384"/>
                <a:chOff x="533" y="384"/>
                <a:chExt cx="533" cy="384"/>
              </a:xfrm>
            </p:grpSpPr>
            <p:sp>
              <p:nvSpPr>
                <p:cNvPr id="7236" name="Rectangle 10"/>
                <p:cNvSpPr>
                  <a:spLocks noChangeArrowheads="1"/>
                </p:cNvSpPr>
                <p:nvPr/>
              </p:nvSpPr>
              <p:spPr bwMode="auto">
                <a:xfrm>
                  <a:off x="576" y="384"/>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2，2</a:t>
                  </a:r>
                </a:p>
                <a:p>
                  <a:pPr algn="ctr">
                    <a:spcBef>
                      <a:spcPct val="0"/>
                    </a:spcBef>
                    <a:buClrTx/>
                    <a:buSzTx/>
                    <a:buFontTx/>
                    <a:buNone/>
                  </a:pPr>
                  <a:endParaRPr lang="zh-CN" altLang="en-US" sz="1600" b="1">
                    <a:latin typeface="Times New Roman" panose="02020603050405020304" pitchFamily="18" charset="0"/>
                  </a:endParaRPr>
                </a:p>
              </p:txBody>
            </p:sp>
            <p:sp>
              <p:nvSpPr>
                <p:cNvPr id="7237" name="Rectangle 41"/>
                <p:cNvSpPr>
                  <a:spLocks noChangeArrowheads="1"/>
                </p:cNvSpPr>
                <p:nvPr/>
              </p:nvSpPr>
              <p:spPr bwMode="auto">
                <a:xfrm>
                  <a:off x="533" y="384"/>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2" name="Group 44"/>
              <p:cNvGrpSpPr>
                <a:grpSpLocks/>
              </p:cNvGrpSpPr>
              <p:nvPr/>
            </p:nvGrpSpPr>
            <p:grpSpPr bwMode="auto">
              <a:xfrm>
                <a:off x="1066" y="384"/>
                <a:ext cx="533" cy="384"/>
                <a:chOff x="1066" y="384"/>
                <a:chExt cx="533" cy="384"/>
              </a:xfrm>
            </p:grpSpPr>
            <p:sp>
              <p:nvSpPr>
                <p:cNvPr id="7234" name="Rectangle 11"/>
                <p:cNvSpPr>
                  <a:spLocks noChangeArrowheads="1"/>
                </p:cNvSpPr>
                <p:nvPr/>
              </p:nvSpPr>
              <p:spPr bwMode="auto">
                <a:xfrm>
                  <a:off x="1109" y="384"/>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3，2</a:t>
                  </a:r>
                </a:p>
                <a:p>
                  <a:pPr algn="ctr">
                    <a:spcBef>
                      <a:spcPct val="0"/>
                    </a:spcBef>
                    <a:buClrTx/>
                    <a:buSzTx/>
                    <a:buFontTx/>
                    <a:buNone/>
                  </a:pPr>
                  <a:endParaRPr lang="zh-CN" altLang="en-US" sz="1600" b="1">
                    <a:latin typeface="Times New Roman" panose="02020603050405020304" pitchFamily="18" charset="0"/>
                  </a:endParaRPr>
                </a:p>
              </p:txBody>
            </p:sp>
            <p:sp>
              <p:nvSpPr>
                <p:cNvPr id="7235" name="Rectangle 43"/>
                <p:cNvSpPr>
                  <a:spLocks noChangeArrowheads="1"/>
                </p:cNvSpPr>
                <p:nvPr/>
              </p:nvSpPr>
              <p:spPr bwMode="auto">
                <a:xfrm>
                  <a:off x="1066" y="384"/>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3" name="Group 46"/>
              <p:cNvGrpSpPr>
                <a:grpSpLocks/>
              </p:cNvGrpSpPr>
              <p:nvPr/>
            </p:nvGrpSpPr>
            <p:grpSpPr bwMode="auto">
              <a:xfrm>
                <a:off x="1599" y="384"/>
                <a:ext cx="533" cy="384"/>
                <a:chOff x="1599" y="384"/>
                <a:chExt cx="533" cy="384"/>
              </a:xfrm>
            </p:grpSpPr>
            <p:sp>
              <p:nvSpPr>
                <p:cNvPr id="7232" name="Rectangle 12"/>
                <p:cNvSpPr>
                  <a:spLocks noChangeArrowheads="1"/>
                </p:cNvSpPr>
                <p:nvPr/>
              </p:nvSpPr>
              <p:spPr bwMode="auto">
                <a:xfrm>
                  <a:off x="1642" y="384"/>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4，2</a:t>
                  </a:r>
                </a:p>
                <a:p>
                  <a:pPr algn="ctr">
                    <a:spcBef>
                      <a:spcPct val="0"/>
                    </a:spcBef>
                    <a:buClrTx/>
                    <a:buSzTx/>
                    <a:buFontTx/>
                    <a:buNone/>
                  </a:pPr>
                  <a:endParaRPr lang="zh-CN" altLang="en-US" sz="1600" b="1">
                    <a:latin typeface="Times New Roman" panose="02020603050405020304" pitchFamily="18" charset="0"/>
                  </a:endParaRPr>
                </a:p>
              </p:txBody>
            </p:sp>
            <p:sp>
              <p:nvSpPr>
                <p:cNvPr id="7233" name="Rectangle 45"/>
                <p:cNvSpPr>
                  <a:spLocks noChangeArrowheads="1"/>
                </p:cNvSpPr>
                <p:nvPr/>
              </p:nvSpPr>
              <p:spPr bwMode="auto">
                <a:xfrm>
                  <a:off x="1599" y="384"/>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4" name="Group 48"/>
              <p:cNvGrpSpPr>
                <a:grpSpLocks/>
              </p:cNvGrpSpPr>
              <p:nvPr/>
            </p:nvGrpSpPr>
            <p:grpSpPr bwMode="auto">
              <a:xfrm>
                <a:off x="2132" y="384"/>
                <a:ext cx="548" cy="384"/>
                <a:chOff x="2132" y="384"/>
                <a:chExt cx="548" cy="384"/>
              </a:xfrm>
            </p:grpSpPr>
            <p:sp>
              <p:nvSpPr>
                <p:cNvPr id="7230" name="Rectangle 13"/>
                <p:cNvSpPr>
                  <a:spLocks noChangeArrowheads="1"/>
                </p:cNvSpPr>
                <p:nvPr/>
              </p:nvSpPr>
              <p:spPr bwMode="auto">
                <a:xfrm>
                  <a:off x="2175" y="384"/>
                  <a:ext cx="46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5，2</a:t>
                  </a:r>
                </a:p>
                <a:p>
                  <a:pPr algn="ctr">
                    <a:spcBef>
                      <a:spcPct val="0"/>
                    </a:spcBef>
                    <a:buClrTx/>
                    <a:buSzTx/>
                    <a:buFontTx/>
                    <a:buNone/>
                  </a:pPr>
                  <a:endParaRPr lang="zh-CN" altLang="en-US" sz="1600" b="1">
                    <a:latin typeface="Times New Roman" panose="02020603050405020304" pitchFamily="18" charset="0"/>
                  </a:endParaRPr>
                </a:p>
              </p:txBody>
            </p:sp>
            <p:sp>
              <p:nvSpPr>
                <p:cNvPr id="7231" name="Rectangle 47"/>
                <p:cNvSpPr>
                  <a:spLocks noChangeArrowheads="1"/>
                </p:cNvSpPr>
                <p:nvPr/>
              </p:nvSpPr>
              <p:spPr bwMode="auto">
                <a:xfrm>
                  <a:off x="2132" y="384"/>
                  <a:ext cx="548"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5" name="Group 50"/>
              <p:cNvGrpSpPr>
                <a:grpSpLocks/>
              </p:cNvGrpSpPr>
              <p:nvPr/>
            </p:nvGrpSpPr>
            <p:grpSpPr bwMode="auto">
              <a:xfrm>
                <a:off x="0" y="768"/>
                <a:ext cx="533" cy="384"/>
                <a:chOff x="0" y="768"/>
                <a:chExt cx="533" cy="384"/>
              </a:xfrm>
            </p:grpSpPr>
            <p:sp>
              <p:nvSpPr>
                <p:cNvPr id="7228" name="Rectangle 14"/>
                <p:cNvSpPr>
                  <a:spLocks noChangeArrowheads="1"/>
                </p:cNvSpPr>
                <p:nvPr/>
              </p:nvSpPr>
              <p:spPr bwMode="auto">
                <a:xfrm>
                  <a:off x="43" y="768"/>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1，3</a:t>
                  </a:r>
                </a:p>
                <a:p>
                  <a:pPr algn="ctr">
                    <a:spcBef>
                      <a:spcPct val="0"/>
                    </a:spcBef>
                    <a:buClrTx/>
                    <a:buSzTx/>
                    <a:buFontTx/>
                    <a:buNone/>
                  </a:pPr>
                  <a:endParaRPr lang="zh-CN" altLang="en-US" sz="1600" b="1">
                    <a:latin typeface="Times New Roman" panose="02020603050405020304" pitchFamily="18" charset="0"/>
                  </a:endParaRPr>
                </a:p>
              </p:txBody>
            </p:sp>
            <p:sp>
              <p:nvSpPr>
                <p:cNvPr id="7229" name="Rectangle 49"/>
                <p:cNvSpPr>
                  <a:spLocks noChangeArrowheads="1"/>
                </p:cNvSpPr>
                <p:nvPr/>
              </p:nvSpPr>
              <p:spPr bwMode="auto">
                <a:xfrm>
                  <a:off x="0" y="768"/>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6" name="Group 52"/>
              <p:cNvGrpSpPr>
                <a:grpSpLocks/>
              </p:cNvGrpSpPr>
              <p:nvPr/>
            </p:nvGrpSpPr>
            <p:grpSpPr bwMode="auto">
              <a:xfrm>
                <a:off x="533" y="768"/>
                <a:ext cx="533" cy="384"/>
                <a:chOff x="533" y="768"/>
                <a:chExt cx="533" cy="384"/>
              </a:xfrm>
            </p:grpSpPr>
            <p:sp>
              <p:nvSpPr>
                <p:cNvPr id="7226" name="Rectangle 15"/>
                <p:cNvSpPr>
                  <a:spLocks noChangeArrowheads="1"/>
                </p:cNvSpPr>
                <p:nvPr/>
              </p:nvSpPr>
              <p:spPr bwMode="auto">
                <a:xfrm>
                  <a:off x="576" y="768"/>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2，3</a:t>
                  </a:r>
                </a:p>
                <a:p>
                  <a:pPr algn="ctr">
                    <a:spcBef>
                      <a:spcPct val="0"/>
                    </a:spcBef>
                    <a:buClrTx/>
                    <a:buSzTx/>
                    <a:buFontTx/>
                    <a:buNone/>
                  </a:pPr>
                  <a:endParaRPr lang="zh-CN" altLang="en-US" sz="1600" b="1">
                    <a:latin typeface="Times New Roman" panose="02020603050405020304" pitchFamily="18" charset="0"/>
                  </a:endParaRPr>
                </a:p>
              </p:txBody>
            </p:sp>
            <p:sp>
              <p:nvSpPr>
                <p:cNvPr id="7227" name="Rectangle 51"/>
                <p:cNvSpPr>
                  <a:spLocks noChangeArrowheads="1"/>
                </p:cNvSpPr>
                <p:nvPr/>
              </p:nvSpPr>
              <p:spPr bwMode="auto">
                <a:xfrm>
                  <a:off x="533" y="768"/>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7" name="Group 54"/>
              <p:cNvGrpSpPr>
                <a:grpSpLocks/>
              </p:cNvGrpSpPr>
              <p:nvPr/>
            </p:nvGrpSpPr>
            <p:grpSpPr bwMode="auto">
              <a:xfrm>
                <a:off x="1066" y="768"/>
                <a:ext cx="533" cy="384"/>
                <a:chOff x="1066" y="768"/>
                <a:chExt cx="533" cy="384"/>
              </a:xfrm>
            </p:grpSpPr>
            <p:sp>
              <p:nvSpPr>
                <p:cNvPr id="7224" name="Rectangle 16"/>
                <p:cNvSpPr>
                  <a:spLocks noChangeArrowheads="1"/>
                </p:cNvSpPr>
                <p:nvPr/>
              </p:nvSpPr>
              <p:spPr bwMode="auto">
                <a:xfrm>
                  <a:off x="1109" y="768"/>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3，3</a:t>
                  </a:r>
                </a:p>
                <a:p>
                  <a:pPr algn="ctr">
                    <a:spcBef>
                      <a:spcPct val="0"/>
                    </a:spcBef>
                    <a:buClrTx/>
                    <a:buSzTx/>
                    <a:buFontTx/>
                    <a:buNone/>
                  </a:pPr>
                  <a:endParaRPr lang="zh-CN" altLang="en-US" sz="1600" b="1">
                    <a:latin typeface="Times New Roman" panose="02020603050405020304" pitchFamily="18" charset="0"/>
                  </a:endParaRPr>
                </a:p>
              </p:txBody>
            </p:sp>
            <p:sp>
              <p:nvSpPr>
                <p:cNvPr id="7225" name="Rectangle 53"/>
                <p:cNvSpPr>
                  <a:spLocks noChangeArrowheads="1"/>
                </p:cNvSpPr>
                <p:nvPr/>
              </p:nvSpPr>
              <p:spPr bwMode="auto">
                <a:xfrm>
                  <a:off x="1066" y="768"/>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8" name="Group 56"/>
              <p:cNvGrpSpPr>
                <a:grpSpLocks/>
              </p:cNvGrpSpPr>
              <p:nvPr/>
            </p:nvGrpSpPr>
            <p:grpSpPr bwMode="auto">
              <a:xfrm>
                <a:off x="1599" y="768"/>
                <a:ext cx="533" cy="384"/>
                <a:chOff x="1599" y="768"/>
                <a:chExt cx="533" cy="384"/>
              </a:xfrm>
            </p:grpSpPr>
            <p:sp>
              <p:nvSpPr>
                <p:cNvPr id="7222" name="Rectangle 17"/>
                <p:cNvSpPr>
                  <a:spLocks noChangeArrowheads="1"/>
                </p:cNvSpPr>
                <p:nvPr/>
              </p:nvSpPr>
              <p:spPr bwMode="auto">
                <a:xfrm>
                  <a:off x="1642" y="768"/>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4，3</a:t>
                  </a:r>
                </a:p>
                <a:p>
                  <a:pPr algn="ctr">
                    <a:spcBef>
                      <a:spcPct val="0"/>
                    </a:spcBef>
                    <a:buClrTx/>
                    <a:buSzTx/>
                    <a:buFontTx/>
                    <a:buNone/>
                  </a:pPr>
                  <a:endParaRPr lang="zh-CN" altLang="en-US" sz="1600" b="1">
                    <a:latin typeface="Times New Roman" panose="02020603050405020304" pitchFamily="18" charset="0"/>
                  </a:endParaRPr>
                </a:p>
              </p:txBody>
            </p:sp>
            <p:sp>
              <p:nvSpPr>
                <p:cNvPr id="7223" name="Rectangle 55"/>
                <p:cNvSpPr>
                  <a:spLocks noChangeArrowheads="1"/>
                </p:cNvSpPr>
                <p:nvPr/>
              </p:nvSpPr>
              <p:spPr bwMode="auto">
                <a:xfrm>
                  <a:off x="1599" y="768"/>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89" name="Group 58"/>
              <p:cNvGrpSpPr>
                <a:grpSpLocks/>
              </p:cNvGrpSpPr>
              <p:nvPr/>
            </p:nvGrpSpPr>
            <p:grpSpPr bwMode="auto">
              <a:xfrm>
                <a:off x="2132" y="768"/>
                <a:ext cx="548" cy="384"/>
                <a:chOff x="2132" y="768"/>
                <a:chExt cx="548" cy="384"/>
              </a:xfrm>
            </p:grpSpPr>
            <p:sp>
              <p:nvSpPr>
                <p:cNvPr id="7220" name="Rectangle 18"/>
                <p:cNvSpPr>
                  <a:spLocks noChangeArrowheads="1"/>
                </p:cNvSpPr>
                <p:nvPr/>
              </p:nvSpPr>
              <p:spPr bwMode="auto">
                <a:xfrm>
                  <a:off x="2175" y="768"/>
                  <a:ext cx="46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5，3</a:t>
                  </a:r>
                </a:p>
                <a:p>
                  <a:pPr algn="ctr">
                    <a:spcBef>
                      <a:spcPct val="0"/>
                    </a:spcBef>
                    <a:buClrTx/>
                    <a:buSzTx/>
                    <a:buFontTx/>
                    <a:buNone/>
                  </a:pPr>
                  <a:endParaRPr lang="zh-CN" altLang="en-US" sz="1600" b="1">
                    <a:latin typeface="Times New Roman" panose="02020603050405020304" pitchFamily="18" charset="0"/>
                  </a:endParaRPr>
                </a:p>
              </p:txBody>
            </p:sp>
            <p:sp>
              <p:nvSpPr>
                <p:cNvPr id="7221" name="Rectangle 57"/>
                <p:cNvSpPr>
                  <a:spLocks noChangeArrowheads="1"/>
                </p:cNvSpPr>
                <p:nvPr/>
              </p:nvSpPr>
              <p:spPr bwMode="auto">
                <a:xfrm>
                  <a:off x="2132" y="768"/>
                  <a:ext cx="548"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0" name="Group 60"/>
              <p:cNvGrpSpPr>
                <a:grpSpLocks/>
              </p:cNvGrpSpPr>
              <p:nvPr/>
            </p:nvGrpSpPr>
            <p:grpSpPr bwMode="auto">
              <a:xfrm>
                <a:off x="0" y="1152"/>
                <a:ext cx="533" cy="384"/>
                <a:chOff x="0" y="1152"/>
                <a:chExt cx="533" cy="384"/>
              </a:xfrm>
            </p:grpSpPr>
            <p:sp>
              <p:nvSpPr>
                <p:cNvPr id="7218" name="Rectangle 19"/>
                <p:cNvSpPr>
                  <a:spLocks noChangeArrowheads="1"/>
                </p:cNvSpPr>
                <p:nvPr/>
              </p:nvSpPr>
              <p:spPr bwMode="auto">
                <a:xfrm>
                  <a:off x="43" y="1152"/>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1，4</a:t>
                  </a:r>
                </a:p>
                <a:p>
                  <a:pPr algn="ctr">
                    <a:spcBef>
                      <a:spcPct val="0"/>
                    </a:spcBef>
                    <a:buClrTx/>
                    <a:buSzTx/>
                    <a:buFontTx/>
                    <a:buNone/>
                  </a:pPr>
                  <a:endParaRPr lang="zh-CN" altLang="en-US" sz="1600" b="1">
                    <a:latin typeface="Times New Roman" panose="02020603050405020304" pitchFamily="18" charset="0"/>
                  </a:endParaRPr>
                </a:p>
              </p:txBody>
            </p:sp>
            <p:sp>
              <p:nvSpPr>
                <p:cNvPr id="7219" name="Rectangle 59"/>
                <p:cNvSpPr>
                  <a:spLocks noChangeArrowheads="1"/>
                </p:cNvSpPr>
                <p:nvPr/>
              </p:nvSpPr>
              <p:spPr bwMode="auto">
                <a:xfrm>
                  <a:off x="0" y="1152"/>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1" name="Group 62"/>
              <p:cNvGrpSpPr>
                <a:grpSpLocks/>
              </p:cNvGrpSpPr>
              <p:nvPr/>
            </p:nvGrpSpPr>
            <p:grpSpPr bwMode="auto">
              <a:xfrm>
                <a:off x="533" y="1152"/>
                <a:ext cx="533" cy="384"/>
                <a:chOff x="533" y="1152"/>
                <a:chExt cx="533" cy="384"/>
              </a:xfrm>
            </p:grpSpPr>
            <p:sp>
              <p:nvSpPr>
                <p:cNvPr id="7216" name="Rectangle 20"/>
                <p:cNvSpPr>
                  <a:spLocks noChangeArrowheads="1"/>
                </p:cNvSpPr>
                <p:nvPr/>
              </p:nvSpPr>
              <p:spPr bwMode="auto">
                <a:xfrm>
                  <a:off x="576" y="1152"/>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2，4</a:t>
                  </a:r>
                </a:p>
                <a:p>
                  <a:pPr algn="ctr">
                    <a:spcBef>
                      <a:spcPct val="0"/>
                    </a:spcBef>
                    <a:buClrTx/>
                    <a:buSzTx/>
                    <a:buFontTx/>
                    <a:buNone/>
                  </a:pPr>
                  <a:endParaRPr lang="zh-CN" altLang="en-US" sz="1600" b="1">
                    <a:latin typeface="Times New Roman" panose="02020603050405020304" pitchFamily="18" charset="0"/>
                  </a:endParaRPr>
                </a:p>
              </p:txBody>
            </p:sp>
            <p:sp>
              <p:nvSpPr>
                <p:cNvPr id="7217" name="Rectangle 61"/>
                <p:cNvSpPr>
                  <a:spLocks noChangeArrowheads="1"/>
                </p:cNvSpPr>
                <p:nvPr/>
              </p:nvSpPr>
              <p:spPr bwMode="auto">
                <a:xfrm>
                  <a:off x="533" y="1152"/>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2" name="Group 64"/>
              <p:cNvGrpSpPr>
                <a:grpSpLocks/>
              </p:cNvGrpSpPr>
              <p:nvPr/>
            </p:nvGrpSpPr>
            <p:grpSpPr bwMode="auto">
              <a:xfrm>
                <a:off x="1066" y="1152"/>
                <a:ext cx="533" cy="384"/>
                <a:chOff x="1066" y="1152"/>
                <a:chExt cx="533" cy="384"/>
              </a:xfrm>
            </p:grpSpPr>
            <p:sp>
              <p:nvSpPr>
                <p:cNvPr id="7214" name="Rectangle 21"/>
                <p:cNvSpPr>
                  <a:spLocks noChangeArrowheads="1"/>
                </p:cNvSpPr>
                <p:nvPr/>
              </p:nvSpPr>
              <p:spPr bwMode="auto">
                <a:xfrm>
                  <a:off x="1109" y="1152"/>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3，4</a:t>
                  </a:r>
                </a:p>
                <a:p>
                  <a:pPr algn="ctr">
                    <a:spcBef>
                      <a:spcPct val="0"/>
                    </a:spcBef>
                    <a:buClrTx/>
                    <a:buSzTx/>
                    <a:buFontTx/>
                    <a:buNone/>
                  </a:pPr>
                  <a:endParaRPr lang="zh-CN" altLang="en-US" sz="1600" b="1">
                    <a:latin typeface="Times New Roman" panose="02020603050405020304" pitchFamily="18" charset="0"/>
                  </a:endParaRPr>
                </a:p>
              </p:txBody>
            </p:sp>
            <p:sp>
              <p:nvSpPr>
                <p:cNvPr id="7215" name="Rectangle 63"/>
                <p:cNvSpPr>
                  <a:spLocks noChangeArrowheads="1"/>
                </p:cNvSpPr>
                <p:nvPr/>
              </p:nvSpPr>
              <p:spPr bwMode="auto">
                <a:xfrm>
                  <a:off x="1066" y="1152"/>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3" name="Group 66"/>
              <p:cNvGrpSpPr>
                <a:grpSpLocks/>
              </p:cNvGrpSpPr>
              <p:nvPr/>
            </p:nvGrpSpPr>
            <p:grpSpPr bwMode="auto">
              <a:xfrm>
                <a:off x="1599" y="1152"/>
                <a:ext cx="533" cy="384"/>
                <a:chOff x="1599" y="1152"/>
                <a:chExt cx="533" cy="384"/>
              </a:xfrm>
            </p:grpSpPr>
            <p:sp>
              <p:nvSpPr>
                <p:cNvPr id="7212" name="Rectangle 22"/>
                <p:cNvSpPr>
                  <a:spLocks noChangeArrowheads="1"/>
                </p:cNvSpPr>
                <p:nvPr/>
              </p:nvSpPr>
              <p:spPr bwMode="auto">
                <a:xfrm>
                  <a:off x="1642" y="1152"/>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4，4</a:t>
                  </a:r>
                </a:p>
                <a:p>
                  <a:pPr algn="ctr">
                    <a:spcBef>
                      <a:spcPct val="0"/>
                    </a:spcBef>
                    <a:buClrTx/>
                    <a:buSzTx/>
                    <a:buFontTx/>
                    <a:buNone/>
                  </a:pPr>
                  <a:endParaRPr lang="zh-CN" altLang="en-US" sz="1600" b="1">
                    <a:latin typeface="Times New Roman" panose="02020603050405020304" pitchFamily="18" charset="0"/>
                  </a:endParaRPr>
                </a:p>
              </p:txBody>
            </p:sp>
            <p:sp>
              <p:nvSpPr>
                <p:cNvPr id="7213" name="Rectangle 65"/>
                <p:cNvSpPr>
                  <a:spLocks noChangeArrowheads="1"/>
                </p:cNvSpPr>
                <p:nvPr/>
              </p:nvSpPr>
              <p:spPr bwMode="auto">
                <a:xfrm>
                  <a:off x="1599" y="1152"/>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4" name="Group 68"/>
              <p:cNvGrpSpPr>
                <a:grpSpLocks/>
              </p:cNvGrpSpPr>
              <p:nvPr/>
            </p:nvGrpSpPr>
            <p:grpSpPr bwMode="auto">
              <a:xfrm>
                <a:off x="2132" y="1152"/>
                <a:ext cx="548" cy="384"/>
                <a:chOff x="2132" y="1152"/>
                <a:chExt cx="548" cy="384"/>
              </a:xfrm>
            </p:grpSpPr>
            <p:sp>
              <p:nvSpPr>
                <p:cNvPr id="7210" name="Rectangle 23"/>
                <p:cNvSpPr>
                  <a:spLocks noChangeArrowheads="1"/>
                </p:cNvSpPr>
                <p:nvPr/>
              </p:nvSpPr>
              <p:spPr bwMode="auto">
                <a:xfrm>
                  <a:off x="2175" y="1152"/>
                  <a:ext cx="46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5，4</a:t>
                  </a:r>
                </a:p>
                <a:p>
                  <a:pPr algn="ctr">
                    <a:spcBef>
                      <a:spcPct val="0"/>
                    </a:spcBef>
                    <a:buClrTx/>
                    <a:buSzTx/>
                    <a:buFontTx/>
                    <a:buNone/>
                  </a:pPr>
                  <a:endParaRPr lang="zh-CN" altLang="en-US" sz="1600" b="1">
                    <a:latin typeface="Times New Roman" panose="02020603050405020304" pitchFamily="18" charset="0"/>
                  </a:endParaRPr>
                </a:p>
              </p:txBody>
            </p:sp>
            <p:sp>
              <p:nvSpPr>
                <p:cNvPr id="7211" name="Rectangle 67"/>
                <p:cNvSpPr>
                  <a:spLocks noChangeArrowheads="1"/>
                </p:cNvSpPr>
                <p:nvPr/>
              </p:nvSpPr>
              <p:spPr bwMode="auto">
                <a:xfrm>
                  <a:off x="2132" y="1152"/>
                  <a:ext cx="548"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5" name="Group 70"/>
              <p:cNvGrpSpPr>
                <a:grpSpLocks/>
              </p:cNvGrpSpPr>
              <p:nvPr/>
            </p:nvGrpSpPr>
            <p:grpSpPr bwMode="auto">
              <a:xfrm>
                <a:off x="0" y="1536"/>
                <a:ext cx="533" cy="384"/>
                <a:chOff x="0" y="1536"/>
                <a:chExt cx="533" cy="384"/>
              </a:xfrm>
            </p:grpSpPr>
            <p:sp>
              <p:nvSpPr>
                <p:cNvPr id="7208" name="Rectangle 24"/>
                <p:cNvSpPr>
                  <a:spLocks noChangeArrowheads="1"/>
                </p:cNvSpPr>
                <p:nvPr/>
              </p:nvSpPr>
              <p:spPr bwMode="auto">
                <a:xfrm>
                  <a:off x="43" y="1536"/>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1，5</a:t>
                  </a:r>
                </a:p>
                <a:p>
                  <a:pPr algn="ctr">
                    <a:spcBef>
                      <a:spcPct val="0"/>
                    </a:spcBef>
                    <a:buClrTx/>
                    <a:buSzTx/>
                    <a:buFontTx/>
                    <a:buNone/>
                  </a:pPr>
                  <a:endParaRPr lang="zh-CN" altLang="en-US" sz="1600" b="1">
                    <a:latin typeface="Times New Roman" panose="02020603050405020304" pitchFamily="18" charset="0"/>
                  </a:endParaRPr>
                </a:p>
              </p:txBody>
            </p:sp>
            <p:sp>
              <p:nvSpPr>
                <p:cNvPr id="7209" name="Rectangle 69"/>
                <p:cNvSpPr>
                  <a:spLocks noChangeArrowheads="1"/>
                </p:cNvSpPr>
                <p:nvPr/>
              </p:nvSpPr>
              <p:spPr bwMode="auto">
                <a:xfrm>
                  <a:off x="0" y="1536"/>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6" name="Group 72"/>
              <p:cNvGrpSpPr>
                <a:grpSpLocks/>
              </p:cNvGrpSpPr>
              <p:nvPr/>
            </p:nvGrpSpPr>
            <p:grpSpPr bwMode="auto">
              <a:xfrm>
                <a:off x="533" y="1536"/>
                <a:ext cx="533" cy="384"/>
                <a:chOff x="533" y="1536"/>
                <a:chExt cx="533" cy="384"/>
              </a:xfrm>
            </p:grpSpPr>
            <p:sp>
              <p:nvSpPr>
                <p:cNvPr id="7206" name="Rectangle 25"/>
                <p:cNvSpPr>
                  <a:spLocks noChangeArrowheads="1"/>
                </p:cNvSpPr>
                <p:nvPr/>
              </p:nvSpPr>
              <p:spPr bwMode="auto">
                <a:xfrm>
                  <a:off x="576" y="1536"/>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2，5</a:t>
                  </a:r>
                </a:p>
                <a:p>
                  <a:pPr algn="ctr">
                    <a:spcBef>
                      <a:spcPct val="0"/>
                    </a:spcBef>
                    <a:buClrTx/>
                    <a:buSzTx/>
                    <a:buFontTx/>
                    <a:buNone/>
                  </a:pPr>
                  <a:endParaRPr lang="zh-CN" altLang="en-US" sz="1600" b="1">
                    <a:latin typeface="Times New Roman" panose="02020603050405020304" pitchFamily="18" charset="0"/>
                  </a:endParaRPr>
                </a:p>
              </p:txBody>
            </p:sp>
            <p:sp>
              <p:nvSpPr>
                <p:cNvPr id="7207" name="Rectangle 71"/>
                <p:cNvSpPr>
                  <a:spLocks noChangeArrowheads="1"/>
                </p:cNvSpPr>
                <p:nvPr/>
              </p:nvSpPr>
              <p:spPr bwMode="auto">
                <a:xfrm>
                  <a:off x="533" y="1536"/>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7" name="Group 74"/>
              <p:cNvGrpSpPr>
                <a:grpSpLocks/>
              </p:cNvGrpSpPr>
              <p:nvPr/>
            </p:nvGrpSpPr>
            <p:grpSpPr bwMode="auto">
              <a:xfrm>
                <a:off x="1066" y="1536"/>
                <a:ext cx="533" cy="384"/>
                <a:chOff x="1066" y="1536"/>
                <a:chExt cx="533" cy="384"/>
              </a:xfrm>
            </p:grpSpPr>
            <p:sp>
              <p:nvSpPr>
                <p:cNvPr id="7204" name="Rectangle 26"/>
                <p:cNvSpPr>
                  <a:spLocks noChangeArrowheads="1"/>
                </p:cNvSpPr>
                <p:nvPr/>
              </p:nvSpPr>
              <p:spPr bwMode="auto">
                <a:xfrm>
                  <a:off x="1109" y="1536"/>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3，5</a:t>
                  </a:r>
                </a:p>
                <a:p>
                  <a:pPr algn="ctr">
                    <a:spcBef>
                      <a:spcPct val="0"/>
                    </a:spcBef>
                    <a:buClrTx/>
                    <a:buSzTx/>
                    <a:buFontTx/>
                    <a:buNone/>
                  </a:pPr>
                  <a:endParaRPr lang="zh-CN" altLang="en-US" sz="1600" b="1">
                    <a:latin typeface="Times New Roman" panose="02020603050405020304" pitchFamily="18" charset="0"/>
                  </a:endParaRPr>
                </a:p>
              </p:txBody>
            </p:sp>
            <p:sp>
              <p:nvSpPr>
                <p:cNvPr id="7205" name="Rectangle 73"/>
                <p:cNvSpPr>
                  <a:spLocks noChangeArrowheads="1"/>
                </p:cNvSpPr>
                <p:nvPr/>
              </p:nvSpPr>
              <p:spPr bwMode="auto">
                <a:xfrm>
                  <a:off x="1066" y="1536"/>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8" name="Group 76"/>
              <p:cNvGrpSpPr>
                <a:grpSpLocks/>
              </p:cNvGrpSpPr>
              <p:nvPr/>
            </p:nvGrpSpPr>
            <p:grpSpPr bwMode="auto">
              <a:xfrm>
                <a:off x="1599" y="1536"/>
                <a:ext cx="533" cy="384"/>
                <a:chOff x="1599" y="1536"/>
                <a:chExt cx="533" cy="384"/>
              </a:xfrm>
            </p:grpSpPr>
            <p:sp>
              <p:nvSpPr>
                <p:cNvPr id="7202" name="Rectangle 27"/>
                <p:cNvSpPr>
                  <a:spLocks noChangeArrowheads="1"/>
                </p:cNvSpPr>
                <p:nvPr/>
              </p:nvSpPr>
              <p:spPr bwMode="auto">
                <a:xfrm>
                  <a:off x="1642" y="1536"/>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4，5</a:t>
                  </a:r>
                </a:p>
                <a:p>
                  <a:pPr algn="ctr">
                    <a:spcBef>
                      <a:spcPct val="0"/>
                    </a:spcBef>
                    <a:buClrTx/>
                    <a:buSzTx/>
                    <a:buFontTx/>
                    <a:buNone/>
                  </a:pPr>
                  <a:endParaRPr lang="zh-CN" altLang="en-US" sz="1600" b="1">
                    <a:latin typeface="Times New Roman" panose="02020603050405020304" pitchFamily="18" charset="0"/>
                  </a:endParaRPr>
                </a:p>
              </p:txBody>
            </p:sp>
            <p:sp>
              <p:nvSpPr>
                <p:cNvPr id="7203" name="Rectangle 75"/>
                <p:cNvSpPr>
                  <a:spLocks noChangeArrowheads="1"/>
                </p:cNvSpPr>
                <p:nvPr/>
              </p:nvSpPr>
              <p:spPr bwMode="auto">
                <a:xfrm>
                  <a:off x="1599" y="1536"/>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7199" name="Group 78"/>
              <p:cNvGrpSpPr>
                <a:grpSpLocks/>
              </p:cNvGrpSpPr>
              <p:nvPr/>
            </p:nvGrpSpPr>
            <p:grpSpPr bwMode="auto">
              <a:xfrm>
                <a:off x="2132" y="1536"/>
                <a:ext cx="548" cy="384"/>
                <a:chOff x="2132" y="1536"/>
                <a:chExt cx="548" cy="384"/>
              </a:xfrm>
            </p:grpSpPr>
            <p:sp>
              <p:nvSpPr>
                <p:cNvPr id="7200" name="Rectangle 28"/>
                <p:cNvSpPr>
                  <a:spLocks noChangeArrowheads="1"/>
                </p:cNvSpPr>
                <p:nvPr/>
              </p:nvSpPr>
              <p:spPr bwMode="auto">
                <a:xfrm>
                  <a:off x="2175" y="1536"/>
                  <a:ext cx="46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5，5</a:t>
                  </a:r>
                </a:p>
                <a:p>
                  <a:pPr algn="ctr">
                    <a:spcBef>
                      <a:spcPct val="0"/>
                    </a:spcBef>
                    <a:buClrTx/>
                    <a:buSzTx/>
                    <a:buFontTx/>
                    <a:buNone/>
                  </a:pPr>
                  <a:endParaRPr lang="zh-CN" altLang="en-US" sz="1600" b="1">
                    <a:latin typeface="Times New Roman" panose="02020603050405020304" pitchFamily="18" charset="0"/>
                  </a:endParaRPr>
                </a:p>
              </p:txBody>
            </p:sp>
            <p:sp>
              <p:nvSpPr>
                <p:cNvPr id="7201" name="Rectangle 77"/>
                <p:cNvSpPr>
                  <a:spLocks noChangeArrowheads="1"/>
                </p:cNvSpPr>
                <p:nvPr/>
              </p:nvSpPr>
              <p:spPr bwMode="auto">
                <a:xfrm>
                  <a:off x="2132" y="1536"/>
                  <a:ext cx="548"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sp>
          <p:nvSpPr>
            <p:cNvPr id="7174" name="Rectangle 80"/>
            <p:cNvSpPr>
              <a:spLocks noChangeArrowheads="1"/>
            </p:cNvSpPr>
            <p:nvPr/>
          </p:nvSpPr>
          <p:spPr bwMode="auto">
            <a:xfrm>
              <a:off x="-3" y="-3"/>
              <a:ext cx="2686" cy="1926"/>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内容占位符 2"/>
          <p:cNvSpPr>
            <a:spLocks noGrp="1"/>
          </p:cNvSpPr>
          <p:nvPr>
            <p:ph idx="1"/>
          </p:nvPr>
        </p:nvSpPr>
        <p:spPr/>
        <p:txBody>
          <a:bodyPr/>
          <a:lstStyle/>
          <a:p>
            <a:pPr eaLnBrk="1" hangingPunct="1"/>
            <a:r>
              <a:rPr lang="zh-CN" altLang="zh-CN" smtClean="0"/>
              <a:t>引理</a:t>
            </a:r>
            <a:r>
              <a:rPr lang="en-US" altLang="zh-CN" smtClean="0"/>
              <a:t>2.3</a:t>
            </a:r>
            <a:r>
              <a:rPr lang="zh-CN" altLang="zh-CN" smtClean="0"/>
              <a:t>　对于简单随机抽样</a:t>
            </a:r>
            <a:r>
              <a:rPr lang="en-US" altLang="zh-CN" smtClean="0"/>
              <a:t>,n</a:t>
            </a:r>
            <a:r>
              <a:rPr lang="zh-CN" altLang="zh-CN" smtClean="0"/>
              <a:t>较大时</a:t>
            </a:r>
            <a:r>
              <a:rPr lang="en-US" altLang="zh-CN" smtClean="0"/>
              <a:t>, =r</a:t>
            </a:r>
            <a:r>
              <a:rPr lang="zh-CN" altLang="zh-CN" smtClean="0"/>
              <a:t>的期望为</a:t>
            </a:r>
            <a:r>
              <a:rPr lang="en-US" altLang="zh-CN" smtClean="0"/>
              <a:t>:</a:t>
            </a:r>
          </a:p>
          <a:p>
            <a:pPr eaLnBrk="1" hangingPunct="1"/>
            <a:endParaRPr lang="en-US" altLang="zh-CN" smtClean="0"/>
          </a:p>
          <a:p>
            <a:pPr eaLnBrk="1" hangingPunct="1"/>
            <a:r>
              <a:rPr lang="zh-CN" altLang="zh-CN" smtClean="0"/>
              <a:t>这个引理的内容包含两个结论</a:t>
            </a:r>
            <a:r>
              <a:rPr lang="en-US" altLang="zh-CN" smtClean="0"/>
              <a:t>:</a:t>
            </a:r>
          </a:p>
          <a:p>
            <a:pPr lvl="1" eaLnBrk="1" hangingPunct="1"/>
            <a:r>
              <a:rPr lang="zh-CN" altLang="zh-CN" smtClean="0"/>
              <a:t>一是说</a:t>
            </a:r>
            <a:r>
              <a:rPr lang="en-US" altLang="zh-CN" smtClean="0"/>
              <a:t>  </a:t>
            </a:r>
            <a:r>
              <a:rPr lang="zh-CN" altLang="zh-CN" smtClean="0"/>
              <a:t>不是无偏的</a:t>
            </a:r>
            <a:r>
              <a:rPr lang="en-US" altLang="zh-CN" smtClean="0"/>
              <a:t>;</a:t>
            </a:r>
          </a:p>
          <a:p>
            <a:pPr lvl="1" eaLnBrk="1" hangingPunct="1"/>
            <a:r>
              <a:rPr lang="zh-CN" altLang="zh-CN" smtClean="0"/>
              <a:t>二是说在某种条件下</a:t>
            </a:r>
            <a:r>
              <a:rPr lang="en-US" altLang="zh-CN" smtClean="0"/>
              <a:t>,   </a:t>
            </a:r>
            <a:r>
              <a:rPr lang="zh-CN" altLang="zh-CN" smtClean="0"/>
              <a:t>是近似无偏的。</a:t>
            </a:r>
          </a:p>
          <a:p>
            <a:pPr eaLnBrk="1" hangingPunct="1"/>
            <a:endParaRPr lang="zh-CN" altLang="en-US" smtClean="0"/>
          </a:p>
        </p:txBody>
      </p:sp>
      <p:pic>
        <p:nvPicPr>
          <p:cNvPr id="45059" name="Picture 9"/>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03350" y="2636838"/>
            <a:ext cx="18732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5061" name="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59113" y="3213100"/>
            <a:ext cx="2033587"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2" name="Picture 9"/>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43250" y="4357688"/>
            <a:ext cx="185738"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3" name="Picture 9"/>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9250" y="4857750"/>
            <a:ext cx="1873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内容占位符 2"/>
          <p:cNvSpPr>
            <a:spLocks noGrp="1"/>
          </p:cNvSpPr>
          <p:nvPr>
            <p:ph idx="1"/>
          </p:nvPr>
        </p:nvSpPr>
        <p:spPr/>
        <p:txBody>
          <a:bodyPr/>
          <a:lstStyle/>
          <a:p>
            <a:pPr eaLnBrk="1" hangingPunct="1"/>
            <a:r>
              <a:rPr lang="zh-CN" altLang="zh-CN" sz="2400" smtClean="0"/>
              <a:t>对于简单随机抽样</a:t>
            </a:r>
            <a:r>
              <a:rPr lang="en-US" altLang="zh-CN" sz="2400" smtClean="0"/>
              <a:t>,n</a:t>
            </a:r>
            <a:r>
              <a:rPr lang="zh-CN" altLang="zh-CN" sz="2400" smtClean="0"/>
              <a:t>较大时</a:t>
            </a:r>
            <a:r>
              <a:rPr lang="en-US" altLang="zh-CN" sz="2400" smtClean="0"/>
              <a:t>,             </a:t>
            </a:r>
            <a:r>
              <a:rPr lang="zh-CN" altLang="zh-CN" sz="2400" smtClean="0"/>
              <a:t>的期望</a:t>
            </a:r>
            <a:endParaRPr lang="en-US" altLang="zh-CN" sz="2400" smtClean="0"/>
          </a:p>
          <a:p>
            <a:pPr eaLnBrk="1" hangingPunct="1"/>
            <a:endParaRPr lang="en-US" altLang="zh-CN" sz="2400" smtClean="0"/>
          </a:p>
          <a:p>
            <a:pPr eaLnBrk="1" hangingPunct="1"/>
            <a:endParaRPr lang="en-US" altLang="zh-CN" sz="2400" smtClean="0"/>
          </a:p>
          <a:p>
            <a:pPr eaLnBrk="1" hangingPunct="1"/>
            <a:endParaRPr lang="en-US" altLang="zh-CN" sz="2400" smtClean="0"/>
          </a:p>
          <a:p>
            <a:pPr eaLnBrk="1" hangingPunct="1"/>
            <a:r>
              <a:rPr lang="zh-CN" altLang="zh-CN" sz="2400" smtClean="0"/>
              <a:t>对于简单随机抽样</a:t>
            </a:r>
            <a:r>
              <a:rPr lang="en-US" altLang="zh-CN" sz="2400" smtClean="0"/>
              <a:t>,n</a:t>
            </a:r>
            <a:r>
              <a:rPr lang="zh-CN" altLang="zh-CN" sz="2400" smtClean="0"/>
              <a:t>较大时</a:t>
            </a:r>
            <a:r>
              <a:rPr lang="en-US" altLang="zh-CN" sz="2400" smtClean="0"/>
              <a:t>,               </a:t>
            </a:r>
            <a:r>
              <a:rPr lang="zh-CN" altLang="zh-CN" sz="2400" smtClean="0"/>
              <a:t>的期望为</a:t>
            </a:r>
            <a:endParaRPr lang="zh-CN" altLang="en-US" sz="2400" smtClean="0"/>
          </a:p>
        </p:txBody>
      </p:sp>
      <p:sp>
        <p:nvSpPr>
          <p:cNvPr id="4608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6084"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5600" y="1989138"/>
            <a:ext cx="949325"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6086"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5600" y="3789363"/>
            <a:ext cx="120015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7"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6088"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7313" y="2781300"/>
            <a:ext cx="2041525"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9"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6090" name="Picture 7"/>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55875" y="4724400"/>
            <a:ext cx="2873375"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内容占位符 2"/>
          <p:cNvSpPr>
            <a:spLocks noGrp="1"/>
          </p:cNvSpPr>
          <p:nvPr>
            <p:ph idx="1"/>
          </p:nvPr>
        </p:nvSpPr>
        <p:spPr>
          <a:xfrm>
            <a:off x="1042988" y="260350"/>
            <a:ext cx="7912100" cy="4287838"/>
          </a:xfrm>
        </p:spPr>
        <p:txBody>
          <a:bodyPr/>
          <a:lstStyle/>
          <a:p>
            <a:pPr eaLnBrk="1" hangingPunct="1"/>
            <a:r>
              <a:rPr lang="zh-CN" altLang="zh-CN" smtClean="0"/>
              <a:t>对于简单随机抽样</a:t>
            </a:r>
            <a:r>
              <a:rPr lang="en-US" altLang="zh-CN" smtClean="0"/>
              <a:t>,n</a:t>
            </a:r>
            <a:r>
              <a:rPr lang="zh-CN" altLang="zh-CN" smtClean="0"/>
              <a:t>较大时</a:t>
            </a:r>
            <a:r>
              <a:rPr lang="en-US" altLang="zh-CN" smtClean="0"/>
              <a:t>,   =r</a:t>
            </a:r>
            <a:r>
              <a:rPr lang="zh-CN" altLang="zh-CN" smtClean="0"/>
              <a:t>的方差</a:t>
            </a:r>
            <a:endParaRPr lang="zh-CN" altLang="en-US" smtClean="0"/>
          </a:p>
        </p:txBody>
      </p:sp>
      <p:pic>
        <p:nvPicPr>
          <p:cNvPr id="47107" name="Picture 9"/>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16688" y="333375"/>
            <a:ext cx="22066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7109" name="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11413" y="908050"/>
            <a:ext cx="4122737"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 name="文本框 1"/>
              <p:cNvSpPr txBox="1"/>
              <p:nvPr/>
            </p:nvSpPr>
            <p:spPr>
              <a:xfrm>
                <a:off x="620353" y="2195076"/>
                <a:ext cx="7704856" cy="5056449"/>
              </a:xfrm>
              <a:prstGeom prst="rect">
                <a:avLst/>
              </a:prstGeom>
              <a:noFill/>
            </p:spPr>
            <p:txBody>
              <a:bodyPr wrap="square" rtlCol="0">
                <a:spAutoFit/>
              </a:bodyPr>
              <a:lstStyle/>
              <a:p>
                <a:r>
                  <a:rPr lang="zh-CN" altLang="en-US" smtClean="0"/>
                  <a:t>证明：</a:t>
                </a:r>
                <a:endParaRPr lang="en-US" altLang="zh-CN" smtClean="0"/>
              </a:p>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𝑀𝑆𝐸</m:t>
                      </m:r>
                      <m:d>
                        <m:dPr>
                          <m:ctrlPr>
                            <a:rPr lang="en-US" altLang="zh-CN" b="0" i="1" smtClean="0">
                              <a:latin typeface="Cambria Math"/>
                            </a:rPr>
                          </m:ctrlPr>
                        </m:dPr>
                        <m:e>
                          <m:acc>
                            <m:accPr>
                              <m:chr m:val="̂"/>
                              <m:ctrlPr>
                                <a:rPr lang="en-US" altLang="zh-CN" b="0" i="1" smtClean="0">
                                  <a:latin typeface="Cambria Math"/>
                                </a:rPr>
                              </m:ctrlPr>
                            </m:accPr>
                            <m:e>
                              <m:r>
                                <a:rPr lang="en-US" altLang="zh-CN" b="0" i="1" smtClean="0">
                                  <a:latin typeface="Cambria Math" panose="02040503050406030204" pitchFamily="18" charset="0"/>
                                </a:rPr>
                                <m:t>𝑅</m:t>
                              </m:r>
                            </m:e>
                          </m:acc>
                        </m:e>
                      </m:d>
                      <m:r>
                        <a:rPr lang="en-US" altLang="zh-CN" b="0" i="1" smtClean="0">
                          <a:latin typeface="Cambria Math" panose="02040503050406030204" pitchFamily="18" charset="0"/>
                        </a:rPr>
                        <m:t>=</m:t>
                      </m:r>
                      <m:r>
                        <a:rPr lang="en-US" altLang="zh-CN" b="0" i="1" smtClean="0">
                          <a:latin typeface="Cambria Math" panose="02040503050406030204" pitchFamily="18" charset="0"/>
                        </a:rPr>
                        <m:t>𝐸</m:t>
                      </m:r>
                      <m:sSup>
                        <m:sSupPr>
                          <m:ctrlPr>
                            <a:rPr lang="en-US" altLang="zh-CN" b="0" i="1" smtClean="0">
                              <a:latin typeface="Cambria Math"/>
                            </a:rPr>
                          </m:ctrlPr>
                        </m:sSupPr>
                        <m:e>
                          <m:r>
                            <a:rPr lang="en-US" altLang="zh-CN" b="0" i="1" smtClean="0">
                              <a:latin typeface="Cambria Math" panose="02040503050406030204" pitchFamily="18" charset="0"/>
                            </a:rPr>
                            <m:t>(</m:t>
                          </m:r>
                          <m:acc>
                            <m:accPr>
                              <m:chr m:val="̂"/>
                              <m:ctrlPr>
                                <a:rPr lang="en-US" altLang="zh-CN" i="1">
                                  <a:latin typeface="Cambria Math"/>
                                </a:rPr>
                              </m:ctrlPr>
                            </m:accPr>
                            <m:e>
                              <m:r>
                                <a:rPr lang="en-US" altLang="zh-CN" i="1">
                                  <a:latin typeface="Cambria Math" panose="02040503050406030204" pitchFamily="18" charset="0"/>
                                </a:rPr>
                                <m:t>𝑅</m:t>
                              </m:r>
                            </m:e>
                          </m:acc>
                          <m:r>
                            <a:rPr lang="en-US" altLang="zh-CN" b="0" i="1" smtClean="0">
                              <a:latin typeface="Cambria Math" panose="02040503050406030204" pitchFamily="18" charset="0"/>
                            </a:rPr>
                            <m:t>−</m:t>
                          </m:r>
                          <m:r>
                            <a:rPr lang="en-US" altLang="zh-CN" b="0" i="1" smtClean="0">
                              <a:latin typeface="Cambria Math" panose="02040503050406030204" pitchFamily="18" charset="0"/>
                            </a:rPr>
                            <m:t>𝑅</m:t>
                          </m:r>
                          <m:r>
                            <a:rPr lang="en-US" altLang="zh-CN" b="0" i="1" smtClean="0">
                              <a:latin typeface="Cambria Math" panose="02040503050406030204" pitchFamily="18" charset="0"/>
                            </a:rPr>
                            <m:t>)</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r>
                        <a:rPr lang="en-US" altLang="zh-CN" b="0" i="1" smtClean="0">
                          <a:latin typeface="Cambria Math" panose="02040503050406030204" pitchFamily="18" charset="0"/>
                        </a:rPr>
                        <m:t>𝑉</m:t>
                      </m:r>
                      <m:d>
                        <m:dPr>
                          <m:ctrlPr>
                            <a:rPr lang="en-US" altLang="zh-CN" b="0" i="1" smtClean="0">
                              <a:latin typeface="Cambria Math"/>
                            </a:rPr>
                          </m:ctrlPr>
                        </m:dPr>
                        <m:e>
                          <m:acc>
                            <m:accPr>
                              <m:chr m:val="̂"/>
                              <m:ctrlPr>
                                <a:rPr lang="en-US" altLang="zh-CN" i="1">
                                  <a:latin typeface="Cambria Math"/>
                                </a:rPr>
                              </m:ctrlPr>
                            </m:accPr>
                            <m:e>
                              <m:r>
                                <a:rPr lang="en-US" altLang="zh-CN" i="1">
                                  <a:latin typeface="Cambria Math" panose="02040503050406030204" pitchFamily="18" charset="0"/>
                                </a:rPr>
                                <m:t>𝑅</m:t>
                              </m:r>
                            </m:e>
                          </m:acc>
                        </m:e>
                      </m:d>
                      <m:r>
                        <a:rPr lang="en-US" altLang="zh-CN" b="0" i="1" smtClean="0">
                          <a:latin typeface="Cambria Math" panose="02040503050406030204" pitchFamily="18" charset="0"/>
                        </a:rPr>
                        <m:t>+</m:t>
                      </m:r>
                      <m:sSup>
                        <m:sSupPr>
                          <m:ctrlPr>
                            <a:rPr lang="en-US" altLang="zh-CN" b="0" i="1" smtClean="0">
                              <a:latin typeface="Cambria Math"/>
                            </a:rPr>
                          </m:ctrlPr>
                        </m:sSupPr>
                        <m:e>
                          <m:d>
                            <m:dPr>
                              <m:begChr m:val="["/>
                              <m:endChr m:val="]"/>
                              <m:ctrlPr>
                                <a:rPr lang="en-US" altLang="zh-CN" i="1">
                                  <a:latin typeface="Cambria Math"/>
                                </a:rPr>
                              </m:ctrlPr>
                            </m:dPr>
                            <m:e>
                              <m:r>
                                <a:rPr lang="en-US" altLang="zh-CN" i="1">
                                  <a:latin typeface="Cambria Math" panose="02040503050406030204" pitchFamily="18" charset="0"/>
                                </a:rPr>
                                <m:t>𝐸</m:t>
                              </m:r>
                              <m:d>
                                <m:dPr>
                                  <m:ctrlPr>
                                    <a:rPr lang="en-US" altLang="zh-CN" i="1">
                                      <a:latin typeface="Cambria Math"/>
                                    </a:rPr>
                                  </m:ctrlPr>
                                </m:dPr>
                                <m:e>
                                  <m:acc>
                                    <m:accPr>
                                      <m:chr m:val="̂"/>
                                      <m:ctrlPr>
                                        <a:rPr lang="en-US" altLang="zh-CN" i="1">
                                          <a:latin typeface="Cambria Math"/>
                                        </a:rPr>
                                      </m:ctrlPr>
                                    </m:accPr>
                                    <m:e>
                                      <m:r>
                                        <a:rPr lang="en-US" altLang="zh-CN" i="1">
                                          <a:latin typeface="Cambria Math" panose="02040503050406030204" pitchFamily="18" charset="0"/>
                                        </a:rPr>
                                        <m:t>𝑅</m:t>
                                      </m:r>
                                    </m:e>
                                  </m:acc>
                                </m:e>
                              </m:d>
                              <m:r>
                                <a:rPr lang="en-US" altLang="zh-CN" i="1">
                                  <a:latin typeface="Cambria Math" panose="02040503050406030204" pitchFamily="18" charset="0"/>
                                </a:rPr>
                                <m:t>−</m:t>
                              </m:r>
                              <m:r>
                                <a:rPr lang="en-US" altLang="zh-CN" i="1">
                                  <a:latin typeface="Cambria Math" panose="02040503050406030204" pitchFamily="18" charset="0"/>
                                </a:rPr>
                                <m:t>𝑅</m:t>
                              </m:r>
                            </m:e>
                          </m:d>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r>
                        <a:rPr lang="en-US" altLang="zh-CN" b="0" i="1" smtClean="0">
                          <a:latin typeface="Cambria Math" panose="02040503050406030204" pitchFamily="18" charset="0"/>
                        </a:rPr>
                        <m:t>𝐸</m:t>
                      </m:r>
                      <m:sSup>
                        <m:sSupPr>
                          <m:ctrlPr>
                            <a:rPr lang="en-US" altLang="zh-CN" b="0" i="1" smtClean="0">
                              <a:latin typeface="Cambria Math"/>
                            </a:rPr>
                          </m:ctrlPr>
                        </m:sSupPr>
                        <m:e>
                          <m:r>
                            <a:rPr lang="en-US" altLang="zh-CN" b="0" i="1" smtClean="0">
                              <a:latin typeface="Cambria Math" panose="02040503050406030204" pitchFamily="18" charset="0"/>
                            </a:rPr>
                            <m:t>[</m:t>
                          </m:r>
                          <m:acc>
                            <m:accPr>
                              <m:chr m:val="̂"/>
                              <m:ctrlPr>
                                <a:rPr lang="en-US" altLang="zh-CN" i="1">
                                  <a:latin typeface="Cambria Math"/>
                                </a:rPr>
                              </m:ctrlPr>
                            </m:accPr>
                            <m:e>
                              <m:r>
                                <a:rPr lang="en-US" altLang="zh-CN" i="1">
                                  <a:latin typeface="Cambria Math" panose="02040503050406030204" pitchFamily="18" charset="0"/>
                                </a:rPr>
                                <m:t>𝑅</m:t>
                              </m:r>
                            </m:e>
                          </m:acc>
                          <m:r>
                            <a:rPr lang="en-US" altLang="zh-CN" b="0" i="1" smtClean="0">
                              <a:latin typeface="Cambria Math" panose="02040503050406030204" pitchFamily="18" charset="0"/>
                            </a:rPr>
                            <m:t>−</m:t>
                          </m:r>
                          <m:r>
                            <a:rPr lang="en-US" altLang="zh-CN" b="0" i="1" smtClean="0">
                              <a:latin typeface="Cambria Math" panose="02040503050406030204" pitchFamily="18" charset="0"/>
                            </a:rPr>
                            <m:t>𝐸</m:t>
                          </m:r>
                          <m:r>
                            <a:rPr lang="en-US" altLang="zh-CN" b="0" i="1" smtClean="0">
                              <a:latin typeface="Cambria Math" panose="02040503050406030204" pitchFamily="18" charset="0"/>
                            </a:rPr>
                            <m:t>(</m:t>
                          </m:r>
                          <m:acc>
                            <m:accPr>
                              <m:chr m:val="̂"/>
                              <m:ctrlPr>
                                <a:rPr lang="en-US" altLang="zh-CN" i="1">
                                  <a:latin typeface="Cambria Math"/>
                                </a:rPr>
                              </m:ctrlPr>
                            </m:accPr>
                            <m:e>
                              <m:r>
                                <a:rPr lang="en-US" altLang="zh-CN" i="1">
                                  <a:latin typeface="Cambria Math" panose="02040503050406030204" pitchFamily="18" charset="0"/>
                                </a:rPr>
                                <m:t>𝑅</m:t>
                              </m:r>
                            </m:e>
                          </m:acc>
                          <m:r>
                            <a:rPr lang="en-US" altLang="zh-CN" b="0" i="1" smtClean="0">
                              <a:latin typeface="Cambria Math" panose="02040503050406030204" pitchFamily="18" charset="0"/>
                            </a:rPr>
                            <m:t>)]</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sSup>
                        <m:sSupPr>
                          <m:ctrlPr>
                            <a:rPr lang="en-US" altLang="zh-CN" b="0" i="1" smtClean="0">
                              <a:latin typeface="Cambria Math"/>
                            </a:rPr>
                          </m:ctrlPr>
                        </m:sSupPr>
                        <m:e>
                          <m:d>
                            <m:dPr>
                              <m:begChr m:val="["/>
                              <m:endChr m:val="]"/>
                              <m:ctrlPr>
                                <a:rPr lang="en-US" altLang="zh-CN" i="1">
                                  <a:latin typeface="Cambria Math"/>
                                </a:rPr>
                              </m:ctrlPr>
                            </m:dPr>
                            <m:e>
                              <m:r>
                                <a:rPr lang="en-US" altLang="zh-CN" i="1">
                                  <a:latin typeface="Cambria Math" panose="02040503050406030204" pitchFamily="18" charset="0"/>
                                </a:rPr>
                                <m:t>𝐸</m:t>
                              </m:r>
                              <m:d>
                                <m:dPr>
                                  <m:ctrlPr>
                                    <a:rPr lang="en-US" altLang="zh-CN" i="1">
                                      <a:latin typeface="Cambria Math"/>
                                    </a:rPr>
                                  </m:ctrlPr>
                                </m:dPr>
                                <m:e>
                                  <m:acc>
                                    <m:accPr>
                                      <m:chr m:val="̂"/>
                                      <m:ctrlPr>
                                        <a:rPr lang="en-US" altLang="zh-CN" i="1">
                                          <a:latin typeface="Cambria Math"/>
                                        </a:rPr>
                                      </m:ctrlPr>
                                    </m:accPr>
                                    <m:e>
                                      <m:r>
                                        <a:rPr lang="en-US" altLang="zh-CN" i="1">
                                          <a:latin typeface="Cambria Math" panose="02040503050406030204" pitchFamily="18" charset="0"/>
                                        </a:rPr>
                                        <m:t>𝑅</m:t>
                                      </m:r>
                                    </m:e>
                                  </m:acc>
                                </m:e>
                              </m:d>
                              <m:r>
                                <a:rPr lang="en-US" altLang="zh-CN" i="1">
                                  <a:latin typeface="Cambria Math" panose="02040503050406030204" pitchFamily="18" charset="0"/>
                                </a:rPr>
                                <m:t>−</m:t>
                              </m:r>
                              <m:r>
                                <a:rPr lang="en-US" altLang="zh-CN" i="1">
                                  <a:latin typeface="Cambria Math" panose="02040503050406030204" pitchFamily="18" charset="0"/>
                                </a:rPr>
                                <m:t>𝑅</m:t>
                              </m:r>
                            </m:e>
                          </m:d>
                        </m:e>
                        <m:sup>
                          <m:r>
                            <a:rPr lang="en-US" altLang="zh-CN" b="0" i="1" smtClean="0">
                              <a:latin typeface="Cambria Math" panose="02040503050406030204" pitchFamily="18" charset="0"/>
                            </a:rPr>
                            <m:t>2</m:t>
                          </m:r>
                        </m:sup>
                      </m:sSup>
                    </m:oMath>
                  </m:oMathPara>
                </a14:m>
                <a:endParaRPr lang="en-US" altLang="zh-CN" smtClean="0"/>
              </a:p>
              <a:p>
                <a:r>
                  <a:rPr lang="zh-CN" altLang="en-US" smtClean="0"/>
                  <a:t>但根据引理</a:t>
                </a:r>
                <a:r>
                  <a:rPr lang="en-US" altLang="zh-CN" smtClean="0"/>
                  <a:t>2.3</a:t>
                </a:r>
                <a:r>
                  <a:rPr lang="zh-CN" altLang="en-US" smtClean="0"/>
                  <a:t>，</a:t>
                </a:r>
                <a:r>
                  <a:rPr lang="en-US" altLang="zh-CN" smtClean="0"/>
                  <a:t>n</a:t>
                </a:r>
                <a:r>
                  <a:rPr lang="zh-CN" altLang="en-US" smtClean="0"/>
                  <a:t>足够大时，</a:t>
                </a:r>
                <a14:m>
                  <m:oMath xmlns:m="http://schemas.openxmlformats.org/officeDocument/2006/math">
                    <m:r>
                      <a:rPr lang="en-US" altLang="zh-CN" b="0" i="1" smtClean="0">
                        <a:latin typeface="Cambria Math" panose="02040503050406030204" pitchFamily="18" charset="0"/>
                      </a:rPr>
                      <m:t>𝐸</m:t>
                    </m:r>
                    <m:d>
                      <m:dPr>
                        <m:ctrlPr>
                          <a:rPr lang="en-US" altLang="zh-CN" b="0" i="1" smtClean="0">
                            <a:latin typeface="Cambria Math"/>
                          </a:rPr>
                        </m:ctrlPr>
                      </m:dPr>
                      <m:e>
                        <m:acc>
                          <m:accPr>
                            <m:chr m:val="̂"/>
                            <m:ctrlPr>
                              <a:rPr lang="en-US" altLang="zh-CN" i="1">
                                <a:latin typeface="Cambria Math"/>
                              </a:rPr>
                            </m:ctrlPr>
                          </m:accPr>
                          <m:e>
                            <m:r>
                              <a:rPr lang="en-US" altLang="zh-CN" i="1">
                                <a:latin typeface="Cambria Math" panose="02040503050406030204" pitchFamily="18" charset="0"/>
                              </a:rPr>
                              <m:t>𝑅</m:t>
                            </m:r>
                          </m:e>
                        </m:acc>
                      </m:e>
                    </m:d>
                    <m:r>
                      <a:rPr lang="en-US" altLang="zh-CN" b="0"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𝑅</m:t>
                    </m:r>
                  </m:oMath>
                </a14:m>
                <a:r>
                  <a:rPr lang="zh-CN" altLang="en-US" smtClean="0"/>
                  <a:t>，于是</a:t>
                </a:r>
                <a14:m>
                  <m:oMath xmlns:m="http://schemas.openxmlformats.org/officeDocument/2006/math">
                    <m:r>
                      <a:rPr lang="en-US" altLang="zh-CN" b="0" i="1" smtClean="0">
                        <a:latin typeface="Cambria Math" panose="02040503050406030204" pitchFamily="18" charset="0"/>
                      </a:rPr>
                      <m:t>𝑀𝑆𝐸</m:t>
                    </m:r>
                    <m:d>
                      <m:dPr>
                        <m:ctrlPr>
                          <a:rPr lang="en-US" altLang="zh-CN" b="0" i="1" smtClean="0">
                            <a:latin typeface="Cambria Math"/>
                          </a:rPr>
                        </m:ctrlPr>
                      </m:dPr>
                      <m:e>
                        <m:acc>
                          <m:accPr>
                            <m:chr m:val="̂"/>
                            <m:ctrlPr>
                              <a:rPr lang="en-US" altLang="zh-CN" i="1">
                                <a:latin typeface="Cambria Math"/>
                              </a:rPr>
                            </m:ctrlPr>
                          </m:accPr>
                          <m:e>
                            <m:r>
                              <a:rPr lang="en-US" altLang="zh-CN" i="1">
                                <a:latin typeface="Cambria Math" panose="02040503050406030204" pitchFamily="18" charset="0"/>
                              </a:rPr>
                              <m:t>𝑅</m:t>
                            </m:r>
                          </m:e>
                        </m:acc>
                      </m:e>
                    </m:d>
                    <m:r>
                      <a:rPr lang="en-US" altLang="zh-CN" i="1">
                        <a:latin typeface="Cambria Math" panose="02040503050406030204" pitchFamily="18" charset="0"/>
                      </a:rPr>
                      <m:t>=</m:t>
                    </m:r>
                    <m:r>
                      <a:rPr lang="en-US" altLang="zh-CN" i="1">
                        <a:latin typeface="Cambria Math" panose="02040503050406030204" pitchFamily="18" charset="0"/>
                      </a:rPr>
                      <m:t>𝐸</m:t>
                    </m:r>
                    <m:sSup>
                      <m:sSupPr>
                        <m:ctrlPr>
                          <a:rPr lang="en-US" altLang="zh-CN" i="1">
                            <a:latin typeface="Cambria Math"/>
                          </a:rPr>
                        </m:ctrlPr>
                      </m:sSupPr>
                      <m:e>
                        <m:r>
                          <a:rPr lang="en-US" altLang="zh-CN" i="1" smtClean="0">
                            <a:latin typeface="Cambria Math" panose="02040503050406030204" pitchFamily="18" charset="0"/>
                          </a:rPr>
                          <m:t>[</m:t>
                        </m:r>
                        <m:acc>
                          <m:accPr>
                            <m:chr m:val="̂"/>
                            <m:ctrlPr>
                              <a:rPr lang="en-US" altLang="zh-CN" i="1">
                                <a:latin typeface="Cambria Math"/>
                              </a:rPr>
                            </m:ctrlPr>
                          </m:accPr>
                          <m:e>
                            <m:r>
                              <a:rPr lang="en-US" altLang="zh-CN" i="1">
                                <a:latin typeface="Cambria Math" panose="02040503050406030204" pitchFamily="18" charset="0"/>
                              </a:rPr>
                              <m:t>𝑅</m:t>
                            </m:r>
                          </m:e>
                        </m:acc>
                        <m:r>
                          <a:rPr lang="en-US" altLang="zh-CN" i="1" smtClean="0">
                            <a:latin typeface="Cambria Math" panose="02040503050406030204" pitchFamily="18" charset="0"/>
                          </a:rPr>
                          <m:t>−</m:t>
                        </m:r>
                        <m:r>
                          <a:rPr lang="en-US" altLang="zh-CN" b="0" i="1" smtClean="0">
                            <a:latin typeface="Cambria Math" panose="02040503050406030204" pitchFamily="18" charset="0"/>
                          </a:rPr>
                          <m:t>𝑅</m:t>
                        </m:r>
                        <m:r>
                          <a:rPr lang="en-US" altLang="zh-CN" i="1">
                            <a:latin typeface="Cambria Math" panose="02040503050406030204" pitchFamily="18" charset="0"/>
                          </a:rPr>
                          <m:t>]</m:t>
                        </m:r>
                      </m:e>
                      <m:sup>
                        <m:r>
                          <a:rPr lang="en-US" altLang="zh-CN" i="1">
                            <a:latin typeface="Cambria Math" panose="02040503050406030204" pitchFamily="18" charset="0"/>
                          </a:rPr>
                          <m:t>2</m:t>
                        </m:r>
                      </m:sup>
                    </m:sSup>
                    <m:r>
                      <a:rPr lang="en-US" altLang="zh-CN"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𝑉</m:t>
                    </m:r>
                    <m:d>
                      <m:dPr>
                        <m:ctrlPr>
                          <a:rPr lang="en-US" altLang="zh-CN" b="0" i="1" smtClean="0">
                            <a:latin typeface="Cambria Math"/>
                            <a:ea typeface="Cambria Math" panose="02040503050406030204" pitchFamily="18" charset="0"/>
                          </a:rPr>
                        </m:ctrlPr>
                      </m:dPr>
                      <m:e>
                        <m:acc>
                          <m:accPr>
                            <m:chr m:val="̂"/>
                            <m:ctrlPr>
                              <a:rPr lang="en-US" altLang="zh-CN" i="1">
                                <a:latin typeface="Cambria Math"/>
                              </a:rPr>
                            </m:ctrlPr>
                          </m:accPr>
                          <m:e>
                            <m:r>
                              <a:rPr lang="en-US" altLang="zh-CN" i="1">
                                <a:latin typeface="Cambria Math" panose="02040503050406030204" pitchFamily="18" charset="0"/>
                              </a:rPr>
                              <m:t>𝑅</m:t>
                            </m:r>
                          </m:e>
                        </m:acc>
                      </m:e>
                    </m:d>
                  </m:oMath>
                </a14:m>
                <a:r>
                  <a:rPr lang="zh-CN" altLang="en-US" smtClean="0"/>
                  <a:t>，即</a:t>
                </a:r>
                <a14:m>
                  <m:oMath xmlns:m="http://schemas.openxmlformats.org/officeDocument/2006/math">
                    <m:r>
                      <a:rPr lang="en-US" altLang="zh-CN" b="0" i="1" smtClean="0">
                        <a:latin typeface="Cambria Math" panose="02040503050406030204" pitchFamily="18" charset="0"/>
                      </a:rPr>
                      <m:t>𝑉</m:t>
                    </m:r>
                    <m:d>
                      <m:dPr>
                        <m:ctrlPr>
                          <a:rPr lang="en-US" altLang="zh-CN" b="0" i="1" smtClean="0">
                            <a:latin typeface="Cambria Math"/>
                          </a:rPr>
                        </m:ctrlPr>
                      </m:dPr>
                      <m:e>
                        <m:acc>
                          <m:accPr>
                            <m:chr m:val="̂"/>
                            <m:ctrlPr>
                              <a:rPr lang="en-US" altLang="zh-CN" i="1">
                                <a:latin typeface="Cambria Math"/>
                              </a:rPr>
                            </m:ctrlPr>
                          </m:accPr>
                          <m:e>
                            <m:r>
                              <a:rPr lang="en-US" altLang="zh-CN" i="1">
                                <a:latin typeface="Cambria Math" panose="02040503050406030204" pitchFamily="18" charset="0"/>
                              </a:rPr>
                              <m:t>𝑅</m:t>
                            </m:r>
                          </m:e>
                        </m:acc>
                      </m:e>
                    </m:d>
                    <m:r>
                      <a:rPr lang="en-US" altLang="zh-CN" b="0" i="1" smtClean="0">
                        <a:latin typeface="Cambria Math" panose="02040503050406030204" pitchFamily="18" charset="0"/>
                        <a:ea typeface="Cambria Math" panose="02040503050406030204" pitchFamily="18" charset="0"/>
                      </a:rPr>
                      <m:t>≈</m:t>
                    </m:r>
                    <m:r>
                      <a:rPr lang="en-US" altLang="zh-CN" i="1">
                        <a:latin typeface="Cambria Math" panose="02040503050406030204" pitchFamily="18" charset="0"/>
                      </a:rPr>
                      <m:t>𝐸</m:t>
                    </m:r>
                    <m:sSup>
                      <m:sSupPr>
                        <m:ctrlPr>
                          <a:rPr lang="en-US" altLang="zh-CN" i="1">
                            <a:latin typeface="Cambria Math"/>
                          </a:rPr>
                        </m:ctrlPr>
                      </m:sSupPr>
                      <m:e>
                        <m:d>
                          <m:dPr>
                            <m:begChr m:val="["/>
                            <m:endChr m:val="]"/>
                            <m:ctrlPr>
                              <a:rPr lang="en-US" altLang="zh-CN" i="1">
                                <a:latin typeface="Cambria Math"/>
                              </a:rPr>
                            </m:ctrlPr>
                          </m:dPr>
                          <m:e>
                            <m:acc>
                              <m:accPr>
                                <m:chr m:val="̂"/>
                                <m:ctrlPr>
                                  <a:rPr lang="en-US" altLang="zh-CN" i="1">
                                    <a:latin typeface="Cambria Math"/>
                                  </a:rPr>
                                </m:ctrlPr>
                              </m:accPr>
                              <m:e>
                                <m:r>
                                  <a:rPr lang="en-US" altLang="zh-CN" i="1">
                                    <a:latin typeface="Cambria Math" panose="02040503050406030204" pitchFamily="18" charset="0"/>
                                  </a:rPr>
                                  <m:t>𝑅</m:t>
                                </m:r>
                              </m:e>
                            </m:acc>
                            <m:r>
                              <a:rPr lang="en-US" altLang="zh-CN" i="1">
                                <a:latin typeface="Cambria Math" panose="02040503050406030204" pitchFamily="18" charset="0"/>
                              </a:rPr>
                              <m:t>−</m:t>
                            </m:r>
                            <m:r>
                              <a:rPr lang="en-US" altLang="zh-CN" i="1">
                                <a:latin typeface="Cambria Math" panose="02040503050406030204" pitchFamily="18" charset="0"/>
                              </a:rPr>
                              <m:t>𝑅</m:t>
                            </m:r>
                          </m:e>
                        </m:d>
                      </m:e>
                      <m:sup>
                        <m:r>
                          <a:rPr lang="en-US" altLang="zh-CN" i="1">
                            <a:latin typeface="Cambria Math" panose="02040503050406030204" pitchFamily="18" charset="0"/>
                          </a:rPr>
                          <m:t>2</m:t>
                        </m:r>
                      </m:sup>
                    </m:sSup>
                  </m:oMath>
                </a14:m>
                <a:r>
                  <a:rPr lang="zh-CN" altLang="en-US" smtClean="0"/>
                  <a:t>，而</a:t>
                </a:r>
                <a14:m>
                  <m:oMath xmlns:m="http://schemas.openxmlformats.org/officeDocument/2006/math">
                    <m:d>
                      <m:dPr>
                        <m:ctrlPr>
                          <a:rPr lang="en-US" altLang="zh-CN" b="0" i="1" smtClean="0">
                            <a:latin typeface="Cambria Math"/>
                          </a:rPr>
                        </m:ctrlPr>
                      </m:dPr>
                      <m:e>
                        <m:acc>
                          <m:accPr>
                            <m:chr m:val="̂"/>
                            <m:ctrlPr>
                              <a:rPr lang="en-US" altLang="zh-CN" i="1">
                                <a:latin typeface="Cambria Math"/>
                              </a:rPr>
                            </m:ctrlPr>
                          </m:accPr>
                          <m:e>
                            <m:r>
                              <a:rPr lang="en-US" altLang="zh-CN" i="1">
                                <a:latin typeface="Cambria Math" panose="02040503050406030204" pitchFamily="18" charset="0"/>
                              </a:rPr>
                              <m:t>𝑅</m:t>
                            </m:r>
                          </m:e>
                        </m:acc>
                        <m:r>
                          <a:rPr lang="en-US" altLang="zh-CN" i="1">
                            <a:latin typeface="Cambria Math" panose="02040503050406030204" pitchFamily="18" charset="0"/>
                          </a:rPr>
                          <m:t>−</m:t>
                        </m:r>
                        <m:r>
                          <a:rPr lang="en-US" altLang="zh-CN" i="1">
                            <a:latin typeface="Cambria Math" panose="02040503050406030204" pitchFamily="18" charset="0"/>
                          </a:rPr>
                          <m:t>𝑅</m:t>
                        </m:r>
                      </m:e>
                    </m:d>
                    <m:r>
                      <a:rPr lang="en-US" altLang="zh-CN" b="0" i="1" smtClean="0">
                        <a:latin typeface="Cambria Math" panose="02040503050406030204" pitchFamily="18" charset="0"/>
                      </a:rPr>
                      <m:t>=</m:t>
                    </m:r>
                    <m:f>
                      <m:fPr>
                        <m:ctrlPr>
                          <a:rPr lang="en-US" altLang="zh-CN" b="0" i="1" smtClean="0">
                            <a:latin typeface="Cambria Math"/>
                          </a:rPr>
                        </m:ctrlPr>
                      </m:fPr>
                      <m:num>
                        <m:acc>
                          <m:accPr>
                            <m:chr m:val="̅"/>
                            <m:ctrlPr>
                              <a:rPr lang="en-US" altLang="zh-CN" b="0" i="1" smtClean="0">
                                <a:latin typeface="Cambria Math"/>
                              </a:rPr>
                            </m:ctrlPr>
                          </m:accPr>
                          <m:e>
                            <m:r>
                              <a:rPr lang="en-US" altLang="zh-CN" b="0" i="1" smtClean="0">
                                <a:latin typeface="Cambria Math" panose="02040503050406030204" pitchFamily="18" charset="0"/>
                              </a:rPr>
                              <m:t>𝑦</m:t>
                            </m:r>
                          </m:e>
                        </m:acc>
                      </m:num>
                      <m:den>
                        <m:acc>
                          <m:accPr>
                            <m:chr m:val="̅"/>
                            <m:ctrlPr>
                              <a:rPr lang="en-US" altLang="zh-CN" b="0" i="1" smtClean="0">
                                <a:latin typeface="Cambria Math"/>
                              </a:rPr>
                            </m:ctrlPr>
                          </m:accPr>
                          <m:e>
                            <m:r>
                              <a:rPr lang="en-US" altLang="zh-CN" b="0" i="1" smtClean="0">
                                <a:latin typeface="Cambria Math" panose="02040503050406030204" pitchFamily="18" charset="0"/>
                              </a:rPr>
                              <m:t>𝑥</m:t>
                            </m:r>
                          </m:e>
                        </m:acc>
                      </m:den>
                    </m:f>
                    <m:r>
                      <a:rPr lang="en-US" altLang="zh-CN" b="0" i="1" smtClean="0">
                        <a:latin typeface="Cambria Math" panose="02040503050406030204" pitchFamily="18" charset="0"/>
                      </a:rPr>
                      <m:t>−</m:t>
                    </m:r>
                    <m:r>
                      <a:rPr lang="en-US" altLang="zh-CN" b="0" i="1" smtClean="0">
                        <a:latin typeface="Cambria Math" panose="02040503050406030204" pitchFamily="18" charset="0"/>
                      </a:rPr>
                      <m:t>𝑅</m:t>
                    </m:r>
                    <m:r>
                      <a:rPr lang="en-US" altLang="zh-CN" b="0" i="1" smtClean="0">
                        <a:latin typeface="Cambria Math" panose="02040503050406030204" pitchFamily="18" charset="0"/>
                      </a:rPr>
                      <m:t>=</m:t>
                    </m:r>
                    <m:f>
                      <m:fPr>
                        <m:ctrlPr>
                          <a:rPr lang="en-US" altLang="zh-CN" b="0" i="1" smtClean="0">
                            <a:latin typeface="Cambria Math"/>
                          </a:rPr>
                        </m:ctrlPr>
                      </m:fPr>
                      <m:num>
                        <m:acc>
                          <m:accPr>
                            <m:chr m:val="̅"/>
                            <m:ctrlPr>
                              <a:rPr lang="en-US" altLang="zh-CN" b="0" i="1" smtClean="0">
                                <a:latin typeface="Cambria Math"/>
                              </a:rPr>
                            </m:ctrlPr>
                          </m:accPr>
                          <m:e>
                            <m:r>
                              <a:rPr lang="en-US" altLang="zh-CN" b="0" i="1" smtClean="0">
                                <a:latin typeface="Cambria Math" panose="02040503050406030204" pitchFamily="18" charset="0"/>
                              </a:rPr>
                              <m:t>𝑦</m:t>
                            </m:r>
                          </m:e>
                        </m:acc>
                        <m:r>
                          <a:rPr lang="en-US" altLang="zh-CN" b="0" i="1" smtClean="0">
                            <a:latin typeface="Cambria Math" panose="02040503050406030204" pitchFamily="18" charset="0"/>
                          </a:rPr>
                          <m:t>−</m:t>
                        </m:r>
                        <m:r>
                          <a:rPr lang="en-US" altLang="zh-CN" b="0" i="1" smtClean="0">
                            <a:latin typeface="Cambria Math" panose="02040503050406030204" pitchFamily="18" charset="0"/>
                          </a:rPr>
                          <m:t>𝑅</m:t>
                        </m:r>
                        <m:acc>
                          <m:accPr>
                            <m:chr m:val="̅"/>
                            <m:ctrlPr>
                              <a:rPr lang="en-US" altLang="zh-CN" b="0" i="1" smtClean="0">
                                <a:latin typeface="Cambria Math"/>
                              </a:rPr>
                            </m:ctrlPr>
                          </m:accPr>
                          <m:e>
                            <m:r>
                              <a:rPr lang="en-US" altLang="zh-CN" b="0" i="1" smtClean="0">
                                <a:latin typeface="Cambria Math" panose="02040503050406030204" pitchFamily="18" charset="0"/>
                              </a:rPr>
                              <m:t>𝑥</m:t>
                            </m:r>
                          </m:e>
                        </m:acc>
                      </m:num>
                      <m:den>
                        <m:acc>
                          <m:accPr>
                            <m:chr m:val="̅"/>
                            <m:ctrlPr>
                              <a:rPr lang="en-US" altLang="zh-CN" b="0" i="1" smtClean="0">
                                <a:latin typeface="Cambria Math"/>
                              </a:rPr>
                            </m:ctrlPr>
                          </m:accPr>
                          <m:e>
                            <m:r>
                              <a:rPr lang="en-US" altLang="zh-CN" b="0" i="1" smtClean="0">
                                <a:latin typeface="Cambria Math" panose="02040503050406030204" pitchFamily="18" charset="0"/>
                              </a:rPr>
                              <m:t>𝑥</m:t>
                            </m:r>
                          </m:e>
                        </m:acc>
                      </m:den>
                    </m:f>
                  </m:oMath>
                </a14:m>
                <a:endParaRPr lang="en-US" altLang="zh-CN" smtClean="0"/>
              </a:p>
              <a:p>
                <a:r>
                  <a:rPr lang="zh-CN" altLang="en-US" smtClean="0"/>
                  <a:t>因为</a:t>
                </a:r>
                <a:r>
                  <a:rPr lang="en-US" altLang="zh-CN" smtClean="0"/>
                  <a:t>n</a:t>
                </a:r>
                <a:r>
                  <a:rPr lang="zh-CN" altLang="en-US" smtClean="0"/>
                  <a:t>足够大，所以</a:t>
                </a:r>
                <a14:m>
                  <m:oMath xmlns:m="http://schemas.openxmlformats.org/officeDocument/2006/math">
                    <m:acc>
                      <m:accPr>
                        <m:chr m:val="̅"/>
                        <m:ctrlPr>
                          <a:rPr lang="zh-CN" altLang="en-US" i="1" smtClean="0">
                            <a:latin typeface="Cambria Math"/>
                          </a:rPr>
                        </m:ctrlPr>
                      </m:accPr>
                      <m:e>
                        <m:r>
                          <a:rPr lang="en-US" altLang="zh-CN" b="0" i="1" smtClean="0">
                            <a:latin typeface="Cambria Math" panose="02040503050406030204" pitchFamily="18" charset="0"/>
                          </a:rPr>
                          <m:t>𝑥</m:t>
                        </m:r>
                      </m:e>
                    </m:acc>
                    <m:r>
                      <a:rPr lang="en-US" altLang="zh-CN" b="0" i="1" smtClean="0">
                        <a:latin typeface="Cambria Math" panose="02040503050406030204" pitchFamily="18" charset="0"/>
                      </a:rPr>
                      <m:t>=</m:t>
                    </m:r>
                    <m:acc>
                      <m:accPr>
                        <m:chr m:val="̅"/>
                        <m:ctrlPr>
                          <a:rPr lang="en-US" altLang="zh-CN" b="0" i="1" smtClean="0">
                            <a:latin typeface="Cambria Math"/>
                          </a:rPr>
                        </m:ctrlPr>
                      </m:accPr>
                      <m:e>
                        <m:r>
                          <a:rPr lang="en-US" altLang="zh-CN" b="0" i="1" smtClean="0">
                            <a:latin typeface="Cambria Math" panose="02040503050406030204" pitchFamily="18" charset="0"/>
                          </a:rPr>
                          <m:t>𝑋</m:t>
                        </m:r>
                      </m:e>
                    </m:acc>
                  </m:oMath>
                </a14:m>
                <a:r>
                  <a:rPr lang="zh-CN" altLang="en-US" smtClean="0"/>
                  <a:t>，将分母中的</a:t>
                </a:r>
                <a14:m>
                  <m:oMath xmlns:m="http://schemas.openxmlformats.org/officeDocument/2006/math">
                    <m:acc>
                      <m:accPr>
                        <m:chr m:val="̅"/>
                        <m:ctrlPr>
                          <a:rPr lang="zh-CN" altLang="en-US" i="1">
                            <a:latin typeface="Cambria Math"/>
                          </a:rPr>
                        </m:ctrlPr>
                      </m:accPr>
                      <m:e>
                        <m:r>
                          <a:rPr lang="en-US" altLang="zh-CN" i="1">
                            <a:latin typeface="Cambria Math" panose="02040503050406030204" pitchFamily="18" charset="0"/>
                          </a:rPr>
                          <m:t>𝑥</m:t>
                        </m:r>
                      </m:e>
                    </m:acc>
                  </m:oMath>
                </a14:m>
                <a:r>
                  <a:rPr lang="zh-CN" altLang="en-US" smtClean="0"/>
                  <a:t>换成</a:t>
                </a:r>
                <a14:m>
                  <m:oMath xmlns:m="http://schemas.openxmlformats.org/officeDocument/2006/math">
                    <m:acc>
                      <m:accPr>
                        <m:chr m:val="̅"/>
                        <m:ctrlPr>
                          <a:rPr lang="zh-CN" altLang="en-US" i="1" smtClean="0">
                            <a:latin typeface="Cambria Math"/>
                          </a:rPr>
                        </m:ctrlPr>
                      </m:accPr>
                      <m:e>
                        <m:r>
                          <a:rPr lang="en-US" altLang="zh-CN" b="0" i="1" smtClean="0">
                            <a:latin typeface="Cambria Math" panose="02040503050406030204" pitchFamily="18" charset="0"/>
                          </a:rPr>
                          <m:t>𝑋</m:t>
                        </m:r>
                      </m:e>
                    </m:acc>
                  </m:oMath>
                </a14:m>
                <a:r>
                  <a:rPr lang="zh-CN" altLang="en-US" smtClean="0"/>
                  <a:t>，有：</a:t>
                </a:r>
                <a:endParaRPr lang="en-US" altLang="zh-CN" smtClean="0"/>
              </a:p>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𝐸</m:t>
                      </m:r>
                      <m:sSup>
                        <m:sSupPr>
                          <m:ctrlPr>
                            <a:rPr lang="en-US" altLang="zh-CN" b="0" i="1" smtClean="0">
                              <a:latin typeface="Cambria Math"/>
                            </a:rPr>
                          </m:ctrlPr>
                        </m:sSupPr>
                        <m:e>
                          <m:d>
                            <m:dPr>
                              <m:ctrlPr>
                                <a:rPr lang="en-US" altLang="zh-CN" i="1">
                                  <a:latin typeface="Cambria Math"/>
                                </a:rPr>
                              </m:ctrlPr>
                            </m:dPr>
                            <m:e>
                              <m:acc>
                                <m:accPr>
                                  <m:chr m:val="̂"/>
                                  <m:ctrlPr>
                                    <a:rPr lang="en-US" altLang="zh-CN" i="1">
                                      <a:latin typeface="Cambria Math"/>
                                    </a:rPr>
                                  </m:ctrlPr>
                                </m:accPr>
                                <m:e>
                                  <m:r>
                                    <a:rPr lang="en-US" altLang="zh-CN" i="1">
                                      <a:latin typeface="Cambria Math" panose="02040503050406030204" pitchFamily="18" charset="0"/>
                                    </a:rPr>
                                    <m:t>𝑅</m:t>
                                  </m:r>
                                </m:e>
                              </m:acc>
                              <m:r>
                                <a:rPr lang="en-US" altLang="zh-CN" i="1">
                                  <a:latin typeface="Cambria Math" panose="02040503050406030204" pitchFamily="18" charset="0"/>
                                </a:rPr>
                                <m:t>−</m:t>
                              </m:r>
                              <m:r>
                                <a:rPr lang="en-US" altLang="zh-CN" i="1">
                                  <a:latin typeface="Cambria Math" panose="02040503050406030204" pitchFamily="18" charset="0"/>
                                </a:rPr>
                                <m:t>𝑅</m:t>
                              </m:r>
                            </m:e>
                          </m:d>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ea typeface="Cambria Math" panose="02040503050406030204" pitchFamily="18" charset="0"/>
                        </a:rPr>
                        <m:t>≈</m:t>
                      </m:r>
                      <m:f>
                        <m:fPr>
                          <m:ctrlPr>
                            <a:rPr lang="en-US" altLang="zh-CN" b="0" i="1" smtClean="0">
                              <a:latin typeface="Cambria Math"/>
                              <a:ea typeface="Cambria Math" panose="02040503050406030204" pitchFamily="18" charset="0"/>
                            </a:rPr>
                          </m:ctrlPr>
                        </m:fPr>
                        <m:num>
                          <m:r>
                            <a:rPr lang="en-US" altLang="zh-CN" b="0" i="1" smtClean="0">
                              <a:latin typeface="Cambria Math" panose="02040503050406030204" pitchFamily="18" charset="0"/>
                              <a:ea typeface="Cambria Math" panose="02040503050406030204" pitchFamily="18" charset="0"/>
                            </a:rPr>
                            <m:t>1</m:t>
                          </m:r>
                        </m:num>
                        <m:den>
                          <m:sSup>
                            <m:sSupPr>
                              <m:ctrlPr>
                                <a:rPr lang="en-US" altLang="zh-CN" b="0" i="1" smtClean="0">
                                  <a:latin typeface="Cambria Math"/>
                                  <a:ea typeface="Cambria Math" panose="02040503050406030204" pitchFamily="18" charset="0"/>
                                </a:rPr>
                              </m:ctrlPr>
                            </m:sSupPr>
                            <m:e>
                              <m:acc>
                                <m:accPr>
                                  <m:chr m:val="̅"/>
                                  <m:ctrlPr>
                                    <a:rPr lang="en-US" altLang="zh-CN" b="0" i="1" smtClean="0">
                                      <a:latin typeface="Cambria Math"/>
                                      <a:ea typeface="Cambria Math" panose="02040503050406030204" pitchFamily="18" charset="0"/>
                                    </a:rPr>
                                  </m:ctrlPr>
                                </m:accPr>
                                <m:e>
                                  <m:r>
                                    <a:rPr lang="en-US" altLang="zh-CN" b="0" i="1" smtClean="0">
                                      <a:latin typeface="Cambria Math" panose="02040503050406030204" pitchFamily="18" charset="0"/>
                                      <a:ea typeface="Cambria Math" panose="02040503050406030204" pitchFamily="18" charset="0"/>
                                    </a:rPr>
                                    <m:t>𝑋</m:t>
                                  </m:r>
                                </m:e>
                              </m:acc>
                            </m:e>
                            <m:sup>
                              <m:r>
                                <a:rPr lang="en-US" altLang="zh-CN" b="0" i="1" smtClean="0">
                                  <a:latin typeface="Cambria Math" panose="02040503050406030204" pitchFamily="18" charset="0"/>
                                  <a:ea typeface="Cambria Math" panose="02040503050406030204" pitchFamily="18" charset="0"/>
                                </a:rPr>
                                <m:t>2</m:t>
                              </m:r>
                            </m:sup>
                          </m:sSup>
                        </m:den>
                      </m:f>
                      <m:r>
                        <a:rPr lang="en-US" altLang="zh-CN" b="0" i="1" smtClean="0">
                          <a:latin typeface="Cambria Math" panose="02040503050406030204" pitchFamily="18" charset="0"/>
                          <a:ea typeface="Cambria Math" panose="02040503050406030204" pitchFamily="18" charset="0"/>
                        </a:rPr>
                        <m:t>𝐸</m:t>
                      </m:r>
                      <m:sSup>
                        <m:sSupPr>
                          <m:ctrlPr>
                            <a:rPr lang="en-US" altLang="zh-CN" b="0" i="1" smtClean="0">
                              <a:latin typeface="Cambria Math"/>
                              <a:ea typeface="Cambria Math" panose="02040503050406030204" pitchFamily="18" charset="0"/>
                            </a:rPr>
                          </m:ctrlPr>
                        </m:sSupPr>
                        <m:e>
                          <m:r>
                            <a:rPr lang="en-US" altLang="zh-CN" b="0" i="1" smtClean="0">
                              <a:latin typeface="Cambria Math" panose="02040503050406030204" pitchFamily="18" charset="0"/>
                              <a:ea typeface="Cambria Math" panose="02040503050406030204" pitchFamily="18" charset="0"/>
                            </a:rPr>
                            <m:t>(</m:t>
                          </m:r>
                          <m:acc>
                            <m:accPr>
                              <m:chr m:val="̅"/>
                              <m:ctrlPr>
                                <a:rPr lang="en-US" altLang="zh-CN" i="1" smtClean="0">
                                  <a:latin typeface="Cambria Math"/>
                                </a:rPr>
                              </m:ctrlPr>
                            </m:accPr>
                            <m:e>
                              <m:r>
                                <a:rPr lang="en-US" altLang="zh-CN" i="1">
                                  <a:latin typeface="Cambria Math" panose="02040503050406030204" pitchFamily="18" charset="0"/>
                                </a:rPr>
                                <m:t>𝑦</m:t>
                              </m:r>
                            </m:e>
                          </m:acc>
                          <m:r>
                            <a:rPr lang="en-US" altLang="zh-CN" i="1">
                              <a:latin typeface="Cambria Math" panose="02040503050406030204" pitchFamily="18" charset="0"/>
                            </a:rPr>
                            <m:t>−</m:t>
                          </m:r>
                          <m:r>
                            <a:rPr lang="en-US" altLang="zh-CN" i="1">
                              <a:latin typeface="Cambria Math" panose="02040503050406030204" pitchFamily="18" charset="0"/>
                            </a:rPr>
                            <m:t>𝑅</m:t>
                          </m:r>
                          <m:acc>
                            <m:accPr>
                              <m:chr m:val="̅"/>
                              <m:ctrlPr>
                                <a:rPr lang="en-US" altLang="zh-CN" i="1">
                                  <a:latin typeface="Cambria Math"/>
                                </a:rPr>
                              </m:ctrlPr>
                            </m:accPr>
                            <m:e>
                              <m:r>
                                <a:rPr lang="en-US" altLang="zh-CN" i="1">
                                  <a:latin typeface="Cambria Math" panose="02040503050406030204" pitchFamily="18" charset="0"/>
                                </a:rPr>
                                <m:t>𝑥</m:t>
                              </m:r>
                            </m:e>
                          </m:acc>
                          <m:r>
                            <a:rPr lang="en-US" altLang="zh-CN" b="0" i="1" smtClean="0">
                              <a:latin typeface="Cambria Math" panose="02040503050406030204" pitchFamily="18" charset="0"/>
                            </a:rPr>
                            <m:t>)</m:t>
                          </m:r>
                        </m:e>
                        <m:sup>
                          <m:r>
                            <a:rPr lang="en-US" altLang="zh-CN" b="0" i="1" smtClean="0">
                              <a:latin typeface="Cambria Math" panose="02040503050406030204" pitchFamily="18" charset="0"/>
                              <a:ea typeface="Cambria Math" panose="02040503050406030204" pitchFamily="18" charset="0"/>
                            </a:rPr>
                            <m:t>2</m:t>
                          </m:r>
                        </m:sup>
                      </m:sSup>
                    </m:oMath>
                  </m:oMathPara>
                </a14:m>
                <a:endParaRPr lang="en-US" altLang="zh-CN" smtClean="0"/>
              </a:p>
              <a:p>
                <a:endParaRPr lang="en-US" altLang="zh-CN" smtClean="0"/>
              </a:p>
              <a:p>
                <a:r>
                  <a:rPr lang="zh-CN" altLang="en-US" smtClean="0"/>
                  <a:t>进一步证明见引理</a:t>
                </a:r>
                <a:r>
                  <a:rPr lang="en-US" altLang="zh-CN" smtClean="0"/>
                  <a:t>2.4</a:t>
                </a:r>
              </a:p>
              <a:p>
                <a:endParaRPr lang="zh-CN" altLang="en-US"/>
              </a:p>
            </p:txBody>
          </p:sp>
        </mc:Choice>
        <mc:Fallback xmlns="">
          <p:sp>
            <p:nvSpPr>
              <p:cNvPr id="2" name="文本框 1"/>
              <p:cNvSpPr txBox="1">
                <a:spLocks noRot="1" noChangeAspect="1" noMove="1" noResize="1" noEditPoints="1" noAdjustHandles="1" noChangeArrowheads="1" noChangeShapeType="1" noTextEdit="1"/>
              </p:cNvSpPr>
              <p:nvPr/>
            </p:nvSpPr>
            <p:spPr>
              <a:xfrm>
                <a:off x="620353" y="2195076"/>
                <a:ext cx="7704856" cy="5056449"/>
              </a:xfrm>
              <a:prstGeom prst="rect">
                <a:avLst/>
              </a:prstGeom>
              <a:blipFill rotWithShape="0">
                <a:blip r:embed="rId4"/>
                <a:stretch>
                  <a:fillRect l="-1266" t="-1205"/>
                </a:stretch>
              </a:blipFill>
            </p:spPr>
            <p:txBody>
              <a:bodyPr/>
              <a:lstStyle/>
              <a:p>
                <a:r>
                  <a:rPr lang="zh-CN" altLang="en-US">
                    <a:noFill/>
                  </a:rPr>
                  <a:t> </a:t>
                </a:r>
              </a:p>
            </p:txBody>
          </p:sp>
        </mc:Fallback>
      </mc:AlternateContent>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内容占位符 2"/>
          <p:cNvSpPr>
            <a:spLocks noGrp="1"/>
          </p:cNvSpPr>
          <p:nvPr>
            <p:ph idx="1"/>
          </p:nvPr>
        </p:nvSpPr>
        <p:spPr/>
        <p:txBody>
          <a:bodyPr/>
          <a:lstStyle/>
          <a:p>
            <a:pPr eaLnBrk="1" hangingPunct="1"/>
            <a:r>
              <a:rPr lang="zh-CN" altLang="zh-CN" sz="2800" smtClean="0"/>
              <a:t>对于简单随机抽样</a:t>
            </a:r>
            <a:r>
              <a:rPr lang="en-US" altLang="zh-CN" sz="2800" smtClean="0"/>
              <a:t>,n</a:t>
            </a:r>
            <a:r>
              <a:rPr lang="zh-CN" altLang="zh-CN" sz="2800" smtClean="0"/>
              <a:t>较大时</a:t>
            </a:r>
            <a:r>
              <a:rPr lang="en-US" altLang="zh-CN" sz="2800" smtClean="0"/>
              <a:t>,             </a:t>
            </a:r>
            <a:r>
              <a:rPr lang="zh-CN" altLang="zh-CN" sz="2800" smtClean="0"/>
              <a:t>的方差</a:t>
            </a:r>
            <a:endParaRPr lang="en-US" altLang="zh-CN" sz="2800" smtClean="0"/>
          </a:p>
          <a:p>
            <a:pPr eaLnBrk="1" hangingPunct="1"/>
            <a:endParaRPr lang="en-US" altLang="zh-CN" sz="2800" smtClean="0"/>
          </a:p>
          <a:p>
            <a:pPr eaLnBrk="1" hangingPunct="1"/>
            <a:endParaRPr lang="en-US" altLang="zh-CN" sz="2800" smtClean="0"/>
          </a:p>
          <a:p>
            <a:pPr eaLnBrk="1" hangingPunct="1"/>
            <a:r>
              <a:rPr lang="zh-CN" altLang="zh-CN" sz="2800" smtClean="0"/>
              <a:t>对于简单随机抽样</a:t>
            </a:r>
            <a:r>
              <a:rPr lang="en-US" altLang="zh-CN" sz="2800" smtClean="0"/>
              <a:t>,n</a:t>
            </a:r>
            <a:r>
              <a:rPr lang="zh-CN" altLang="zh-CN" sz="2800" smtClean="0"/>
              <a:t>较大时</a:t>
            </a:r>
            <a:r>
              <a:rPr lang="en-US" altLang="zh-CN" sz="2800" smtClean="0"/>
              <a:t>,             </a:t>
            </a:r>
            <a:r>
              <a:rPr lang="zh-CN" altLang="zh-CN" sz="2800" smtClean="0"/>
              <a:t>的方差</a:t>
            </a:r>
            <a:endParaRPr lang="zh-CN" altLang="en-US" sz="2800" smtClean="0"/>
          </a:p>
        </p:txBody>
      </p:sp>
      <p:pic>
        <p:nvPicPr>
          <p:cNvPr id="49156"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11863" y="2060575"/>
            <a:ext cx="120015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9158" name="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00338" y="2624138"/>
            <a:ext cx="40417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Picture 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56325" y="3559175"/>
            <a:ext cx="1081088"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49161"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59038" y="4221163"/>
            <a:ext cx="397351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1691680" y="5268267"/>
            <a:ext cx="5760640" cy="461665"/>
          </a:xfrm>
          <a:prstGeom prst="rect">
            <a:avLst/>
          </a:prstGeom>
          <a:noFill/>
        </p:spPr>
        <p:txBody>
          <a:bodyPr wrap="square" rtlCol="0">
            <a:spAutoFit/>
          </a:bodyPr>
          <a:lstStyle/>
          <a:p>
            <a:r>
              <a:rPr lang="zh-CN" altLang="en-US" smtClean="0"/>
              <a:t>具体证明见推论</a:t>
            </a:r>
            <a:r>
              <a:rPr lang="en-US" altLang="zh-CN" smtClean="0"/>
              <a:t>2.10</a:t>
            </a:r>
            <a:endParaRPr lang="zh-CN"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标题 1"/>
          <p:cNvSpPr>
            <a:spLocks noGrp="1"/>
          </p:cNvSpPr>
          <p:nvPr>
            <p:ph type="title"/>
          </p:nvPr>
        </p:nvSpPr>
        <p:spPr/>
        <p:txBody>
          <a:bodyPr/>
          <a:lstStyle/>
          <a:p>
            <a:pPr eaLnBrk="1" hangingPunct="1"/>
            <a:r>
              <a:rPr lang="zh-CN" altLang="zh-CN" smtClean="0"/>
              <a:t>比率估计量的方差估计</a:t>
            </a:r>
            <a:endParaRPr lang="zh-CN" altLang="en-US" smtClean="0"/>
          </a:p>
        </p:txBody>
      </p:sp>
      <p:sp>
        <p:nvSpPr>
          <p:cNvPr id="51203" name="内容占位符 2"/>
          <p:cNvSpPr>
            <a:spLocks noGrp="1"/>
          </p:cNvSpPr>
          <p:nvPr>
            <p:ph idx="1"/>
          </p:nvPr>
        </p:nvSpPr>
        <p:spPr/>
        <p:txBody>
          <a:bodyPr/>
          <a:lstStyle/>
          <a:p>
            <a:pPr eaLnBrk="1" hangingPunct="1"/>
            <a:r>
              <a:rPr lang="zh-CN" altLang="en-US" smtClean="0"/>
              <a:t>两种形式：</a:t>
            </a:r>
          </a:p>
        </p:txBody>
      </p:sp>
      <p:sp>
        <p:nvSpPr>
          <p:cNvPr id="5120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1205"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1413" y="2781300"/>
            <a:ext cx="6815137"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1207"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5225" y="3716338"/>
            <a:ext cx="7007225"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8" name="TextBox 7"/>
          <p:cNvSpPr txBox="1">
            <a:spLocks noChangeArrowheads="1"/>
          </p:cNvSpPr>
          <p:nvPr/>
        </p:nvSpPr>
        <p:spPr bwMode="auto">
          <a:xfrm>
            <a:off x="827088" y="4797425"/>
            <a:ext cx="75612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zh-CN" sz="2400"/>
              <a:t>有意思的是</a:t>
            </a:r>
            <a:r>
              <a:rPr lang="en-US" altLang="zh-CN" sz="2400"/>
              <a:t>,</a:t>
            </a:r>
            <a:r>
              <a:rPr lang="zh-CN" altLang="zh-CN" sz="2400"/>
              <a:t>尽管两者存在明显差异</a:t>
            </a:r>
            <a:r>
              <a:rPr lang="en-US" altLang="zh-CN" sz="2400"/>
              <a:t>,</a:t>
            </a:r>
            <a:r>
              <a:rPr lang="zh-CN" altLang="zh-CN" sz="2400"/>
              <a:t>但很难判断这两种方式的优劣</a:t>
            </a:r>
            <a:r>
              <a:rPr lang="en-US" altLang="zh-CN" sz="2400"/>
              <a:t>,</a:t>
            </a:r>
            <a:r>
              <a:rPr lang="zh-CN" altLang="zh-CN" sz="2400"/>
              <a:t>不少例子证明第一种方式未必像我们的直觉那样</a:t>
            </a:r>
            <a:r>
              <a:rPr lang="en-US" altLang="zh-CN" sz="2400"/>
              <a:t>,</a:t>
            </a:r>
            <a:r>
              <a:rPr lang="zh-CN" altLang="zh-CN" sz="2400"/>
              <a:t>肯定比第二种要好。</a:t>
            </a:r>
            <a:endParaRPr lang="zh-CN" altLang="en-US" sz="24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标题 1"/>
          <p:cNvSpPr>
            <a:spLocks noGrp="1"/>
          </p:cNvSpPr>
          <p:nvPr>
            <p:ph type="title"/>
          </p:nvPr>
        </p:nvSpPr>
        <p:spPr/>
        <p:txBody>
          <a:bodyPr/>
          <a:lstStyle/>
          <a:p>
            <a:pPr eaLnBrk="1" hangingPunct="1"/>
            <a:r>
              <a:rPr lang="zh-CN" altLang="en-US" smtClean="0"/>
              <a:t>比率估计量和简单估计量</a:t>
            </a:r>
          </a:p>
        </p:txBody>
      </p:sp>
      <p:sp>
        <p:nvSpPr>
          <p:cNvPr id="52227" name="内容占位符 2"/>
          <p:cNvSpPr>
            <a:spLocks noGrp="1"/>
          </p:cNvSpPr>
          <p:nvPr>
            <p:ph idx="1"/>
          </p:nvPr>
        </p:nvSpPr>
        <p:spPr/>
        <p:txBody>
          <a:bodyPr/>
          <a:lstStyle/>
          <a:p>
            <a:pPr eaLnBrk="1" hangingPunct="1"/>
            <a:r>
              <a:rPr lang="zh-CN" altLang="en-US" smtClean="0"/>
              <a:t>两种估计量的方差分别为</a:t>
            </a:r>
            <a:endParaRPr lang="en-US" altLang="zh-CN" smtClean="0"/>
          </a:p>
          <a:p>
            <a:pPr eaLnBrk="1" hangingPunct="1"/>
            <a:endParaRPr lang="en-US" altLang="zh-CN" smtClean="0"/>
          </a:p>
          <a:p>
            <a:pPr eaLnBrk="1" hangingPunct="1"/>
            <a:endParaRPr lang="en-US" altLang="zh-CN" smtClean="0"/>
          </a:p>
          <a:p>
            <a:pPr eaLnBrk="1" hangingPunct="1"/>
            <a:endParaRPr lang="en-US" altLang="zh-CN" smtClean="0"/>
          </a:p>
          <a:p>
            <a:pPr eaLnBrk="1" hangingPunct="1"/>
            <a:endParaRPr lang="zh-CN" altLang="en-US" smtClean="0"/>
          </a:p>
        </p:txBody>
      </p:sp>
      <p:sp>
        <p:nvSpPr>
          <p:cNvPr id="5222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2229"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39975" y="2708275"/>
            <a:ext cx="3808413"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2231"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39975" y="3429000"/>
            <a:ext cx="1554163"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2" name="TextBox 7"/>
          <p:cNvSpPr txBox="1">
            <a:spLocks noChangeArrowheads="1"/>
          </p:cNvSpPr>
          <p:nvPr/>
        </p:nvSpPr>
        <p:spPr bwMode="auto">
          <a:xfrm>
            <a:off x="539750" y="4076700"/>
            <a:ext cx="72009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zh-CN" sz="2400"/>
              <a:t>比率估计量精度高于简单估计量的充要条件</a:t>
            </a:r>
            <a:endParaRPr lang="zh-CN" altLang="en-US" sz="2400"/>
          </a:p>
        </p:txBody>
      </p:sp>
      <p:sp>
        <p:nvSpPr>
          <p:cNvPr id="52233"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2234"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71775" y="4581525"/>
            <a:ext cx="2346325"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5" name="右箭头 10"/>
          <p:cNvSpPr>
            <a:spLocks noChangeArrowheads="1"/>
          </p:cNvSpPr>
          <p:nvPr/>
        </p:nvSpPr>
        <p:spPr bwMode="auto">
          <a:xfrm>
            <a:off x="2195513" y="5229225"/>
            <a:ext cx="504825" cy="360363"/>
          </a:xfrm>
          <a:prstGeom prst="rightArrow">
            <a:avLst>
              <a:gd name="adj1" fmla="val 50000"/>
              <a:gd name="adj2" fmla="val 50030"/>
            </a:avLst>
          </a:prstGeom>
          <a:solidFill>
            <a:schemeClr val="accent1"/>
          </a:solidFill>
          <a:ln w="9525" algn="ctr">
            <a:solidFill>
              <a:schemeClr val="tx1"/>
            </a:solidFill>
            <a:miter lim="800000"/>
            <a:headEnd/>
            <a:tailEnd/>
          </a:ln>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52236"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2237" name="Picture 7"/>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59113" y="5084763"/>
            <a:ext cx="176053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8" name="TextBox 13"/>
          <p:cNvSpPr txBox="1">
            <a:spLocks noChangeArrowheads="1"/>
          </p:cNvSpPr>
          <p:nvPr/>
        </p:nvSpPr>
        <p:spPr bwMode="auto">
          <a:xfrm>
            <a:off x="395288" y="5805488"/>
            <a:ext cx="84248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zh-CN" sz="2400"/>
              <a:t>尤其是当</a:t>
            </a:r>
            <a:r>
              <a:rPr lang="en-US" altLang="zh-CN" sz="2400"/>
              <a:t>C</a:t>
            </a:r>
            <a:r>
              <a:rPr lang="en-US" altLang="zh-CN" sz="2400" baseline="-25000"/>
              <a:t>x</a:t>
            </a:r>
            <a:r>
              <a:rPr lang="zh-CN" altLang="zh-CN" sz="2400"/>
              <a:t>≈</a:t>
            </a:r>
            <a:r>
              <a:rPr lang="en-US" altLang="zh-CN" sz="2400"/>
              <a:t>C,</a:t>
            </a:r>
            <a:r>
              <a:rPr lang="zh-CN" altLang="zh-CN" sz="2400"/>
              <a:t>只要相关系数ρ</a:t>
            </a:r>
            <a:r>
              <a:rPr lang="en-US" altLang="zh-CN" sz="2400"/>
              <a:t>&gt;0.5 ,</a:t>
            </a:r>
            <a:r>
              <a:rPr lang="zh-CN" altLang="zh-CN" sz="2400"/>
              <a:t>比率估计比简单估计更为精确</a:t>
            </a:r>
            <a:endParaRPr lang="zh-CN" altLang="en-US" sz="24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标题 1"/>
          <p:cNvSpPr>
            <a:spLocks noGrp="1"/>
          </p:cNvSpPr>
          <p:nvPr>
            <p:ph type="title"/>
          </p:nvPr>
        </p:nvSpPr>
        <p:spPr/>
        <p:txBody>
          <a:bodyPr/>
          <a:lstStyle/>
          <a:p>
            <a:pPr eaLnBrk="1" hangingPunct="1"/>
            <a:r>
              <a:rPr lang="zh-CN" altLang="en-US" smtClean="0"/>
              <a:t>比率估计的其他问题</a:t>
            </a:r>
          </a:p>
        </p:txBody>
      </p:sp>
      <p:sp>
        <p:nvSpPr>
          <p:cNvPr id="53251" name="内容占位符 2"/>
          <p:cNvSpPr>
            <a:spLocks noGrp="1"/>
          </p:cNvSpPr>
          <p:nvPr>
            <p:ph idx="1"/>
          </p:nvPr>
        </p:nvSpPr>
        <p:spPr/>
        <p:txBody>
          <a:bodyPr/>
          <a:lstStyle/>
          <a:p>
            <a:pPr eaLnBrk="1" hangingPunct="1"/>
            <a:r>
              <a:rPr lang="zh-CN" altLang="zh-CN" dirty="0" smtClean="0"/>
              <a:t>为何不对</a:t>
            </a:r>
            <a:r>
              <a:rPr lang="en-US" altLang="zh-CN" dirty="0" smtClean="0"/>
              <a:t>         </a:t>
            </a:r>
            <a:r>
              <a:rPr lang="zh-CN" altLang="zh-CN" dirty="0" smtClean="0"/>
              <a:t>的</a:t>
            </a:r>
            <a:r>
              <a:rPr lang="zh-CN" altLang="zh-CN" dirty="0" smtClean="0"/>
              <a:t>分子、分母各自按简单估计获得置信区间</a:t>
            </a:r>
            <a:r>
              <a:rPr lang="en-US" altLang="zh-CN" dirty="0" smtClean="0"/>
              <a:t>,</a:t>
            </a:r>
            <a:r>
              <a:rPr lang="zh-CN" altLang="zh-CN" dirty="0" smtClean="0"/>
              <a:t>然后根据两个区间的上下限构造</a:t>
            </a:r>
            <a:r>
              <a:rPr lang="en-US" altLang="zh-CN" dirty="0" smtClean="0"/>
              <a:t>R</a:t>
            </a:r>
            <a:r>
              <a:rPr lang="zh-CN" altLang="zh-CN" dirty="0" smtClean="0"/>
              <a:t>的区间边界</a:t>
            </a:r>
            <a:endParaRPr lang="en-US" altLang="zh-CN" dirty="0" smtClean="0"/>
          </a:p>
          <a:p>
            <a:pPr eaLnBrk="1" hangingPunct="1"/>
            <a:r>
              <a:rPr lang="zh-CN" altLang="zh-CN" dirty="0" smtClean="0"/>
              <a:t>为何不对每个样本点计算</a:t>
            </a:r>
            <a:r>
              <a:rPr lang="en-US" altLang="zh-CN" dirty="0" err="1" smtClean="0"/>
              <a:t>r</a:t>
            </a:r>
            <a:r>
              <a:rPr lang="en-US" altLang="zh-CN" baseline="-25000" dirty="0" err="1" smtClean="0"/>
              <a:t>i</a:t>
            </a:r>
            <a:r>
              <a:rPr lang="en-US" altLang="zh-CN" dirty="0" smtClean="0"/>
              <a:t>,</a:t>
            </a:r>
            <a:r>
              <a:rPr lang="zh-CN" altLang="zh-CN" dirty="0" smtClean="0"/>
              <a:t>然后使用</a:t>
            </a:r>
            <a:r>
              <a:rPr lang="en-US" altLang="zh-CN" dirty="0" smtClean="0"/>
              <a:t> </a:t>
            </a:r>
            <a:r>
              <a:rPr lang="zh-CN" altLang="zh-CN" dirty="0" smtClean="0"/>
              <a:t>估计</a:t>
            </a:r>
            <a:r>
              <a:rPr lang="en-US" altLang="zh-CN" dirty="0" smtClean="0"/>
              <a:t>R</a:t>
            </a:r>
            <a:r>
              <a:rPr lang="zh-CN" altLang="zh-CN" dirty="0" smtClean="0"/>
              <a:t>呢</a:t>
            </a:r>
            <a:r>
              <a:rPr lang="en-US" altLang="zh-CN" dirty="0" smtClean="0"/>
              <a:t>?</a:t>
            </a:r>
          </a:p>
          <a:p>
            <a:pPr eaLnBrk="1" hangingPunct="1"/>
            <a:r>
              <a:rPr lang="zh-CN" altLang="zh-CN" dirty="0" smtClean="0"/>
              <a:t>是否存在具有无偏性的比率估计量</a:t>
            </a:r>
            <a:r>
              <a:rPr lang="en-US" altLang="zh-CN" dirty="0" smtClean="0"/>
              <a:t>?</a:t>
            </a:r>
            <a:endParaRPr lang="zh-CN" altLang="en-US" dirty="0" smtClean="0"/>
          </a:p>
        </p:txBody>
      </p:sp>
      <p:sp>
        <p:nvSpPr>
          <p:cNvPr id="5325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3253"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19872" y="1916832"/>
            <a:ext cx="715963"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4"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3255"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56550" y="3644900"/>
            <a:ext cx="14763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标题 1"/>
          <p:cNvSpPr>
            <a:spLocks noGrp="1"/>
          </p:cNvSpPr>
          <p:nvPr>
            <p:ph type="title"/>
          </p:nvPr>
        </p:nvSpPr>
        <p:spPr/>
        <p:txBody>
          <a:bodyPr/>
          <a:lstStyle/>
          <a:p>
            <a:pPr eaLnBrk="1" hangingPunct="1"/>
            <a:r>
              <a:rPr lang="en-US" altLang="zh-CN" smtClean="0"/>
              <a:t>2.4 </a:t>
            </a:r>
            <a:r>
              <a:rPr lang="zh-CN" altLang="en-US" smtClean="0"/>
              <a:t>回归估计量及其性质</a:t>
            </a:r>
          </a:p>
        </p:txBody>
      </p:sp>
      <p:sp>
        <p:nvSpPr>
          <p:cNvPr id="54275" name="内容占位符 2"/>
          <p:cNvSpPr>
            <a:spLocks noGrp="1"/>
          </p:cNvSpPr>
          <p:nvPr>
            <p:ph idx="1"/>
          </p:nvPr>
        </p:nvSpPr>
        <p:spPr/>
        <p:txBody>
          <a:bodyPr/>
          <a:lstStyle/>
          <a:p>
            <a:pPr eaLnBrk="1" hangingPunct="1"/>
            <a:r>
              <a:rPr lang="zh-CN" altLang="en-US" smtClean="0"/>
              <a:t>回归估计的性质</a:t>
            </a:r>
            <a:endParaRPr lang="en-US" altLang="zh-CN" smtClean="0"/>
          </a:p>
          <a:p>
            <a:pPr eaLnBrk="1" hangingPunct="1">
              <a:buFont typeface="Wingdings" panose="05000000000000000000" pitchFamily="2" charset="2"/>
              <a:buNone/>
            </a:pPr>
            <a:r>
              <a:rPr lang="en-US" altLang="zh-CN" smtClean="0"/>
              <a:t>   </a:t>
            </a:r>
            <a:r>
              <a:rPr lang="zh-CN" altLang="zh-CN" smtClean="0"/>
              <a:t>假如研究发现</a:t>
            </a:r>
            <a:r>
              <a:rPr lang="en-US" altLang="zh-CN" smtClean="0"/>
              <a:t>,Y</a:t>
            </a:r>
            <a:r>
              <a:rPr lang="zh-CN" altLang="zh-CN" smtClean="0"/>
              <a:t>和</a:t>
            </a:r>
            <a:r>
              <a:rPr lang="en-US" altLang="zh-CN" smtClean="0"/>
              <a:t>X</a:t>
            </a:r>
            <a:r>
              <a:rPr lang="zh-CN" altLang="zh-CN" smtClean="0"/>
              <a:t>之间存在近似的线性关系</a:t>
            </a:r>
            <a:r>
              <a:rPr lang="en-US" altLang="zh-CN" smtClean="0"/>
              <a:t>,</a:t>
            </a:r>
            <a:r>
              <a:rPr lang="zh-CN" altLang="zh-CN" smtClean="0"/>
              <a:t>但这</a:t>
            </a:r>
            <a:r>
              <a:rPr lang="en-US" altLang="zh-CN" smtClean="0"/>
              <a:t>(</a:t>
            </a:r>
            <a:r>
              <a:rPr lang="zh-CN" altLang="zh-CN" smtClean="0"/>
              <a:t>直</a:t>
            </a:r>
            <a:r>
              <a:rPr lang="en-US" altLang="zh-CN" smtClean="0"/>
              <a:t>)</a:t>
            </a:r>
            <a:r>
              <a:rPr lang="zh-CN" altLang="zh-CN" smtClean="0"/>
              <a:t>线并不通过</a:t>
            </a:r>
            <a:r>
              <a:rPr lang="en-US" altLang="zh-CN" smtClean="0"/>
              <a:t>Y</a:t>
            </a:r>
            <a:r>
              <a:rPr lang="zh-CN" altLang="zh-CN" smtClean="0"/>
              <a:t>和</a:t>
            </a:r>
            <a:r>
              <a:rPr lang="en-US" altLang="zh-CN" smtClean="0"/>
              <a:t>X</a:t>
            </a:r>
            <a:r>
              <a:rPr lang="zh-CN" altLang="zh-CN" smtClean="0"/>
              <a:t>构成的平面坐标的原点</a:t>
            </a:r>
            <a:r>
              <a:rPr lang="en-US" altLang="zh-CN" smtClean="0"/>
              <a:t>,</a:t>
            </a:r>
            <a:r>
              <a:rPr lang="zh-CN" altLang="zh-CN" smtClean="0"/>
              <a:t>也就是所谓截距不等于</a:t>
            </a:r>
            <a:r>
              <a:rPr lang="en-US" altLang="zh-CN" smtClean="0"/>
              <a:t>0,</a:t>
            </a:r>
            <a:r>
              <a:rPr lang="zh-CN" altLang="zh-CN" smtClean="0"/>
              <a:t>那么这时利用比率估计显然不合适</a:t>
            </a:r>
            <a:r>
              <a:rPr lang="en-US" altLang="zh-CN" smtClean="0"/>
              <a:t>,</a:t>
            </a:r>
            <a:r>
              <a:rPr lang="zh-CN" altLang="zh-CN" smtClean="0"/>
              <a:t>最好构造</a:t>
            </a:r>
            <a:r>
              <a:rPr lang="en-US" altLang="zh-CN" smtClean="0"/>
              <a:t>Y</a:t>
            </a:r>
            <a:r>
              <a:rPr lang="zh-CN" altLang="zh-CN" smtClean="0"/>
              <a:t>对</a:t>
            </a:r>
            <a:r>
              <a:rPr lang="en-US" altLang="zh-CN" smtClean="0"/>
              <a:t>X</a:t>
            </a:r>
            <a:r>
              <a:rPr lang="zh-CN" altLang="zh-CN" smtClean="0"/>
              <a:t>的线性回归关系进行估计。</a:t>
            </a:r>
            <a:endParaRPr lang="en-US" altLang="zh-CN" smtClean="0"/>
          </a:p>
          <a:p>
            <a:pPr eaLnBrk="1" hangingPunct="1">
              <a:buFont typeface="Wingdings" panose="05000000000000000000" pitchFamily="2" charset="2"/>
              <a:buNone/>
            </a:pPr>
            <a:endParaRPr lang="zh-CN" altLang="en-US"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内容占位符 2"/>
          <p:cNvSpPr>
            <a:spLocks noGrp="1"/>
          </p:cNvSpPr>
          <p:nvPr>
            <p:ph idx="1"/>
          </p:nvPr>
        </p:nvSpPr>
        <p:spPr>
          <a:xfrm>
            <a:off x="1116013" y="1773238"/>
            <a:ext cx="7772400" cy="4114800"/>
          </a:xfrm>
        </p:spPr>
        <p:txBody>
          <a:bodyPr/>
          <a:lstStyle/>
          <a:p>
            <a:pPr eaLnBrk="1" hangingPunct="1"/>
            <a:r>
              <a:rPr lang="zh-CN" altLang="zh-CN" smtClean="0"/>
              <a:t>主要变量总体均值</a:t>
            </a:r>
            <a:r>
              <a:rPr lang="en-US" altLang="zh-CN" smtClean="0"/>
              <a:t>  </a:t>
            </a:r>
            <a:r>
              <a:rPr lang="zh-CN" altLang="zh-CN" smtClean="0"/>
              <a:t>的回归估计量定义</a:t>
            </a:r>
            <a:endParaRPr lang="zh-CN" altLang="en-US" smtClean="0"/>
          </a:p>
        </p:txBody>
      </p:sp>
      <p:sp>
        <p:nvSpPr>
          <p:cNvPr id="5529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5300"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59338" y="1844675"/>
            <a:ext cx="177800"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5302"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19475" y="2492375"/>
            <a:ext cx="2314575"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3" name="TextBox 7"/>
          <p:cNvSpPr txBox="1">
            <a:spLocks noChangeArrowheads="1"/>
          </p:cNvSpPr>
          <p:nvPr/>
        </p:nvSpPr>
        <p:spPr bwMode="auto">
          <a:xfrm>
            <a:off x="1187450" y="3429000"/>
            <a:ext cx="7488238"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 typeface="宋体" panose="02010600030101010101" pitchFamily="2" charset="-122"/>
              <a:buAutoNum type="circleNumDbPlain"/>
            </a:pPr>
            <a:r>
              <a:rPr lang="zh-CN" altLang="en-US" sz="2400"/>
              <a:t>              时为简单估计量</a:t>
            </a:r>
            <a:endParaRPr lang="en-US" altLang="zh-CN" sz="2400"/>
          </a:p>
          <a:p>
            <a:pPr eaLnBrk="1" hangingPunct="1">
              <a:spcBef>
                <a:spcPct val="0"/>
              </a:spcBef>
              <a:buClrTx/>
              <a:buSzTx/>
              <a:buFont typeface="宋体" panose="02010600030101010101" pitchFamily="2" charset="-122"/>
              <a:buAutoNum type="circleNumDbPlain"/>
            </a:pPr>
            <a:r>
              <a:rPr lang="zh-CN" altLang="en-US" sz="2400"/>
              <a:t>              时为比率估计</a:t>
            </a:r>
            <a:endParaRPr lang="en-US" altLang="zh-CN" sz="2400"/>
          </a:p>
          <a:p>
            <a:pPr eaLnBrk="1" hangingPunct="1">
              <a:spcBef>
                <a:spcPct val="0"/>
              </a:spcBef>
              <a:buClrTx/>
              <a:buSzTx/>
              <a:buFont typeface="宋体" panose="02010600030101010101" pitchFamily="2" charset="-122"/>
              <a:buAutoNum type="circleNumDbPlain"/>
            </a:pPr>
            <a:r>
              <a:rPr lang="zh-CN" altLang="en-US" sz="2400"/>
              <a:t>              时为差估计</a:t>
            </a:r>
            <a:endParaRPr lang="en-US" altLang="zh-CN" sz="2400"/>
          </a:p>
          <a:p>
            <a:pPr eaLnBrk="1" hangingPunct="1">
              <a:spcBef>
                <a:spcPct val="0"/>
              </a:spcBef>
              <a:buClrTx/>
              <a:buSzTx/>
              <a:buFont typeface="宋体" panose="02010600030101010101" pitchFamily="2" charset="-122"/>
              <a:buAutoNum type="circleNumDbPlain"/>
            </a:pPr>
            <a:endParaRPr lang="en-US" altLang="zh-CN" sz="2400"/>
          </a:p>
          <a:p>
            <a:pPr eaLnBrk="1" hangingPunct="1">
              <a:spcBef>
                <a:spcPct val="0"/>
              </a:spcBef>
              <a:buClrTx/>
              <a:buSzTx/>
              <a:buFontTx/>
              <a:buNone/>
            </a:pPr>
            <a:r>
              <a:rPr lang="zh-CN" altLang="en-US" sz="2400"/>
              <a:t>因此</a:t>
            </a:r>
            <a:r>
              <a:rPr lang="zh-CN" altLang="zh-CN" sz="2400"/>
              <a:t>简单估计量与比率估计量都是回归估计量的特例</a:t>
            </a:r>
            <a:r>
              <a:rPr lang="zh-CN" altLang="en-US" sz="2400"/>
              <a:t>。</a:t>
            </a:r>
          </a:p>
        </p:txBody>
      </p:sp>
      <p:sp>
        <p:nvSpPr>
          <p:cNvPr id="55304"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5305"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3263" y="3470275"/>
            <a:ext cx="798512"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6"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5307" name="Picture 7"/>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9613" y="3789363"/>
            <a:ext cx="792162"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8"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5309" name="Picture 9"/>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9613" y="4221163"/>
            <a:ext cx="79216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内容占位符 2"/>
          <p:cNvSpPr>
            <a:spLocks noGrp="1"/>
          </p:cNvSpPr>
          <p:nvPr>
            <p:ph idx="1"/>
          </p:nvPr>
        </p:nvSpPr>
        <p:spPr>
          <a:xfrm>
            <a:off x="764356" y="1916832"/>
            <a:ext cx="7912100" cy="5583238"/>
          </a:xfrm>
        </p:spPr>
        <p:txBody>
          <a:bodyPr/>
          <a:lstStyle/>
          <a:p>
            <a:pPr eaLnBrk="1" hangingPunct="1"/>
            <a:r>
              <a:rPr lang="zh-CN" altLang="zh-CN" smtClean="0"/>
              <a:t>回归估计里辅助变量</a:t>
            </a:r>
            <a:r>
              <a:rPr lang="en-US" altLang="zh-CN" smtClean="0"/>
              <a:t>X</a:t>
            </a:r>
            <a:r>
              <a:rPr lang="zh-CN" altLang="zh-CN" smtClean="0"/>
              <a:t>的特点与比率估计里的十分相似</a:t>
            </a:r>
            <a:r>
              <a:rPr lang="en-US" altLang="zh-CN" smtClean="0"/>
              <a:t>:</a:t>
            </a:r>
          </a:p>
          <a:p>
            <a:pPr eaLnBrk="1" hangingPunct="1"/>
            <a:endParaRPr lang="en-US" altLang="zh-CN" smtClean="0"/>
          </a:p>
          <a:p>
            <a:pPr eaLnBrk="1" hangingPunct="1">
              <a:buFont typeface="Wingdings" panose="05000000000000000000" pitchFamily="2" charset="2"/>
              <a:buChar char="l"/>
            </a:pPr>
            <a:r>
              <a:rPr lang="zh-CN" altLang="zh-CN" sz="2800" smtClean="0"/>
              <a:t>辅助变量必须与主要变量高度相关</a:t>
            </a:r>
            <a:r>
              <a:rPr lang="en-US" altLang="zh-CN" sz="2800" smtClean="0"/>
              <a:t>;</a:t>
            </a:r>
            <a:endParaRPr lang="zh-CN" altLang="zh-CN" sz="2800" smtClean="0"/>
          </a:p>
          <a:p>
            <a:pPr eaLnBrk="1" hangingPunct="1">
              <a:buFont typeface="Wingdings" panose="05000000000000000000" pitchFamily="2" charset="2"/>
              <a:buChar char="l"/>
            </a:pPr>
            <a:r>
              <a:rPr lang="zh-CN" altLang="zh-CN" sz="2800" smtClean="0"/>
              <a:t>辅助变量与主要变量之间的相关关系整体上相当稳定</a:t>
            </a:r>
            <a:r>
              <a:rPr lang="en-US" altLang="zh-CN" sz="2800" smtClean="0"/>
              <a:t>;</a:t>
            </a:r>
            <a:endParaRPr lang="zh-CN" altLang="zh-CN" sz="2800" smtClean="0"/>
          </a:p>
          <a:p>
            <a:pPr eaLnBrk="1" hangingPunct="1">
              <a:buFont typeface="Wingdings" panose="05000000000000000000" pitchFamily="2" charset="2"/>
              <a:buChar char="l"/>
            </a:pPr>
            <a:r>
              <a:rPr lang="zh-CN" altLang="zh-CN" sz="2800" smtClean="0"/>
              <a:t>辅助变量的信息质量更好</a:t>
            </a:r>
            <a:r>
              <a:rPr lang="en-US" altLang="zh-CN" sz="2800" smtClean="0"/>
              <a:t>,</a:t>
            </a:r>
            <a:r>
              <a:rPr lang="zh-CN" altLang="zh-CN" sz="2800" smtClean="0"/>
              <a:t>帮忙而不添乱</a:t>
            </a:r>
            <a:r>
              <a:rPr lang="en-US" altLang="zh-CN" sz="2800" smtClean="0"/>
              <a:t>;</a:t>
            </a:r>
            <a:endParaRPr lang="zh-CN" altLang="zh-CN" sz="2800" smtClean="0"/>
          </a:p>
          <a:p>
            <a:pPr eaLnBrk="1" hangingPunct="1">
              <a:buFont typeface="Wingdings" panose="05000000000000000000" pitchFamily="2" charset="2"/>
              <a:buChar char="l"/>
            </a:pPr>
            <a:r>
              <a:rPr lang="zh-CN" altLang="zh-CN" sz="2800" smtClean="0"/>
              <a:t>辅助变量的总体总值必须是已知的</a:t>
            </a:r>
            <a:r>
              <a:rPr lang="en-US" altLang="zh-CN" sz="2800" smtClean="0"/>
              <a:t>,</a:t>
            </a:r>
            <a:r>
              <a:rPr lang="zh-CN" altLang="zh-CN" sz="2800" smtClean="0"/>
              <a:t>或是更容易获得的。</a:t>
            </a:r>
          </a:p>
          <a:p>
            <a:pPr eaLnBrk="1" hangingPunct="1"/>
            <a:endParaRPr lang="zh-CN" alt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p:txBody>
          <a:bodyPr/>
          <a:lstStyle/>
          <a:p>
            <a:pPr algn="just" eaLnBrk="1" hangingPunct="1">
              <a:lnSpc>
                <a:spcPct val="90000"/>
              </a:lnSpc>
            </a:pPr>
            <a:r>
              <a:rPr lang="zh-CN" altLang="en-US" sz="2800" smtClean="0"/>
              <a:t>不放回简单随机抽样</a:t>
            </a:r>
          </a:p>
          <a:p>
            <a:pPr lvl="1" algn="just" eaLnBrk="1" hangingPunct="1">
              <a:lnSpc>
                <a:spcPct val="90000"/>
              </a:lnSpc>
            </a:pPr>
            <a:r>
              <a:rPr lang="zh-CN" altLang="en-US" sz="2400" smtClean="0"/>
              <a:t>当从总体</a:t>
            </a:r>
            <a:r>
              <a:rPr lang="en-US" altLang="zh-CN" sz="2400" smtClean="0"/>
              <a:t>N</a:t>
            </a:r>
            <a:r>
              <a:rPr lang="zh-CN" altLang="en-US" sz="2400" smtClean="0"/>
              <a:t>个抽样单元中依次抽取</a:t>
            </a:r>
            <a:r>
              <a:rPr lang="en-US" altLang="zh-CN" sz="2400" smtClean="0"/>
              <a:t>n</a:t>
            </a:r>
            <a:r>
              <a:rPr lang="zh-CN" altLang="en-US" sz="2400" smtClean="0"/>
              <a:t>个抽样单元时，每个被抽中的单元不再放回总体，而是从总体剩下的单元中进行抽样。</a:t>
            </a:r>
          </a:p>
          <a:p>
            <a:pPr eaLnBrk="1" hangingPunct="1">
              <a:lnSpc>
                <a:spcPct val="90000"/>
              </a:lnSpc>
            </a:pPr>
            <a:r>
              <a:rPr lang="zh-CN" altLang="en-US" sz="2800" smtClean="0">
                <a:latin typeface="宋体" panose="02010600030101010101" pitchFamily="2" charset="-122"/>
              </a:rPr>
              <a:t>不放回简单随机抽样的样本量要受总体大小的限制。</a:t>
            </a:r>
          </a:p>
          <a:p>
            <a:pPr eaLnBrk="1" hangingPunct="1">
              <a:lnSpc>
                <a:spcPct val="90000"/>
              </a:lnSpc>
            </a:pPr>
            <a:r>
              <a:rPr lang="zh-CN" altLang="en-US" sz="2800" smtClean="0">
                <a:latin typeface="宋体" panose="02010600030101010101" pitchFamily="2" charset="-122"/>
                <a:cs typeface="Times New Roman" panose="02020603050405020304" pitchFamily="18" charset="0"/>
              </a:rPr>
              <a:t>在实际工作中，更多的采用不放回简单随机抽样</a:t>
            </a:r>
            <a:r>
              <a:rPr lang="zh-CN" altLang="en-US" sz="2800" smtClean="0">
                <a:latin typeface="宋体" panose="02010600030101010101" pitchFamily="2" charset="-122"/>
              </a:rPr>
              <a:t>。</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内容占位符 2"/>
          <p:cNvSpPr>
            <a:spLocks noGrp="1"/>
          </p:cNvSpPr>
          <p:nvPr>
            <p:ph idx="1"/>
          </p:nvPr>
        </p:nvSpPr>
        <p:spPr>
          <a:xfrm>
            <a:off x="831850" y="1853554"/>
            <a:ext cx="7772400" cy="4114800"/>
          </a:xfrm>
        </p:spPr>
        <p:txBody>
          <a:bodyPr/>
          <a:lstStyle/>
          <a:p>
            <a:pPr eaLnBrk="1" hangingPunct="1"/>
            <a:r>
              <a:rPr lang="zh-CN" altLang="zh-CN" smtClean="0"/>
              <a:t>对于简单随机抽样</a:t>
            </a:r>
            <a:r>
              <a:rPr lang="en-US" altLang="zh-CN" smtClean="0"/>
              <a:t>,</a:t>
            </a:r>
            <a:r>
              <a:rPr lang="zh-CN" altLang="zh-CN" smtClean="0"/>
              <a:t>如β为常数</a:t>
            </a:r>
            <a:r>
              <a:rPr lang="en-US" altLang="zh-CN" smtClean="0"/>
              <a:t>(</a:t>
            </a:r>
            <a:r>
              <a:rPr lang="zh-CN" altLang="zh-CN" smtClean="0"/>
              <a:t>记为β</a:t>
            </a:r>
            <a:r>
              <a:rPr lang="en-US" altLang="zh-CN" baseline="-25000" smtClean="0"/>
              <a:t>0</a:t>
            </a:r>
            <a:r>
              <a:rPr lang="en-US" altLang="zh-CN" smtClean="0"/>
              <a:t>),</a:t>
            </a:r>
            <a:r>
              <a:rPr lang="zh-CN" altLang="zh-CN" smtClean="0"/>
              <a:t>则有</a:t>
            </a:r>
            <a:endParaRPr lang="en-US" altLang="zh-CN" smtClean="0"/>
          </a:p>
          <a:p>
            <a:pPr eaLnBrk="1" hangingPunct="1"/>
            <a:endParaRPr lang="en-US" altLang="zh-CN"/>
          </a:p>
          <a:p>
            <a:pPr eaLnBrk="1" hangingPunct="1"/>
            <a:endParaRPr lang="en-US" altLang="zh-CN" smtClean="0"/>
          </a:p>
          <a:p>
            <a:pPr eaLnBrk="1" hangingPunct="1"/>
            <a:endParaRPr lang="en-US" altLang="zh-CN"/>
          </a:p>
          <a:p>
            <a:pPr eaLnBrk="1" hangingPunct="1"/>
            <a:endParaRPr lang="en-US" altLang="zh-CN" smtClean="0"/>
          </a:p>
          <a:p>
            <a:pPr marL="0" indent="0" eaLnBrk="1" hangingPunct="1">
              <a:buNone/>
            </a:pPr>
            <a:r>
              <a:rPr lang="en-US" altLang="zh-CN"/>
              <a:t> </a:t>
            </a:r>
            <a:r>
              <a:rPr lang="en-US" altLang="zh-CN" smtClean="0"/>
              <a:t> </a:t>
            </a:r>
            <a:r>
              <a:rPr lang="zh-CN" altLang="en-US" smtClean="0"/>
              <a:t>具体证明见定理</a:t>
            </a:r>
            <a:r>
              <a:rPr lang="en-US" altLang="zh-CN" smtClean="0"/>
              <a:t>2.8</a:t>
            </a:r>
            <a:endParaRPr lang="zh-CN" altLang="en-US" smtClean="0"/>
          </a:p>
        </p:txBody>
      </p:sp>
      <p:sp>
        <p:nvSpPr>
          <p:cNvPr id="5734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7348"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91035" y="3025073"/>
            <a:ext cx="129857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7350"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91035" y="3479698"/>
            <a:ext cx="494347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1"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7352"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11760" y="4416323"/>
            <a:ext cx="3054350"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内容占位符 2"/>
          <p:cNvSpPr>
            <a:spLocks noGrp="1"/>
          </p:cNvSpPr>
          <p:nvPr>
            <p:ph idx="1"/>
          </p:nvPr>
        </p:nvSpPr>
        <p:spPr>
          <a:xfrm>
            <a:off x="1116013" y="1773238"/>
            <a:ext cx="7772400" cy="4114800"/>
          </a:xfrm>
        </p:spPr>
        <p:txBody>
          <a:bodyPr/>
          <a:lstStyle/>
          <a:p>
            <a:pPr eaLnBrk="1" hangingPunct="1"/>
            <a:r>
              <a:rPr lang="zh-CN" altLang="zh-CN" smtClean="0"/>
              <a:t>使回归估计量的估计精度最高</a:t>
            </a:r>
            <a:r>
              <a:rPr lang="en-US" altLang="zh-CN" smtClean="0"/>
              <a:t>,</a:t>
            </a:r>
            <a:r>
              <a:rPr lang="zh-CN" altLang="zh-CN" smtClean="0"/>
              <a:t>即</a:t>
            </a:r>
            <a:r>
              <a:rPr lang="en-US" altLang="zh-CN" smtClean="0"/>
              <a:t>V( )</a:t>
            </a:r>
            <a:r>
              <a:rPr lang="zh-CN" altLang="zh-CN" smtClean="0"/>
              <a:t>最小的β</a:t>
            </a:r>
            <a:r>
              <a:rPr lang="en-US" altLang="zh-CN" baseline="-25000" smtClean="0"/>
              <a:t>0</a:t>
            </a:r>
            <a:r>
              <a:rPr lang="zh-CN" altLang="zh-CN" smtClean="0"/>
              <a:t>为</a:t>
            </a:r>
            <a:endParaRPr lang="en-US" altLang="zh-CN" smtClean="0"/>
          </a:p>
          <a:p>
            <a:pPr eaLnBrk="1" hangingPunct="1"/>
            <a:endParaRPr lang="en-US" altLang="zh-CN" smtClean="0"/>
          </a:p>
          <a:p>
            <a:pPr eaLnBrk="1" hangingPunct="1"/>
            <a:endParaRPr lang="en-US" altLang="zh-CN" smtClean="0"/>
          </a:p>
          <a:p>
            <a:pPr eaLnBrk="1" hangingPunct="1"/>
            <a:r>
              <a:rPr lang="zh-CN" altLang="en-US" smtClean="0"/>
              <a:t>此时</a:t>
            </a:r>
          </a:p>
        </p:txBody>
      </p:sp>
      <p:sp>
        <p:nvSpPr>
          <p:cNvPr id="5837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8372"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67625" y="1916113"/>
            <a:ext cx="271463"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8374" name="Picture 6"/>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3213" y="2997200"/>
            <a:ext cx="2801937"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5"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8376" name="Picture 8"/>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16238" y="4797425"/>
            <a:ext cx="27082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内容占位符 2"/>
          <p:cNvSpPr>
            <a:spLocks noGrp="1"/>
          </p:cNvSpPr>
          <p:nvPr>
            <p:ph idx="1"/>
          </p:nvPr>
        </p:nvSpPr>
        <p:spPr>
          <a:xfrm>
            <a:off x="827584" y="2060848"/>
            <a:ext cx="7772400" cy="3313113"/>
          </a:xfrm>
        </p:spPr>
        <p:txBody>
          <a:bodyPr/>
          <a:lstStyle/>
          <a:p>
            <a:r>
              <a:rPr lang="zh-CN" altLang="zh-CN" sz="2800" smtClean="0"/>
              <a:t>对于简单随机抽样</a:t>
            </a:r>
            <a:r>
              <a:rPr lang="en-US" altLang="zh-CN" sz="2800" smtClean="0"/>
              <a:t>,n</a:t>
            </a:r>
            <a:r>
              <a:rPr lang="zh-CN" altLang="zh-CN" sz="2800" smtClean="0"/>
              <a:t>足够大时</a:t>
            </a:r>
            <a:r>
              <a:rPr lang="en-US" altLang="zh-CN" sz="2800" smtClean="0"/>
              <a:t>,    </a:t>
            </a:r>
            <a:r>
              <a:rPr lang="zh-CN" altLang="zh-CN" sz="2800" smtClean="0"/>
              <a:t>的数学期望</a:t>
            </a:r>
            <a:endParaRPr lang="en-US" altLang="zh-CN" sz="2800" smtClean="0"/>
          </a:p>
          <a:p>
            <a:endParaRPr lang="en-US" altLang="zh-CN" sz="2800" smtClean="0"/>
          </a:p>
          <a:p>
            <a:endParaRPr lang="en-US" altLang="zh-CN" sz="2800" smtClean="0"/>
          </a:p>
          <a:p>
            <a:endParaRPr lang="en-US" altLang="zh-CN" sz="2800" smtClean="0"/>
          </a:p>
          <a:p>
            <a:endParaRPr lang="en-US" altLang="zh-CN" sz="2800" smtClean="0"/>
          </a:p>
          <a:p>
            <a:r>
              <a:rPr lang="zh-CN" altLang="zh-CN" sz="2800" smtClean="0"/>
              <a:t>对于简单随机抽样</a:t>
            </a:r>
            <a:r>
              <a:rPr lang="en-US" altLang="zh-CN" sz="2800" smtClean="0"/>
              <a:t>,n</a:t>
            </a:r>
            <a:r>
              <a:rPr lang="zh-CN" altLang="zh-CN" sz="2800" smtClean="0"/>
              <a:t>足够大时</a:t>
            </a:r>
            <a:r>
              <a:rPr lang="en-US" altLang="zh-CN" sz="2800" smtClean="0"/>
              <a:t>,    </a:t>
            </a:r>
            <a:r>
              <a:rPr lang="zh-CN" altLang="zh-CN" sz="2800" smtClean="0"/>
              <a:t>的</a:t>
            </a:r>
            <a:r>
              <a:rPr lang="zh-CN" altLang="en-US" sz="2800" smtClean="0"/>
              <a:t>方差</a:t>
            </a:r>
          </a:p>
        </p:txBody>
      </p:sp>
      <p:sp>
        <p:nvSpPr>
          <p:cNvPr id="5939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9396"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12359" y="2133873"/>
            <a:ext cx="34448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9398"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19972" y="2781573"/>
            <a:ext cx="1317625"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9" name="TextBox 7"/>
          <p:cNvSpPr txBox="1">
            <a:spLocks noChangeArrowheads="1"/>
          </p:cNvSpPr>
          <p:nvPr/>
        </p:nvSpPr>
        <p:spPr bwMode="auto">
          <a:xfrm>
            <a:off x="827584" y="3645173"/>
            <a:ext cx="72723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zh-CN" sz="2400"/>
              <a:t>这个定理的内容也包含两个结论</a:t>
            </a:r>
            <a:r>
              <a:rPr lang="en-US" altLang="zh-CN" sz="2400"/>
              <a:t>:</a:t>
            </a:r>
            <a:r>
              <a:rPr lang="zh-CN" altLang="zh-CN" sz="2400"/>
              <a:t>一个是说</a:t>
            </a:r>
            <a:r>
              <a:rPr lang="en-US" altLang="zh-CN" sz="2400"/>
              <a:t>   </a:t>
            </a:r>
            <a:r>
              <a:rPr lang="zh-CN" altLang="zh-CN" sz="2400"/>
              <a:t>不是无偏的</a:t>
            </a:r>
            <a:r>
              <a:rPr lang="en-US" altLang="zh-CN" sz="2400"/>
              <a:t>;</a:t>
            </a:r>
            <a:r>
              <a:rPr lang="zh-CN" altLang="zh-CN" sz="2400"/>
              <a:t>一个是说在某种条件下</a:t>
            </a:r>
            <a:r>
              <a:rPr lang="en-US" altLang="zh-CN" sz="2400"/>
              <a:t>,    </a:t>
            </a:r>
            <a:r>
              <a:rPr lang="zh-CN" altLang="zh-CN" sz="2400"/>
              <a:t>是近似无偏的。</a:t>
            </a:r>
            <a:endParaRPr lang="zh-CN" altLang="en-US" sz="2400"/>
          </a:p>
        </p:txBody>
      </p:sp>
      <p:sp>
        <p:nvSpPr>
          <p:cNvPr id="59400"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9401"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82059" y="4005536"/>
            <a:ext cx="338138"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2"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15597" y="3645173"/>
            <a:ext cx="338137"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3"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83797" y="4724673"/>
            <a:ext cx="34448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4"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59405" name="Picture 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51547" y="5229498"/>
            <a:ext cx="42989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标题 1"/>
          <p:cNvSpPr>
            <a:spLocks noGrp="1"/>
          </p:cNvSpPr>
          <p:nvPr>
            <p:ph type="title"/>
          </p:nvPr>
        </p:nvSpPr>
        <p:spPr/>
        <p:txBody>
          <a:bodyPr/>
          <a:lstStyle/>
          <a:p>
            <a:r>
              <a:rPr lang="zh-CN" altLang="en-US" smtClean="0"/>
              <a:t>各种估计量的精度比较</a:t>
            </a:r>
          </a:p>
        </p:txBody>
      </p:sp>
      <p:sp>
        <p:nvSpPr>
          <p:cNvPr id="61443" name="内容占位符 2"/>
          <p:cNvSpPr>
            <a:spLocks noGrp="1"/>
          </p:cNvSpPr>
          <p:nvPr>
            <p:ph idx="1"/>
          </p:nvPr>
        </p:nvSpPr>
        <p:spPr/>
        <p:txBody>
          <a:bodyPr/>
          <a:lstStyle/>
          <a:p>
            <a:r>
              <a:rPr lang="en-US" altLang="zh-CN" smtClean="0"/>
              <a:t>n</a:t>
            </a:r>
            <a:r>
              <a:rPr lang="zh-CN" altLang="en-US" smtClean="0"/>
              <a:t>足够大的情形</a:t>
            </a:r>
            <a:endParaRPr lang="en-US" altLang="zh-CN" smtClean="0"/>
          </a:p>
          <a:p>
            <a:pPr>
              <a:buFont typeface="Wingdings" panose="05000000000000000000" pitchFamily="2" charset="2"/>
              <a:buNone/>
            </a:pPr>
            <a:r>
              <a:rPr lang="zh-CN" altLang="en-US" sz="2400" smtClean="0"/>
              <a:t>简单估计：</a:t>
            </a:r>
            <a:endParaRPr lang="en-US" altLang="zh-CN" sz="2400" smtClean="0"/>
          </a:p>
          <a:p>
            <a:pPr>
              <a:buFont typeface="Wingdings" panose="05000000000000000000" pitchFamily="2" charset="2"/>
              <a:buNone/>
            </a:pPr>
            <a:r>
              <a:rPr lang="zh-CN" altLang="en-US" sz="2400" smtClean="0"/>
              <a:t>比率估计：</a:t>
            </a:r>
            <a:endParaRPr lang="en-US" altLang="zh-CN" sz="2400" smtClean="0"/>
          </a:p>
          <a:p>
            <a:pPr>
              <a:buFont typeface="Wingdings" panose="05000000000000000000" pitchFamily="2" charset="2"/>
              <a:buNone/>
            </a:pPr>
            <a:r>
              <a:rPr lang="zh-CN" altLang="en-US" sz="2400" smtClean="0"/>
              <a:t>回归估计：</a:t>
            </a:r>
            <a:endParaRPr lang="en-US" altLang="zh-CN" sz="2400" smtClean="0"/>
          </a:p>
          <a:p>
            <a:pPr>
              <a:buFont typeface="Wingdings" panose="05000000000000000000" pitchFamily="2" charset="2"/>
              <a:buNone/>
            </a:pPr>
            <a:endParaRPr lang="en-US" altLang="zh-CN" sz="2400" smtClean="0"/>
          </a:p>
          <a:p>
            <a:r>
              <a:rPr lang="en-US" altLang="zh-CN" smtClean="0"/>
              <a:t>n</a:t>
            </a:r>
            <a:r>
              <a:rPr lang="zh-CN" altLang="en-US" smtClean="0"/>
              <a:t>不够大的情形</a:t>
            </a:r>
          </a:p>
        </p:txBody>
      </p:sp>
      <p:pic>
        <p:nvPicPr>
          <p:cNvPr id="6144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6238" y="2565400"/>
            <a:ext cx="1368425"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5" name="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16238" y="3109466"/>
            <a:ext cx="3240087"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6" name="Picture 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16238" y="3533576"/>
            <a:ext cx="32893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zh-CN" smtClean="0"/>
              <a:t>2.5  </a:t>
            </a:r>
            <a:r>
              <a:rPr lang="zh-CN" altLang="en-US" smtClean="0"/>
              <a:t>简单随机抽样的实施</a:t>
            </a:r>
          </a:p>
        </p:txBody>
      </p:sp>
      <p:sp>
        <p:nvSpPr>
          <p:cNvPr id="62467" name="Rectangle 3"/>
          <p:cNvSpPr>
            <a:spLocks noGrp="1" noChangeArrowheads="1"/>
          </p:cNvSpPr>
          <p:nvPr>
            <p:ph type="body" idx="1"/>
          </p:nvPr>
        </p:nvSpPr>
        <p:spPr>
          <a:xfrm>
            <a:off x="990600" y="2819400"/>
            <a:ext cx="7772400" cy="2474913"/>
          </a:xfrm>
        </p:spPr>
        <p:txBody>
          <a:bodyPr/>
          <a:lstStyle/>
          <a:p>
            <a:pPr eaLnBrk="1" hangingPunct="1"/>
            <a:r>
              <a:rPr lang="zh-CN" altLang="en-US" smtClean="0"/>
              <a:t>费用</a:t>
            </a:r>
            <a:endParaRPr lang="zh-CN" altLang="en-US" smtClean="0">
              <a:latin typeface="宋体" panose="02010600030101010101" pitchFamily="2" charset="-122"/>
            </a:endParaRPr>
          </a:p>
          <a:p>
            <a:pPr eaLnBrk="1" hangingPunct="1"/>
            <a:r>
              <a:rPr lang="zh-CN" altLang="en-US" sz="2400" smtClean="0">
                <a:latin typeface="宋体" panose="02010600030101010101" pitchFamily="2" charset="-122"/>
              </a:rPr>
              <a:t>       总费用  固定费用    可变费用</a:t>
            </a:r>
          </a:p>
          <a:p>
            <a:pPr eaLnBrk="1" hangingPunct="1"/>
            <a:r>
              <a:rPr lang="zh-CN" altLang="en-US" sz="2400" smtClean="0">
                <a:latin typeface="宋体" panose="02010600030101010101" pitchFamily="2" charset="-122"/>
              </a:rPr>
              <a:t>       </a:t>
            </a:r>
            <a:r>
              <a:rPr lang="zh-CN" altLang="en-US" sz="2400" smtClean="0"/>
              <a:t> </a:t>
            </a:r>
          </a:p>
        </p:txBody>
      </p:sp>
      <p:sp>
        <p:nvSpPr>
          <p:cNvPr id="62468" name="Rectangle 4"/>
          <p:cNvSpPr>
            <a:spLocks noChangeArrowheads="1"/>
          </p:cNvSpPr>
          <p:nvPr/>
        </p:nvSpPr>
        <p:spPr bwMode="auto">
          <a:xfrm>
            <a:off x="4176713"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62469" name="Object 5"/>
          <p:cNvGraphicFramePr>
            <a:graphicFrameLocks noChangeAspect="1"/>
          </p:cNvGraphicFramePr>
          <p:nvPr/>
        </p:nvGraphicFramePr>
        <p:xfrm>
          <a:off x="2484438" y="2852738"/>
          <a:ext cx="1500187" cy="639762"/>
        </p:xfrm>
        <a:graphic>
          <a:graphicData uri="http://schemas.openxmlformats.org/presentationml/2006/ole">
            <mc:AlternateContent xmlns:mc="http://schemas.openxmlformats.org/markup-compatibility/2006">
              <mc:Choice xmlns:v="urn:schemas-microsoft-com:vml" Requires="v">
                <p:oleObj spid="_x0000_s62509" r:id="rId3" imgW="787400" imgH="228600" progId="Equation.3">
                  <p:embed/>
                </p:oleObj>
              </mc:Choice>
              <mc:Fallback>
                <p:oleObj r:id="rId3" imgW="787400" imgH="2286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2852738"/>
                        <a:ext cx="1500187" cy="639762"/>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470" name="Rectangle 6"/>
          <p:cNvSpPr>
            <a:spLocks noChangeArrowheads="1"/>
          </p:cNvSpPr>
          <p:nvPr/>
        </p:nvSpPr>
        <p:spPr bwMode="auto">
          <a:xfrm>
            <a:off x="3552825" y="3933825"/>
            <a:ext cx="1524000" cy="24384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400"/>
              <a:t>设计费</a:t>
            </a:r>
          </a:p>
          <a:p>
            <a:pPr algn="ctr" eaLnBrk="1" hangingPunct="1">
              <a:spcBef>
                <a:spcPct val="0"/>
              </a:spcBef>
              <a:buClrTx/>
              <a:buSzTx/>
              <a:buFontTx/>
              <a:buNone/>
            </a:pPr>
            <a:r>
              <a:rPr lang="zh-CN" altLang="en-US" sz="2400"/>
              <a:t>分析费</a:t>
            </a:r>
          </a:p>
          <a:p>
            <a:pPr algn="ctr" eaLnBrk="1" hangingPunct="1">
              <a:spcBef>
                <a:spcPct val="0"/>
              </a:spcBef>
              <a:buClrTx/>
              <a:buSzTx/>
              <a:buFontTx/>
              <a:buNone/>
            </a:pPr>
            <a:r>
              <a:rPr lang="zh-CN" altLang="en-US" sz="2400"/>
              <a:t>办公费</a:t>
            </a:r>
          </a:p>
          <a:p>
            <a:pPr algn="ctr" eaLnBrk="1" hangingPunct="1">
              <a:spcBef>
                <a:spcPct val="0"/>
              </a:spcBef>
              <a:buClrTx/>
              <a:buSzTx/>
              <a:buFontTx/>
              <a:buNone/>
            </a:pPr>
            <a:r>
              <a:rPr lang="zh-CN" altLang="en-US" sz="2400"/>
              <a:t>管理费</a:t>
            </a:r>
          </a:p>
          <a:p>
            <a:pPr algn="ctr" eaLnBrk="1" hangingPunct="1">
              <a:spcBef>
                <a:spcPct val="0"/>
              </a:spcBef>
              <a:buClrTx/>
              <a:buSzTx/>
              <a:buFontTx/>
              <a:buNone/>
            </a:pPr>
            <a:r>
              <a:rPr lang="zh-CN" altLang="en-US" sz="2400"/>
              <a:t>场租费</a:t>
            </a:r>
          </a:p>
          <a:p>
            <a:pPr algn="ctr" eaLnBrk="1" hangingPunct="1">
              <a:spcBef>
                <a:spcPct val="0"/>
              </a:spcBef>
              <a:buClrTx/>
              <a:buSzTx/>
              <a:buFontTx/>
              <a:buNone/>
            </a:pPr>
            <a:r>
              <a:rPr lang="zh-CN" altLang="en-US" sz="2400"/>
              <a:t>等</a:t>
            </a:r>
          </a:p>
        </p:txBody>
      </p:sp>
      <p:sp>
        <p:nvSpPr>
          <p:cNvPr id="62471" name="Rectangle 7"/>
          <p:cNvSpPr>
            <a:spLocks noChangeArrowheads="1"/>
          </p:cNvSpPr>
          <p:nvPr/>
        </p:nvSpPr>
        <p:spPr bwMode="auto">
          <a:xfrm>
            <a:off x="5351463" y="3933825"/>
            <a:ext cx="1524000" cy="24384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400"/>
              <a:t>访问员费</a:t>
            </a:r>
          </a:p>
          <a:p>
            <a:pPr algn="ctr" eaLnBrk="1" hangingPunct="1">
              <a:spcBef>
                <a:spcPct val="0"/>
              </a:spcBef>
              <a:buClrTx/>
              <a:buSzTx/>
              <a:buFontTx/>
              <a:buNone/>
            </a:pPr>
            <a:r>
              <a:rPr lang="zh-CN" altLang="en-US" sz="2400"/>
              <a:t>交通费</a:t>
            </a:r>
          </a:p>
          <a:p>
            <a:pPr algn="ctr" eaLnBrk="1" hangingPunct="1">
              <a:spcBef>
                <a:spcPct val="0"/>
              </a:spcBef>
              <a:buClrTx/>
              <a:buSzTx/>
              <a:buFontTx/>
              <a:buNone/>
            </a:pPr>
            <a:r>
              <a:rPr lang="zh-CN" altLang="en-US" sz="2400"/>
              <a:t>礼品费</a:t>
            </a:r>
          </a:p>
          <a:p>
            <a:pPr algn="ctr" eaLnBrk="1" hangingPunct="1">
              <a:spcBef>
                <a:spcPct val="0"/>
              </a:spcBef>
              <a:buClrTx/>
              <a:buSzTx/>
              <a:buFontTx/>
              <a:buNone/>
            </a:pPr>
            <a:r>
              <a:rPr lang="zh-CN" altLang="en-US" sz="2400"/>
              <a:t>电话费</a:t>
            </a:r>
          </a:p>
          <a:p>
            <a:pPr algn="ctr" eaLnBrk="1" hangingPunct="1">
              <a:spcBef>
                <a:spcPct val="0"/>
              </a:spcBef>
              <a:buClrTx/>
              <a:buSzTx/>
              <a:buFontTx/>
              <a:buNone/>
            </a:pPr>
            <a:r>
              <a:rPr lang="zh-CN" altLang="en-US" sz="2400"/>
              <a:t>等</a:t>
            </a:r>
          </a:p>
        </p:txBody>
      </p:sp>
      <p:sp>
        <p:nvSpPr>
          <p:cNvPr id="62472" name="TextBox 7"/>
          <p:cNvSpPr txBox="1">
            <a:spLocks noChangeArrowheads="1"/>
          </p:cNvSpPr>
          <p:nvPr/>
        </p:nvSpPr>
        <p:spPr bwMode="auto">
          <a:xfrm>
            <a:off x="1258888" y="1989138"/>
            <a:ext cx="30972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2800" b="1"/>
              <a:t>样本量的确定</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zh-CN" smtClean="0"/>
              <a:t>STEPS</a:t>
            </a:r>
          </a:p>
        </p:txBody>
      </p:sp>
      <p:sp>
        <p:nvSpPr>
          <p:cNvPr id="63491" name="Rectangle 3"/>
          <p:cNvSpPr>
            <a:spLocks noGrp="1" noChangeArrowheads="1"/>
          </p:cNvSpPr>
          <p:nvPr>
            <p:ph type="body" idx="1"/>
          </p:nvPr>
        </p:nvSpPr>
        <p:spPr/>
        <p:txBody>
          <a:bodyPr/>
          <a:lstStyle/>
          <a:p>
            <a:pPr eaLnBrk="1" hangingPunct="1"/>
            <a:r>
              <a:rPr kumimoji="0" lang="zh-CN" altLang="en-US" smtClean="0"/>
              <a:t>所需要的精度</a:t>
            </a:r>
          </a:p>
          <a:p>
            <a:pPr eaLnBrk="1" hangingPunct="1"/>
            <a:r>
              <a:rPr kumimoji="0" lang="zh-CN" altLang="en-US" smtClean="0"/>
              <a:t>找出样本量与精度之间的关系</a:t>
            </a:r>
          </a:p>
          <a:p>
            <a:pPr eaLnBrk="1" hangingPunct="1"/>
            <a:r>
              <a:rPr kumimoji="0" lang="zh-CN" altLang="en-US" smtClean="0"/>
              <a:t>估计所需的数值，求解 </a:t>
            </a:r>
            <a:r>
              <a:rPr kumimoji="0" lang="en-US" altLang="zh-CN" smtClean="0"/>
              <a:t>n</a:t>
            </a:r>
          </a:p>
          <a:p>
            <a:pPr eaLnBrk="1" hangingPunct="1"/>
            <a:r>
              <a:rPr kumimoji="0" lang="zh-CN" altLang="en-US" smtClean="0"/>
              <a:t>如超出预算，调整精度值重新计算</a:t>
            </a:r>
          </a:p>
          <a:p>
            <a:pPr eaLnBrk="1" hangingPunct="1"/>
            <a:endParaRPr kumimoji="0" lang="zh-CN" altLang="en-US" smtClean="0"/>
          </a:p>
          <a:p>
            <a:pPr eaLnBrk="1" hangingPunct="1"/>
            <a:endParaRPr lang="zh-CN" altLang="en-US" smtClean="0"/>
          </a:p>
          <a:p>
            <a:pPr eaLnBrk="1" hangingPunct="1"/>
            <a:endParaRPr lang="zh-CN" altLang="en-US"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zh-CN" altLang="en-US" smtClean="0"/>
              <a:t>精度</a:t>
            </a:r>
            <a:r>
              <a:rPr lang="en-US" altLang="zh-CN" smtClean="0"/>
              <a:t>margin of error</a:t>
            </a:r>
          </a:p>
        </p:txBody>
      </p:sp>
      <p:sp>
        <p:nvSpPr>
          <p:cNvPr id="64515" name="Rectangle 3"/>
          <p:cNvSpPr>
            <a:spLocks noGrp="1" noChangeArrowheads="1"/>
          </p:cNvSpPr>
          <p:nvPr>
            <p:ph type="body" idx="1"/>
          </p:nvPr>
        </p:nvSpPr>
        <p:spPr/>
        <p:txBody>
          <a:bodyPr/>
          <a:lstStyle/>
          <a:p>
            <a:pPr eaLnBrk="1" hangingPunct="1"/>
            <a:r>
              <a:rPr lang="zh-CN" altLang="en-US" smtClean="0">
                <a:latin typeface="宋体" panose="02010600030101010101" pitchFamily="2" charset="-122"/>
              </a:rPr>
              <a:t>对精度的要求通常以允许最大绝对误差（绝对误差限）或允许最大相对误差（  相对误差限）来表示。</a:t>
            </a:r>
            <a:r>
              <a:rPr lang="zh-CN" altLang="en-US" smtClean="0"/>
              <a:t> </a:t>
            </a:r>
          </a:p>
        </p:txBody>
      </p:sp>
      <p:sp>
        <p:nvSpPr>
          <p:cNvPr id="64516" name="Rectangle 4"/>
          <p:cNvSpPr>
            <a:spLocks noChangeArrowheads="1"/>
          </p:cNvSpPr>
          <p:nvPr/>
        </p:nvSpPr>
        <p:spPr bwMode="auto">
          <a:xfrm>
            <a:off x="4500563" y="33480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6451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350" y="2636838"/>
            <a:ext cx="4079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Rectangle 6"/>
          <p:cNvSpPr>
            <a:spLocks noChangeArrowheads="1"/>
          </p:cNvSpPr>
          <p:nvPr/>
        </p:nvSpPr>
        <p:spPr bwMode="auto">
          <a:xfrm>
            <a:off x="4514850" y="33670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6451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450" y="2636838"/>
            <a:ext cx="409575"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20" name="Rectangle 8"/>
          <p:cNvSpPr>
            <a:spLocks noChangeArrowheads="1"/>
          </p:cNvSpPr>
          <p:nvPr/>
        </p:nvSpPr>
        <p:spPr bwMode="auto">
          <a:xfrm>
            <a:off x="3910013" y="32623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64521"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00338" y="3594100"/>
            <a:ext cx="374332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22" name="Rectangle 10"/>
          <p:cNvSpPr>
            <a:spLocks noChangeArrowheads="1"/>
          </p:cNvSpPr>
          <p:nvPr/>
        </p:nvSpPr>
        <p:spPr bwMode="auto">
          <a:xfrm>
            <a:off x="3890963" y="3124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64523"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27313" y="4886325"/>
            <a:ext cx="3744912"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zh-CN" altLang="en-US" sz="3600" smtClean="0">
                <a:latin typeface="宋体" panose="02010600030101010101" pitchFamily="2" charset="-122"/>
              </a:rPr>
              <a:t>样本量足够大时，可用正态分布近似</a:t>
            </a:r>
            <a:r>
              <a:rPr lang="zh-CN" altLang="en-US" smtClean="0"/>
              <a:t> </a:t>
            </a:r>
          </a:p>
        </p:txBody>
      </p:sp>
      <p:sp>
        <p:nvSpPr>
          <p:cNvPr id="65539" name="Rectangle 3"/>
          <p:cNvSpPr>
            <a:spLocks noGrp="1" noChangeArrowheads="1"/>
          </p:cNvSpPr>
          <p:nvPr>
            <p:ph type="body" idx="1"/>
          </p:nvPr>
        </p:nvSpPr>
        <p:spPr/>
        <p:txBody>
          <a:bodyPr/>
          <a:lstStyle/>
          <a:p>
            <a:pPr eaLnBrk="1" hangingPunct="1"/>
            <a:endParaRPr lang="zh-CN" altLang="en-US" smtClean="0"/>
          </a:p>
        </p:txBody>
      </p:sp>
      <p:sp>
        <p:nvSpPr>
          <p:cNvPr id="65540" name="Rectangle 4"/>
          <p:cNvSpPr>
            <a:spLocks noChangeArrowheads="1"/>
          </p:cNvSpPr>
          <p:nvPr/>
        </p:nvSpPr>
        <p:spPr bwMode="auto">
          <a:xfrm>
            <a:off x="3676650" y="31956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65541" name="Object 5"/>
          <p:cNvGraphicFramePr>
            <a:graphicFrameLocks noChangeAspect="1"/>
          </p:cNvGraphicFramePr>
          <p:nvPr/>
        </p:nvGraphicFramePr>
        <p:xfrm>
          <a:off x="1908175" y="3930650"/>
          <a:ext cx="5400675" cy="1408113"/>
        </p:xfrm>
        <a:graphic>
          <a:graphicData uri="http://schemas.openxmlformats.org/presentationml/2006/ole">
            <mc:AlternateContent xmlns:mc="http://schemas.openxmlformats.org/markup-compatibility/2006">
              <mc:Choice xmlns:v="urn:schemas-microsoft-com:vml" Requires="v">
                <p:oleObj spid="_x0000_s65616" r:id="rId3" imgW="1790700" imgH="469900" progId="Equation.3">
                  <p:embed/>
                </p:oleObj>
              </mc:Choice>
              <mc:Fallback>
                <p:oleObj r:id="rId3" imgW="1790700" imgH="4699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3930650"/>
                        <a:ext cx="5400675" cy="1408113"/>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5542" name="Object 6"/>
          <p:cNvGraphicFramePr>
            <a:graphicFrameLocks noChangeAspect="1"/>
          </p:cNvGraphicFramePr>
          <p:nvPr/>
        </p:nvGraphicFramePr>
        <p:xfrm>
          <a:off x="2133600" y="2632075"/>
          <a:ext cx="4022725" cy="1006475"/>
        </p:xfrm>
        <a:graphic>
          <a:graphicData uri="http://schemas.openxmlformats.org/presentationml/2006/ole">
            <mc:AlternateContent xmlns:mc="http://schemas.openxmlformats.org/markup-compatibility/2006">
              <mc:Choice xmlns:v="urn:schemas-microsoft-com:vml" Requires="v">
                <p:oleObj spid="_x0000_s65617" r:id="rId5" imgW="1180588" imgH="291973" progId="Equation.3">
                  <p:embed/>
                </p:oleObj>
              </mc:Choice>
              <mc:Fallback>
                <p:oleObj r:id="rId5" imgW="1180588" imgH="291973"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2632075"/>
                        <a:ext cx="4022725" cy="1006475"/>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5543" name="AutoShape 7"/>
          <p:cNvSpPr>
            <a:spLocks noChangeArrowheads="1"/>
          </p:cNvSpPr>
          <p:nvPr/>
        </p:nvSpPr>
        <p:spPr bwMode="auto">
          <a:xfrm>
            <a:off x="5410200" y="5486400"/>
            <a:ext cx="1752600" cy="685800"/>
          </a:xfrm>
          <a:prstGeom prst="wedgeRoundRectCallout">
            <a:avLst>
              <a:gd name="adj1" fmla="val -37046"/>
              <a:gd name="adj2" fmla="val -119907"/>
              <a:gd name="adj3" fmla="val 16667"/>
            </a:avLst>
          </a:prstGeom>
          <a:solidFill>
            <a:schemeClr val="accent1"/>
          </a:solidFill>
          <a:ln w="9525">
            <a:solidFill>
              <a:schemeClr val="tx1"/>
            </a:solidFill>
            <a:miter lim="800000"/>
            <a:headEnd/>
            <a:tailEnd/>
          </a:ln>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400">
                <a:latin typeface="宋体" panose="02010600030101010101" pitchFamily="2" charset="-122"/>
              </a:rPr>
              <a:t>变异系数</a:t>
            </a:r>
            <a:r>
              <a:rPr lang="zh-CN" altLang="en-US" sz="2400"/>
              <a:t>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304800" y="2057400"/>
            <a:ext cx="9144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tabLst>
                <a:tab pos="4343400" algn="l"/>
              </a:tabLst>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tabLst>
                <a:tab pos="4343400" algn="l"/>
              </a:tabLst>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tabLst>
                <a:tab pos="4343400" algn="l"/>
              </a:tabLst>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2800">
                <a:latin typeface="Times New Roman" panose="02020603050405020304" pitchFamily="18" charset="0"/>
                <a:cs typeface="Times New Roman" panose="02020603050405020304" pitchFamily="18" charset="0"/>
              </a:rPr>
              <a:t>Sample Size</a:t>
            </a:r>
          </a:p>
          <a:p>
            <a:pPr algn="just">
              <a:spcBef>
                <a:spcPct val="0"/>
              </a:spcBef>
              <a:buClrTx/>
              <a:buSzTx/>
              <a:buFontTx/>
              <a:buNone/>
            </a:pPr>
            <a:r>
              <a:rPr lang="en-US" altLang="zh-CN" sz="2800">
                <a:latin typeface="Times New Roman" panose="02020603050405020304" pitchFamily="18" charset="0"/>
                <a:cs typeface="Times New Roman" panose="02020603050405020304" pitchFamily="18" charset="0"/>
              </a:rPr>
              <a:t>                            </a:t>
            </a:r>
          </a:p>
          <a:p>
            <a:pPr algn="just">
              <a:spcBef>
                <a:spcPct val="0"/>
              </a:spcBef>
              <a:buClrTx/>
              <a:buSzTx/>
              <a:buFontTx/>
              <a:buNone/>
            </a:pPr>
            <a:r>
              <a:rPr lang="en-US" altLang="zh-CN" sz="2800">
                <a:latin typeface="Times New Roman" panose="02020603050405020304" pitchFamily="18" charset="0"/>
                <a:cs typeface="Times New Roman" panose="02020603050405020304" pitchFamily="18" charset="0"/>
              </a:rPr>
              <a:t>                              n</a:t>
            </a:r>
            <a:r>
              <a:rPr lang="en-US" altLang="zh-CN" sz="2800" baseline="-30000">
                <a:latin typeface="Times New Roman" panose="02020603050405020304" pitchFamily="18" charset="0"/>
                <a:cs typeface="Times New Roman" panose="02020603050405020304" pitchFamily="18" charset="0"/>
              </a:rPr>
              <a:t>0</a:t>
            </a:r>
            <a:r>
              <a:rPr lang="zh-CN" altLang="en-US" sz="2800">
                <a:latin typeface="Times New Roman" panose="02020603050405020304" pitchFamily="18" charset="0"/>
              </a:rPr>
              <a:t>为重复抽样条件下的样本量</a:t>
            </a:r>
            <a:endParaRPr lang="zh-CN" altLang="en-US" sz="2800">
              <a:latin typeface="Times New Roman" panose="02020603050405020304" pitchFamily="18" charset="0"/>
              <a:cs typeface="Times New Roman" panose="02020603050405020304" pitchFamily="18" charset="0"/>
            </a:endParaRPr>
          </a:p>
          <a:p>
            <a:pPr>
              <a:spcBef>
                <a:spcPct val="0"/>
              </a:spcBef>
              <a:buClrTx/>
              <a:buSzTx/>
              <a:buFontTx/>
              <a:buNone/>
            </a:pPr>
            <a:endParaRPr lang="zh-CN" altLang="en-US" sz="2800">
              <a:latin typeface="Times New Roman" panose="02020603050405020304" pitchFamily="18" charset="0"/>
            </a:endParaRPr>
          </a:p>
        </p:txBody>
      </p:sp>
      <p:graphicFrame>
        <p:nvGraphicFramePr>
          <p:cNvPr id="66563" name="Object 3"/>
          <p:cNvGraphicFramePr>
            <a:graphicFrameLocks noChangeAspect="1"/>
          </p:cNvGraphicFramePr>
          <p:nvPr/>
        </p:nvGraphicFramePr>
        <p:xfrm>
          <a:off x="1066800" y="2590800"/>
          <a:ext cx="1676400" cy="1535113"/>
        </p:xfrm>
        <a:graphic>
          <a:graphicData uri="http://schemas.openxmlformats.org/presentationml/2006/ole">
            <mc:AlternateContent xmlns:mc="http://schemas.openxmlformats.org/markup-compatibility/2006">
              <mc:Choice xmlns:v="urn:schemas-microsoft-com:vml" Requires="v">
                <p:oleObj spid="_x0000_s66751" r:id="rId3" imgW="657306" imgH="600062" progId="Equation.3">
                  <p:embed/>
                </p:oleObj>
              </mc:Choice>
              <mc:Fallback>
                <p:oleObj r:id="rId3" imgW="657306" imgH="600062"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590800"/>
                        <a:ext cx="1676400" cy="153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6564" name="Object 4"/>
          <p:cNvGraphicFramePr>
            <a:graphicFrameLocks noChangeAspect="1"/>
          </p:cNvGraphicFramePr>
          <p:nvPr/>
        </p:nvGraphicFramePr>
        <p:xfrm>
          <a:off x="1331913" y="4149725"/>
          <a:ext cx="1481137" cy="993775"/>
        </p:xfrm>
        <a:graphic>
          <a:graphicData uri="http://schemas.openxmlformats.org/presentationml/2006/ole">
            <mc:AlternateContent xmlns:mc="http://schemas.openxmlformats.org/markup-compatibility/2006">
              <mc:Choice xmlns:v="urn:schemas-microsoft-com:vml" Requires="v">
                <p:oleObj spid="_x0000_s66752" name="Equation" r:id="rId5" imgW="600079" imgH="400042" progId="">
                  <p:embed/>
                </p:oleObj>
              </mc:Choice>
              <mc:Fallback>
                <p:oleObj name="Equation" r:id="rId5" imgW="600079" imgH="400042" progId="">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913" y="4149725"/>
                        <a:ext cx="1481137"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6565" name="Line 5"/>
          <p:cNvSpPr>
            <a:spLocks noChangeShapeType="1"/>
          </p:cNvSpPr>
          <p:nvPr/>
        </p:nvSpPr>
        <p:spPr bwMode="auto">
          <a:xfrm>
            <a:off x="2438400" y="5181600"/>
            <a:ext cx="1143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6566" name="Rectangle 6"/>
          <p:cNvSpPr>
            <a:spLocks noChangeArrowheads="1"/>
          </p:cNvSpPr>
          <p:nvPr/>
        </p:nvSpPr>
        <p:spPr bwMode="auto">
          <a:xfrm>
            <a:off x="0" y="5029200"/>
            <a:ext cx="9144000"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tabLst>
                <a:tab pos="4343400" algn="l"/>
              </a:tabLst>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tabLst>
                <a:tab pos="4343400" algn="l"/>
              </a:tabLst>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tabLst>
                <a:tab pos="4343400" algn="l"/>
              </a:tabLst>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4343400" algn="l"/>
              </a:tabLst>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endParaRPr lang="zh-CN" altLang="en-US">
              <a:latin typeface="Times New Roman" panose="02020603050405020304" pitchFamily="18" charset="0"/>
            </a:endParaRPr>
          </a:p>
          <a:p>
            <a:pPr algn="just" eaLnBrk="1" hangingPunct="1">
              <a:spcBef>
                <a:spcPct val="0"/>
              </a:spcBef>
              <a:buClrTx/>
              <a:buSzTx/>
              <a:buFontTx/>
              <a:buNone/>
            </a:pPr>
            <a:r>
              <a:rPr lang="zh-CN" altLang="en-US" sz="2800">
                <a:latin typeface="Times New Roman" panose="02020603050405020304" pitchFamily="18" charset="0"/>
              </a:rPr>
              <a:t>当</a:t>
            </a:r>
            <a:r>
              <a:rPr lang="en-US" altLang="zh-CN" sz="2800">
                <a:latin typeface="Times New Roman" panose="02020603050405020304" pitchFamily="18" charset="0"/>
                <a:cs typeface="Times New Roman" panose="02020603050405020304" pitchFamily="18" charset="0"/>
              </a:rPr>
              <a:t>N</a:t>
            </a:r>
            <a:r>
              <a:rPr lang="zh-CN" altLang="en-US" sz="2800">
                <a:latin typeface="Times New Roman" panose="02020603050405020304" pitchFamily="18" charset="0"/>
              </a:rPr>
              <a:t>很大时，</a:t>
            </a:r>
            <a:r>
              <a:rPr lang="zh-CN" altLang="en-US" sz="2800">
                <a:latin typeface="Times New Roman" panose="02020603050405020304" pitchFamily="18" charset="0"/>
                <a:cs typeface="Times New Roman" panose="02020603050405020304" pitchFamily="18" charset="0"/>
              </a:rPr>
              <a:t>     </a:t>
            </a:r>
            <a:r>
              <a:rPr lang="en-US" altLang="zh-CN" sz="2800">
                <a:latin typeface="Times New Roman" panose="02020603050405020304" pitchFamily="18" charset="0"/>
                <a:cs typeface="Times New Roman" panose="02020603050405020304" pitchFamily="18" charset="0"/>
              </a:rPr>
              <a:t>0</a:t>
            </a:r>
            <a:r>
              <a:rPr lang="zh-CN" altLang="en-US" sz="2800">
                <a:latin typeface="Times New Roman" panose="02020603050405020304" pitchFamily="18" charset="0"/>
              </a:rPr>
              <a:t>， </a:t>
            </a:r>
            <a:r>
              <a:rPr lang="en-US" altLang="zh-CN" sz="2800">
                <a:latin typeface="Times New Roman" panose="02020603050405020304" pitchFamily="18" charset="0"/>
              </a:rPr>
              <a:t>n</a:t>
            </a:r>
            <a:r>
              <a:rPr lang="en-US" altLang="zh-CN" sz="2800">
                <a:latin typeface="Times New Roman" panose="02020603050405020304" pitchFamily="18" charset="0"/>
                <a:cs typeface="Times New Roman" panose="02020603050405020304" pitchFamily="18" charset="0"/>
              </a:rPr>
              <a:t>    n</a:t>
            </a:r>
            <a:r>
              <a:rPr lang="en-US" altLang="zh-CN" sz="2800" baseline="-30000">
                <a:latin typeface="Times New Roman" panose="02020603050405020304" pitchFamily="18" charset="0"/>
                <a:cs typeface="Times New Roman" panose="02020603050405020304" pitchFamily="18" charset="0"/>
              </a:rPr>
              <a:t>0</a:t>
            </a:r>
            <a:r>
              <a:rPr lang="zh-CN" altLang="en-US" sz="2800">
                <a:latin typeface="Times New Roman" panose="02020603050405020304" pitchFamily="18" charset="0"/>
              </a:rPr>
              <a:t>，</a:t>
            </a:r>
            <a:r>
              <a:rPr lang="en-US" altLang="zh-CN" sz="2800">
                <a:latin typeface="Times New Roman" panose="02020603050405020304" pitchFamily="18" charset="0"/>
                <a:cs typeface="Times New Roman" panose="02020603050405020304" pitchFamily="18" charset="0"/>
              </a:rPr>
              <a:t>wr</a:t>
            </a:r>
            <a:r>
              <a:rPr lang="zh-CN" altLang="en-US" sz="2800">
                <a:latin typeface="Times New Roman" panose="02020603050405020304" pitchFamily="18" charset="0"/>
              </a:rPr>
              <a:t>与</a:t>
            </a:r>
            <a:r>
              <a:rPr lang="en-US" altLang="zh-CN" sz="2800">
                <a:latin typeface="Times New Roman" panose="02020603050405020304" pitchFamily="18" charset="0"/>
                <a:cs typeface="Times New Roman" panose="02020603050405020304" pitchFamily="18" charset="0"/>
              </a:rPr>
              <a:t>wor</a:t>
            </a:r>
            <a:r>
              <a:rPr lang="zh-CN" altLang="en-US" sz="2800">
                <a:latin typeface="Times New Roman" panose="02020603050405020304" pitchFamily="18" charset="0"/>
              </a:rPr>
              <a:t>几乎没有区别。</a:t>
            </a:r>
            <a:endParaRPr lang="zh-CN" altLang="en-US" sz="2800">
              <a:latin typeface="Times New Roman" panose="02020603050405020304" pitchFamily="18" charset="0"/>
              <a:cs typeface="Times New Roman" panose="02020603050405020304" pitchFamily="18" charset="0"/>
            </a:endParaRPr>
          </a:p>
          <a:p>
            <a:pPr>
              <a:spcBef>
                <a:spcPct val="0"/>
              </a:spcBef>
              <a:buClrTx/>
              <a:buSzTx/>
              <a:buFontTx/>
              <a:buNone/>
            </a:pPr>
            <a:endParaRPr lang="zh-CN" altLang="en-US" sz="2800">
              <a:latin typeface="Times New Roman" panose="02020603050405020304" pitchFamily="18" charset="0"/>
            </a:endParaRPr>
          </a:p>
        </p:txBody>
      </p:sp>
      <p:graphicFrame>
        <p:nvGraphicFramePr>
          <p:cNvPr id="66567" name="Object 7"/>
          <p:cNvGraphicFramePr>
            <a:graphicFrameLocks noChangeAspect="1"/>
          </p:cNvGraphicFramePr>
          <p:nvPr/>
        </p:nvGraphicFramePr>
        <p:xfrm>
          <a:off x="1828800" y="5257800"/>
          <a:ext cx="488950" cy="914400"/>
        </p:xfrm>
        <a:graphic>
          <a:graphicData uri="http://schemas.openxmlformats.org/presentationml/2006/ole">
            <mc:AlternateContent xmlns:mc="http://schemas.openxmlformats.org/markup-compatibility/2006">
              <mc:Choice xmlns:v="urn:schemas-microsoft-com:vml" Requires="v">
                <p:oleObj spid="_x0000_s66753" r:id="rId7" imgW="200026" imgH="390594" progId="Equation.3">
                  <p:embed/>
                </p:oleObj>
              </mc:Choice>
              <mc:Fallback>
                <p:oleObj r:id="rId7" imgW="200026" imgH="390594"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5257800"/>
                        <a:ext cx="4889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6568" name="Object 8"/>
          <p:cNvGraphicFramePr>
            <a:graphicFrameLocks noChangeAspect="1"/>
          </p:cNvGraphicFramePr>
          <p:nvPr/>
        </p:nvGraphicFramePr>
        <p:xfrm>
          <a:off x="3373438" y="5638800"/>
          <a:ext cx="414337" cy="395288"/>
        </p:xfrm>
        <a:graphic>
          <a:graphicData uri="http://schemas.openxmlformats.org/presentationml/2006/ole">
            <mc:AlternateContent xmlns:mc="http://schemas.openxmlformats.org/markup-compatibility/2006">
              <mc:Choice xmlns:v="urn:schemas-microsoft-com:vml" Requires="v">
                <p:oleObj spid="_x0000_s66754" name="公式" r:id="rId9" imgW="104737" imgH="104734" progId="Equation.3">
                  <p:embed/>
                </p:oleObj>
              </mc:Choice>
              <mc:Fallback>
                <p:oleObj name="公式" r:id="rId9" imgW="104737" imgH="104734"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73438" y="5638800"/>
                        <a:ext cx="414337"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6569" name="Line 9"/>
          <p:cNvSpPr>
            <a:spLocks noChangeShapeType="1"/>
          </p:cNvSpPr>
          <p:nvPr/>
        </p:nvSpPr>
        <p:spPr bwMode="auto">
          <a:xfrm>
            <a:off x="2286000" y="5791200"/>
            <a:ext cx="2286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graphicFrame>
        <p:nvGraphicFramePr>
          <p:cNvPr id="66570" name="Object 10"/>
          <p:cNvGraphicFramePr>
            <a:graphicFrameLocks noChangeAspect="1"/>
          </p:cNvGraphicFramePr>
          <p:nvPr/>
        </p:nvGraphicFramePr>
        <p:xfrm>
          <a:off x="3779838" y="4076700"/>
          <a:ext cx="3255962" cy="1108075"/>
        </p:xfrm>
        <a:graphic>
          <a:graphicData uri="http://schemas.openxmlformats.org/presentationml/2006/ole">
            <mc:AlternateContent xmlns:mc="http://schemas.openxmlformats.org/markup-compatibility/2006">
              <mc:Choice xmlns:v="urn:schemas-microsoft-com:vml" Requires="v">
                <p:oleObj spid="_x0000_s66755" name="Equation" r:id="rId11" imgW="1133482" imgH="371429" progId="Equation.3">
                  <p:embed/>
                </p:oleObj>
              </mc:Choice>
              <mc:Fallback>
                <p:oleObj name="Equation" r:id="rId11" imgW="1133482" imgH="371429" progId="Equation.3">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79838" y="4076700"/>
                        <a:ext cx="32559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zh-CN" altLang="en-US" b="1" smtClean="0">
                <a:latin typeface="宋体" panose="02010600030101010101" pitchFamily="2" charset="-122"/>
              </a:rPr>
              <a:t>总体参数为</a:t>
            </a:r>
            <a:r>
              <a:rPr lang="en-US" altLang="zh-CN" b="1" smtClean="0">
                <a:latin typeface="宋体" panose="02010600030101010101" pitchFamily="2" charset="-122"/>
              </a:rPr>
              <a:t>P</a:t>
            </a:r>
            <a:r>
              <a:rPr lang="zh-CN" altLang="en-US" b="1" smtClean="0">
                <a:latin typeface="宋体" panose="02010600030101010101" pitchFamily="2" charset="-122"/>
              </a:rPr>
              <a:t>的情形</a:t>
            </a:r>
            <a:endParaRPr lang="zh-CN" altLang="en-US" b="1" smtClean="0">
              <a:cs typeface="Times New Roman" panose="02020603050405020304" pitchFamily="18" charset="0"/>
            </a:endParaRPr>
          </a:p>
        </p:txBody>
      </p:sp>
      <p:sp>
        <p:nvSpPr>
          <p:cNvPr id="67587" name="Rectangle 4"/>
          <p:cNvSpPr>
            <a:spLocks noChangeArrowheads="1"/>
          </p:cNvSpPr>
          <p:nvPr/>
        </p:nvSpPr>
        <p:spPr bwMode="auto">
          <a:xfrm>
            <a:off x="400050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67588"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713" y="1844675"/>
            <a:ext cx="3530600"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9" name="Rectangle 6"/>
          <p:cNvSpPr>
            <a:spLocks noChangeArrowheads="1"/>
          </p:cNvSpPr>
          <p:nvPr/>
        </p:nvSpPr>
        <p:spPr bwMode="auto">
          <a:xfrm>
            <a:off x="3700463" y="32051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67590" name="Object 7"/>
          <p:cNvGraphicFramePr>
            <a:graphicFrameLocks noChangeAspect="1"/>
          </p:cNvGraphicFramePr>
          <p:nvPr/>
        </p:nvGraphicFramePr>
        <p:xfrm>
          <a:off x="1187450" y="3208338"/>
          <a:ext cx="3097213" cy="795337"/>
        </p:xfrm>
        <a:graphic>
          <a:graphicData uri="http://schemas.openxmlformats.org/presentationml/2006/ole">
            <mc:AlternateContent xmlns:mc="http://schemas.openxmlformats.org/markup-compatibility/2006">
              <mc:Choice xmlns:v="urn:schemas-microsoft-com:vml" Requires="v">
                <p:oleObj spid="_x0000_s67743" r:id="rId4" imgW="1739900" imgH="444500" progId="Equation.3">
                  <p:embed/>
                </p:oleObj>
              </mc:Choice>
              <mc:Fallback>
                <p:oleObj r:id="rId4" imgW="1739900" imgH="4445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3208338"/>
                        <a:ext cx="3097213" cy="795337"/>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591" name="Rectangle 8"/>
          <p:cNvSpPr>
            <a:spLocks noChangeArrowheads="1"/>
          </p:cNvSpPr>
          <p:nvPr/>
        </p:nvSpPr>
        <p:spPr bwMode="auto">
          <a:xfrm>
            <a:off x="3643313"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67592" name="Object 9"/>
          <p:cNvGraphicFramePr>
            <a:graphicFrameLocks noChangeAspect="1"/>
          </p:cNvGraphicFramePr>
          <p:nvPr/>
        </p:nvGraphicFramePr>
        <p:xfrm>
          <a:off x="900113" y="4797425"/>
          <a:ext cx="3527425" cy="868363"/>
        </p:xfrm>
        <a:graphic>
          <a:graphicData uri="http://schemas.openxmlformats.org/presentationml/2006/ole">
            <mc:AlternateContent xmlns:mc="http://schemas.openxmlformats.org/markup-compatibility/2006">
              <mc:Choice xmlns:v="urn:schemas-microsoft-com:vml" Requires="v">
                <p:oleObj spid="_x0000_s67744" r:id="rId6" imgW="1854200" imgH="457200" progId="Equation.3">
                  <p:embed/>
                </p:oleObj>
              </mc:Choice>
              <mc:Fallback>
                <p:oleObj r:id="rId6" imgW="1854200" imgH="45720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0113" y="4797425"/>
                        <a:ext cx="3527425" cy="868363"/>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593" name="Rectangle 10"/>
          <p:cNvSpPr>
            <a:spLocks noChangeArrowheads="1"/>
          </p:cNvSpPr>
          <p:nvPr/>
        </p:nvSpPr>
        <p:spPr bwMode="auto">
          <a:xfrm>
            <a:off x="3900488" y="30813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67594" name="Object 11"/>
          <p:cNvGraphicFramePr>
            <a:graphicFrameLocks noChangeAspect="1"/>
          </p:cNvGraphicFramePr>
          <p:nvPr/>
        </p:nvGraphicFramePr>
        <p:xfrm>
          <a:off x="5105400" y="3200400"/>
          <a:ext cx="2133600" cy="1104900"/>
        </p:xfrm>
        <a:graphic>
          <a:graphicData uri="http://schemas.openxmlformats.org/presentationml/2006/ole">
            <mc:AlternateContent xmlns:mc="http://schemas.openxmlformats.org/markup-compatibility/2006">
              <mc:Choice xmlns:v="urn:schemas-microsoft-com:vml" Requires="v">
                <p:oleObj spid="_x0000_s67745" r:id="rId8" imgW="1346200" imgH="698500" progId="Equation.3">
                  <p:embed/>
                </p:oleObj>
              </mc:Choice>
              <mc:Fallback>
                <p:oleObj r:id="rId8" imgW="1346200" imgH="698500" progId="Equation.3">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05400" y="3200400"/>
                        <a:ext cx="2133600" cy="1104900"/>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595" name="Rectangle 12"/>
          <p:cNvSpPr>
            <a:spLocks noChangeArrowheads="1"/>
          </p:cNvSpPr>
          <p:nvPr/>
        </p:nvSpPr>
        <p:spPr bwMode="auto">
          <a:xfrm>
            <a:off x="3943350" y="30813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67596" name="Object 13"/>
          <p:cNvGraphicFramePr>
            <a:graphicFrameLocks noChangeAspect="1"/>
          </p:cNvGraphicFramePr>
          <p:nvPr/>
        </p:nvGraphicFramePr>
        <p:xfrm>
          <a:off x="5257800" y="4800600"/>
          <a:ext cx="2209800" cy="1222375"/>
        </p:xfrm>
        <a:graphic>
          <a:graphicData uri="http://schemas.openxmlformats.org/presentationml/2006/ole">
            <mc:AlternateContent xmlns:mc="http://schemas.openxmlformats.org/markup-compatibility/2006">
              <mc:Choice xmlns:v="urn:schemas-microsoft-com:vml" Requires="v">
                <p:oleObj spid="_x0000_s67746" r:id="rId10" imgW="1257300" imgH="698500" progId="Equation.3">
                  <p:embed/>
                </p:oleObj>
              </mc:Choice>
              <mc:Fallback>
                <p:oleObj r:id="rId10" imgW="1257300" imgH="698500" progId="Equation.3">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7800" y="4800600"/>
                        <a:ext cx="2209800" cy="1222375"/>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597" name="AutoShape 14"/>
          <p:cNvSpPr>
            <a:spLocks noChangeArrowheads="1"/>
          </p:cNvSpPr>
          <p:nvPr/>
        </p:nvSpPr>
        <p:spPr bwMode="auto">
          <a:xfrm>
            <a:off x="4343400" y="3505200"/>
            <a:ext cx="609600" cy="381000"/>
          </a:xfrm>
          <a:prstGeom prst="rightArrow">
            <a:avLst>
              <a:gd name="adj1" fmla="val 50000"/>
              <a:gd name="adj2" fmla="val 40000"/>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67598" name="AutoShape 15"/>
          <p:cNvSpPr>
            <a:spLocks noChangeArrowheads="1"/>
          </p:cNvSpPr>
          <p:nvPr/>
        </p:nvSpPr>
        <p:spPr bwMode="auto">
          <a:xfrm>
            <a:off x="4419600" y="5105400"/>
            <a:ext cx="685800" cy="304800"/>
          </a:xfrm>
          <a:prstGeom prst="rightArrow">
            <a:avLst>
              <a:gd name="adj1" fmla="val 50000"/>
              <a:gd name="adj2" fmla="val 56250"/>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zh-CN" altLang="en-US" smtClean="0"/>
              <a:t> 【</a:t>
            </a:r>
            <a:r>
              <a:rPr lang="zh-CN" altLang="en-US" b="1" smtClean="0"/>
              <a:t>例2.2</a:t>
            </a:r>
            <a:r>
              <a:rPr lang="zh-CN" altLang="en-US" smtClean="0"/>
              <a:t>】</a:t>
            </a:r>
          </a:p>
        </p:txBody>
      </p:sp>
      <p:sp>
        <p:nvSpPr>
          <p:cNvPr id="9219" name="Rectangle 3"/>
          <p:cNvSpPr>
            <a:spLocks noGrp="1" noChangeArrowheads="1"/>
          </p:cNvSpPr>
          <p:nvPr>
            <p:ph type="body" idx="1"/>
          </p:nvPr>
        </p:nvSpPr>
        <p:spPr/>
        <p:txBody>
          <a:bodyPr/>
          <a:lstStyle/>
          <a:p>
            <a:pPr eaLnBrk="1" hangingPunct="1"/>
            <a:r>
              <a:rPr lang="zh-CN" altLang="en-US" smtClean="0"/>
              <a:t>设总体有5个单元（1、2、3、4、5），按不放回简单随机抽样的方式抽取2个单元，则所有可能的样本为个：</a:t>
            </a:r>
          </a:p>
        </p:txBody>
      </p:sp>
      <p:grpSp>
        <p:nvGrpSpPr>
          <p:cNvPr id="9220" name="Group 54"/>
          <p:cNvGrpSpPr>
            <a:grpSpLocks/>
          </p:cNvGrpSpPr>
          <p:nvPr/>
        </p:nvGrpSpPr>
        <p:grpSpPr bwMode="auto">
          <a:xfrm>
            <a:off x="2209800" y="3657600"/>
            <a:ext cx="3394075" cy="2447925"/>
            <a:chOff x="-3" y="-3"/>
            <a:chExt cx="2138" cy="1542"/>
          </a:xfrm>
        </p:grpSpPr>
        <p:grpSp>
          <p:nvGrpSpPr>
            <p:cNvPr id="9221" name="Group 52"/>
            <p:cNvGrpSpPr>
              <a:grpSpLocks/>
            </p:cNvGrpSpPr>
            <p:nvPr/>
          </p:nvGrpSpPr>
          <p:grpSpPr bwMode="auto">
            <a:xfrm>
              <a:off x="0" y="0"/>
              <a:ext cx="2132" cy="1536"/>
              <a:chOff x="0" y="0"/>
              <a:chExt cx="2132" cy="1536"/>
            </a:xfrm>
          </p:grpSpPr>
          <p:grpSp>
            <p:nvGrpSpPr>
              <p:cNvPr id="9223" name="Group 21"/>
              <p:cNvGrpSpPr>
                <a:grpSpLocks/>
              </p:cNvGrpSpPr>
              <p:nvPr/>
            </p:nvGrpSpPr>
            <p:grpSpPr bwMode="auto">
              <a:xfrm>
                <a:off x="0" y="0"/>
                <a:ext cx="533" cy="384"/>
                <a:chOff x="0" y="0"/>
                <a:chExt cx="533" cy="384"/>
              </a:xfrm>
            </p:grpSpPr>
            <p:sp>
              <p:nvSpPr>
                <p:cNvPr id="9269" name="Rectangle 4"/>
                <p:cNvSpPr>
                  <a:spLocks noChangeArrowheads="1"/>
                </p:cNvSpPr>
                <p:nvPr/>
              </p:nvSpPr>
              <p:spPr bwMode="auto">
                <a:xfrm>
                  <a:off x="43" y="0"/>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1，2</a:t>
                  </a:r>
                </a:p>
                <a:p>
                  <a:pPr algn="ctr">
                    <a:spcBef>
                      <a:spcPct val="0"/>
                    </a:spcBef>
                    <a:buClrTx/>
                    <a:buSzTx/>
                    <a:buFontTx/>
                    <a:buNone/>
                  </a:pPr>
                  <a:endParaRPr lang="zh-CN" altLang="en-US" sz="1600" b="1">
                    <a:latin typeface="Times New Roman" panose="02020603050405020304" pitchFamily="18" charset="0"/>
                  </a:endParaRPr>
                </a:p>
              </p:txBody>
            </p:sp>
            <p:sp>
              <p:nvSpPr>
                <p:cNvPr id="9270" name="Rectangle 20"/>
                <p:cNvSpPr>
                  <a:spLocks noChangeArrowheads="1"/>
                </p:cNvSpPr>
                <p:nvPr/>
              </p:nvSpPr>
              <p:spPr bwMode="auto">
                <a:xfrm>
                  <a:off x="0" y="0"/>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24" name="Group 23"/>
              <p:cNvGrpSpPr>
                <a:grpSpLocks/>
              </p:cNvGrpSpPr>
              <p:nvPr/>
            </p:nvGrpSpPr>
            <p:grpSpPr bwMode="auto">
              <a:xfrm>
                <a:off x="533" y="0"/>
                <a:ext cx="533" cy="384"/>
                <a:chOff x="533" y="0"/>
                <a:chExt cx="533" cy="384"/>
              </a:xfrm>
            </p:grpSpPr>
            <p:sp>
              <p:nvSpPr>
                <p:cNvPr id="9267" name="Rectangle 5"/>
                <p:cNvSpPr>
                  <a:spLocks noChangeArrowheads="1"/>
                </p:cNvSpPr>
                <p:nvPr/>
              </p:nvSpPr>
              <p:spPr bwMode="auto">
                <a:xfrm>
                  <a:off x="576" y="0"/>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2，3</a:t>
                  </a:r>
                </a:p>
                <a:p>
                  <a:pPr algn="ctr">
                    <a:spcBef>
                      <a:spcPct val="0"/>
                    </a:spcBef>
                    <a:buClrTx/>
                    <a:buSzTx/>
                    <a:buFontTx/>
                    <a:buNone/>
                  </a:pPr>
                  <a:endParaRPr lang="zh-CN" altLang="en-US" sz="1600" b="1">
                    <a:latin typeface="Times New Roman" panose="02020603050405020304" pitchFamily="18" charset="0"/>
                  </a:endParaRPr>
                </a:p>
              </p:txBody>
            </p:sp>
            <p:sp>
              <p:nvSpPr>
                <p:cNvPr id="9268" name="Rectangle 22"/>
                <p:cNvSpPr>
                  <a:spLocks noChangeArrowheads="1"/>
                </p:cNvSpPr>
                <p:nvPr/>
              </p:nvSpPr>
              <p:spPr bwMode="auto">
                <a:xfrm>
                  <a:off x="533" y="0"/>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25" name="Group 25"/>
              <p:cNvGrpSpPr>
                <a:grpSpLocks/>
              </p:cNvGrpSpPr>
              <p:nvPr/>
            </p:nvGrpSpPr>
            <p:grpSpPr bwMode="auto">
              <a:xfrm>
                <a:off x="1066" y="0"/>
                <a:ext cx="533" cy="384"/>
                <a:chOff x="1066" y="0"/>
                <a:chExt cx="533" cy="384"/>
              </a:xfrm>
            </p:grpSpPr>
            <p:sp>
              <p:nvSpPr>
                <p:cNvPr id="9265" name="Rectangle 6"/>
                <p:cNvSpPr>
                  <a:spLocks noChangeArrowheads="1"/>
                </p:cNvSpPr>
                <p:nvPr/>
              </p:nvSpPr>
              <p:spPr bwMode="auto">
                <a:xfrm>
                  <a:off x="1109" y="0"/>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3，4</a:t>
                  </a:r>
                </a:p>
                <a:p>
                  <a:pPr algn="ctr">
                    <a:spcBef>
                      <a:spcPct val="0"/>
                    </a:spcBef>
                    <a:buClrTx/>
                    <a:buSzTx/>
                    <a:buFontTx/>
                    <a:buNone/>
                  </a:pPr>
                  <a:endParaRPr lang="zh-CN" altLang="en-US" sz="1600" b="1">
                    <a:latin typeface="Times New Roman" panose="02020603050405020304" pitchFamily="18" charset="0"/>
                  </a:endParaRPr>
                </a:p>
              </p:txBody>
            </p:sp>
            <p:sp>
              <p:nvSpPr>
                <p:cNvPr id="9266" name="Rectangle 24"/>
                <p:cNvSpPr>
                  <a:spLocks noChangeArrowheads="1"/>
                </p:cNvSpPr>
                <p:nvPr/>
              </p:nvSpPr>
              <p:spPr bwMode="auto">
                <a:xfrm>
                  <a:off x="1066" y="0"/>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26" name="Group 27"/>
              <p:cNvGrpSpPr>
                <a:grpSpLocks/>
              </p:cNvGrpSpPr>
              <p:nvPr/>
            </p:nvGrpSpPr>
            <p:grpSpPr bwMode="auto">
              <a:xfrm>
                <a:off x="1599" y="0"/>
                <a:ext cx="533" cy="384"/>
                <a:chOff x="1599" y="0"/>
                <a:chExt cx="533" cy="384"/>
              </a:xfrm>
            </p:grpSpPr>
            <p:sp>
              <p:nvSpPr>
                <p:cNvPr id="9263" name="Rectangle 7"/>
                <p:cNvSpPr>
                  <a:spLocks noChangeArrowheads="1"/>
                </p:cNvSpPr>
                <p:nvPr/>
              </p:nvSpPr>
              <p:spPr bwMode="auto">
                <a:xfrm>
                  <a:off x="1642" y="0"/>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4，5</a:t>
                  </a:r>
                </a:p>
                <a:p>
                  <a:pPr algn="ctr">
                    <a:spcBef>
                      <a:spcPct val="0"/>
                    </a:spcBef>
                    <a:buClrTx/>
                    <a:buSzTx/>
                    <a:buFontTx/>
                    <a:buNone/>
                  </a:pPr>
                  <a:endParaRPr lang="zh-CN" altLang="en-US" sz="1600" b="1">
                    <a:latin typeface="Times New Roman" panose="02020603050405020304" pitchFamily="18" charset="0"/>
                  </a:endParaRPr>
                </a:p>
              </p:txBody>
            </p:sp>
            <p:sp>
              <p:nvSpPr>
                <p:cNvPr id="9264" name="Rectangle 26"/>
                <p:cNvSpPr>
                  <a:spLocks noChangeArrowheads="1"/>
                </p:cNvSpPr>
                <p:nvPr/>
              </p:nvSpPr>
              <p:spPr bwMode="auto">
                <a:xfrm>
                  <a:off x="1599" y="0"/>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27" name="Group 29"/>
              <p:cNvGrpSpPr>
                <a:grpSpLocks/>
              </p:cNvGrpSpPr>
              <p:nvPr/>
            </p:nvGrpSpPr>
            <p:grpSpPr bwMode="auto">
              <a:xfrm>
                <a:off x="0" y="384"/>
                <a:ext cx="533" cy="384"/>
                <a:chOff x="0" y="384"/>
                <a:chExt cx="533" cy="384"/>
              </a:xfrm>
            </p:grpSpPr>
            <p:sp>
              <p:nvSpPr>
                <p:cNvPr id="9261" name="Rectangle 8"/>
                <p:cNvSpPr>
                  <a:spLocks noChangeArrowheads="1"/>
                </p:cNvSpPr>
                <p:nvPr/>
              </p:nvSpPr>
              <p:spPr bwMode="auto">
                <a:xfrm>
                  <a:off x="43" y="384"/>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1，3</a:t>
                  </a:r>
                </a:p>
                <a:p>
                  <a:pPr algn="ctr">
                    <a:spcBef>
                      <a:spcPct val="0"/>
                    </a:spcBef>
                    <a:buClrTx/>
                    <a:buSzTx/>
                    <a:buFontTx/>
                    <a:buNone/>
                  </a:pPr>
                  <a:endParaRPr lang="zh-CN" altLang="en-US" sz="1600" b="1">
                    <a:latin typeface="Times New Roman" panose="02020603050405020304" pitchFamily="18" charset="0"/>
                  </a:endParaRPr>
                </a:p>
              </p:txBody>
            </p:sp>
            <p:sp>
              <p:nvSpPr>
                <p:cNvPr id="9262" name="Rectangle 28"/>
                <p:cNvSpPr>
                  <a:spLocks noChangeArrowheads="1"/>
                </p:cNvSpPr>
                <p:nvPr/>
              </p:nvSpPr>
              <p:spPr bwMode="auto">
                <a:xfrm>
                  <a:off x="0" y="384"/>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28" name="Group 31"/>
              <p:cNvGrpSpPr>
                <a:grpSpLocks/>
              </p:cNvGrpSpPr>
              <p:nvPr/>
            </p:nvGrpSpPr>
            <p:grpSpPr bwMode="auto">
              <a:xfrm>
                <a:off x="533" y="384"/>
                <a:ext cx="533" cy="384"/>
                <a:chOff x="533" y="384"/>
                <a:chExt cx="533" cy="384"/>
              </a:xfrm>
            </p:grpSpPr>
            <p:sp>
              <p:nvSpPr>
                <p:cNvPr id="9259" name="Rectangle 9"/>
                <p:cNvSpPr>
                  <a:spLocks noChangeArrowheads="1"/>
                </p:cNvSpPr>
                <p:nvPr/>
              </p:nvSpPr>
              <p:spPr bwMode="auto">
                <a:xfrm>
                  <a:off x="576" y="384"/>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2，4</a:t>
                  </a:r>
                </a:p>
                <a:p>
                  <a:pPr algn="ctr">
                    <a:spcBef>
                      <a:spcPct val="0"/>
                    </a:spcBef>
                    <a:buClrTx/>
                    <a:buSzTx/>
                    <a:buFontTx/>
                    <a:buNone/>
                  </a:pPr>
                  <a:endParaRPr lang="zh-CN" altLang="en-US" sz="1600" b="1">
                    <a:latin typeface="Times New Roman" panose="02020603050405020304" pitchFamily="18" charset="0"/>
                  </a:endParaRPr>
                </a:p>
              </p:txBody>
            </p:sp>
            <p:sp>
              <p:nvSpPr>
                <p:cNvPr id="9260" name="Rectangle 30"/>
                <p:cNvSpPr>
                  <a:spLocks noChangeArrowheads="1"/>
                </p:cNvSpPr>
                <p:nvPr/>
              </p:nvSpPr>
              <p:spPr bwMode="auto">
                <a:xfrm>
                  <a:off x="533" y="384"/>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29" name="Group 33"/>
              <p:cNvGrpSpPr>
                <a:grpSpLocks/>
              </p:cNvGrpSpPr>
              <p:nvPr/>
            </p:nvGrpSpPr>
            <p:grpSpPr bwMode="auto">
              <a:xfrm>
                <a:off x="1066" y="384"/>
                <a:ext cx="533" cy="384"/>
                <a:chOff x="1066" y="384"/>
                <a:chExt cx="533" cy="384"/>
              </a:xfrm>
            </p:grpSpPr>
            <p:sp>
              <p:nvSpPr>
                <p:cNvPr id="9257" name="Rectangle 10"/>
                <p:cNvSpPr>
                  <a:spLocks noChangeArrowheads="1"/>
                </p:cNvSpPr>
                <p:nvPr/>
              </p:nvSpPr>
              <p:spPr bwMode="auto">
                <a:xfrm>
                  <a:off x="1109" y="384"/>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3，5</a:t>
                  </a:r>
                </a:p>
                <a:p>
                  <a:pPr algn="ctr">
                    <a:spcBef>
                      <a:spcPct val="0"/>
                    </a:spcBef>
                    <a:buClrTx/>
                    <a:buSzTx/>
                    <a:buFontTx/>
                    <a:buNone/>
                  </a:pPr>
                  <a:endParaRPr lang="zh-CN" altLang="en-US" sz="1600" b="1">
                    <a:latin typeface="Times New Roman" panose="02020603050405020304" pitchFamily="18" charset="0"/>
                  </a:endParaRPr>
                </a:p>
              </p:txBody>
            </p:sp>
            <p:sp>
              <p:nvSpPr>
                <p:cNvPr id="9258" name="Rectangle 32"/>
                <p:cNvSpPr>
                  <a:spLocks noChangeArrowheads="1"/>
                </p:cNvSpPr>
                <p:nvPr/>
              </p:nvSpPr>
              <p:spPr bwMode="auto">
                <a:xfrm>
                  <a:off x="1066" y="384"/>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30" name="Group 35"/>
              <p:cNvGrpSpPr>
                <a:grpSpLocks/>
              </p:cNvGrpSpPr>
              <p:nvPr/>
            </p:nvGrpSpPr>
            <p:grpSpPr bwMode="auto">
              <a:xfrm>
                <a:off x="1599" y="384"/>
                <a:ext cx="533" cy="384"/>
                <a:chOff x="1599" y="384"/>
                <a:chExt cx="533" cy="384"/>
              </a:xfrm>
            </p:grpSpPr>
            <p:sp>
              <p:nvSpPr>
                <p:cNvPr id="9255" name="Rectangle 11"/>
                <p:cNvSpPr>
                  <a:spLocks noChangeArrowheads="1"/>
                </p:cNvSpPr>
                <p:nvPr/>
              </p:nvSpPr>
              <p:spPr bwMode="auto">
                <a:xfrm>
                  <a:off x="1642" y="384"/>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 </a:t>
                  </a:r>
                </a:p>
                <a:p>
                  <a:pPr algn="ctr">
                    <a:spcBef>
                      <a:spcPct val="0"/>
                    </a:spcBef>
                    <a:buClrTx/>
                    <a:buSzTx/>
                    <a:buFontTx/>
                    <a:buNone/>
                  </a:pPr>
                  <a:endParaRPr lang="zh-CN" altLang="en-US" sz="1600" b="1">
                    <a:latin typeface="Times New Roman" panose="02020603050405020304" pitchFamily="18" charset="0"/>
                  </a:endParaRPr>
                </a:p>
              </p:txBody>
            </p:sp>
            <p:sp>
              <p:nvSpPr>
                <p:cNvPr id="9256" name="Rectangle 34"/>
                <p:cNvSpPr>
                  <a:spLocks noChangeArrowheads="1"/>
                </p:cNvSpPr>
                <p:nvPr/>
              </p:nvSpPr>
              <p:spPr bwMode="auto">
                <a:xfrm>
                  <a:off x="1599" y="384"/>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31" name="Group 37"/>
              <p:cNvGrpSpPr>
                <a:grpSpLocks/>
              </p:cNvGrpSpPr>
              <p:nvPr/>
            </p:nvGrpSpPr>
            <p:grpSpPr bwMode="auto">
              <a:xfrm>
                <a:off x="0" y="768"/>
                <a:ext cx="533" cy="384"/>
                <a:chOff x="0" y="768"/>
                <a:chExt cx="533" cy="384"/>
              </a:xfrm>
            </p:grpSpPr>
            <p:sp>
              <p:nvSpPr>
                <p:cNvPr id="9253" name="Rectangle 12"/>
                <p:cNvSpPr>
                  <a:spLocks noChangeArrowheads="1"/>
                </p:cNvSpPr>
                <p:nvPr/>
              </p:nvSpPr>
              <p:spPr bwMode="auto">
                <a:xfrm>
                  <a:off x="43" y="768"/>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1，4</a:t>
                  </a:r>
                </a:p>
                <a:p>
                  <a:pPr algn="ctr">
                    <a:spcBef>
                      <a:spcPct val="0"/>
                    </a:spcBef>
                    <a:buClrTx/>
                    <a:buSzTx/>
                    <a:buFontTx/>
                    <a:buNone/>
                  </a:pPr>
                  <a:endParaRPr lang="zh-CN" altLang="en-US" sz="1600" b="1">
                    <a:latin typeface="Times New Roman" panose="02020603050405020304" pitchFamily="18" charset="0"/>
                  </a:endParaRPr>
                </a:p>
              </p:txBody>
            </p:sp>
            <p:sp>
              <p:nvSpPr>
                <p:cNvPr id="9254" name="Rectangle 36"/>
                <p:cNvSpPr>
                  <a:spLocks noChangeArrowheads="1"/>
                </p:cNvSpPr>
                <p:nvPr/>
              </p:nvSpPr>
              <p:spPr bwMode="auto">
                <a:xfrm>
                  <a:off x="0" y="768"/>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32" name="Group 39"/>
              <p:cNvGrpSpPr>
                <a:grpSpLocks/>
              </p:cNvGrpSpPr>
              <p:nvPr/>
            </p:nvGrpSpPr>
            <p:grpSpPr bwMode="auto">
              <a:xfrm>
                <a:off x="533" y="768"/>
                <a:ext cx="533" cy="384"/>
                <a:chOff x="533" y="768"/>
                <a:chExt cx="533" cy="384"/>
              </a:xfrm>
            </p:grpSpPr>
            <p:sp>
              <p:nvSpPr>
                <p:cNvPr id="9251" name="Rectangle 13"/>
                <p:cNvSpPr>
                  <a:spLocks noChangeArrowheads="1"/>
                </p:cNvSpPr>
                <p:nvPr/>
              </p:nvSpPr>
              <p:spPr bwMode="auto">
                <a:xfrm>
                  <a:off x="576" y="768"/>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2，5</a:t>
                  </a:r>
                </a:p>
                <a:p>
                  <a:pPr algn="ctr">
                    <a:spcBef>
                      <a:spcPct val="0"/>
                    </a:spcBef>
                    <a:buClrTx/>
                    <a:buSzTx/>
                    <a:buFontTx/>
                    <a:buNone/>
                  </a:pPr>
                  <a:endParaRPr lang="zh-CN" altLang="en-US" sz="1600" b="1">
                    <a:latin typeface="Times New Roman" panose="02020603050405020304" pitchFamily="18" charset="0"/>
                  </a:endParaRPr>
                </a:p>
              </p:txBody>
            </p:sp>
            <p:sp>
              <p:nvSpPr>
                <p:cNvPr id="9252" name="Rectangle 38"/>
                <p:cNvSpPr>
                  <a:spLocks noChangeArrowheads="1"/>
                </p:cNvSpPr>
                <p:nvPr/>
              </p:nvSpPr>
              <p:spPr bwMode="auto">
                <a:xfrm>
                  <a:off x="533" y="768"/>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33" name="Group 41"/>
              <p:cNvGrpSpPr>
                <a:grpSpLocks/>
              </p:cNvGrpSpPr>
              <p:nvPr/>
            </p:nvGrpSpPr>
            <p:grpSpPr bwMode="auto">
              <a:xfrm>
                <a:off x="1066" y="768"/>
                <a:ext cx="533" cy="384"/>
                <a:chOff x="1066" y="768"/>
                <a:chExt cx="533" cy="384"/>
              </a:xfrm>
            </p:grpSpPr>
            <p:sp>
              <p:nvSpPr>
                <p:cNvPr id="9249" name="Rectangle 14"/>
                <p:cNvSpPr>
                  <a:spLocks noChangeArrowheads="1"/>
                </p:cNvSpPr>
                <p:nvPr/>
              </p:nvSpPr>
              <p:spPr bwMode="auto">
                <a:xfrm>
                  <a:off x="1109" y="768"/>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 </a:t>
                  </a:r>
                </a:p>
                <a:p>
                  <a:pPr algn="ctr">
                    <a:spcBef>
                      <a:spcPct val="0"/>
                    </a:spcBef>
                    <a:buClrTx/>
                    <a:buSzTx/>
                    <a:buFontTx/>
                    <a:buNone/>
                  </a:pPr>
                  <a:endParaRPr lang="zh-CN" altLang="en-US" sz="1600" b="1">
                    <a:latin typeface="Times New Roman" panose="02020603050405020304" pitchFamily="18" charset="0"/>
                  </a:endParaRPr>
                </a:p>
              </p:txBody>
            </p:sp>
            <p:sp>
              <p:nvSpPr>
                <p:cNvPr id="9250" name="Rectangle 40"/>
                <p:cNvSpPr>
                  <a:spLocks noChangeArrowheads="1"/>
                </p:cNvSpPr>
                <p:nvPr/>
              </p:nvSpPr>
              <p:spPr bwMode="auto">
                <a:xfrm>
                  <a:off x="1066" y="768"/>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34" name="Group 43"/>
              <p:cNvGrpSpPr>
                <a:grpSpLocks/>
              </p:cNvGrpSpPr>
              <p:nvPr/>
            </p:nvGrpSpPr>
            <p:grpSpPr bwMode="auto">
              <a:xfrm>
                <a:off x="1599" y="768"/>
                <a:ext cx="533" cy="384"/>
                <a:chOff x="1599" y="768"/>
                <a:chExt cx="533" cy="384"/>
              </a:xfrm>
            </p:grpSpPr>
            <p:sp>
              <p:nvSpPr>
                <p:cNvPr id="9247" name="Rectangle 15"/>
                <p:cNvSpPr>
                  <a:spLocks noChangeArrowheads="1"/>
                </p:cNvSpPr>
                <p:nvPr/>
              </p:nvSpPr>
              <p:spPr bwMode="auto">
                <a:xfrm>
                  <a:off x="1642" y="768"/>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 </a:t>
                  </a:r>
                </a:p>
                <a:p>
                  <a:pPr algn="ctr">
                    <a:spcBef>
                      <a:spcPct val="0"/>
                    </a:spcBef>
                    <a:buClrTx/>
                    <a:buSzTx/>
                    <a:buFontTx/>
                    <a:buNone/>
                  </a:pPr>
                  <a:endParaRPr lang="zh-CN" altLang="en-US" sz="1600" b="1">
                    <a:latin typeface="Times New Roman" panose="02020603050405020304" pitchFamily="18" charset="0"/>
                  </a:endParaRPr>
                </a:p>
              </p:txBody>
            </p:sp>
            <p:sp>
              <p:nvSpPr>
                <p:cNvPr id="9248" name="Rectangle 42"/>
                <p:cNvSpPr>
                  <a:spLocks noChangeArrowheads="1"/>
                </p:cNvSpPr>
                <p:nvPr/>
              </p:nvSpPr>
              <p:spPr bwMode="auto">
                <a:xfrm>
                  <a:off x="1599" y="768"/>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35" name="Group 45"/>
              <p:cNvGrpSpPr>
                <a:grpSpLocks/>
              </p:cNvGrpSpPr>
              <p:nvPr/>
            </p:nvGrpSpPr>
            <p:grpSpPr bwMode="auto">
              <a:xfrm>
                <a:off x="0" y="1152"/>
                <a:ext cx="533" cy="384"/>
                <a:chOff x="0" y="1152"/>
                <a:chExt cx="533" cy="384"/>
              </a:xfrm>
            </p:grpSpPr>
            <p:sp>
              <p:nvSpPr>
                <p:cNvPr id="9245" name="Rectangle 16"/>
                <p:cNvSpPr>
                  <a:spLocks noChangeArrowheads="1"/>
                </p:cNvSpPr>
                <p:nvPr/>
              </p:nvSpPr>
              <p:spPr bwMode="auto">
                <a:xfrm>
                  <a:off x="43" y="1152"/>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1，5</a:t>
                  </a:r>
                </a:p>
                <a:p>
                  <a:pPr algn="ctr">
                    <a:spcBef>
                      <a:spcPct val="0"/>
                    </a:spcBef>
                    <a:buClrTx/>
                    <a:buSzTx/>
                    <a:buFontTx/>
                    <a:buNone/>
                  </a:pPr>
                  <a:endParaRPr lang="zh-CN" altLang="en-US" sz="1600" b="1">
                    <a:latin typeface="Times New Roman" panose="02020603050405020304" pitchFamily="18" charset="0"/>
                  </a:endParaRPr>
                </a:p>
              </p:txBody>
            </p:sp>
            <p:sp>
              <p:nvSpPr>
                <p:cNvPr id="9246" name="Rectangle 44"/>
                <p:cNvSpPr>
                  <a:spLocks noChangeArrowheads="1"/>
                </p:cNvSpPr>
                <p:nvPr/>
              </p:nvSpPr>
              <p:spPr bwMode="auto">
                <a:xfrm>
                  <a:off x="0" y="1152"/>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36" name="Group 47"/>
              <p:cNvGrpSpPr>
                <a:grpSpLocks/>
              </p:cNvGrpSpPr>
              <p:nvPr/>
            </p:nvGrpSpPr>
            <p:grpSpPr bwMode="auto">
              <a:xfrm>
                <a:off x="533" y="1152"/>
                <a:ext cx="533" cy="384"/>
                <a:chOff x="533" y="1152"/>
                <a:chExt cx="533" cy="384"/>
              </a:xfrm>
            </p:grpSpPr>
            <p:sp>
              <p:nvSpPr>
                <p:cNvPr id="9243" name="Rectangle 17"/>
                <p:cNvSpPr>
                  <a:spLocks noChangeArrowheads="1"/>
                </p:cNvSpPr>
                <p:nvPr/>
              </p:nvSpPr>
              <p:spPr bwMode="auto">
                <a:xfrm>
                  <a:off x="576" y="1152"/>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 </a:t>
                  </a:r>
                </a:p>
                <a:p>
                  <a:pPr algn="ctr">
                    <a:spcBef>
                      <a:spcPct val="0"/>
                    </a:spcBef>
                    <a:buClrTx/>
                    <a:buSzTx/>
                    <a:buFontTx/>
                    <a:buNone/>
                  </a:pPr>
                  <a:endParaRPr lang="zh-CN" altLang="en-US" sz="1600" b="1">
                    <a:latin typeface="Times New Roman" panose="02020603050405020304" pitchFamily="18" charset="0"/>
                  </a:endParaRPr>
                </a:p>
              </p:txBody>
            </p:sp>
            <p:sp>
              <p:nvSpPr>
                <p:cNvPr id="9244" name="Rectangle 46"/>
                <p:cNvSpPr>
                  <a:spLocks noChangeArrowheads="1"/>
                </p:cNvSpPr>
                <p:nvPr/>
              </p:nvSpPr>
              <p:spPr bwMode="auto">
                <a:xfrm>
                  <a:off x="533" y="1152"/>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37" name="Group 49"/>
              <p:cNvGrpSpPr>
                <a:grpSpLocks/>
              </p:cNvGrpSpPr>
              <p:nvPr/>
            </p:nvGrpSpPr>
            <p:grpSpPr bwMode="auto">
              <a:xfrm>
                <a:off x="1066" y="1152"/>
                <a:ext cx="533" cy="384"/>
                <a:chOff x="1066" y="1152"/>
                <a:chExt cx="533" cy="384"/>
              </a:xfrm>
            </p:grpSpPr>
            <p:sp>
              <p:nvSpPr>
                <p:cNvPr id="9241" name="Rectangle 18"/>
                <p:cNvSpPr>
                  <a:spLocks noChangeArrowheads="1"/>
                </p:cNvSpPr>
                <p:nvPr/>
              </p:nvSpPr>
              <p:spPr bwMode="auto">
                <a:xfrm>
                  <a:off x="1109" y="1152"/>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 </a:t>
                  </a:r>
                </a:p>
                <a:p>
                  <a:pPr algn="ctr">
                    <a:spcBef>
                      <a:spcPct val="0"/>
                    </a:spcBef>
                    <a:buClrTx/>
                    <a:buSzTx/>
                    <a:buFontTx/>
                    <a:buNone/>
                  </a:pPr>
                  <a:endParaRPr lang="zh-CN" altLang="en-US" sz="1600" b="1">
                    <a:latin typeface="Times New Roman" panose="02020603050405020304" pitchFamily="18" charset="0"/>
                  </a:endParaRPr>
                </a:p>
              </p:txBody>
            </p:sp>
            <p:sp>
              <p:nvSpPr>
                <p:cNvPr id="9242" name="Rectangle 48"/>
                <p:cNvSpPr>
                  <a:spLocks noChangeArrowheads="1"/>
                </p:cNvSpPr>
                <p:nvPr/>
              </p:nvSpPr>
              <p:spPr bwMode="auto">
                <a:xfrm>
                  <a:off x="1066" y="1152"/>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9238" name="Group 51"/>
              <p:cNvGrpSpPr>
                <a:grpSpLocks/>
              </p:cNvGrpSpPr>
              <p:nvPr/>
            </p:nvGrpSpPr>
            <p:grpSpPr bwMode="auto">
              <a:xfrm>
                <a:off x="1599" y="1152"/>
                <a:ext cx="533" cy="384"/>
                <a:chOff x="1599" y="1152"/>
                <a:chExt cx="533" cy="384"/>
              </a:xfrm>
            </p:grpSpPr>
            <p:sp>
              <p:nvSpPr>
                <p:cNvPr id="9239" name="Rectangle 19"/>
                <p:cNvSpPr>
                  <a:spLocks noChangeArrowheads="1"/>
                </p:cNvSpPr>
                <p:nvPr/>
              </p:nvSpPr>
              <p:spPr bwMode="auto">
                <a:xfrm>
                  <a:off x="1642" y="1152"/>
                  <a:ext cx="44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b="1">
                      <a:latin typeface="Times New Roman" panose="02020603050405020304" pitchFamily="18" charset="0"/>
                    </a:rPr>
                    <a:t> </a:t>
                  </a:r>
                </a:p>
                <a:p>
                  <a:pPr algn="ctr">
                    <a:spcBef>
                      <a:spcPct val="0"/>
                    </a:spcBef>
                    <a:buClrTx/>
                    <a:buSzTx/>
                    <a:buFontTx/>
                    <a:buNone/>
                  </a:pPr>
                  <a:endParaRPr lang="zh-CN" altLang="en-US" sz="1600" b="1">
                    <a:latin typeface="Times New Roman" panose="02020603050405020304" pitchFamily="18" charset="0"/>
                  </a:endParaRPr>
                </a:p>
              </p:txBody>
            </p:sp>
            <p:sp>
              <p:nvSpPr>
                <p:cNvPr id="9240" name="Rectangle 50"/>
                <p:cNvSpPr>
                  <a:spLocks noChangeArrowheads="1"/>
                </p:cNvSpPr>
                <p:nvPr/>
              </p:nvSpPr>
              <p:spPr bwMode="auto">
                <a:xfrm>
                  <a:off x="1599" y="1152"/>
                  <a:ext cx="533"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sp>
          <p:nvSpPr>
            <p:cNvPr id="9222" name="Rectangle 53"/>
            <p:cNvSpPr>
              <a:spLocks noChangeArrowheads="1"/>
            </p:cNvSpPr>
            <p:nvPr/>
          </p:nvSpPr>
          <p:spPr bwMode="auto">
            <a:xfrm>
              <a:off x="-3" y="-3"/>
              <a:ext cx="2138" cy="1542"/>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idx="1"/>
          </p:nvPr>
        </p:nvSpPr>
        <p:spPr/>
        <p:txBody>
          <a:bodyPr/>
          <a:lstStyle/>
          <a:p>
            <a:pPr eaLnBrk="1" hangingPunct="1"/>
            <a:r>
              <a:rPr lang="zh-CN" altLang="en-US" sz="4400" smtClean="0">
                <a:solidFill>
                  <a:schemeClr val="tx2"/>
                </a:solidFill>
                <a:latin typeface="宋体" panose="02010600030101010101" pitchFamily="2" charset="-122"/>
              </a:rPr>
              <a:t>              </a:t>
            </a:r>
            <a:r>
              <a:rPr lang="en-US" altLang="zh-CN" sz="4400" smtClean="0">
                <a:latin typeface="宋体" panose="02010600030101010101" pitchFamily="2" charset="-122"/>
              </a:rPr>
              <a:t>f&lt;0.05</a:t>
            </a:r>
            <a:r>
              <a:rPr lang="en-US" altLang="zh-CN" sz="4400" smtClean="0"/>
              <a:t> </a:t>
            </a:r>
          </a:p>
        </p:txBody>
      </p:sp>
      <p:graphicFrame>
        <p:nvGraphicFramePr>
          <p:cNvPr id="68612" name="Object 4"/>
          <p:cNvGraphicFramePr>
            <a:graphicFrameLocks noChangeAspect="1"/>
          </p:cNvGraphicFramePr>
          <p:nvPr/>
        </p:nvGraphicFramePr>
        <p:xfrm>
          <a:off x="1692275" y="1844675"/>
          <a:ext cx="2332038" cy="1368425"/>
        </p:xfrm>
        <a:graphic>
          <a:graphicData uri="http://schemas.openxmlformats.org/presentationml/2006/ole">
            <mc:AlternateContent xmlns:mc="http://schemas.openxmlformats.org/markup-compatibility/2006">
              <mc:Choice xmlns:v="urn:schemas-microsoft-com:vml" Requires="v">
                <p:oleObj spid="_x0000_s68690" r:id="rId3" imgW="710891" imgH="418918" progId="Equation.3">
                  <p:embed/>
                </p:oleObj>
              </mc:Choice>
              <mc:Fallback>
                <p:oleObj r:id="rId3" imgW="710891" imgH="418918"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1844675"/>
                        <a:ext cx="2332038" cy="1368425"/>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8613" name="Rectangle 5"/>
          <p:cNvSpPr>
            <a:spLocks noChangeArrowheads="1"/>
          </p:cNvSpPr>
          <p:nvPr/>
        </p:nvSpPr>
        <p:spPr bwMode="auto">
          <a:xfrm>
            <a:off x="4262438"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68614" name="Object 6"/>
          <p:cNvGraphicFramePr>
            <a:graphicFrameLocks noChangeAspect="1"/>
          </p:cNvGraphicFramePr>
          <p:nvPr/>
        </p:nvGraphicFramePr>
        <p:xfrm>
          <a:off x="1547813" y="3573463"/>
          <a:ext cx="2447925" cy="1657350"/>
        </p:xfrm>
        <a:graphic>
          <a:graphicData uri="http://schemas.openxmlformats.org/presentationml/2006/ole">
            <mc:AlternateContent xmlns:mc="http://schemas.openxmlformats.org/markup-compatibility/2006">
              <mc:Choice xmlns:v="urn:schemas-microsoft-com:vml" Requires="v">
                <p:oleObj spid="_x0000_s68691" r:id="rId5" imgW="622030" imgH="418918" progId="Equation.3">
                  <p:embed/>
                </p:oleObj>
              </mc:Choice>
              <mc:Fallback>
                <p:oleObj r:id="rId5" imgW="622030" imgH="418918"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7813" y="3573463"/>
                        <a:ext cx="2447925" cy="1657350"/>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8615" name="Rectangle 7"/>
          <p:cNvSpPr>
            <a:spLocks noChangeArrowheads="1"/>
          </p:cNvSpPr>
          <p:nvPr/>
        </p:nvSpPr>
        <p:spPr bwMode="auto">
          <a:xfrm>
            <a:off x="4129088" y="31384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68616"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64163" y="3141663"/>
            <a:ext cx="2159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7" name="Rectangle 9"/>
          <p:cNvSpPr>
            <a:spLocks noChangeArrowheads="1"/>
          </p:cNvSpPr>
          <p:nvPr/>
        </p:nvSpPr>
        <p:spPr bwMode="auto">
          <a:xfrm>
            <a:off x="5029200" y="2057400"/>
            <a:ext cx="2819400" cy="2895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zh-CN" altLang="en-US" smtClean="0"/>
              <a:t>总体方差的估计</a:t>
            </a:r>
          </a:p>
        </p:txBody>
      </p:sp>
      <p:sp>
        <p:nvSpPr>
          <p:cNvPr id="69635" name="Rectangle 3"/>
          <p:cNvSpPr>
            <a:spLocks noGrp="1" noChangeArrowheads="1"/>
          </p:cNvSpPr>
          <p:nvPr>
            <p:ph type="body" idx="1"/>
          </p:nvPr>
        </p:nvSpPr>
        <p:spPr/>
        <p:txBody>
          <a:bodyPr/>
          <a:lstStyle/>
          <a:p>
            <a:pPr eaLnBrk="1" hangingPunct="1"/>
            <a:r>
              <a:rPr lang="zh-CN" altLang="en-US" smtClean="0">
                <a:latin typeface="宋体" panose="02010600030101010101" pitchFamily="2" charset="-122"/>
              </a:rPr>
              <a:t>根据预调查数据或以前文献资料</a:t>
            </a:r>
          </a:p>
          <a:p>
            <a:pPr eaLnBrk="1" hangingPunct="1"/>
            <a:r>
              <a:rPr lang="zh-CN" altLang="en-US" smtClean="0">
                <a:latin typeface="宋体" panose="02010600030101010101" pitchFamily="2" charset="-122"/>
              </a:rPr>
              <a:t>根据数据的分布粗略估算</a:t>
            </a:r>
            <a:r>
              <a:rPr lang="en-US" altLang="zh-CN" smtClean="0">
                <a:latin typeface="宋体" panose="02010600030101010101" pitchFamily="2" charset="-122"/>
              </a:rPr>
              <a:t>S,</a:t>
            </a:r>
            <a:r>
              <a:rPr lang="zh-CN" altLang="en-US" smtClean="0">
                <a:latin typeface="宋体" panose="02010600030101010101" pitchFamily="2" charset="-122"/>
              </a:rPr>
              <a:t>例如全距</a:t>
            </a:r>
            <a:r>
              <a:rPr lang="en-US" altLang="zh-CN" smtClean="0">
                <a:latin typeface="宋体" panose="02010600030101010101" pitchFamily="2" charset="-122"/>
              </a:rPr>
              <a:t>/4</a:t>
            </a:r>
            <a:r>
              <a:rPr lang="zh-CN" altLang="en-US" smtClean="0">
                <a:latin typeface="宋体" panose="02010600030101010101" pitchFamily="2" charset="-122"/>
              </a:rPr>
              <a:t>，全距</a:t>
            </a:r>
            <a:r>
              <a:rPr lang="en-US" altLang="zh-CN" smtClean="0">
                <a:latin typeface="宋体" panose="02010600030101010101" pitchFamily="2" charset="-122"/>
              </a:rPr>
              <a:t>/ 6</a:t>
            </a:r>
          </a:p>
          <a:p>
            <a:pPr eaLnBrk="1" hangingPunct="1"/>
            <a:r>
              <a:rPr lang="zh-CN" altLang="en-US" smtClean="0">
                <a:latin typeface="宋体" panose="02010600030101010101" pitchFamily="2" charset="-122"/>
              </a:rPr>
              <a:t>对于比例估计，如果</a:t>
            </a:r>
            <a:r>
              <a:rPr lang="en-US" altLang="zh-CN" i="1" u="sng" smtClean="0">
                <a:latin typeface="宋体" panose="02010600030101010101" pitchFamily="2" charset="-122"/>
              </a:rPr>
              <a:t>P</a:t>
            </a:r>
            <a:r>
              <a:rPr lang="zh-CN" altLang="en-US" i="1" u="sng" smtClean="0">
                <a:latin typeface="宋体" panose="02010600030101010101" pitchFamily="2" charset="-122"/>
              </a:rPr>
              <a:t>在</a:t>
            </a:r>
            <a:r>
              <a:rPr lang="en-US" altLang="zh-CN" i="1" u="sng" smtClean="0">
                <a:latin typeface="宋体" panose="02010600030101010101" pitchFamily="2" charset="-122"/>
              </a:rPr>
              <a:t>0.5</a:t>
            </a:r>
            <a:r>
              <a:rPr lang="zh-CN" altLang="en-US" i="1" u="sng" smtClean="0">
                <a:latin typeface="宋体" panose="02010600030101010101" pitchFamily="2" charset="-122"/>
              </a:rPr>
              <a:t>附近（０．２－０．８）</a:t>
            </a:r>
            <a:r>
              <a:rPr lang="zh-CN" altLang="en-US" smtClean="0">
                <a:latin typeface="宋体" panose="02010600030101010101" pitchFamily="2" charset="-122"/>
              </a:rPr>
              <a:t>，可根据</a:t>
            </a:r>
            <a:r>
              <a:rPr lang="en-US" altLang="zh-CN" smtClean="0">
                <a:latin typeface="宋体" panose="02010600030101010101" pitchFamily="2" charset="-122"/>
              </a:rPr>
              <a:t>PQ</a:t>
            </a:r>
            <a:r>
              <a:rPr lang="zh-CN" altLang="en-US" smtClean="0">
                <a:latin typeface="宋体" panose="02010600030101010101" pitchFamily="2" charset="-122"/>
              </a:rPr>
              <a:t>在</a:t>
            </a:r>
            <a:r>
              <a:rPr lang="en-US" altLang="zh-CN" smtClean="0">
                <a:latin typeface="宋体" panose="02010600030101010101" pitchFamily="2" charset="-122"/>
              </a:rPr>
              <a:t>P=0.5</a:t>
            </a:r>
            <a:r>
              <a:rPr lang="zh-CN" altLang="en-US" smtClean="0">
                <a:latin typeface="宋体" panose="02010600030101010101" pitchFamily="2" charset="-122"/>
              </a:rPr>
              <a:t>时达到极大值来对样本量进行计算</a:t>
            </a:r>
            <a:r>
              <a:rPr lang="zh-CN" altLang="en-US" smtClean="0"/>
              <a:t> </a:t>
            </a:r>
            <a:r>
              <a:rPr lang="en-US" altLang="zh-CN" smtClean="0"/>
              <a:t>.</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type="body" idx="1"/>
          </p:nvPr>
        </p:nvSpPr>
        <p:spPr>
          <a:xfrm>
            <a:off x="832048" y="1556792"/>
            <a:ext cx="7772400" cy="4114800"/>
          </a:xfrm>
        </p:spPr>
        <p:txBody>
          <a:bodyPr/>
          <a:lstStyle/>
          <a:p>
            <a:pPr eaLnBrk="1" hangingPunct="1">
              <a:lnSpc>
                <a:spcPct val="90000"/>
              </a:lnSpc>
            </a:pPr>
            <a:endParaRPr lang="zh-CN" altLang="en-US" sz="2800" smtClean="0"/>
          </a:p>
          <a:p>
            <a:pPr algn="just" eaLnBrk="1" hangingPunct="1">
              <a:lnSpc>
                <a:spcPct val="90000"/>
              </a:lnSpc>
            </a:pPr>
            <a:r>
              <a:rPr lang="zh-CN" altLang="en-US" sz="2800" smtClean="0"/>
              <a:t>如果时间允许，且总体在时间上变化不快，调查可以分为两步，首先确定一个可以承受的样本量，调查后对估计精度进行计算，如果精度达到要求，则不再进行下一步，否则，计算为达到精度要求所需的样本量，再调查补充样本</a:t>
            </a:r>
          </a:p>
          <a:p>
            <a:pPr algn="just" eaLnBrk="1" hangingPunct="1">
              <a:lnSpc>
                <a:spcPct val="90000"/>
              </a:lnSpc>
            </a:pPr>
            <a:endParaRPr lang="zh-CN" altLang="en-US" sz="2800" smtClean="0"/>
          </a:p>
          <a:p>
            <a:pPr algn="just" eaLnBrk="1" hangingPunct="1">
              <a:lnSpc>
                <a:spcPct val="90000"/>
              </a:lnSpc>
            </a:pPr>
            <a:r>
              <a:rPr lang="zh-CN" altLang="en-US" sz="2800" smtClean="0">
                <a:latin typeface="宋体" panose="02010600030101010101" pitchFamily="2" charset="-122"/>
              </a:rPr>
              <a:t>通过定性分析</a:t>
            </a:r>
            <a:r>
              <a:rPr lang="zh-CN" altLang="en-US" sz="2800" smtClean="0"/>
              <a:t> ,</a:t>
            </a:r>
            <a:r>
              <a:rPr lang="zh-CN" altLang="en-US" sz="2800" smtClean="0">
                <a:latin typeface="宋体" panose="02010600030101010101" pitchFamily="2" charset="-122"/>
              </a:rPr>
              <a:t>最好是对总体变异系数进行分析并估计，因为变异系数通常变化不大.</a:t>
            </a:r>
          </a:p>
          <a:p>
            <a:pPr eaLnBrk="1" hangingPunct="1">
              <a:lnSpc>
                <a:spcPct val="90000"/>
              </a:lnSpc>
            </a:pPr>
            <a:endParaRPr lang="zh-CN" altLang="en-US" sz="2800" smtClean="0"/>
          </a:p>
        </p:txBody>
      </p:sp>
      <p:sp>
        <p:nvSpPr>
          <p:cNvPr id="70660" name="Rectangle 4"/>
          <p:cNvSpPr>
            <a:spLocks noChangeArrowheads="1"/>
          </p:cNvSpPr>
          <p:nvPr/>
        </p:nvSpPr>
        <p:spPr bwMode="auto">
          <a:xfrm>
            <a:off x="4243388"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70661" name="Object 5"/>
          <p:cNvGraphicFramePr>
            <a:graphicFrameLocks noChangeAspect="1"/>
          </p:cNvGraphicFramePr>
          <p:nvPr/>
        </p:nvGraphicFramePr>
        <p:xfrm>
          <a:off x="3962400" y="4038600"/>
          <a:ext cx="1295400" cy="449263"/>
        </p:xfrm>
        <a:graphic>
          <a:graphicData uri="http://schemas.openxmlformats.org/presentationml/2006/ole">
            <mc:AlternateContent xmlns:mc="http://schemas.openxmlformats.org/markup-compatibility/2006">
              <mc:Choice xmlns:v="urn:schemas-microsoft-com:vml" Requires="v">
                <p:oleObj spid="_x0000_s70698" r:id="rId3" imgW="660400" imgH="228600" progId="">
                  <p:embed/>
                </p:oleObj>
              </mc:Choice>
              <mc:Fallback>
                <p:oleObj r:id="rId3" imgW="660400" imgH="228600" progId="">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4038600"/>
                        <a:ext cx="1295400"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body" idx="1"/>
          </p:nvPr>
        </p:nvSpPr>
        <p:spPr>
          <a:xfrm>
            <a:off x="304800" y="1752600"/>
            <a:ext cx="8839200" cy="4419600"/>
          </a:xfrm>
        </p:spPr>
        <p:txBody>
          <a:bodyPr lIns="90488" tIns="44450" rIns="90488" bIns="44450"/>
          <a:lstStyle/>
          <a:p>
            <a:pPr marL="609600" indent="-609600" eaLnBrk="1" hangingPunct="1">
              <a:lnSpc>
                <a:spcPct val="90000"/>
              </a:lnSpc>
              <a:buClr>
                <a:schemeClr val="tx1"/>
              </a:buClr>
              <a:buFont typeface="Wingdings" panose="05000000000000000000" pitchFamily="2" charset="2"/>
              <a:buNone/>
            </a:pPr>
            <a:r>
              <a:rPr lang="zh-CN" altLang="en-US" sz="2800" b="1" smtClean="0"/>
              <a:t>样本量设计中的误区</a:t>
            </a:r>
          </a:p>
          <a:p>
            <a:pPr marL="609600" indent="-609600" eaLnBrk="1" hangingPunct="1">
              <a:lnSpc>
                <a:spcPct val="90000"/>
              </a:lnSpc>
              <a:buClr>
                <a:schemeClr val="tx1"/>
              </a:buClr>
              <a:buFont typeface="Wingdings" panose="05000000000000000000" pitchFamily="2" charset="2"/>
              <a:buNone/>
            </a:pPr>
            <a:r>
              <a:rPr lang="zh-CN" altLang="en-US" sz="2400" b="1" smtClean="0"/>
              <a:t>     </a:t>
            </a:r>
            <a:r>
              <a:rPr lang="en-US" altLang="zh-CN" sz="2400" b="1" smtClean="0"/>
              <a:t>1. </a:t>
            </a:r>
            <a:r>
              <a:rPr lang="zh-CN" altLang="en-US" sz="2400" b="1" smtClean="0"/>
              <a:t>估计精度越高越好吗？</a:t>
            </a:r>
          </a:p>
          <a:p>
            <a:pPr marL="609600" indent="-609600" eaLnBrk="1" hangingPunct="1">
              <a:lnSpc>
                <a:spcPct val="90000"/>
              </a:lnSpc>
              <a:buClr>
                <a:schemeClr val="tx1"/>
              </a:buClr>
              <a:buFont typeface="Wingdings" panose="05000000000000000000" pitchFamily="2" charset="2"/>
              <a:buNone/>
            </a:pPr>
            <a:r>
              <a:rPr lang="zh-CN" altLang="en-US" sz="2400" b="1" smtClean="0"/>
              <a:t>        简单随机抽样估计比例</a:t>
            </a:r>
            <a:r>
              <a:rPr lang="en-US" altLang="zh-CN" sz="2400" b="1" smtClean="0"/>
              <a:t>P</a:t>
            </a:r>
            <a:r>
              <a:rPr lang="zh-CN" altLang="en-US" sz="2400" b="1" smtClean="0"/>
              <a:t>的样本量与误差（当</a:t>
            </a:r>
            <a:r>
              <a:rPr lang="en-US" altLang="zh-CN" sz="2400" b="1" smtClean="0"/>
              <a:t>P=0.5</a:t>
            </a:r>
            <a:r>
              <a:rPr lang="zh-CN" altLang="en-US" sz="2400" b="1" smtClean="0"/>
              <a:t>时）</a:t>
            </a:r>
          </a:p>
          <a:p>
            <a:pPr marL="609600" indent="-609600" eaLnBrk="1" hangingPunct="1">
              <a:lnSpc>
                <a:spcPct val="90000"/>
              </a:lnSpc>
              <a:buClr>
                <a:schemeClr val="tx1"/>
              </a:buClr>
              <a:buFont typeface="Wingdings" panose="05000000000000000000" pitchFamily="2" charset="2"/>
              <a:buNone/>
            </a:pPr>
            <a:r>
              <a:rPr lang="zh-CN" altLang="en-US" sz="2400" b="1" smtClean="0"/>
              <a:t>                 样本量                 误差</a:t>
            </a:r>
            <a:r>
              <a:rPr lang="en-US" altLang="zh-CN" sz="2400" b="1" smtClean="0"/>
              <a:t>d</a:t>
            </a:r>
          </a:p>
          <a:p>
            <a:pPr marL="609600" indent="-609600" eaLnBrk="1" hangingPunct="1">
              <a:lnSpc>
                <a:spcPct val="90000"/>
              </a:lnSpc>
              <a:buClr>
                <a:schemeClr val="tx1"/>
              </a:buClr>
              <a:buFont typeface="Wingdings" panose="05000000000000000000" pitchFamily="2" charset="2"/>
              <a:buNone/>
            </a:pPr>
            <a:r>
              <a:rPr lang="en-US" altLang="zh-CN" sz="2400" b="1" smtClean="0"/>
              <a:t>                    50                     0.14</a:t>
            </a:r>
          </a:p>
          <a:p>
            <a:pPr marL="609600" indent="-609600" eaLnBrk="1" hangingPunct="1">
              <a:lnSpc>
                <a:spcPct val="90000"/>
              </a:lnSpc>
              <a:buClr>
                <a:schemeClr val="tx1"/>
              </a:buClr>
              <a:buFont typeface="Wingdings" panose="05000000000000000000" pitchFamily="2" charset="2"/>
              <a:buNone/>
            </a:pPr>
            <a:r>
              <a:rPr lang="en-US" altLang="zh-CN" sz="2400" b="1" smtClean="0"/>
              <a:t>                   100                    0.10</a:t>
            </a:r>
          </a:p>
          <a:p>
            <a:pPr marL="609600" indent="-609600" eaLnBrk="1" hangingPunct="1">
              <a:lnSpc>
                <a:spcPct val="90000"/>
              </a:lnSpc>
              <a:buClr>
                <a:schemeClr val="tx1"/>
              </a:buClr>
              <a:buFont typeface="Wingdings" panose="05000000000000000000" pitchFamily="2" charset="2"/>
              <a:buNone/>
            </a:pPr>
            <a:r>
              <a:rPr lang="en-US" altLang="zh-CN" sz="2400" b="1" smtClean="0"/>
              <a:t>                   500                    0.045</a:t>
            </a:r>
          </a:p>
          <a:p>
            <a:pPr marL="609600" indent="-609600" eaLnBrk="1" hangingPunct="1">
              <a:lnSpc>
                <a:spcPct val="90000"/>
              </a:lnSpc>
              <a:buClr>
                <a:schemeClr val="tx1"/>
              </a:buClr>
              <a:buFont typeface="Wingdings" panose="05000000000000000000" pitchFamily="2" charset="2"/>
              <a:buNone/>
            </a:pPr>
            <a:r>
              <a:rPr lang="en-US" altLang="zh-CN" sz="2400" b="1" smtClean="0"/>
              <a:t>                  1000                   0.032</a:t>
            </a:r>
          </a:p>
          <a:p>
            <a:pPr marL="609600" indent="-609600" eaLnBrk="1" hangingPunct="1">
              <a:lnSpc>
                <a:spcPct val="90000"/>
              </a:lnSpc>
              <a:buClr>
                <a:schemeClr val="tx1"/>
              </a:buClr>
              <a:buFont typeface="Wingdings" panose="05000000000000000000" pitchFamily="2" charset="2"/>
              <a:buNone/>
            </a:pPr>
            <a:r>
              <a:rPr lang="en-US" altLang="zh-CN" sz="2400" b="1" smtClean="0"/>
              <a:t>                  10000                 0.0098</a:t>
            </a:r>
          </a:p>
          <a:p>
            <a:pPr marL="609600" indent="-609600" eaLnBrk="1" hangingPunct="1">
              <a:lnSpc>
                <a:spcPct val="90000"/>
              </a:lnSpc>
              <a:buClr>
                <a:schemeClr val="tx1"/>
              </a:buClr>
              <a:buFont typeface="Wingdings" panose="05000000000000000000" pitchFamily="2" charset="2"/>
              <a:buNone/>
            </a:pPr>
            <a:r>
              <a:rPr lang="en-US" altLang="zh-CN" sz="2400" b="1" smtClean="0"/>
              <a:t>         </a:t>
            </a:r>
            <a:r>
              <a:rPr lang="zh-CN" altLang="en-US" sz="2400" b="1" smtClean="0"/>
              <a:t>对精度要求的判断十分重要。为得到最小误差而选择最</a:t>
            </a:r>
          </a:p>
          <a:p>
            <a:pPr marL="609600" indent="-609600" eaLnBrk="1" hangingPunct="1">
              <a:lnSpc>
                <a:spcPct val="90000"/>
              </a:lnSpc>
              <a:buClr>
                <a:schemeClr val="tx1"/>
              </a:buClr>
              <a:buFont typeface="Wingdings" panose="05000000000000000000" pitchFamily="2" charset="2"/>
              <a:buNone/>
            </a:pPr>
            <a:r>
              <a:rPr lang="zh-CN" altLang="en-US" sz="2400" b="1" smtClean="0"/>
              <a:t>大样本量不是好的选择。</a:t>
            </a:r>
          </a:p>
          <a:p>
            <a:pPr marL="609600" indent="-609600" eaLnBrk="1" hangingPunct="1">
              <a:lnSpc>
                <a:spcPct val="90000"/>
              </a:lnSpc>
              <a:buClr>
                <a:schemeClr val="tx1"/>
              </a:buClr>
              <a:buFont typeface="Wingdings" panose="05000000000000000000" pitchFamily="2" charset="2"/>
              <a:buNone/>
            </a:pPr>
            <a:endParaRPr lang="zh-CN" altLang="en-US" sz="2400" b="1" smtClean="0"/>
          </a:p>
          <a:p>
            <a:pPr marL="609600" indent="-609600" eaLnBrk="1" hangingPunct="1">
              <a:lnSpc>
                <a:spcPct val="90000"/>
              </a:lnSpc>
              <a:buClr>
                <a:schemeClr val="tx1"/>
              </a:buClr>
              <a:buFont typeface="Wingdings" panose="05000000000000000000" pitchFamily="2" charset="2"/>
              <a:buNone/>
            </a:pPr>
            <a:endParaRPr lang="zh-CN" altLang="en-US" sz="2400" b="1" smtClean="0"/>
          </a:p>
          <a:p>
            <a:pPr marL="609600" indent="-609600" eaLnBrk="1" hangingPunct="1">
              <a:lnSpc>
                <a:spcPct val="90000"/>
              </a:lnSpc>
              <a:buClr>
                <a:schemeClr val="tx1"/>
              </a:buClr>
              <a:buFont typeface="Wingdings" panose="05000000000000000000" pitchFamily="2" charset="2"/>
              <a:buNone/>
            </a:pPr>
            <a:endParaRPr lang="zh-CN" altLang="en-US" sz="2400" b="1" smtClean="0"/>
          </a:p>
        </p:txBody>
      </p:sp>
      <p:sp>
        <p:nvSpPr>
          <p:cNvPr id="60419" name="Text Box 3"/>
          <p:cNvSpPr txBox="1">
            <a:spLocks noChangeArrowheads="1"/>
          </p:cNvSpPr>
          <p:nvPr/>
        </p:nvSpPr>
        <p:spPr bwMode="auto">
          <a:xfrm>
            <a:off x="519113" y="533400"/>
            <a:ext cx="8091487" cy="638175"/>
          </a:xfrm>
          <a:prstGeom prst="rect">
            <a:avLst/>
          </a:prstGeom>
          <a:noFill/>
          <a:ln w="12700">
            <a:noFill/>
            <a:miter lim="800000"/>
            <a:headEnd/>
            <a:tailEnd/>
          </a:ln>
          <a:effectLst/>
        </p:spPr>
        <p:txBody>
          <a:bodyPr lIns="90488" tIns="44450" rIns="90488" bIns="44450">
            <a:spAutoFit/>
          </a:bodyPr>
          <a:lstStyle/>
          <a:p>
            <a:pPr algn="ctr">
              <a:spcBef>
                <a:spcPct val="20000"/>
              </a:spcBef>
              <a:buClr>
                <a:schemeClr val="hlink"/>
              </a:buClr>
              <a:buSzPct val="65000"/>
              <a:buFont typeface="Wingdings" pitchFamily="2" charset="2"/>
              <a:buNone/>
              <a:defRPr/>
            </a:pPr>
            <a:endParaRPr lang="zh-CN" altLang="en-US" sz="3600" b="1">
              <a:solidFill>
                <a:srgbClr val="F0F0F0"/>
              </a:solidFill>
              <a:effectLst>
                <a:outerShdw blurRad="38100" dist="38100" dir="2700000" algn="tl">
                  <a:srgbClr val="C0C0C0"/>
                </a:outerShdw>
              </a:effectLst>
              <a:latin typeface="Arial" charset="0"/>
            </a:endParaRPr>
          </a:p>
        </p:txBody>
      </p:sp>
      <p:graphicFrame>
        <p:nvGraphicFramePr>
          <p:cNvPr id="71684" name="Object 4"/>
          <p:cNvGraphicFramePr>
            <a:graphicFrameLocks noChangeAspect="1"/>
          </p:cNvGraphicFramePr>
          <p:nvPr/>
        </p:nvGraphicFramePr>
        <p:xfrm>
          <a:off x="6477000" y="3962400"/>
          <a:ext cx="1481138" cy="993775"/>
        </p:xfrm>
        <a:graphic>
          <a:graphicData uri="http://schemas.openxmlformats.org/presentationml/2006/ole">
            <mc:AlternateContent xmlns:mc="http://schemas.openxmlformats.org/markup-compatibility/2006">
              <mc:Choice xmlns:v="urn:schemas-microsoft-com:vml" Requires="v">
                <p:oleObj spid="_x0000_s71724" name="Equation" r:id="rId4" imgW="600079" imgH="400042" progId="">
                  <p:embed/>
                </p:oleObj>
              </mc:Choice>
              <mc:Fallback>
                <p:oleObj name="Equation" r:id="rId4" imgW="600079" imgH="400042" progId="">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0" y="3962400"/>
                        <a:ext cx="1481138"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685" name="Line 5"/>
          <p:cNvSpPr>
            <a:spLocks noChangeShapeType="1"/>
          </p:cNvSpPr>
          <p:nvPr/>
        </p:nvSpPr>
        <p:spPr bwMode="auto">
          <a:xfrm>
            <a:off x="5219700" y="2133600"/>
            <a:ext cx="3313113"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1686" name="Line 6"/>
          <p:cNvSpPr>
            <a:spLocks noChangeShapeType="1"/>
          </p:cNvSpPr>
          <p:nvPr/>
        </p:nvSpPr>
        <p:spPr bwMode="auto">
          <a:xfrm flipV="1">
            <a:off x="5219700" y="333375"/>
            <a:ext cx="0" cy="180022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1687" name="Freeform 7"/>
          <p:cNvSpPr>
            <a:spLocks/>
          </p:cNvSpPr>
          <p:nvPr/>
        </p:nvSpPr>
        <p:spPr bwMode="auto">
          <a:xfrm>
            <a:off x="5508625" y="549275"/>
            <a:ext cx="2808288" cy="1463675"/>
          </a:xfrm>
          <a:custGeom>
            <a:avLst/>
            <a:gdLst>
              <a:gd name="T0" fmla="*/ 0 w 1769"/>
              <a:gd name="T1" fmla="*/ 0 h 922"/>
              <a:gd name="T2" fmla="*/ 2147483646 w 1769"/>
              <a:gd name="T3" fmla="*/ 2147483646 h 922"/>
              <a:gd name="T4" fmla="*/ 2147483646 w 1769"/>
              <a:gd name="T5" fmla="*/ 2147483646 h 922"/>
              <a:gd name="T6" fmla="*/ 2147483646 w 1769"/>
              <a:gd name="T7" fmla="*/ 2147483646 h 922"/>
              <a:gd name="T8" fmla="*/ 2147483646 w 1769"/>
              <a:gd name="T9" fmla="*/ 2147483646 h 922"/>
              <a:gd name="T10" fmla="*/ 2147483646 w 1769"/>
              <a:gd name="T11" fmla="*/ 2147483646 h 922"/>
              <a:gd name="T12" fmla="*/ 0 60000 65536"/>
              <a:gd name="T13" fmla="*/ 0 60000 65536"/>
              <a:gd name="T14" fmla="*/ 0 60000 65536"/>
              <a:gd name="T15" fmla="*/ 0 60000 65536"/>
              <a:gd name="T16" fmla="*/ 0 60000 65536"/>
              <a:gd name="T17" fmla="*/ 0 60000 65536"/>
              <a:gd name="T18" fmla="*/ 0 w 1769"/>
              <a:gd name="T19" fmla="*/ 0 h 922"/>
              <a:gd name="T20" fmla="*/ 1769 w 1769"/>
              <a:gd name="T21" fmla="*/ 922 h 922"/>
            </a:gdLst>
            <a:ahLst/>
            <a:cxnLst>
              <a:cxn ang="T12">
                <a:pos x="T0" y="T1"/>
              </a:cxn>
              <a:cxn ang="T13">
                <a:pos x="T2" y="T3"/>
              </a:cxn>
              <a:cxn ang="T14">
                <a:pos x="T4" y="T5"/>
              </a:cxn>
              <a:cxn ang="T15">
                <a:pos x="T6" y="T7"/>
              </a:cxn>
              <a:cxn ang="T16">
                <a:pos x="T8" y="T9"/>
              </a:cxn>
              <a:cxn ang="T17">
                <a:pos x="T10" y="T11"/>
              </a:cxn>
            </a:cxnLst>
            <a:rect l="T18" t="T19" r="T20" b="T21"/>
            <a:pathLst>
              <a:path w="1769" h="922">
                <a:moveTo>
                  <a:pt x="0" y="0"/>
                </a:moveTo>
                <a:cubicBezTo>
                  <a:pt x="34" y="102"/>
                  <a:pt x="68" y="204"/>
                  <a:pt x="136" y="317"/>
                </a:cubicBezTo>
                <a:cubicBezTo>
                  <a:pt x="204" y="430"/>
                  <a:pt x="295" y="597"/>
                  <a:pt x="408" y="680"/>
                </a:cubicBezTo>
                <a:cubicBezTo>
                  <a:pt x="521" y="763"/>
                  <a:pt x="642" y="778"/>
                  <a:pt x="816" y="816"/>
                </a:cubicBezTo>
                <a:cubicBezTo>
                  <a:pt x="990" y="854"/>
                  <a:pt x="1292" y="892"/>
                  <a:pt x="1451" y="907"/>
                </a:cubicBezTo>
                <a:cubicBezTo>
                  <a:pt x="1610" y="922"/>
                  <a:pt x="1716" y="907"/>
                  <a:pt x="1769" y="907"/>
                </a:cubicBez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Tree>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body" idx="1"/>
          </p:nvPr>
        </p:nvSpPr>
        <p:spPr>
          <a:xfrm>
            <a:off x="914400" y="908050"/>
            <a:ext cx="8229600" cy="5029200"/>
          </a:xfrm>
        </p:spPr>
        <p:txBody>
          <a:bodyPr lIns="90488" tIns="44450" rIns="90488" bIns="44450"/>
          <a:lstStyle/>
          <a:p>
            <a:pPr marL="609600" indent="-609600" eaLnBrk="1" hangingPunct="1">
              <a:lnSpc>
                <a:spcPct val="120000"/>
              </a:lnSpc>
              <a:buClr>
                <a:schemeClr val="tx1"/>
              </a:buClr>
              <a:buFont typeface="Wingdings" panose="05000000000000000000" pitchFamily="2" charset="2"/>
              <a:buNone/>
            </a:pPr>
            <a:r>
              <a:rPr lang="en-US" altLang="zh-CN" sz="2400" b="1" smtClean="0"/>
              <a:t>2.  </a:t>
            </a:r>
            <a:r>
              <a:rPr lang="zh-CN" altLang="en-US" sz="2400" b="1" smtClean="0"/>
              <a:t>样本量与总体规模</a:t>
            </a:r>
            <a:r>
              <a:rPr lang="en-US" altLang="zh-CN" sz="2400" b="1" smtClean="0"/>
              <a:t>N</a:t>
            </a:r>
            <a:r>
              <a:rPr lang="zh-CN" altLang="en-US" sz="2400" b="1" smtClean="0"/>
              <a:t>有关吗？按照总体比例确定样本量合适吗？</a:t>
            </a:r>
          </a:p>
          <a:p>
            <a:pPr marL="609600" indent="-609600" eaLnBrk="1" hangingPunct="1">
              <a:lnSpc>
                <a:spcPct val="120000"/>
              </a:lnSpc>
              <a:buClr>
                <a:schemeClr val="tx1"/>
              </a:buClr>
              <a:buFont typeface="Wingdings" panose="05000000000000000000" pitchFamily="2" charset="2"/>
              <a:buNone/>
            </a:pPr>
            <a:r>
              <a:rPr lang="zh-CN" altLang="en-US" sz="2000" b="1" smtClean="0"/>
              <a:t>例：简单随机抽样估计</a:t>
            </a:r>
            <a:r>
              <a:rPr lang="en-US" altLang="zh-CN" sz="2000" b="1" smtClean="0"/>
              <a:t>P</a:t>
            </a:r>
            <a:r>
              <a:rPr lang="zh-CN" altLang="en-US" sz="2000" b="1" smtClean="0"/>
              <a:t>，置信度</a:t>
            </a:r>
            <a:r>
              <a:rPr lang="en-US" altLang="zh-CN" sz="2000" b="1" smtClean="0"/>
              <a:t>95%</a:t>
            </a:r>
            <a:r>
              <a:rPr lang="zh-CN" altLang="en-US" sz="2000" b="1" smtClean="0"/>
              <a:t>，允许误差</a:t>
            </a:r>
            <a:r>
              <a:rPr lang="en-US" altLang="zh-CN" sz="2000" b="1" smtClean="0"/>
              <a:t>5%</a:t>
            </a:r>
            <a:r>
              <a:rPr lang="zh-CN" altLang="en-US" sz="2000" b="1" smtClean="0"/>
              <a:t>，在</a:t>
            </a:r>
            <a:r>
              <a:rPr lang="en-US" altLang="zh-CN" sz="2000" b="1" smtClean="0"/>
              <a:t>P=0.5</a:t>
            </a:r>
            <a:r>
              <a:rPr lang="zh-CN" altLang="en-US" sz="2000" b="1" smtClean="0"/>
              <a:t>条件下</a:t>
            </a:r>
          </a:p>
          <a:p>
            <a:pPr marL="609600" indent="-609600" eaLnBrk="1" hangingPunct="1">
              <a:lnSpc>
                <a:spcPct val="120000"/>
              </a:lnSpc>
              <a:buClr>
                <a:schemeClr val="tx1"/>
              </a:buClr>
              <a:buFont typeface="Wingdings" panose="05000000000000000000" pitchFamily="2" charset="2"/>
              <a:buNone/>
            </a:pPr>
            <a:r>
              <a:rPr lang="zh-CN" altLang="en-US" sz="2000" b="1" smtClean="0"/>
              <a:t>              总体规模（</a:t>
            </a:r>
            <a:r>
              <a:rPr lang="en-US" altLang="zh-CN" sz="2000" b="1" smtClean="0"/>
              <a:t>N</a:t>
            </a:r>
            <a:r>
              <a:rPr lang="zh-CN" altLang="en-US" sz="2000" b="1" smtClean="0"/>
              <a:t>）         所需样本量（</a:t>
            </a:r>
            <a:r>
              <a:rPr lang="en-US" altLang="zh-CN" sz="2000" b="1" smtClean="0"/>
              <a:t>n</a:t>
            </a:r>
            <a:r>
              <a:rPr lang="zh-CN" altLang="en-US" sz="2000" b="1" smtClean="0"/>
              <a:t>）</a:t>
            </a:r>
          </a:p>
          <a:p>
            <a:pPr marL="609600" indent="-609600" eaLnBrk="1" hangingPunct="1">
              <a:lnSpc>
                <a:spcPct val="120000"/>
              </a:lnSpc>
              <a:buClr>
                <a:schemeClr val="tx1"/>
              </a:buClr>
              <a:buFont typeface="Wingdings" panose="05000000000000000000" pitchFamily="2" charset="2"/>
              <a:buNone/>
            </a:pPr>
            <a:r>
              <a:rPr lang="zh-CN" altLang="en-US" sz="2000" b="1" smtClean="0"/>
              <a:t>                    </a:t>
            </a:r>
            <a:r>
              <a:rPr lang="en-US" altLang="zh-CN" sz="2000" b="1" smtClean="0"/>
              <a:t>50                              44</a:t>
            </a:r>
          </a:p>
          <a:p>
            <a:pPr marL="609600" indent="-609600" eaLnBrk="1" hangingPunct="1">
              <a:lnSpc>
                <a:spcPct val="120000"/>
              </a:lnSpc>
              <a:buClr>
                <a:schemeClr val="tx1"/>
              </a:buClr>
              <a:buFont typeface="Wingdings" panose="05000000000000000000" pitchFamily="2" charset="2"/>
              <a:buNone/>
            </a:pPr>
            <a:r>
              <a:rPr lang="en-US" altLang="zh-CN" sz="2000" b="1" smtClean="0"/>
              <a:t>                  100                              80</a:t>
            </a:r>
          </a:p>
          <a:p>
            <a:pPr marL="609600" indent="-609600" eaLnBrk="1" hangingPunct="1">
              <a:lnSpc>
                <a:spcPct val="120000"/>
              </a:lnSpc>
              <a:buClr>
                <a:schemeClr val="tx1"/>
              </a:buClr>
              <a:buFont typeface="Wingdings" panose="05000000000000000000" pitchFamily="2" charset="2"/>
              <a:buNone/>
            </a:pPr>
            <a:r>
              <a:rPr lang="en-US" altLang="zh-CN" sz="2000" b="1" smtClean="0"/>
              <a:t>                  500                             222</a:t>
            </a:r>
          </a:p>
          <a:p>
            <a:pPr marL="609600" indent="-609600" eaLnBrk="1" hangingPunct="1">
              <a:lnSpc>
                <a:spcPct val="120000"/>
              </a:lnSpc>
              <a:buClr>
                <a:schemeClr val="tx1"/>
              </a:buClr>
              <a:buFont typeface="Wingdings" panose="05000000000000000000" pitchFamily="2" charset="2"/>
              <a:buNone/>
            </a:pPr>
            <a:r>
              <a:rPr lang="en-US" altLang="zh-CN" sz="2000" b="1" smtClean="0"/>
              <a:t>                 1000                            286</a:t>
            </a:r>
          </a:p>
          <a:p>
            <a:pPr marL="609600" indent="-609600" eaLnBrk="1" hangingPunct="1">
              <a:lnSpc>
                <a:spcPct val="120000"/>
              </a:lnSpc>
              <a:buClr>
                <a:schemeClr val="tx1"/>
              </a:buClr>
              <a:buFont typeface="Wingdings" panose="05000000000000000000" pitchFamily="2" charset="2"/>
              <a:buNone/>
            </a:pPr>
            <a:r>
              <a:rPr lang="en-US" altLang="zh-CN" sz="2000" b="1" smtClean="0"/>
              <a:t>                 5000                            370</a:t>
            </a:r>
          </a:p>
          <a:p>
            <a:pPr marL="609600" indent="-609600" eaLnBrk="1" hangingPunct="1">
              <a:lnSpc>
                <a:spcPct val="120000"/>
              </a:lnSpc>
              <a:buClr>
                <a:schemeClr val="tx1"/>
              </a:buClr>
              <a:buFont typeface="Wingdings" panose="05000000000000000000" pitchFamily="2" charset="2"/>
              <a:buNone/>
            </a:pPr>
            <a:r>
              <a:rPr lang="en-US" altLang="zh-CN" sz="2000" b="1" smtClean="0"/>
              <a:t>                10000                           385</a:t>
            </a:r>
          </a:p>
          <a:p>
            <a:pPr marL="609600" indent="-609600" eaLnBrk="1" hangingPunct="1">
              <a:lnSpc>
                <a:spcPct val="120000"/>
              </a:lnSpc>
              <a:buClr>
                <a:schemeClr val="tx1"/>
              </a:buClr>
              <a:buFont typeface="Wingdings" panose="05000000000000000000" pitchFamily="2" charset="2"/>
              <a:buNone/>
            </a:pPr>
            <a:r>
              <a:rPr lang="en-US" altLang="zh-CN" sz="2000" b="1" smtClean="0"/>
              <a:t>               100000                          398</a:t>
            </a:r>
          </a:p>
          <a:p>
            <a:pPr marL="609600" indent="-609600" eaLnBrk="1" hangingPunct="1">
              <a:lnSpc>
                <a:spcPct val="120000"/>
              </a:lnSpc>
              <a:buClr>
                <a:schemeClr val="tx1"/>
              </a:buClr>
              <a:buFont typeface="Wingdings" panose="05000000000000000000" pitchFamily="2" charset="2"/>
              <a:buNone/>
            </a:pPr>
            <a:r>
              <a:rPr lang="en-US" altLang="zh-CN" sz="2000" b="1" smtClean="0"/>
              <a:t>              1000000                         400</a:t>
            </a:r>
          </a:p>
          <a:p>
            <a:pPr marL="609600" indent="-609600" eaLnBrk="1" hangingPunct="1">
              <a:lnSpc>
                <a:spcPct val="120000"/>
              </a:lnSpc>
              <a:buClr>
                <a:schemeClr val="tx1"/>
              </a:buClr>
              <a:buFont typeface="Wingdings" panose="05000000000000000000" pitchFamily="2" charset="2"/>
              <a:buNone/>
            </a:pPr>
            <a:r>
              <a:rPr lang="en-US" altLang="zh-CN" sz="2000" b="1" smtClean="0"/>
              <a:t>            10000000                         400</a:t>
            </a:r>
          </a:p>
          <a:p>
            <a:pPr marL="609600" indent="-609600" eaLnBrk="1" hangingPunct="1">
              <a:lnSpc>
                <a:spcPct val="120000"/>
              </a:lnSpc>
              <a:buClr>
                <a:schemeClr val="tx1"/>
              </a:buClr>
              <a:buFont typeface="Wingdings" panose="05000000000000000000" pitchFamily="2" charset="2"/>
              <a:buNone/>
            </a:pPr>
            <a:r>
              <a:rPr lang="en-US" altLang="zh-CN" sz="2000" b="1" smtClean="0"/>
              <a:t> </a:t>
            </a:r>
          </a:p>
        </p:txBody>
      </p:sp>
    </p:spTree>
  </p:cSld>
  <p:clrMapOvr>
    <a:masterClrMapping/>
  </p:clrMapOvr>
  <p:transition>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1947" y="980728"/>
            <a:ext cx="8091487" cy="638175"/>
          </a:xfrm>
          <a:prstGeom prst="rect">
            <a:avLst/>
          </a:prstGeom>
          <a:noFill/>
          <a:ln w="12700">
            <a:noFill/>
            <a:miter lim="800000"/>
            <a:headEnd/>
            <a:tailEnd/>
          </a:ln>
          <a:effectLst/>
        </p:spPr>
        <p:txBody>
          <a:bodyPr lIns="90488" tIns="44450" rIns="90488" bIns="44450">
            <a:spAutoFit/>
          </a:bodyPr>
          <a:lstStyle/>
          <a:p>
            <a:pPr algn="ctr">
              <a:spcBef>
                <a:spcPct val="20000"/>
              </a:spcBef>
              <a:buClr>
                <a:schemeClr val="hlink"/>
              </a:buClr>
              <a:buSzPct val="65000"/>
              <a:buFont typeface="Wingdings" pitchFamily="2" charset="2"/>
              <a:buNone/>
              <a:defRPr/>
            </a:pPr>
            <a:r>
              <a:rPr lang="zh-CN" altLang="en-US" sz="3600" b="1">
                <a:effectLst>
                  <a:outerShdw blurRad="38100" dist="38100" dir="2700000" algn="tl">
                    <a:srgbClr val="C0C0C0"/>
                  </a:outerShdw>
                </a:effectLst>
                <a:latin typeface="Arial" charset="0"/>
              </a:rPr>
              <a:t>抽样调查中的样本量</a:t>
            </a:r>
          </a:p>
        </p:txBody>
      </p:sp>
      <p:sp>
        <p:nvSpPr>
          <p:cNvPr id="75779" name="Rectangle 3"/>
          <p:cNvSpPr>
            <a:spLocks noGrp="1" noChangeArrowheads="1"/>
          </p:cNvSpPr>
          <p:nvPr>
            <p:ph type="body" idx="1"/>
          </p:nvPr>
        </p:nvSpPr>
        <p:spPr>
          <a:xfrm>
            <a:off x="0" y="1905000"/>
            <a:ext cx="9144000" cy="4419600"/>
          </a:xfrm>
        </p:spPr>
        <p:txBody>
          <a:bodyPr/>
          <a:lstStyle/>
          <a:p>
            <a:pPr eaLnBrk="1" hangingPunct="1">
              <a:buClr>
                <a:schemeClr val="tx1"/>
              </a:buClr>
              <a:buFont typeface="Wingdings" panose="05000000000000000000" pitchFamily="2" charset="2"/>
              <a:buNone/>
            </a:pPr>
            <a:r>
              <a:rPr lang="zh-CN" altLang="en-US" smtClean="0"/>
              <a:t>       </a:t>
            </a:r>
            <a:r>
              <a:rPr lang="zh-CN" altLang="en-US" b="1" smtClean="0"/>
              <a:t>由此可知，在精度要求相同条件下，在北</a:t>
            </a:r>
          </a:p>
          <a:p>
            <a:pPr eaLnBrk="1" hangingPunct="1">
              <a:buClr>
                <a:schemeClr val="tx1"/>
              </a:buClr>
              <a:buFont typeface="Wingdings" panose="05000000000000000000" pitchFamily="2" charset="2"/>
              <a:buNone/>
            </a:pPr>
            <a:r>
              <a:rPr lang="zh-CN" altLang="en-US" b="1" smtClean="0"/>
              <a:t>京市进行一项调查和在全国进行一项调查，样</a:t>
            </a:r>
          </a:p>
          <a:p>
            <a:pPr eaLnBrk="1" hangingPunct="1">
              <a:buClr>
                <a:schemeClr val="tx1"/>
              </a:buClr>
              <a:buFont typeface="Wingdings" panose="05000000000000000000" pitchFamily="2" charset="2"/>
              <a:buNone/>
            </a:pPr>
            <a:r>
              <a:rPr lang="zh-CN" altLang="en-US" b="1" smtClean="0"/>
              <a:t>本量的差别并不大。</a:t>
            </a:r>
          </a:p>
          <a:p>
            <a:pPr eaLnBrk="1" hangingPunct="1">
              <a:buClr>
                <a:schemeClr val="tx1"/>
              </a:buClr>
              <a:buFont typeface="Wingdings" panose="05000000000000000000" pitchFamily="2" charset="2"/>
              <a:buNone/>
            </a:pPr>
            <a:r>
              <a:rPr lang="zh-CN" altLang="en-US" b="1" smtClean="0"/>
              <a:t>      总体规模越大，进行抽样调查的效率越高。</a:t>
            </a:r>
          </a:p>
          <a:p>
            <a:pPr eaLnBrk="1" hangingPunct="1">
              <a:buClr>
                <a:schemeClr val="tx1"/>
              </a:buClr>
              <a:buFont typeface="Wingdings" panose="05000000000000000000" pitchFamily="2" charset="2"/>
              <a:buChar char="u"/>
            </a:pPr>
            <a:r>
              <a:rPr lang="zh-CN" altLang="en-US" b="1" smtClean="0"/>
              <a:t>      </a:t>
            </a:r>
            <a:r>
              <a:rPr lang="zh-CN" altLang="en-US" b="1" u="sng" smtClean="0">
                <a:solidFill>
                  <a:schemeClr val="folHlink"/>
                </a:solidFill>
              </a:rPr>
              <a:t>若分类、分区、分层分别进行估计，如何处理？</a:t>
            </a:r>
            <a:endParaRPr lang="zh-CN" altLang="en-US" b="1" smtClean="0">
              <a:solidFill>
                <a:schemeClr val="folHlink"/>
              </a:solidFill>
            </a:endParaRPr>
          </a:p>
          <a:p>
            <a:pPr eaLnBrk="1" hangingPunct="1">
              <a:buClr>
                <a:schemeClr val="tx1"/>
              </a:buClr>
              <a:buFont typeface="Wingdings" panose="05000000000000000000" pitchFamily="2" charset="2"/>
              <a:buChar char="u"/>
            </a:pPr>
            <a:r>
              <a:rPr lang="zh-CN" altLang="en-US" b="1" u="sng" smtClean="0">
                <a:solidFill>
                  <a:schemeClr val="folHlink"/>
                </a:solidFill>
              </a:rPr>
              <a:t>      对于多项目，如何处理？</a:t>
            </a:r>
          </a:p>
        </p:txBody>
      </p:sp>
    </p:spTree>
  </p:cSld>
  <p:clrMapOvr>
    <a:masterClrMapping/>
  </p:clrMapOvr>
  <p:transition>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zh-CN" altLang="en-US" smtClean="0"/>
              <a:t>其他影响因素</a:t>
            </a:r>
          </a:p>
        </p:txBody>
      </p:sp>
      <p:sp>
        <p:nvSpPr>
          <p:cNvPr id="77827" name="Rectangle 3"/>
          <p:cNvSpPr>
            <a:spLocks noGrp="1" noChangeArrowheads="1"/>
          </p:cNvSpPr>
          <p:nvPr>
            <p:ph type="body" idx="1"/>
          </p:nvPr>
        </p:nvSpPr>
        <p:spPr/>
        <p:txBody>
          <a:bodyPr/>
          <a:lstStyle/>
          <a:p>
            <a:pPr algn="just" eaLnBrk="1" hangingPunct="1"/>
            <a:r>
              <a:rPr lang="en-US" altLang="zh-CN" sz="2800" smtClean="0"/>
              <a:t>1. </a:t>
            </a:r>
            <a:r>
              <a:rPr lang="zh-CN" altLang="en-US" sz="2800" smtClean="0"/>
              <a:t>所研究问题目标量的个数</a:t>
            </a:r>
          </a:p>
          <a:p>
            <a:pPr algn="just" eaLnBrk="1" hangingPunct="1">
              <a:buClr>
                <a:schemeClr val="tx1"/>
              </a:buClr>
            </a:pPr>
            <a:r>
              <a:rPr lang="en-US" altLang="zh-CN" sz="2800" smtClean="0"/>
              <a:t>2. </a:t>
            </a:r>
            <a:r>
              <a:rPr lang="zh-CN" altLang="en-US" sz="2800" smtClean="0"/>
              <a:t>调查表的回收率</a:t>
            </a:r>
          </a:p>
          <a:p>
            <a:pPr algn="just" eaLnBrk="1" hangingPunct="1">
              <a:buClr>
                <a:schemeClr val="tx1"/>
              </a:buClr>
              <a:buFont typeface="Wingdings" panose="05000000000000000000" pitchFamily="2" charset="2"/>
              <a:buNone/>
            </a:pPr>
            <a:r>
              <a:rPr lang="zh-CN" altLang="en-US" sz="2800" smtClean="0"/>
              <a:t>    例如回收率估计为</a:t>
            </a:r>
            <a:r>
              <a:rPr lang="en-US" altLang="zh-CN" sz="2800" smtClean="0"/>
              <a:t>80%</a:t>
            </a:r>
            <a:r>
              <a:rPr lang="zh-CN" altLang="en-US" sz="2800" smtClean="0"/>
              <a:t>，则应接触的样本量为计算出所需样本量的</a:t>
            </a:r>
            <a:r>
              <a:rPr lang="en-US" altLang="zh-CN" sz="2800" smtClean="0"/>
              <a:t>1.25</a:t>
            </a:r>
            <a:r>
              <a:rPr lang="zh-CN" altLang="en-US" sz="2800" smtClean="0"/>
              <a:t>倍；</a:t>
            </a:r>
          </a:p>
          <a:p>
            <a:pPr algn="just" eaLnBrk="1" hangingPunct="1"/>
            <a:r>
              <a:rPr lang="en-US" altLang="zh-CN" sz="2800" smtClean="0"/>
              <a:t>3.</a:t>
            </a:r>
            <a:r>
              <a:rPr lang="zh-CN" altLang="en-US" sz="2800" smtClean="0"/>
              <a:t>非抽样误差</a:t>
            </a:r>
          </a:p>
          <a:p>
            <a:pPr algn="just" eaLnBrk="1" hangingPunct="1"/>
            <a:r>
              <a:rPr lang="en-US" altLang="zh-CN" sz="2800" smtClean="0"/>
              <a:t>4.</a:t>
            </a:r>
            <a:r>
              <a:rPr lang="zh-CN" altLang="en-US" sz="2800" smtClean="0"/>
              <a:t>资源限制</a:t>
            </a:r>
          </a:p>
          <a:p>
            <a:pPr algn="just" eaLnBrk="1" hangingPunct="1"/>
            <a:r>
              <a:rPr lang="en-US" altLang="zh-CN" sz="2800" smtClean="0"/>
              <a:t>5.</a:t>
            </a:r>
            <a:r>
              <a:rPr lang="zh-CN" altLang="en-US" sz="2800" smtClean="0"/>
              <a:t>有效样本</a:t>
            </a:r>
          </a:p>
          <a:p>
            <a:pPr algn="just" eaLnBrk="1" hangingPunct="1"/>
            <a:r>
              <a:rPr lang="en-US" altLang="zh-CN" sz="2800" smtClean="0"/>
              <a:t>etc</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228600" y="1676400"/>
            <a:ext cx="9144000" cy="387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endParaRPr lang="en-US" altLang="zh-CN" sz="2800">
              <a:latin typeface="Times New Roman" panose="02020603050405020304" pitchFamily="18" charset="0"/>
              <a:cs typeface="Times New Roman" panose="02020603050405020304" pitchFamily="18" charset="0"/>
            </a:endParaRPr>
          </a:p>
          <a:p>
            <a:pPr algn="just">
              <a:spcBef>
                <a:spcPct val="0"/>
              </a:spcBef>
              <a:buClrTx/>
              <a:buSzTx/>
              <a:buFontTx/>
              <a:buNone/>
            </a:pPr>
            <a:r>
              <a:rPr lang="en-US" altLang="zh-CN" sz="2800">
                <a:latin typeface="Times New Roman" panose="02020603050405020304" pitchFamily="18" charset="0"/>
                <a:cs typeface="Times New Roman" panose="02020603050405020304" pitchFamily="18" charset="0"/>
              </a:rPr>
              <a:t> </a:t>
            </a:r>
            <a:r>
              <a:rPr lang="zh-CN" altLang="en-US" sz="2400">
                <a:latin typeface="Times New Roman" panose="02020603050405020304" pitchFamily="18" charset="0"/>
              </a:rPr>
              <a:t>定义：简单随机抽样的样本估计量的方差与复杂抽样的样本估</a:t>
            </a:r>
          </a:p>
          <a:p>
            <a:pPr algn="just">
              <a:spcBef>
                <a:spcPct val="0"/>
              </a:spcBef>
              <a:buClrTx/>
              <a:buSzTx/>
              <a:buFontTx/>
              <a:buNone/>
            </a:pPr>
            <a:r>
              <a:rPr lang="zh-CN" altLang="en-US" sz="2400">
                <a:latin typeface="Times New Roman" panose="02020603050405020304" pitchFamily="18" charset="0"/>
              </a:rPr>
              <a:t>              计 量的方差的比率。</a:t>
            </a:r>
            <a:endParaRPr lang="zh-CN" altLang="en-US" sz="2400">
              <a:latin typeface="Times New Roman" panose="02020603050405020304" pitchFamily="18" charset="0"/>
              <a:cs typeface="Times New Roman" panose="02020603050405020304" pitchFamily="18" charset="0"/>
            </a:endParaRPr>
          </a:p>
          <a:p>
            <a:pPr algn="just">
              <a:spcBef>
                <a:spcPct val="0"/>
              </a:spcBef>
              <a:buClrTx/>
              <a:buSzTx/>
              <a:buFontTx/>
              <a:buNone/>
            </a:pPr>
            <a:r>
              <a:rPr lang="zh-CN" altLang="en-US" sz="2800">
                <a:latin typeface="Times New Roman" panose="02020603050405020304" pitchFamily="18" charset="0"/>
                <a:cs typeface="Times New Roman" panose="02020603050405020304" pitchFamily="18" charset="0"/>
              </a:rPr>
              <a:t>  </a:t>
            </a:r>
          </a:p>
          <a:p>
            <a:pPr algn="just">
              <a:spcBef>
                <a:spcPct val="0"/>
              </a:spcBef>
              <a:buClrTx/>
              <a:buSzTx/>
              <a:buFontTx/>
              <a:buNone/>
            </a:pPr>
            <a:r>
              <a:rPr lang="zh-CN" altLang="en-US" sz="2800">
                <a:solidFill>
                  <a:srgbClr val="FF0000"/>
                </a:solidFill>
                <a:latin typeface="Times New Roman" panose="02020603050405020304" pitchFamily="18" charset="0"/>
                <a:cs typeface="Times New Roman" panose="02020603050405020304" pitchFamily="18" charset="0"/>
              </a:rPr>
              <a:t>     </a:t>
            </a:r>
            <a:r>
              <a:rPr lang="en-US" altLang="zh-CN" sz="2800">
                <a:latin typeface="Times New Roman" panose="02020603050405020304" pitchFamily="18" charset="0"/>
                <a:cs typeface="Times New Roman" panose="02020603050405020304" pitchFamily="18" charset="0"/>
              </a:rPr>
              <a:t>Deff                                </a:t>
            </a:r>
          </a:p>
          <a:p>
            <a:pPr algn="just">
              <a:spcBef>
                <a:spcPct val="0"/>
              </a:spcBef>
              <a:buClrTx/>
              <a:buSzTx/>
              <a:buFontTx/>
              <a:buNone/>
            </a:pPr>
            <a:r>
              <a:rPr lang="en-US" altLang="zh-CN" sz="2800">
                <a:latin typeface="Times New Roman" panose="02020603050405020304" pitchFamily="18" charset="0"/>
                <a:cs typeface="Times New Roman" panose="02020603050405020304" pitchFamily="18" charset="0"/>
              </a:rPr>
              <a:t>                              </a:t>
            </a:r>
          </a:p>
          <a:p>
            <a:pPr algn="just">
              <a:spcBef>
                <a:spcPct val="0"/>
              </a:spcBef>
              <a:buClrTx/>
              <a:buSzTx/>
              <a:buFontTx/>
              <a:buNone/>
            </a:pPr>
            <a:r>
              <a:rPr lang="en-US" altLang="zh-CN" sz="2800">
                <a:latin typeface="Times New Roman" panose="02020603050405020304" pitchFamily="18" charset="0"/>
                <a:cs typeface="Times New Roman" panose="02020603050405020304" pitchFamily="18" charset="0"/>
              </a:rPr>
              <a:t>          </a:t>
            </a:r>
          </a:p>
          <a:p>
            <a:pPr algn="just">
              <a:spcBef>
                <a:spcPct val="0"/>
              </a:spcBef>
              <a:buClrTx/>
              <a:buSzTx/>
              <a:buFontTx/>
              <a:buNone/>
            </a:pPr>
            <a:r>
              <a:rPr lang="en-US" altLang="zh-CN" sz="2800">
                <a:latin typeface="Times New Roman" panose="02020603050405020304" pitchFamily="18" charset="0"/>
                <a:cs typeface="Times New Roman" panose="02020603050405020304" pitchFamily="18" charset="0"/>
              </a:rPr>
              <a:t>     Var</a:t>
            </a:r>
            <a:r>
              <a:rPr lang="zh-CN" altLang="en-US" sz="2800">
                <a:latin typeface="Times New Roman" panose="02020603050405020304" pitchFamily="18" charset="0"/>
              </a:rPr>
              <a:t>（    ）为复杂样本估计量的方差。</a:t>
            </a:r>
            <a:endParaRPr lang="zh-CN" altLang="en-US" sz="2800">
              <a:latin typeface="Times New Roman" panose="02020603050405020304" pitchFamily="18" charset="0"/>
              <a:cs typeface="Times New Roman" panose="02020603050405020304" pitchFamily="18" charset="0"/>
            </a:endParaRPr>
          </a:p>
          <a:p>
            <a:pPr>
              <a:spcBef>
                <a:spcPct val="0"/>
              </a:spcBef>
              <a:buClrTx/>
              <a:buSzTx/>
              <a:buFontTx/>
              <a:buNone/>
            </a:pPr>
            <a:endParaRPr lang="zh-CN" altLang="en-US" sz="2800">
              <a:latin typeface="Times New Roman" panose="02020603050405020304" pitchFamily="18" charset="0"/>
            </a:endParaRPr>
          </a:p>
        </p:txBody>
      </p:sp>
      <p:graphicFrame>
        <p:nvGraphicFramePr>
          <p:cNvPr id="78851" name="Object 3"/>
          <p:cNvGraphicFramePr>
            <a:graphicFrameLocks noChangeAspect="1"/>
          </p:cNvGraphicFramePr>
          <p:nvPr/>
        </p:nvGraphicFramePr>
        <p:xfrm>
          <a:off x="1547813" y="2997200"/>
          <a:ext cx="1809750" cy="1119188"/>
        </p:xfrm>
        <a:graphic>
          <a:graphicData uri="http://schemas.openxmlformats.org/presentationml/2006/ole">
            <mc:AlternateContent xmlns:mc="http://schemas.openxmlformats.org/markup-compatibility/2006">
              <mc:Choice xmlns:v="urn:schemas-microsoft-com:vml" Requires="v">
                <p:oleObj spid="_x0000_s78926" name="Equation" r:id="rId3" imgW="704816" imgH="428655" progId="Equation.3">
                  <p:embed/>
                </p:oleObj>
              </mc:Choice>
              <mc:Fallback>
                <p:oleObj name="Equation" r:id="rId3" imgW="704816" imgH="428655"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2997200"/>
                        <a:ext cx="1809750" cy="111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8852" name="Object 4"/>
          <p:cNvGraphicFramePr>
            <a:graphicFrameLocks noChangeAspect="1"/>
          </p:cNvGraphicFramePr>
          <p:nvPr/>
        </p:nvGraphicFramePr>
        <p:xfrm>
          <a:off x="1547813" y="4652963"/>
          <a:ext cx="488950" cy="609600"/>
        </p:xfrm>
        <a:graphic>
          <a:graphicData uri="http://schemas.openxmlformats.org/presentationml/2006/ole">
            <mc:AlternateContent xmlns:mc="http://schemas.openxmlformats.org/markup-compatibility/2006">
              <mc:Choice xmlns:v="urn:schemas-microsoft-com:vml" Requires="v">
                <p:oleObj spid="_x0000_s78927" name="Equation" r:id="rId5" imgW="171412" imgH="219186" progId="Equation.3">
                  <p:embed/>
                </p:oleObj>
              </mc:Choice>
              <mc:Fallback>
                <p:oleObj name="Equation" r:id="rId5" imgW="171412" imgH="219186"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7813" y="4652963"/>
                        <a:ext cx="4889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8853" name="Text Box 5"/>
          <p:cNvSpPr txBox="1">
            <a:spLocks noChangeArrowheads="1"/>
          </p:cNvSpPr>
          <p:nvPr/>
        </p:nvSpPr>
        <p:spPr bwMode="auto">
          <a:xfrm>
            <a:off x="1331913" y="908050"/>
            <a:ext cx="66960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spcBef>
                <a:spcPct val="0"/>
              </a:spcBef>
              <a:buClrTx/>
              <a:buSzTx/>
              <a:buFontTx/>
              <a:buNone/>
            </a:pPr>
            <a:r>
              <a:rPr lang="zh-CN" altLang="en-US" b="1"/>
              <a:t>设计效果</a:t>
            </a:r>
            <a:r>
              <a:rPr lang="en-US" altLang="zh-CN" b="1"/>
              <a:t>(Design effect, Deff)</a:t>
            </a:r>
          </a:p>
          <a:p>
            <a:pPr>
              <a:spcBef>
                <a:spcPct val="0"/>
              </a:spcBef>
              <a:buClrTx/>
              <a:buSzTx/>
              <a:buFontTx/>
              <a:buNone/>
            </a:pPr>
            <a:endParaRPr lang="en-US" altLang="zh-CN" b="1">
              <a:latin typeface="Times New Roman" panose="02020603050405020304" pitchFamily="18" charset="0"/>
            </a:endParaRPr>
          </a:p>
        </p:txBody>
      </p:sp>
    </p:spTree>
  </p:cSld>
  <p:clrMapOvr>
    <a:masterClrMapping/>
  </p:clrMapOvr>
  <p:transition>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algn="just" eaLnBrk="1" hangingPunct="1"/>
            <a:r>
              <a:rPr lang="zh-CN" altLang="en-US" b="1" dirty="0" smtClean="0">
                <a:latin typeface="宋体" panose="02010600030101010101" pitchFamily="2" charset="-122"/>
              </a:rPr>
              <a:t>设计效应</a:t>
            </a:r>
          </a:p>
        </p:txBody>
      </p:sp>
      <p:sp>
        <p:nvSpPr>
          <p:cNvPr id="79875" name="Rectangle 3"/>
          <p:cNvSpPr>
            <a:spLocks noGrp="1" noChangeArrowheads="1"/>
          </p:cNvSpPr>
          <p:nvPr>
            <p:ph type="body" idx="1"/>
          </p:nvPr>
        </p:nvSpPr>
        <p:spPr/>
        <p:txBody>
          <a:bodyPr/>
          <a:lstStyle/>
          <a:p>
            <a:pPr eaLnBrk="1" hangingPunct="1">
              <a:lnSpc>
                <a:spcPct val="90000"/>
              </a:lnSpc>
            </a:pPr>
            <a:r>
              <a:rPr lang="zh-CN" altLang="en-US" sz="2800" dirty="0" smtClean="0">
                <a:latin typeface="宋体" panose="02010600030101010101" pitchFamily="2" charset="-122"/>
              </a:rPr>
              <a:t>基什（</a:t>
            </a:r>
            <a:r>
              <a:rPr lang="en-US" altLang="zh-CN" sz="2800" dirty="0" smtClean="0">
                <a:latin typeface="宋体" panose="02010600030101010101" pitchFamily="2" charset="-122"/>
              </a:rPr>
              <a:t>L. Kish）</a:t>
            </a:r>
            <a:r>
              <a:rPr lang="zh-CN" altLang="en-US" sz="2800" dirty="0" smtClean="0">
                <a:latin typeface="宋体" panose="02010600030101010101" pitchFamily="2" charset="-122"/>
                <a:cs typeface="Times New Roman" panose="02020603050405020304" pitchFamily="18" charset="0"/>
              </a:rPr>
              <a:t>提出</a:t>
            </a:r>
            <a:r>
              <a:rPr lang="zh-CN" altLang="en-US" sz="2800" dirty="0" smtClean="0">
                <a:latin typeface="宋体" panose="02010600030101010101" pitchFamily="2" charset="-122"/>
              </a:rPr>
              <a:t> </a:t>
            </a:r>
          </a:p>
          <a:p>
            <a:pPr eaLnBrk="1" hangingPunct="1">
              <a:lnSpc>
                <a:spcPct val="90000"/>
              </a:lnSpc>
            </a:pPr>
            <a:endParaRPr lang="en-US" altLang="zh-CN" sz="2800" dirty="0" smtClean="0">
              <a:latin typeface="宋体" panose="02010600030101010101" pitchFamily="2" charset="-122"/>
            </a:endParaRPr>
          </a:p>
          <a:p>
            <a:pPr eaLnBrk="1" hangingPunct="1">
              <a:lnSpc>
                <a:spcPct val="90000"/>
              </a:lnSpc>
              <a:buFont typeface="Wingdings" panose="05000000000000000000" pitchFamily="2" charset="2"/>
              <a:buNone/>
            </a:pPr>
            <a:r>
              <a:rPr lang="zh-CN" altLang="en-US" sz="2800" dirty="0" smtClean="0">
                <a:latin typeface="宋体" panose="02010600030101010101" pitchFamily="2" charset="-122"/>
                <a:cs typeface="Times New Roman" panose="02020603050405020304" pitchFamily="18" charset="0"/>
              </a:rPr>
              <a:t>比较不同抽样方法的效率.</a:t>
            </a:r>
          </a:p>
          <a:p>
            <a:pPr eaLnBrk="1" hangingPunct="1">
              <a:lnSpc>
                <a:spcPct val="90000"/>
              </a:lnSpc>
              <a:buFont typeface="Wingdings" panose="05000000000000000000" pitchFamily="2" charset="2"/>
              <a:buNone/>
            </a:pPr>
            <a:endParaRPr lang="zh-CN" altLang="en-US" sz="2800" dirty="0" smtClean="0">
              <a:latin typeface="宋体" panose="02010600030101010101" pitchFamily="2" charset="-122"/>
              <a:cs typeface="Times New Roman" panose="02020603050405020304" pitchFamily="18" charset="0"/>
            </a:endParaRPr>
          </a:p>
          <a:p>
            <a:pPr eaLnBrk="1" hangingPunct="1">
              <a:lnSpc>
                <a:spcPct val="90000"/>
              </a:lnSpc>
              <a:buFont typeface="Wingdings" panose="05000000000000000000" pitchFamily="2" charset="2"/>
              <a:buNone/>
            </a:pPr>
            <a:r>
              <a:rPr lang="zh-CN" altLang="en-US" sz="2800" dirty="0" smtClean="0">
                <a:latin typeface="宋体" panose="02010600030101010101" pitchFamily="2" charset="-122"/>
              </a:rPr>
              <a:t> </a:t>
            </a:r>
            <a:r>
              <a:rPr lang="en-US" altLang="zh-CN" sz="2800" dirty="0" smtClean="0"/>
              <a:t> </a:t>
            </a:r>
            <a:endParaRPr lang="zh-CN" altLang="en-US" sz="2800" dirty="0" smtClean="0"/>
          </a:p>
        </p:txBody>
      </p:sp>
      <p:sp>
        <p:nvSpPr>
          <p:cNvPr id="79876" name="Rectangle 4"/>
          <p:cNvSpPr>
            <a:spLocks noChangeArrowheads="1"/>
          </p:cNvSpPr>
          <p:nvPr/>
        </p:nvSpPr>
        <p:spPr bwMode="auto">
          <a:xfrm>
            <a:off x="4114800" y="31956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79877" name="Object 5"/>
          <p:cNvGraphicFramePr>
            <a:graphicFrameLocks noChangeAspect="1"/>
          </p:cNvGraphicFramePr>
          <p:nvPr>
            <p:extLst>
              <p:ext uri="{D42A27DB-BD31-4B8C-83A1-F6EECF244321}">
                <p14:modId xmlns:p14="http://schemas.microsoft.com/office/powerpoint/2010/main" val="2479922461"/>
              </p:ext>
            </p:extLst>
          </p:nvPr>
        </p:nvGraphicFramePr>
        <p:xfrm>
          <a:off x="6170240" y="3590652"/>
          <a:ext cx="2362200" cy="1206500"/>
        </p:xfrm>
        <a:graphic>
          <a:graphicData uri="http://schemas.openxmlformats.org/presentationml/2006/ole">
            <mc:AlternateContent xmlns:mc="http://schemas.openxmlformats.org/markup-compatibility/2006">
              <mc:Choice xmlns:v="urn:schemas-microsoft-com:vml" Requires="v">
                <p:oleObj spid="_x0000_s79916" r:id="rId3" imgW="914400" imgH="469900" progId="">
                  <p:embed/>
                </p:oleObj>
              </mc:Choice>
              <mc:Fallback>
                <p:oleObj r:id="rId3" imgW="914400" imgH="469900" progId="">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0240" y="3590652"/>
                        <a:ext cx="236220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9878" name="AutoShape 6"/>
          <p:cNvSpPr>
            <a:spLocks noChangeArrowheads="1"/>
          </p:cNvSpPr>
          <p:nvPr/>
        </p:nvSpPr>
        <p:spPr bwMode="auto">
          <a:xfrm>
            <a:off x="6781800" y="5026496"/>
            <a:ext cx="1905000" cy="1066800"/>
          </a:xfrm>
          <a:prstGeom prst="wedgeRoundRectCallout">
            <a:avLst>
              <a:gd name="adj1" fmla="val -7417"/>
              <a:gd name="adj2" fmla="val -75444"/>
              <a:gd name="adj3" fmla="val 16667"/>
            </a:avLst>
          </a:prstGeom>
          <a:solidFill>
            <a:schemeClr val="accent1"/>
          </a:solidFill>
          <a:ln w="9525">
            <a:solidFill>
              <a:schemeClr val="tx1"/>
            </a:solidFill>
            <a:miter lim="800000"/>
            <a:headEnd/>
            <a:tailEnd/>
          </a:ln>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000" dirty="0">
                <a:latin typeface="宋体" panose="02010600030101010101" pitchFamily="2" charset="-122"/>
              </a:rPr>
              <a:t>不放回简单随机抽样简单估计量的方差</a:t>
            </a:r>
            <a:r>
              <a:rPr lang="zh-CN" altLang="en-US" sz="2000" dirty="0"/>
              <a:t> </a:t>
            </a:r>
          </a:p>
        </p:txBody>
      </p:sp>
      <p:sp>
        <p:nvSpPr>
          <p:cNvPr id="79879" name="AutoShape 7"/>
          <p:cNvSpPr>
            <a:spLocks noChangeArrowheads="1"/>
          </p:cNvSpPr>
          <p:nvPr/>
        </p:nvSpPr>
        <p:spPr bwMode="auto">
          <a:xfrm>
            <a:off x="6629400" y="2069976"/>
            <a:ext cx="2209800" cy="1143000"/>
          </a:xfrm>
          <a:prstGeom prst="wedgeRoundRectCallout">
            <a:avLst>
              <a:gd name="adj1" fmla="val -9269"/>
              <a:gd name="adj2" fmla="val 86944"/>
              <a:gd name="adj3" fmla="val 16667"/>
            </a:avLst>
          </a:prstGeom>
          <a:solidFill>
            <a:schemeClr val="accent1"/>
          </a:solidFill>
          <a:ln w="9525">
            <a:solidFill>
              <a:schemeClr val="tx1"/>
            </a:solidFill>
            <a:miter lim="800000"/>
            <a:headEnd/>
            <a:tailEnd/>
          </a:ln>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800" dirty="0">
                <a:latin typeface="宋体" panose="02010600030101010101" pitchFamily="2" charset="-122"/>
              </a:rPr>
              <a:t>某个抽样设计在同样样本量条件下估计量的方差。</a:t>
            </a:r>
            <a:r>
              <a:rPr lang="zh-CN" altLang="en-US" sz="1800" dirty="0"/>
              <a:t>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539750" y="1846263"/>
            <a:ext cx="9144000" cy="458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indent="274638">
              <a:spcBef>
                <a:spcPct val="20000"/>
              </a:spcBef>
              <a:buClr>
                <a:schemeClr val="folHlink"/>
              </a:buClr>
              <a:buSzPct val="60000"/>
              <a:buFont typeface="Wingdings" panose="05000000000000000000" pitchFamily="2" charset="2"/>
              <a:buChar char="n"/>
              <a:tabLst>
                <a:tab pos="334963" algn="l"/>
              </a:tabLst>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tabLst>
                <a:tab pos="334963" algn="l"/>
              </a:tabLst>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tabLst>
                <a:tab pos="334963" algn="l"/>
              </a:tabLst>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tabLst>
                <a:tab pos="334963" algn="l"/>
              </a:tabLst>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tabLst>
                <a:tab pos="334963" algn="l"/>
              </a:tabLst>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334963" algn="l"/>
              </a:tabLst>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334963" algn="l"/>
              </a:tabLst>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334963" algn="l"/>
              </a:tabLst>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334963" algn="l"/>
              </a:tabLst>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000">
                <a:latin typeface="Times New Roman" panose="02020603050405020304" pitchFamily="18" charset="0"/>
                <a:cs typeface="Times New Roman" panose="02020603050405020304" pitchFamily="18" charset="0"/>
              </a:rPr>
              <a:t>  </a:t>
            </a:r>
            <a:r>
              <a:rPr lang="en-US" altLang="zh-CN" sz="2800">
                <a:latin typeface="Times New Roman" panose="02020603050405020304" pitchFamily="18" charset="0"/>
                <a:cs typeface="Times New Roman" panose="02020603050405020304" pitchFamily="18" charset="0"/>
              </a:rPr>
              <a:t>Deff</a:t>
            </a:r>
            <a:r>
              <a:rPr lang="zh-CN" altLang="en-US" sz="2800">
                <a:latin typeface="Times New Roman" panose="02020603050405020304" pitchFamily="18" charset="0"/>
              </a:rPr>
              <a:t>的作用：</a:t>
            </a:r>
            <a:endParaRPr lang="zh-CN" altLang="en-US" sz="2800">
              <a:latin typeface="Times New Roman" panose="02020603050405020304" pitchFamily="18" charset="0"/>
              <a:cs typeface="Times New Roman" panose="02020603050405020304" pitchFamily="18" charset="0"/>
            </a:endParaRPr>
          </a:p>
          <a:p>
            <a:pPr eaLnBrk="1" hangingPunct="1">
              <a:spcBef>
                <a:spcPct val="0"/>
              </a:spcBef>
              <a:buClrTx/>
              <a:buSzTx/>
              <a:buFontTx/>
              <a:buNone/>
            </a:pPr>
            <a:r>
              <a:rPr lang="zh-CN" altLang="en-US" sz="2800">
                <a:latin typeface="Times New Roman" panose="02020603050405020304" pitchFamily="18" charset="0"/>
              </a:rPr>
              <a:t>  （</a:t>
            </a:r>
            <a:r>
              <a:rPr lang="en-US" altLang="zh-CN" sz="2800">
                <a:latin typeface="Times New Roman" panose="02020603050405020304" pitchFamily="18" charset="0"/>
              </a:rPr>
              <a:t>1</a:t>
            </a:r>
            <a:r>
              <a:rPr lang="zh-CN" altLang="en-US" sz="2800">
                <a:latin typeface="Times New Roman" panose="02020603050405020304" pitchFamily="18" charset="0"/>
              </a:rPr>
              <a:t>）评价抽样设计的一个依据</a:t>
            </a:r>
            <a:r>
              <a:rPr lang="en-US" altLang="zh-CN" sz="2800">
                <a:latin typeface="Times New Roman" panose="02020603050405020304" pitchFamily="18" charset="0"/>
              </a:rPr>
              <a:t>,</a:t>
            </a:r>
          </a:p>
          <a:p>
            <a:pPr eaLnBrk="1" hangingPunct="1">
              <a:spcBef>
                <a:spcPct val="0"/>
              </a:spcBef>
              <a:buClrTx/>
              <a:buSzTx/>
              <a:buFontTx/>
              <a:buNone/>
            </a:pPr>
            <a:r>
              <a:rPr lang="zh-CN" altLang="en-US" sz="2400"/>
              <a:t>         如果</a:t>
            </a:r>
            <a:r>
              <a:rPr lang="en-US" altLang="zh-CN" sz="2400"/>
              <a:t>deff&lt;1，</a:t>
            </a:r>
          </a:p>
          <a:p>
            <a:pPr eaLnBrk="1" hangingPunct="1">
              <a:spcBef>
                <a:spcPct val="0"/>
              </a:spcBef>
              <a:buClrTx/>
              <a:buSzTx/>
              <a:buFontTx/>
              <a:buNone/>
            </a:pPr>
            <a:r>
              <a:rPr lang="zh-CN" altLang="en-US" sz="2400"/>
              <a:t>          则抽样设计比简单随机抽样的效率高；</a:t>
            </a:r>
          </a:p>
          <a:p>
            <a:pPr eaLnBrk="1" hangingPunct="1">
              <a:spcBef>
                <a:spcPct val="0"/>
              </a:spcBef>
              <a:buClrTx/>
              <a:buSzTx/>
              <a:buFontTx/>
              <a:buNone/>
            </a:pPr>
            <a:r>
              <a:rPr lang="zh-CN" altLang="en-US" sz="2400"/>
              <a:t>          如果</a:t>
            </a:r>
            <a:r>
              <a:rPr lang="en-US" altLang="zh-CN" sz="2400"/>
              <a:t>deff&gt;1，</a:t>
            </a:r>
          </a:p>
          <a:p>
            <a:pPr eaLnBrk="1" hangingPunct="1">
              <a:spcBef>
                <a:spcPct val="0"/>
              </a:spcBef>
              <a:buClrTx/>
              <a:buSzTx/>
              <a:buFontTx/>
              <a:buNone/>
            </a:pPr>
            <a:r>
              <a:rPr lang="zh-CN" altLang="en-US" sz="2400"/>
              <a:t>          则抽样设计比简单随机抽样的效率低。</a:t>
            </a:r>
          </a:p>
          <a:p>
            <a:pPr algn="just" eaLnBrk="1" hangingPunct="1">
              <a:lnSpc>
                <a:spcPct val="90000"/>
              </a:lnSpc>
              <a:buFont typeface="Wingdings" panose="05000000000000000000" pitchFamily="2" charset="2"/>
              <a:buNone/>
            </a:pPr>
            <a:r>
              <a:rPr lang="zh-CN" altLang="en-US" sz="2800">
                <a:latin typeface="Times New Roman" panose="02020603050405020304" pitchFamily="18" charset="0"/>
              </a:rPr>
              <a:t>（</a:t>
            </a:r>
            <a:r>
              <a:rPr lang="en-US" altLang="zh-CN" sz="2800">
                <a:latin typeface="Times New Roman" panose="02020603050405020304" pitchFamily="18" charset="0"/>
              </a:rPr>
              <a:t>2</a:t>
            </a:r>
            <a:r>
              <a:rPr lang="zh-CN" altLang="en-US" sz="2800">
                <a:latin typeface="Times New Roman" panose="02020603050405020304" pitchFamily="18" charset="0"/>
              </a:rPr>
              <a:t>）计算样本量</a:t>
            </a:r>
          </a:p>
          <a:p>
            <a:pPr algn="just">
              <a:spcBef>
                <a:spcPct val="0"/>
              </a:spcBef>
              <a:buClrTx/>
              <a:buSzTx/>
              <a:buFontTx/>
              <a:buNone/>
            </a:pPr>
            <a:r>
              <a:rPr lang="zh-CN" altLang="en-US" sz="2800">
                <a:latin typeface="Times New Roman" panose="02020603050405020304" pitchFamily="18" charset="0"/>
              </a:rPr>
              <a:t>　　如多阶段抽样的</a:t>
            </a:r>
            <a:r>
              <a:rPr lang="zh-CN" altLang="en-US" sz="2800">
                <a:latin typeface="Times New Roman" panose="02020603050405020304" pitchFamily="18" charset="0"/>
                <a:cs typeface="Times New Roman" panose="02020603050405020304" pitchFamily="18" charset="0"/>
              </a:rPr>
              <a:t> </a:t>
            </a:r>
            <a:r>
              <a:rPr lang="en-US" altLang="zh-CN" sz="2800">
                <a:latin typeface="Times New Roman" panose="02020603050405020304" pitchFamily="18" charset="0"/>
                <a:cs typeface="Times New Roman" panose="02020603050405020304" pitchFamily="18" charset="0"/>
              </a:rPr>
              <a:t>Deff</a:t>
            </a:r>
            <a:r>
              <a:rPr lang="zh-CN" altLang="en-US" sz="2800">
                <a:latin typeface="Times New Roman" panose="02020603050405020304" pitchFamily="18" charset="0"/>
              </a:rPr>
              <a:t>大约在</a:t>
            </a:r>
            <a:r>
              <a:rPr lang="en-US" altLang="zh-CN" sz="2800">
                <a:latin typeface="Times New Roman" panose="02020603050405020304" pitchFamily="18" charset="0"/>
                <a:cs typeface="Times New Roman" panose="02020603050405020304" pitchFamily="18" charset="0"/>
              </a:rPr>
              <a:t>2~2.5</a:t>
            </a:r>
            <a:r>
              <a:rPr lang="zh-CN" altLang="en-US" sz="2800">
                <a:latin typeface="Times New Roman" panose="02020603050405020304" pitchFamily="18" charset="0"/>
              </a:rPr>
              <a:t>之间。</a:t>
            </a:r>
            <a:endParaRPr lang="zh-CN" altLang="en-US" sz="2800">
              <a:latin typeface="Times New Roman" panose="02020603050405020304" pitchFamily="18" charset="0"/>
              <a:cs typeface="Times New Roman" panose="02020603050405020304" pitchFamily="18" charset="0"/>
            </a:endParaRPr>
          </a:p>
          <a:p>
            <a:pPr algn="just">
              <a:spcBef>
                <a:spcPct val="0"/>
              </a:spcBef>
              <a:buClrTx/>
              <a:buSzTx/>
              <a:buFontTx/>
              <a:buNone/>
            </a:pPr>
            <a:r>
              <a:rPr lang="zh-CN" altLang="en-US" sz="2800">
                <a:latin typeface="Times New Roman" panose="02020603050405020304" pitchFamily="18" charset="0"/>
                <a:cs typeface="Times New Roman" panose="02020603050405020304" pitchFamily="18" charset="0"/>
              </a:rPr>
              <a:t>       </a:t>
            </a:r>
            <a:r>
              <a:rPr lang="en-US" altLang="zh-CN" sz="2800">
                <a:latin typeface="Times New Roman" panose="02020603050405020304" pitchFamily="18" charset="0"/>
                <a:cs typeface="Times New Roman" panose="02020603050405020304" pitchFamily="18" charset="0"/>
              </a:rPr>
              <a:t>n=  n’(deff)   </a:t>
            </a:r>
          </a:p>
          <a:p>
            <a:pPr algn="just">
              <a:spcBef>
                <a:spcPct val="0"/>
              </a:spcBef>
              <a:buClrTx/>
              <a:buSzTx/>
              <a:buFontTx/>
              <a:buNone/>
            </a:pPr>
            <a:r>
              <a:rPr lang="en-US" altLang="zh-CN" sz="2800">
                <a:latin typeface="Times New Roman" panose="02020603050405020304" pitchFamily="18" charset="0"/>
                <a:cs typeface="Times New Roman" panose="02020603050405020304" pitchFamily="18" charset="0"/>
              </a:rPr>
              <a:t>       n’</a:t>
            </a:r>
            <a:r>
              <a:rPr lang="zh-CN" altLang="en-US" sz="2800">
                <a:latin typeface="Times New Roman" panose="02020603050405020304" pitchFamily="18" charset="0"/>
              </a:rPr>
              <a:t>为简单随机抽样所需样本量。</a:t>
            </a:r>
            <a:endParaRPr lang="zh-CN" altLang="en-US" sz="2800">
              <a:latin typeface="Times New Roman" panose="02020603050405020304" pitchFamily="18" charset="0"/>
              <a:cs typeface="Times New Roman" panose="02020603050405020304" pitchFamily="18" charset="0"/>
            </a:endParaRPr>
          </a:p>
          <a:p>
            <a:pPr>
              <a:spcBef>
                <a:spcPct val="0"/>
              </a:spcBef>
              <a:buClrTx/>
              <a:buSzTx/>
              <a:buFontTx/>
              <a:buNone/>
            </a:pPr>
            <a:endParaRPr lang="zh-CN" altLang="en-US" sz="2800">
              <a:latin typeface="Times New Roman" panose="02020603050405020304" pitchFamily="18" charset="0"/>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p:txBody>
          <a:bodyPr/>
          <a:lstStyle/>
          <a:p>
            <a:pPr eaLnBrk="1" hangingPunct="1"/>
            <a:r>
              <a:rPr lang="zh-CN" altLang="en-US" smtClean="0"/>
              <a:t>简单随机抽样的抽取原则：</a:t>
            </a:r>
          </a:p>
          <a:p>
            <a:pPr lvl="1" eaLnBrk="1" hangingPunct="1"/>
            <a:r>
              <a:rPr lang="zh-CN" altLang="en-US" smtClean="0"/>
              <a:t>（</a:t>
            </a:r>
            <a:r>
              <a:rPr lang="en-US" altLang="zh-CN" smtClean="0"/>
              <a:t>1</a:t>
            </a:r>
            <a:r>
              <a:rPr lang="zh-CN" altLang="en-US" smtClean="0"/>
              <a:t>）按随机原则取样；</a:t>
            </a:r>
          </a:p>
          <a:p>
            <a:pPr lvl="1" eaLnBrk="1" hangingPunct="1"/>
            <a:r>
              <a:rPr lang="zh-CN" altLang="en-US" smtClean="0"/>
              <a:t>（</a:t>
            </a:r>
            <a:r>
              <a:rPr lang="en-US" altLang="zh-CN" smtClean="0"/>
              <a:t>2</a:t>
            </a:r>
            <a:r>
              <a:rPr lang="zh-CN" altLang="en-US" smtClean="0"/>
              <a:t>）每个抽样单元被抽中的概率都是已知的或事先确定的；</a:t>
            </a:r>
          </a:p>
          <a:p>
            <a:pPr lvl="1" eaLnBrk="1" hangingPunct="1"/>
            <a:r>
              <a:rPr lang="zh-CN" altLang="en-US" smtClean="0"/>
              <a:t>（</a:t>
            </a:r>
            <a:r>
              <a:rPr lang="en-US" altLang="zh-CN" smtClean="0"/>
              <a:t>3</a:t>
            </a:r>
            <a:r>
              <a:rPr lang="zh-CN" altLang="en-US" smtClean="0"/>
              <a:t>）每个抽样单元被抽中的概率都是相等的。</a:t>
            </a:r>
          </a:p>
        </p:txBody>
      </p:sp>
      <p:sp>
        <p:nvSpPr>
          <p:cNvPr id="10243" name="AutoShape 4"/>
          <p:cNvSpPr>
            <a:spLocks noChangeArrowheads="1"/>
          </p:cNvSpPr>
          <p:nvPr/>
        </p:nvSpPr>
        <p:spPr bwMode="auto">
          <a:xfrm>
            <a:off x="5435600" y="5084763"/>
            <a:ext cx="2808288" cy="1512887"/>
          </a:xfrm>
          <a:prstGeom prst="wedgeRoundRectCallout">
            <a:avLst>
              <a:gd name="adj1" fmla="val 18741"/>
              <a:gd name="adj2" fmla="val 11699"/>
              <a:gd name="adj3" fmla="val 16667"/>
            </a:avLst>
          </a:prstGeom>
          <a:solidFill>
            <a:schemeClr val="accent1"/>
          </a:solidFill>
          <a:ln w="12700">
            <a:solidFill>
              <a:schemeClr val="tx1"/>
            </a:solidFill>
            <a:miter lim="800000"/>
            <a:headEnd/>
            <a:tailEnd/>
          </a:ln>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a:spcBef>
                <a:spcPct val="0"/>
              </a:spcBef>
              <a:buClrTx/>
              <a:buSzTx/>
              <a:buFontTx/>
              <a:buNone/>
            </a:pPr>
            <a:r>
              <a:rPr lang="zh-CN" altLang="en-US" sz="2400">
                <a:latin typeface="Arial" panose="020B0604020202020204" pitchFamily="34" charset="0"/>
              </a:rPr>
              <a:t>所有可能样本每个样本被抽中的概率相同</a:t>
            </a:r>
          </a:p>
        </p:txBody>
      </p:sp>
      <p:sp>
        <p:nvSpPr>
          <p:cNvPr id="10244" name="AutoShape 5"/>
          <p:cNvSpPr>
            <a:spLocks noChangeArrowheads="1"/>
          </p:cNvSpPr>
          <p:nvPr/>
        </p:nvSpPr>
        <p:spPr bwMode="auto">
          <a:xfrm>
            <a:off x="900113" y="5157788"/>
            <a:ext cx="3184525" cy="1443037"/>
          </a:xfrm>
          <a:prstGeom prst="wedgeRoundRectCallout">
            <a:avLst>
              <a:gd name="adj1" fmla="val -50301"/>
              <a:gd name="adj2" fmla="val 15787"/>
              <a:gd name="adj3" fmla="val 16667"/>
            </a:avLst>
          </a:prstGeom>
          <a:solidFill>
            <a:schemeClr val="accent1"/>
          </a:solidFill>
          <a:ln w="12700">
            <a:solidFill>
              <a:schemeClr val="tx1"/>
            </a:solidFill>
            <a:miter lim="800000"/>
            <a:headEnd/>
            <a:tailEnd/>
          </a:ln>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a:spcBef>
                <a:spcPct val="0"/>
              </a:spcBef>
              <a:buClrTx/>
              <a:buSzTx/>
              <a:buFontTx/>
              <a:buNone/>
            </a:pPr>
            <a:r>
              <a:rPr lang="zh-CN" altLang="en-US" sz="2400">
                <a:latin typeface="Arial" panose="020B0604020202020204" pitchFamily="34" charset="0"/>
              </a:rPr>
              <a:t>所有可能样本每个样本被抽中的概率相同</a:t>
            </a:r>
          </a:p>
        </p:txBody>
      </p:sp>
      <p:sp>
        <p:nvSpPr>
          <p:cNvPr id="10245" name="AutoShape 6"/>
          <p:cNvSpPr>
            <a:spLocks noChangeArrowheads="1"/>
          </p:cNvSpPr>
          <p:nvPr/>
        </p:nvSpPr>
        <p:spPr bwMode="auto">
          <a:xfrm>
            <a:off x="4284663" y="5661025"/>
            <a:ext cx="792162" cy="504825"/>
          </a:xfrm>
          <a:prstGeom prst="leftRightArrow">
            <a:avLst>
              <a:gd name="adj1" fmla="val 50000"/>
              <a:gd name="adj2" fmla="val 31384"/>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body" idx="1"/>
          </p:nvPr>
        </p:nvSpPr>
        <p:spPr/>
        <p:txBody>
          <a:bodyPr/>
          <a:lstStyle/>
          <a:p>
            <a:pPr eaLnBrk="1" hangingPunct="1"/>
            <a:r>
              <a:rPr lang="zh-CN" altLang="en-US" dirty="0" smtClean="0">
                <a:latin typeface="宋体" panose="02010600030101010101" pitchFamily="2" charset="-122"/>
              </a:rPr>
              <a:t>放回简单随机抽样的</a:t>
            </a:r>
            <a:r>
              <a:rPr lang="en-US" altLang="zh-CN" dirty="0" err="1" smtClean="0">
                <a:latin typeface="宋体" panose="02010600030101010101" pitchFamily="2" charset="-122"/>
              </a:rPr>
              <a:t>deff</a:t>
            </a:r>
            <a:r>
              <a:rPr lang="zh-CN" altLang="en-US" dirty="0" smtClean="0">
                <a:latin typeface="宋体" panose="02010600030101010101" pitchFamily="2" charset="-122"/>
              </a:rPr>
              <a:t>为：</a:t>
            </a:r>
          </a:p>
          <a:p>
            <a:pPr eaLnBrk="1" hangingPunct="1"/>
            <a:endParaRPr lang="zh-CN" altLang="en-US" dirty="0" smtClean="0">
              <a:latin typeface="宋体" panose="02010600030101010101" pitchFamily="2" charset="-122"/>
            </a:endParaRPr>
          </a:p>
          <a:p>
            <a:pPr eaLnBrk="1" hangingPunct="1"/>
            <a:endParaRPr lang="zh-CN" altLang="en-US" dirty="0" smtClean="0">
              <a:latin typeface="宋体" panose="02010600030101010101" pitchFamily="2" charset="-122"/>
            </a:endParaRPr>
          </a:p>
          <a:p>
            <a:pPr algn="just" eaLnBrk="1" hangingPunct="1"/>
            <a:r>
              <a:rPr lang="zh-CN" altLang="en-US" dirty="0" smtClean="0">
                <a:latin typeface="宋体" panose="02010600030101010101" pitchFamily="2" charset="-122"/>
              </a:rPr>
              <a:t> 常用于复杂抽样样本量的确定；在一定精度条件下，简单随机抽样所需的样本量比较容易得到，复杂抽样的样本量为，</a:t>
            </a:r>
          </a:p>
          <a:p>
            <a:pPr eaLnBrk="1" hangingPunct="1">
              <a:buFont typeface="Wingdings" panose="05000000000000000000" pitchFamily="2" charset="2"/>
              <a:buNone/>
            </a:pPr>
            <a:r>
              <a:rPr lang="zh-CN" altLang="en-US" dirty="0" smtClean="0">
                <a:latin typeface="宋体" panose="02010600030101010101" pitchFamily="2" charset="-122"/>
                <a:cs typeface="Times New Roman" panose="02020603050405020304" pitchFamily="18" charset="0"/>
              </a:rPr>
              <a:t> </a:t>
            </a:r>
            <a:r>
              <a:rPr lang="zh-CN" altLang="en-US" dirty="0" smtClean="0"/>
              <a:t> </a:t>
            </a:r>
          </a:p>
        </p:txBody>
      </p:sp>
      <p:sp>
        <p:nvSpPr>
          <p:cNvPr id="81924" name="Rectangle 4"/>
          <p:cNvSpPr>
            <a:spLocks noChangeArrowheads="1"/>
          </p:cNvSpPr>
          <p:nvPr/>
        </p:nvSpPr>
        <p:spPr bwMode="auto">
          <a:xfrm>
            <a:off x="356235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81925" name="Object 5"/>
          <p:cNvGraphicFramePr>
            <a:graphicFrameLocks noChangeAspect="1"/>
          </p:cNvGraphicFramePr>
          <p:nvPr/>
        </p:nvGraphicFramePr>
        <p:xfrm>
          <a:off x="2819400" y="2971800"/>
          <a:ext cx="3219450" cy="728663"/>
        </p:xfrm>
        <a:graphic>
          <a:graphicData uri="http://schemas.openxmlformats.org/presentationml/2006/ole">
            <mc:AlternateContent xmlns:mc="http://schemas.openxmlformats.org/markup-compatibility/2006">
              <mc:Choice xmlns:v="urn:schemas-microsoft-com:vml" Requires="v">
                <p:oleObj spid="_x0000_s81964" r:id="rId3" imgW="2019300" imgH="457200" progId="Equation.3">
                  <p:embed/>
                </p:oleObj>
              </mc:Choice>
              <mc:Fallback>
                <p:oleObj r:id="rId3" imgW="2019300" imgH="4572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2971800"/>
                        <a:ext cx="321945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26" name="Rectangle 6"/>
          <p:cNvSpPr>
            <a:spLocks noChangeArrowheads="1"/>
          </p:cNvSpPr>
          <p:nvPr/>
        </p:nvSpPr>
        <p:spPr bwMode="auto">
          <a:xfrm>
            <a:off x="417195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pic>
        <p:nvPicPr>
          <p:cNvPr id="8192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81400" y="5410200"/>
            <a:ext cx="22098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zh-CN" altLang="en-US" smtClean="0">
                <a:latin typeface="宋体" panose="02010600030101010101" pitchFamily="2" charset="-122"/>
              </a:rPr>
              <a:t>符号</a:t>
            </a:r>
            <a:r>
              <a:rPr lang="zh-CN" altLang="en-US" smtClean="0"/>
              <a:t> </a:t>
            </a:r>
          </a:p>
        </p:txBody>
      </p:sp>
      <p:sp>
        <p:nvSpPr>
          <p:cNvPr id="11267" name="Rectangle 3"/>
          <p:cNvSpPr>
            <a:spLocks noGrp="1" noChangeArrowheads="1"/>
          </p:cNvSpPr>
          <p:nvPr>
            <p:ph type="body" idx="1"/>
          </p:nvPr>
        </p:nvSpPr>
        <p:spPr>
          <a:xfrm>
            <a:off x="2362200" y="838200"/>
            <a:ext cx="7772400" cy="188913"/>
          </a:xfrm>
        </p:spPr>
        <p:txBody>
          <a:bodyPr/>
          <a:lstStyle/>
          <a:p>
            <a:pPr eaLnBrk="1" hangingPunct="1">
              <a:lnSpc>
                <a:spcPct val="90000"/>
              </a:lnSpc>
            </a:pPr>
            <a:r>
              <a:rPr lang="zh-CN" altLang="en-US" sz="2800" smtClean="0">
                <a:latin typeface="宋体" panose="02010600030101010101" pitchFamily="2" charset="-122"/>
              </a:rPr>
              <a:t>大写符号表示总体的标志值，</a:t>
            </a:r>
          </a:p>
          <a:p>
            <a:pPr eaLnBrk="1" hangingPunct="1">
              <a:lnSpc>
                <a:spcPct val="90000"/>
              </a:lnSpc>
            </a:pPr>
            <a:r>
              <a:rPr lang="zh-CN" altLang="en-US" sz="2800" smtClean="0">
                <a:latin typeface="宋体" panose="02010600030101010101" pitchFamily="2" charset="-122"/>
              </a:rPr>
              <a:t>小写符号表示样本的标志值</a:t>
            </a:r>
            <a:r>
              <a:rPr lang="zh-CN" altLang="en-US" sz="2800" smtClean="0"/>
              <a:t> </a:t>
            </a:r>
          </a:p>
        </p:txBody>
      </p:sp>
      <p:pic>
        <p:nvPicPr>
          <p:cNvPr id="11268"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150" y="3141663"/>
            <a:ext cx="240665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59338" y="3068638"/>
            <a:ext cx="2093912"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35150" y="2420938"/>
            <a:ext cx="2651125"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6463" y="2420938"/>
            <a:ext cx="251301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92275" y="4005263"/>
            <a:ext cx="15732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Picture 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19475" y="4116388"/>
            <a:ext cx="1031875"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76800" y="4038600"/>
            <a:ext cx="1290638"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5"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23013" y="4119563"/>
            <a:ext cx="1057275"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6" name="Picture 7"/>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676400" y="5157788"/>
            <a:ext cx="15271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7" name="Picture 6"/>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876800" y="5151438"/>
            <a:ext cx="1063625"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8"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600200" y="4652963"/>
            <a:ext cx="2867025"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9"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876800" y="4652963"/>
            <a:ext cx="162718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80" name="Group 54"/>
          <p:cNvGrpSpPr>
            <a:grpSpLocks/>
          </p:cNvGrpSpPr>
          <p:nvPr/>
        </p:nvGrpSpPr>
        <p:grpSpPr bwMode="auto">
          <a:xfrm>
            <a:off x="1524000" y="1905000"/>
            <a:ext cx="5962650" cy="4230688"/>
            <a:chOff x="-3" y="-3"/>
            <a:chExt cx="3756" cy="774"/>
          </a:xfrm>
        </p:grpSpPr>
        <p:grpSp>
          <p:nvGrpSpPr>
            <p:cNvPr id="11281" name="Group 52"/>
            <p:cNvGrpSpPr>
              <a:grpSpLocks/>
            </p:cNvGrpSpPr>
            <p:nvPr/>
          </p:nvGrpSpPr>
          <p:grpSpPr bwMode="auto">
            <a:xfrm>
              <a:off x="0" y="0"/>
              <a:ext cx="3750" cy="768"/>
              <a:chOff x="0" y="0"/>
              <a:chExt cx="3750" cy="768"/>
            </a:xfrm>
          </p:grpSpPr>
          <p:grpSp>
            <p:nvGrpSpPr>
              <p:cNvPr id="11283" name="Group 29"/>
              <p:cNvGrpSpPr>
                <a:grpSpLocks/>
              </p:cNvGrpSpPr>
              <p:nvPr/>
            </p:nvGrpSpPr>
            <p:grpSpPr bwMode="auto">
              <a:xfrm>
                <a:off x="0" y="0"/>
                <a:ext cx="1875" cy="384"/>
                <a:chOff x="0" y="0"/>
                <a:chExt cx="1875" cy="384"/>
              </a:xfrm>
            </p:grpSpPr>
            <p:sp>
              <p:nvSpPr>
                <p:cNvPr id="11317" name="Rectangle 16"/>
                <p:cNvSpPr>
                  <a:spLocks noChangeArrowheads="1"/>
                </p:cNvSpPr>
                <p:nvPr/>
              </p:nvSpPr>
              <p:spPr bwMode="auto">
                <a:xfrm>
                  <a:off x="43" y="0"/>
                  <a:ext cx="17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总    体</a:t>
                  </a:r>
                </a:p>
                <a:p>
                  <a:pPr algn="ctr">
                    <a:spcBef>
                      <a:spcPct val="0"/>
                    </a:spcBef>
                    <a:buClrTx/>
                    <a:buSzTx/>
                    <a:buFontTx/>
                    <a:buNone/>
                  </a:pPr>
                  <a:endParaRPr lang="zh-CN" altLang="en-US" sz="1600">
                    <a:latin typeface="Times New Roman" panose="02020603050405020304" pitchFamily="18" charset="0"/>
                  </a:endParaRPr>
                </a:p>
              </p:txBody>
            </p:sp>
            <p:sp>
              <p:nvSpPr>
                <p:cNvPr id="11318" name="Rectangle 28"/>
                <p:cNvSpPr>
                  <a:spLocks noChangeArrowheads="1"/>
                </p:cNvSpPr>
                <p:nvPr/>
              </p:nvSpPr>
              <p:spPr bwMode="auto">
                <a:xfrm>
                  <a:off x="0" y="0"/>
                  <a:ext cx="18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84" name="Group 31"/>
              <p:cNvGrpSpPr>
                <a:grpSpLocks/>
              </p:cNvGrpSpPr>
              <p:nvPr/>
            </p:nvGrpSpPr>
            <p:grpSpPr bwMode="auto">
              <a:xfrm>
                <a:off x="1875" y="0"/>
                <a:ext cx="1875" cy="384"/>
                <a:chOff x="1875" y="0"/>
                <a:chExt cx="1875" cy="384"/>
              </a:xfrm>
            </p:grpSpPr>
            <p:sp>
              <p:nvSpPr>
                <p:cNvPr id="11315" name="Rectangle 17"/>
                <p:cNvSpPr>
                  <a:spLocks noChangeArrowheads="1"/>
                </p:cNvSpPr>
                <p:nvPr/>
              </p:nvSpPr>
              <p:spPr bwMode="auto">
                <a:xfrm>
                  <a:off x="1918" y="0"/>
                  <a:ext cx="17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1600">
                      <a:latin typeface="Times New Roman" panose="02020603050405020304" pitchFamily="18" charset="0"/>
                    </a:rPr>
                    <a:t>样    本</a:t>
                  </a:r>
                </a:p>
                <a:p>
                  <a:pPr algn="ctr">
                    <a:spcBef>
                      <a:spcPct val="0"/>
                    </a:spcBef>
                    <a:buClrTx/>
                    <a:buSzTx/>
                    <a:buFontTx/>
                    <a:buNone/>
                  </a:pPr>
                  <a:endParaRPr lang="zh-CN" altLang="en-US" sz="1600">
                    <a:latin typeface="Times New Roman" panose="02020603050405020304" pitchFamily="18" charset="0"/>
                  </a:endParaRPr>
                </a:p>
              </p:txBody>
            </p:sp>
            <p:sp>
              <p:nvSpPr>
                <p:cNvPr id="11316" name="Rectangle 30"/>
                <p:cNvSpPr>
                  <a:spLocks noChangeArrowheads="1"/>
                </p:cNvSpPr>
                <p:nvPr/>
              </p:nvSpPr>
              <p:spPr bwMode="auto">
                <a:xfrm>
                  <a:off x="1875" y="0"/>
                  <a:ext cx="18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85" name="Group 33"/>
              <p:cNvGrpSpPr>
                <a:grpSpLocks/>
              </p:cNvGrpSpPr>
              <p:nvPr/>
            </p:nvGrpSpPr>
            <p:grpSpPr bwMode="auto">
              <a:xfrm>
                <a:off x="0" y="384"/>
                <a:ext cx="1875" cy="0"/>
                <a:chOff x="0" y="384"/>
                <a:chExt cx="1875" cy="0"/>
              </a:xfrm>
            </p:grpSpPr>
            <p:sp>
              <p:nvSpPr>
                <p:cNvPr id="11313" name="Rectangle 18"/>
                <p:cNvSpPr>
                  <a:spLocks noChangeArrowheads="1" noTextEdit="1"/>
                </p:cNvSpPr>
                <p:nvPr/>
              </p:nvSpPr>
              <p:spPr bwMode="auto">
                <a:xfrm>
                  <a:off x="43" y="384"/>
                  <a:ext cx="1789"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1314" name="Rectangle 32"/>
                <p:cNvSpPr>
                  <a:spLocks noChangeArrowheads="1"/>
                </p:cNvSpPr>
                <p:nvPr/>
              </p:nvSpPr>
              <p:spPr bwMode="auto">
                <a:xfrm>
                  <a:off x="0" y="384"/>
                  <a:ext cx="1875" cy="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86" name="Group 35"/>
              <p:cNvGrpSpPr>
                <a:grpSpLocks/>
              </p:cNvGrpSpPr>
              <p:nvPr/>
            </p:nvGrpSpPr>
            <p:grpSpPr bwMode="auto">
              <a:xfrm>
                <a:off x="1875" y="384"/>
                <a:ext cx="1875" cy="0"/>
                <a:chOff x="1875" y="384"/>
                <a:chExt cx="1875" cy="0"/>
              </a:xfrm>
            </p:grpSpPr>
            <p:sp>
              <p:nvSpPr>
                <p:cNvPr id="11311" name="Rectangle 19"/>
                <p:cNvSpPr>
                  <a:spLocks noChangeArrowheads="1" noTextEdit="1"/>
                </p:cNvSpPr>
                <p:nvPr/>
              </p:nvSpPr>
              <p:spPr bwMode="auto">
                <a:xfrm>
                  <a:off x="1918" y="384"/>
                  <a:ext cx="1789"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1312" name="Rectangle 34"/>
                <p:cNvSpPr>
                  <a:spLocks noChangeArrowheads="1"/>
                </p:cNvSpPr>
                <p:nvPr/>
              </p:nvSpPr>
              <p:spPr bwMode="auto">
                <a:xfrm>
                  <a:off x="1875" y="384"/>
                  <a:ext cx="1875" cy="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87" name="Group 37"/>
              <p:cNvGrpSpPr>
                <a:grpSpLocks/>
              </p:cNvGrpSpPr>
              <p:nvPr/>
            </p:nvGrpSpPr>
            <p:grpSpPr bwMode="auto">
              <a:xfrm>
                <a:off x="0" y="384"/>
                <a:ext cx="1875" cy="0"/>
                <a:chOff x="0" y="384"/>
                <a:chExt cx="1875" cy="0"/>
              </a:xfrm>
            </p:grpSpPr>
            <p:sp>
              <p:nvSpPr>
                <p:cNvPr id="11309" name="Rectangle 20"/>
                <p:cNvSpPr>
                  <a:spLocks noChangeArrowheads="1" noTextEdit="1"/>
                </p:cNvSpPr>
                <p:nvPr/>
              </p:nvSpPr>
              <p:spPr bwMode="auto">
                <a:xfrm>
                  <a:off x="43" y="384"/>
                  <a:ext cx="1789"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1310" name="Rectangle 36"/>
                <p:cNvSpPr>
                  <a:spLocks noChangeArrowheads="1"/>
                </p:cNvSpPr>
                <p:nvPr/>
              </p:nvSpPr>
              <p:spPr bwMode="auto">
                <a:xfrm>
                  <a:off x="0" y="384"/>
                  <a:ext cx="1875" cy="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88" name="Group 39"/>
              <p:cNvGrpSpPr>
                <a:grpSpLocks/>
              </p:cNvGrpSpPr>
              <p:nvPr/>
            </p:nvGrpSpPr>
            <p:grpSpPr bwMode="auto">
              <a:xfrm>
                <a:off x="1875" y="384"/>
                <a:ext cx="1875" cy="0"/>
                <a:chOff x="1875" y="384"/>
                <a:chExt cx="1875" cy="0"/>
              </a:xfrm>
            </p:grpSpPr>
            <p:sp>
              <p:nvSpPr>
                <p:cNvPr id="11307" name="Rectangle 21"/>
                <p:cNvSpPr>
                  <a:spLocks noChangeArrowheads="1" noTextEdit="1"/>
                </p:cNvSpPr>
                <p:nvPr/>
              </p:nvSpPr>
              <p:spPr bwMode="auto">
                <a:xfrm>
                  <a:off x="1918" y="384"/>
                  <a:ext cx="1789"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1308" name="Rectangle 38"/>
                <p:cNvSpPr>
                  <a:spLocks noChangeArrowheads="1"/>
                </p:cNvSpPr>
                <p:nvPr/>
              </p:nvSpPr>
              <p:spPr bwMode="auto">
                <a:xfrm>
                  <a:off x="1875" y="384"/>
                  <a:ext cx="1875" cy="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89" name="Group 41"/>
              <p:cNvGrpSpPr>
                <a:grpSpLocks/>
              </p:cNvGrpSpPr>
              <p:nvPr/>
            </p:nvGrpSpPr>
            <p:grpSpPr bwMode="auto">
              <a:xfrm>
                <a:off x="0" y="384"/>
                <a:ext cx="1875" cy="384"/>
                <a:chOff x="0" y="384"/>
                <a:chExt cx="1875" cy="384"/>
              </a:xfrm>
            </p:grpSpPr>
            <p:sp>
              <p:nvSpPr>
                <p:cNvPr id="11305" name="Rectangle 22"/>
                <p:cNvSpPr>
                  <a:spLocks noChangeArrowheads="1"/>
                </p:cNvSpPr>
                <p:nvPr/>
              </p:nvSpPr>
              <p:spPr bwMode="auto">
                <a:xfrm>
                  <a:off x="43" y="384"/>
                  <a:ext cx="17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600">
                      <a:latin typeface="Times New Roman" panose="02020603050405020304" pitchFamily="18" charset="0"/>
                    </a:rPr>
                    <a:t>  </a:t>
                  </a:r>
                </a:p>
                <a:p>
                  <a:pPr algn="just">
                    <a:spcBef>
                      <a:spcPct val="0"/>
                    </a:spcBef>
                    <a:buClrTx/>
                    <a:buSzTx/>
                    <a:buFontTx/>
                    <a:buNone/>
                  </a:pPr>
                  <a:endParaRPr lang="zh-CN" altLang="en-US" sz="1600">
                    <a:latin typeface="Times New Roman" panose="02020603050405020304" pitchFamily="18" charset="0"/>
                  </a:endParaRPr>
                </a:p>
              </p:txBody>
            </p:sp>
            <p:sp>
              <p:nvSpPr>
                <p:cNvPr id="11306" name="Rectangle 40"/>
                <p:cNvSpPr>
                  <a:spLocks noChangeArrowheads="1"/>
                </p:cNvSpPr>
                <p:nvPr/>
              </p:nvSpPr>
              <p:spPr bwMode="auto">
                <a:xfrm>
                  <a:off x="0" y="384"/>
                  <a:ext cx="18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90" name="Group 43"/>
              <p:cNvGrpSpPr>
                <a:grpSpLocks/>
              </p:cNvGrpSpPr>
              <p:nvPr/>
            </p:nvGrpSpPr>
            <p:grpSpPr bwMode="auto">
              <a:xfrm>
                <a:off x="1875" y="384"/>
                <a:ext cx="1875" cy="384"/>
                <a:chOff x="1875" y="384"/>
                <a:chExt cx="1875" cy="384"/>
              </a:xfrm>
            </p:grpSpPr>
            <p:sp>
              <p:nvSpPr>
                <p:cNvPr id="11303" name="Rectangle 23"/>
                <p:cNvSpPr>
                  <a:spLocks noChangeArrowheads="1"/>
                </p:cNvSpPr>
                <p:nvPr/>
              </p:nvSpPr>
              <p:spPr bwMode="auto">
                <a:xfrm>
                  <a:off x="1918" y="384"/>
                  <a:ext cx="17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600">
                      <a:latin typeface="Times New Roman" panose="02020603050405020304" pitchFamily="18" charset="0"/>
                    </a:rPr>
                    <a:t>  </a:t>
                  </a:r>
                </a:p>
                <a:p>
                  <a:pPr algn="just">
                    <a:spcBef>
                      <a:spcPct val="0"/>
                    </a:spcBef>
                    <a:buClrTx/>
                    <a:buSzTx/>
                    <a:buFontTx/>
                    <a:buNone/>
                  </a:pPr>
                  <a:endParaRPr lang="zh-CN" altLang="en-US" sz="1600">
                    <a:latin typeface="Times New Roman" panose="02020603050405020304" pitchFamily="18" charset="0"/>
                  </a:endParaRPr>
                </a:p>
              </p:txBody>
            </p:sp>
            <p:sp>
              <p:nvSpPr>
                <p:cNvPr id="11304" name="Rectangle 42"/>
                <p:cNvSpPr>
                  <a:spLocks noChangeArrowheads="1"/>
                </p:cNvSpPr>
                <p:nvPr/>
              </p:nvSpPr>
              <p:spPr bwMode="auto">
                <a:xfrm>
                  <a:off x="1875" y="384"/>
                  <a:ext cx="1875"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91" name="Group 45"/>
              <p:cNvGrpSpPr>
                <a:grpSpLocks/>
              </p:cNvGrpSpPr>
              <p:nvPr/>
            </p:nvGrpSpPr>
            <p:grpSpPr bwMode="auto">
              <a:xfrm>
                <a:off x="0" y="768"/>
                <a:ext cx="1875" cy="0"/>
                <a:chOff x="0" y="768"/>
                <a:chExt cx="1875" cy="0"/>
              </a:xfrm>
            </p:grpSpPr>
            <p:sp>
              <p:nvSpPr>
                <p:cNvPr id="11301" name="Rectangle 24"/>
                <p:cNvSpPr>
                  <a:spLocks noChangeArrowheads="1" noTextEdit="1"/>
                </p:cNvSpPr>
                <p:nvPr/>
              </p:nvSpPr>
              <p:spPr bwMode="auto">
                <a:xfrm>
                  <a:off x="43" y="768"/>
                  <a:ext cx="1789"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1302" name="Rectangle 44"/>
                <p:cNvSpPr>
                  <a:spLocks noChangeArrowheads="1"/>
                </p:cNvSpPr>
                <p:nvPr/>
              </p:nvSpPr>
              <p:spPr bwMode="auto">
                <a:xfrm>
                  <a:off x="0" y="768"/>
                  <a:ext cx="1875" cy="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92" name="Group 47"/>
              <p:cNvGrpSpPr>
                <a:grpSpLocks/>
              </p:cNvGrpSpPr>
              <p:nvPr/>
            </p:nvGrpSpPr>
            <p:grpSpPr bwMode="auto">
              <a:xfrm>
                <a:off x="1875" y="768"/>
                <a:ext cx="1875" cy="0"/>
                <a:chOff x="1875" y="768"/>
                <a:chExt cx="1875" cy="0"/>
              </a:xfrm>
            </p:grpSpPr>
            <p:sp>
              <p:nvSpPr>
                <p:cNvPr id="11299" name="Rectangle 25"/>
                <p:cNvSpPr>
                  <a:spLocks noChangeArrowheads="1" noTextEdit="1"/>
                </p:cNvSpPr>
                <p:nvPr/>
              </p:nvSpPr>
              <p:spPr bwMode="auto">
                <a:xfrm>
                  <a:off x="1918" y="768"/>
                  <a:ext cx="1789"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1300" name="Rectangle 46"/>
                <p:cNvSpPr>
                  <a:spLocks noChangeArrowheads="1"/>
                </p:cNvSpPr>
                <p:nvPr/>
              </p:nvSpPr>
              <p:spPr bwMode="auto">
                <a:xfrm>
                  <a:off x="1875" y="768"/>
                  <a:ext cx="1875" cy="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93" name="Group 49"/>
              <p:cNvGrpSpPr>
                <a:grpSpLocks/>
              </p:cNvGrpSpPr>
              <p:nvPr/>
            </p:nvGrpSpPr>
            <p:grpSpPr bwMode="auto">
              <a:xfrm>
                <a:off x="0" y="768"/>
                <a:ext cx="1875" cy="0"/>
                <a:chOff x="0" y="768"/>
                <a:chExt cx="1875" cy="0"/>
              </a:xfrm>
            </p:grpSpPr>
            <p:sp>
              <p:nvSpPr>
                <p:cNvPr id="11297" name="Rectangle 26"/>
                <p:cNvSpPr>
                  <a:spLocks noChangeArrowheads="1" noTextEdit="1"/>
                </p:cNvSpPr>
                <p:nvPr/>
              </p:nvSpPr>
              <p:spPr bwMode="auto">
                <a:xfrm>
                  <a:off x="43" y="768"/>
                  <a:ext cx="1789"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1298" name="Rectangle 48"/>
                <p:cNvSpPr>
                  <a:spLocks noChangeArrowheads="1"/>
                </p:cNvSpPr>
                <p:nvPr/>
              </p:nvSpPr>
              <p:spPr bwMode="auto">
                <a:xfrm>
                  <a:off x="0" y="768"/>
                  <a:ext cx="1875" cy="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nvGrpSpPr>
              <p:cNvPr id="11294" name="Group 51"/>
              <p:cNvGrpSpPr>
                <a:grpSpLocks/>
              </p:cNvGrpSpPr>
              <p:nvPr/>
            </p:nvGrpSpPr>
            <p:grpSpPr bwMode="auto">
              <a:xfrm>
                <a:off x="1875" y="768"/>
                <a:ext cx="1875" cy="0"/>
                <a:chOff x="1875" y="768"/>
                <a:chExt cx="1875" cy="0"/>
              </a:xfrm>
            </p:grpSpPr>
            <p:sp>
              <p:nvSpPr>
                <p:cNvPr id="11295" name="Rectangle 27"/>
                <p:cNvSpPr>
                  <a:spLocks noChangeArrowheads="1" noTextEdit="1"/>
                </p:cNvSpPr>
                <p:nvPr/>
              </p:nvSpPr>
              <p:spPr bwMode="auto">
                <a:xfrm>
                  <a:off x="1918" y="768"/>
                  <a:ext cx="1789"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1296" name="Rectangle 50"/>
                <p:cNvSpPr>
                  <a:spLocks noChangeArrowheads="1"/>
                </p:cNvSpPr>
                <p:nvPr/>
              </p:nvSpPr>
              <p:spPr bwMode="auto">
                <a:xfrm>
                  <a:off x="1875" y="768"/>
                  <a:ext cx="1875" cy="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grpSp>
        <p:sp>
          <p:nvSpPr>
            <p:cNvPr id="11282" name="Rectangle 53"/>
            <p:cNvSpPr>
              <a:spLocks noChangeArrowheads="1"/>
            </p:cNvSpPr>
            <p:nvPr/>
          </p:nvSpPr>
          <p:spPr bwMode="auto">
            <a:xfrm>
              <a:off x="-3" y="-3"/>
              <a:ext cx="3756" cy="774"/>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内容占位符 2"/>
          <p:cNvSpPr>
            <a:spLocks noGrp="1"/>
          </p:cNvSpPr>
          <p:nvPr>
            <p:ph idx="1"/>
          </p:nvPr>
        </p:nvSpPr>
        <p:spPr/>
        <p:txBody>
          <a:bodyPr/>
          <a:lstStyle/>
          <a:p>
            <a:r>
              <a:rPr lang="zh-CN" altLang="en-US" sz="2800" smtClean="0"/>
              <a:t>数理统计中的任何参数估计问题都是抽样调查涵盖的范围，理论上人们一般只关注四个方面的总体特征：</a:t>
            </a:r>
            <a:endParaRPr lang="en-US" altLang="zh-CN" sz="2800" smtClean="0"/>
          </a:p>
          <a:p>
            <a:pPr lvl="1"/>
            <a:r>
              <a:rPr lang="zh-CN" altLang="en-US" sz="2400" smtClean="0"/>
              <a:t>总体均值</a:t>
            </a:r>
            <a:endParaRPr lang="en-US" altLang="zh-CN" sz="2400" smtClean="0"/>
          </a:p>
          <a:p>
            <a:pPr lvl="1"/>
            <a:r>
              <a:rPr lang="zh-CN" altLang="en-US" sz="2400" smtClean="0"/>
              <a:t>总体总值</a:t>
            </a:r>
            <a:endParaRPr lang="en-US" altLang="zh-CN" sz="2400" smtClean="0"/>
          </a:p>
          <a:p>
            <a:pPr lvl="1"/>
            <a:r>
              <a:rPr lang="zh-CN" altLang="en-US" sz="2400" smtClean="0"/>
              <a:t>总体比率</a:t>
            </a:r>
            <a:endParaRPr lang="en-US" altLang="zh-CN" sz="2400" smtClean="0"/>
          </a:p>
          <a:p>
            <a:pPr lvl="1"/>
            <a:r>
              <a:rPr lang="zh-CN" altLang="en-US" sz="2400" smtClean="0"/>
              <a:t>总体比率</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1184</TotalTime>
  <Words>3110</Words>
  <Application>Microsoft Office PowerPoint</Application>
  <PresentationFormat>全屏显示(4:3)</PresentationFormat>
  <Paragraphs>488</Paragraphs>
  <Slides>70</Slides>
  <Notes>4</Notes>
  <HiddenSlides>0</HiddenSlides>
  <MMClips>0</MMClips>
  <ScaleCrop>false</ScaleCrop>
  <HeadingPairs>
    <vt:vector size="6" baseType="variant">
      <vt:variant>
        <vt:lpstr>主题</vt:lpstr>
      </vt:variant>
      <vt:variant>
        <vt:i4>1</vt:i4>
      </vt:variant>
      <vt:variant>
        <vt:lpstr>嵌入 OLE 服务器</vt:lpstr>
      </vt:variant>
      <vt:variant>
        <vt:i4>3</vt:i4>
      </vt:variant>
      <vt:variant>
        <vt:lpstr>幻灯片标题</vt:lpstr>
      </vt:variant>
      <vt:variant>
        <vt:i4>70</vt:i4>
      </vt:variant>
    </vt:vector>
  </HeadingPairs>
  <TitlesOfParts>
    <vt:vector size="74" baseType="lpstr">
      <vt:lpstr>Blends</vt:lpstr>
      <vt:lpstr>Microsoft 公式 3.0</vt:lpstr>
      <vt:lpstr>公式</vt:lpstr>
      <vt:lpstr>Equation</vt:lpstr>
      <vt:lpstr>第2章 简单随机抽样（SRS）</vt:lpstr>
      <vt:lpstr>2.1 概述</vt:lpstr>
      <vt:lpstr>放回简单随机抽样与不放回简单随机抽样</vt:lpstr>
      <vt:lpstr>【例2.1】</vt:lpstr>
      <vt:lpstr>PowerPoint 演示文稿</vt:lpstr>
      <vt:lpstr> 【例2.2】</vt:lpstr>
      <vt:lpstr>PowerPoint 演示文稿</vt:lpstr>
      <vt:lpstr>符号 </vt:lpstr>
      <vt:lpstr>PowerPoint 演示文稿</vt:lpstr>
      <vt:lpstr>2.2  简单估计量及其性质</vt:lpstr>
      <vt:lpstr> 一、对总体均值的估计</vt:lpstr>
      <vt:lpstr>例设总体为{0，1，3，5，6}，计算总体均值   =3、总体方差   =5.2和     =6.5；给出全部       的样本，并验证             及               。 </vt:lpstr>
      <vt:lpstr> 证明 性质1 </vt:lpstr>
      <vt:lpstr>证明 性质1（对称性论证法） </vt:lpstr>
      <vt:lpstr>性质2：</vt:lpstr>
      <vt:lpstr>证明性质2（对称论证法）： </vt:lpstr>
      <vt:lpstr>PowerPoint 演示文稿</vt:lpstr>
      <vt:lpstr>PowerPoint 演示文稿</vt:lpstr>
      <vt:lpstr>PowerPoint 演示文稿</vt:lpstr>
      <vt:lpstr>证明性质2</vt:lpstr>
      <vt:lpstr>简单随机抽样下，简单估计量估计精度影响因素： </vt:lpstr>
      <vt:lpstr> 性质3：   的样本无偏估计为： </vt:lpstr>
      <vt:lpstr>PowerPoint 演示文稿</vt:lpstr>
      <vt:lpstr>PowerPoint 演示文稿</vt:lpstr>
      <vt:lpstr>【例2.3】</vt:lpstr>
      <vt:lpstr>PowerPoint 演示文稿</vt:lpstr>
      <vt:lpstr>有放回简单随机抽样</vt:lpstr>
      <vt:lpstr>二、对总体总量的估计 </vt:lpstr>
      <vt:lpstr>【例2.4】续例2.3。估计总体总量，并给出在置信度95%的条件下，估计的极限相对误差。</vt:lpstr>
      <vt:lpstr>三、对总体比例的估计 </vt:lpstr>
      <vt:lpstr>PowerPoint 演示文稿</vt:lpstr>
      <vt:lpstr>估计量 </vt:lpstr>
      <vt:lpstr>证明</vt:lpstr>
      <vt:lpstr> 【例2.5】 </vt:lpstr>
      <vt:lpstr>PowerPoint 演示文稿</vt:lpstr>
      <vt:lpstr>2.3  比率估计量及其性质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比率估计量的方差估计</vt:lpstr>
      <vt:lpstr>比率估计量和简单估计量</vt:lpstr>
      <vt:lpstr>比率估计的其他问题</vt:lpstr>
      <vt:lpstr>2.4 回归估计量及其性质</vt:lpstr>
      <vt:lpstr>PowerPoint 演示文稿</vt:lpstr>
      <vt:lpstr>PowerPoint 演示文稿</vt:lpstr>
      <vt:lpstr>PowerPoint 演示文稿</vt:lpstr>
      <vt:lpstr>PowerPoint 演示文稿</vt:lpstr>
      <vt:lpstr>PowerPoint 演示文稿</vt:lpstr>
      <vt:lpstr>各种估计量的精度比较</vt:lpstr>
      <vt:lpstr>2.5  简单随机抽样的实施</vt:lpstr>
      <vt:lpstr>STEPS</vt:lpstr>
      <vt:lpstr>精度margin of error</vt:lpstr>
      <vt:lpstr>样本量足够大时，可用正态分布近似 </vt:lpstr>
      <vt:lpstr>PowerPoint 演示文稿</vt:lpstr>
      <vt:lpstr>总体参数为P的情形</vt:lpstr>
      <vt:lpstr>PowerPoint 演示文稿</vt:lpstr>
      <vt:lpstr>总体方差的估计</vt:lpstr>
      <vt:lpstr>PowerPoint 演示文稿</vt:lpstr>
      <vt:lpstr>PowerPoint 演示文稿</vt:lpstr>
      <vt:lpstr>PowerPoint 演示文稿</vt:lpstr>
      <vt:lpstr>PowerPoint 演示文稿</vt:lpstr>
      <vt:lpstr>其他影响因素</vt:lpstr>
      <vt:lpstr>PowerPoint 演示文稿</vt:lpstr>
      <vt:lpstr>设计效应</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win7-st</cp:lastModifiedBy>
  <cp:revision>298</cp:revision>
  <dcterms:created xsi:type="dcterms:W3CDTF">1601-01-01T00:00:00Z</dcterms:created>
  <dcterms:modified xsi:type="dcterms:W3CDTF">2018-03-30T02:22:49Z</dcterms:modified>
</cp:coreProperties>
</file>