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16" r:id="rId2"/>
    <p:sldMasterId id="2147483755" r:id="rId3"/>
    <p:sldMasterId id="2147483768" r:id="rId4"/>
    <p:sldMasterId id="2147483830" r:id="rId5"/>
    <p:sldMasterId id="2147483843" r:id="rId6"/>
  </p:sldMasterIdLst>
  <p:notesMasterIdLst>
    <p:notesMasterId r:id="rId29"/>
  </p:notesMasterIdLst>
  <p:sldIdLst>
    <p:sldId id="373" r:id="rId7"/>
    <p:sldId id="464" r:id="rId8"/>
    <p:sldId id="416" r:id="rId9"/>
    <p:sldId id="493" r:id="rId10"/>
    <p:sldId id="494" r:id="rId11"/>
    <p:sldId id="495" r:id="rId12"/>
    <p:sldId id="496" r:id="rId13"/>
    <p:sldId id="497" r:id="rId14"/>
    <p:sldId id="498" r:id="rId15"/>
    <p:sldId id="499" r:id="rId16"/>
    <p:sldId id="500" r:id="rId17"/>
    <p:sldId id="501" r:id="rId18"/>
    <p:sldId id="502" r:id="rId19"/>
    <p:sldId id="503" r:id="rId20"/>
    <p:sldId id="504" r:id="rId21"/>
    <p:sldId id="505" r:id="rId22"/>
    <p:sldId id="506" r:id="rId23"/>
    <p:sldId id="507" r:id="rId24"/>
    <p:sldId id="508" r:id="rId25"/>
    <p:sldId id="509" r:id="rId26"/>
    <p:sldId id="510" r:id="rId27"/>
    <p:sldId id="491" r:id="rId28"/>
  </p:sldIdLst>
  <p:sldSz cx="9144000" cy="6858000" type="screen4x3"/>
  <p:notesSz cx="6858000" cy="9144000"/>
  <p:defaultTextStyle>
    <a:defPPr>
      <a:defRPr lang="zh-CN"/>
    </a:defPPr>
    <a:lvl1pPr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algn="ctr" rtl="0" fontAlgn="base">
      <a:lnSpc>
        <a:spcPct val="90000"/>
      </a:lnSpc>
      <a:spcBef>
        <a:spcPct val="0"/>
      </a:spcBef>
      <a:spcAft>
        <a:spcPct val="0"/>
      </a:spcAft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kumimoji="1" sz="5400" b="1" kern="1200">
        <a:solidFill>
          <a:srgbClr val="000000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723" autoAdjust="0"/>
  </p:normalViewPr>
  <p:slideViewPr>
    <p:cSldViewPr>
      <p:cViewPr varScale="1">
        <p:scale>
          <a:sx n="70" d="100"/>
          <a:sy n="70" d="100"/>
        </p:scale>
        <p:origin x="136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>
      <p:cViewPr varScale="1">
        <p:scale>
          <a:sx n="46" d="100"/>
          <a:sy n="46" d="100"/>
        </p:scale>
        <p:origin x="-136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latinLnBrk="1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latinLnBrk="1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1">
              <a:lnSpc>
                <a:spcPct val="100000"/>
              </a:lnSpc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F1DF3026-AC8E-4649-A97C-444E9BDDDED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1404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307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65B8184-3D26-406F-A066-4D8048548D3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2714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2CD132-626F-4BAE-B71B-9329329615F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0792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BFA1B-D846-480F-80F4-6EC1408E9D0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32685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6500" y="315913"/>
            <a:ext cx="7086600" cy="12763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74688" y="1795463"/>
            <a:ext cx="3836987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4075" y="1795463"/>
            <a:ext cx="3836988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CD0EB-C6E4-4770-81CF-C81EE015B2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579633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BEE08-2D53-4F10-8204-949FD481A3E7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B8084-187A-4D7C-8807-34BE84B177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249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F7E60-4F1C-4E2D-B054-4B385750D4B5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F9FA5-3879-4070-B011-7247752DA6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921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80970-7F1A-49EE-9EBA-95E6902C039B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80CB4-3096-49A5-BFF8-E63FC1190A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141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1F110-2DCA-4948-8C5B-E9AF38CC0088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8DA2E-B622-4CED-96F6-BF76A476C7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91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6093F-D598-43F9-945B-EFE099E0B666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4DAF8-327B-4386-B6E8-7804D40D89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05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9868E-897A-45DC-8E1F-842E087A098B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DE4ED-EB29-42EF-A096-477FBC2837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180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2B0BA-DD7B-4C2E-8B79-1A60826FB74F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A0086-1E88-40DD-940A-E1D459ADE03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239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BA1E0-4977-48CE-8B68-F6CC0DECA9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5993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B1D7B-CF66-45DB-8053-0C86D5BBA059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9378B-3460-44DA-9199-9C564ADCF12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100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F7BF4-2A4A-4CFA-BB8E-55695383741F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E9962-258A-48D0-96F6-85336A784B1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594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CB9A5-FC6B-44EE-90F7-54F0ECEF7590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7CA0A-51C2-4B7D-807C-DFB83B3319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406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5921F-3A89-4C37-86CB-E453B155A0B6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4251D-85A8-4C9A-9BC4-E7A85E0695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538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307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13CC319-18D3-4EB2-8535-4891F781ED3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46516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2C3B96-3C89-4C09-8F38-642623BE0EC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2607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191D8F-DD00-4B46-83A3-23432BEE508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18560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29B0ED-5A62-4B03-88ED-B2732EAFF52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88916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373EBA-D14D-4EF0-89E0-630CCA9ED8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24783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088820-7AC8-47A5-B3D9-B2B82196F9F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731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20946-1024-470E-96F9-07D729C011D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00274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1AAEC0-54DD-45B1-9D08-96C958F06E2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91141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AC0CAA-83F0-46EB-8FF5-B99ECE6F54F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9072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F0616-8BC8-4BF2-822F-A0274C9B4DE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52109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4F9E81-0C75-4C78-B0CE-A7DE8198EE4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54101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8885C4-5463-4AA9-BC3D-E58FDBDD840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6521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6500" y="315913"/>
            <a:ext cx="7086600" cy="12763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74688" y="1795463"/>
            <a:ext cx="3836987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4075" y="1795463"/>
            <a:ext cx="3836988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953A8-BAC7-4CB4-8A12-003DE90F53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407573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67401-D0C9-47DC-86A8-86D5CEECDB44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9C0DB-D354-40FC-AE66-20B1C25FA2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9462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3A9F8-7F67-4095-A212-628E7CF0977F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B590C-D336-43E7-95FC-9356541F60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7896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7F1E2-65B4-4D30-A518-CE405F909043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9F9C3-5FFB-4715-9AF7-DED4CFF8BE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8735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BA0B-0D58-4074-9AAC-357143A407C5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6EC27-B40E-4FAA-97E4-4CA12E43FB0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85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757EA2-3306-4D90-8EC5-59BA7B9ADAD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26267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5B87A-8D47-461C-8357-69C4874D08F5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814A9-E8C2-4537-9BC5-5F7A0739F5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8545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B8D97-6AB4-4C19-B405-90E0181D1EAA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1B0274-5A34-4335-B1F1-E9A92DB81D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1407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A3811-C840-49B9-AB3D-ECAD154EF6CD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B67E7-3706-4CF4-AE73-815107AB246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0308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46A7-E45B-47BC-9C71-6C6320DF2E9B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37679-F35D-4394-BA89-E77B77FE02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979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A0337-E295-48CC-962C-28C916AC0AED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814A6-0928-4135-B6A0-F95A851DD0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651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B8E8A-E6DC-44AB-9F05-F5144F1848FD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9BEE3-A133-46C4-AE25-A853DAA0B9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6933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31C78-EB20-423E-B676-C7F0E3940403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80468-4052-4367-8E85-3D58298014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8642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307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FA4D269-C171-4928-BFD9-C27E2431F2F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27639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A31168-A03D-441A-8868-656BED087C5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32521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EB4C4D-57D7-412D-9AD1-16BE51BF5CF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4785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409E2-1215-485C-89C8-617D94009C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53754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67A34-72CB-461C-932F-3B51AA29D8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31007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0D3826-1135-48AD-80B6-D4FA3448948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71665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B47DC5-D5FC-4355-84DF-6722CECC912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43483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582C5C-56F7-4972-B06A-C9714E174D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25663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CB089A-53B0-49E4-AB0C-346A75DB130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5430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F5728D-0622-4543-892F-F1D18C1FDA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09349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29F2B5-A922-49DD-9D3F-0FC65BC9021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75641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D8EEFA-6F79-4AD9-8D98-69AB073734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088825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B35E-8492-4607-9323-6B56A5630F49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0486C-D101-45A9-8616-28EE7790DA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9316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9DF5B-1B1E-43B9-89B3-5B3EF6B26242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C7BF3-7C12-4971-BF93-0AAAAB905B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726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94D835-5BC1-4A37-98D5-BF90A02E024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497774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EF39E-1C86-499E-8A64-DD41ABFE1557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9416C-0909-4F37-BC62-CA76AF7288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0190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A057E-62FD-41FA-8498-C4A958E00070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E26A3-48CE-4EE5-A51D-51D281BDFE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9513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76427-479C-4018-AC8D-12A20DE0FC83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9F07A-7ED4-4BCD-976E-406927BB16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439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FDCEA-73E4-44F3-868C-9DA91819AD5F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848C3-B615-4CDD-AA1A-01B5C947B7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7652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4937-135D-4E32-8B7A-703C5DDEFA1D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8E1CA-ED37-4602-8F3A-81B7DF302DB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5422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13E66-DA0C-4E0B-A3DB-2B97EB3AEEE1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53A75-C1C0-4AF6-A964-F6B205A43B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7563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64915-58F6-47C6-984B-63BF67DB85DC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C78E2-B046-482F-90BA-0C5799B83BA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5132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351E9-8CAE-4DBD-B340-0A40C785294B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C984C-2031-4D25-B510-A9DDA2E5F52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54224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941F-8856-4D3D-9848-A0AB048D814C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199-FD95-4C5F-A730-35B8E74395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08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D3995-632A-46F0-BF3D-24BBCCA31DF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2405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1BC51-ECBD-48C8-B9DC-DAF0DE6924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818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A9F2-1911-4025-857B-B5A4F5A7D68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327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1EFF24F0-34FC-4AA5-B453-C701BF49B4FD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2" name="Group 20"/>
          <p:cNvGrpSpPr>
            <a:grpSpLocks/>
          </p:cNvGrpSpPr>
          <p:nvPr userDrawn="1"/>
        </p:nvGrpSpPr>
        <p:grpSpPr bwMode="auto">
          <a:xfrm>
            <a:off x="7467600" y="4938713"/>
            <a:ext cx="1411288" cy="1919287"/>
            <a:chOff x="4776" y="3278"/>
            <a:chExt cx="889" cy="1209"/>
          </a:xfrm>
        </p:grpSpPr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 rot="2700000" flipH="1">
              <a:off x="5271" y="3870"/>
              <a:ext cx="319" cy="323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6" name="AutoShape 22"/>
            <p:cNvSpPr>
              <a:spLocks noChangeArrowheads="1"/>
            </p:cNvSpPr>
            <p:nvPr/>
          </p:nvSpPr>
          <p:spPr bwMode="auto">
            <a:xfrm rot="13500000" flipH="1">
              <a:off x="4899" y="4037"/>
              <a:ext cx="451" cy="450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7" name="AutoShape 23"/>
            <p:cNvSpPr>
              <a:spLocks noChangeArrowheads="1"/>
            </p:cNvSpPr>
            <p:nvPr/>
          </p:nvSpPr>
          <p:spPr bwMode="auto">
            <a:xfrm rot="16200000" flipH="1">
              <a:off x="5137" y="3279"/>
              <a:ext cx="204" cy="202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8" name="AutoShape 24"/>
            <p:cNvSpPr>
              <a:spLocks noChangeArrowheads="1"/>
            </p:cNvSpPr>
            <p:nvPr/>
          </p:nvSpPr>
          <p:spPr bwMode="auto">
            <a:xfrm rot="5400000" flipH="1">
              <a:off x="5211" y="3571"/>
              <a:ext cx="450" cy="458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9" name="AutoShape 25"/>
            <p:cNvSpPr>
              <a:spLocks noChangeArrowheads="1"/>
            </p:cNvSpPr>
            <p:nvPr/>
          </p:nvSpPr>
          <p:spPr bwMode="auto">
            <a:xfrm rot="8100000" flipH="1">
              <a:off x="5112" y="3627"/>
              <a:ext cx="201" cy="197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4776" y="3724"/>
              <a:ext cx="433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5"/>
                </a:cxn>
                <a:cxn ang="0">
                  <a:pos x="432" y="147"/>
                </a:cxn>
                <a:cxn ang="0">
                  <a:pos x="286" y="0"/>
                </a:cxn>
                <a:cxn ang="0">
                  <a:pos x="0" y="0"/>
                </a:cxn>
              </a:cxnLst>
              <a:rect l="0" t="0" r="r" b="b"/>
              <a:pathLst>
                <a:path w="433" h="148">
                  <a:moveTo>
                    <a:pt x="0" y="0"/>
                  </a:moveTo>
                  <a:lnTo>
                    <a:pt x="143" y="145"/>
                  </a:lnTo>
                  <a:lnTo>
                    <a:pt x="432" y="147"/>
                  </a:lnTo>
                  <a:lnTo>
                    <a:pt x="286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>
              <a:off x="5030" y="3314"/>
              <a:ext cx="288" cy="288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355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2BBF6F2-116F-438B-8AEA-47C3AE5E9580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7FF84-BB13-444F-A3DA-43E7475D302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9F7112E-7140-4D6A-BF34-A0345E9EC949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2" name="Group 20"/>
          <p:cNvGrpSpPr>
            <a:grpSpLocks/>
          </p:cNvGrpSpPr>
          <p:nvPr userDrawn="1"/>
        </p:nvGrpSpPr>
        <p:grpSpPr bwMode="auto">
          <a:xfrm>
            <a:off x="7467600" y="4938713"/>
            <a:ext cx="1411288" cy="1919287"/>
            <a:chOff x="4776" y="3278"/>
            <a:chExt cx="889" cy="1209"/>
          </a:xfrm>
        </p:grpSpPr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 rot="2700000" flipH="1">
              <a:off x="5271" y="3870"/>
              <a:ext cx="319" cy="323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6" name="AutoShape 22"/>
            <p:cNvSpPr>
              <a:spLocks noChangeArrowheads="1"/>
            </p:cNvSpPr>
            <p:nvPr/>
          </p:nvSpPr>
          <p:spPr bwMode="auto">
            <a:xfrm rot="13500000" flipH="1">
              <a:off x="4899" y="4037"/>
              <a:ext cx="451" cy="450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7" name="AutoShape 23"/>
            <p:cNvSpPr>
              <a:spLocks noChangeArrowheads="1"/>
            </p:cNvSpPr>
            <p:nvPr/>
          </p:nvSpPr>
          <p:spPr bwMode="auto">
            <a:xfrm rot="16200000" flipH="1">
              <a:off x="5137" y="3279"/>
              <a:ext cx="204" cy="202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8" name="AutoShape 24"/>
            <p:cNvSpPr>
              <a:spLocks noChangeArrowheads="1"/>
            </p:cNvSpPr>
            <p:nvPr/>
          </p:nvSpPr>
          <p:spPr bwMode="auto">
            <a:xfrm rot="5400000" flipH="1">
              <a:off x="5211" y="3571"/>
              <a:ext cx="450" cy="458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9" name="AutoShape 25"/>
            <p:cNvSpPr>
              <a:spLocks noChangeArrowheads="1"/>
            </p:cNvSpPr>
            <p:nvPr/>
          </p:nvSpPr>
          <p:spPr bwMode="auto">
            <a:xfrm rot="8100000" flipH="1">
              <a:off x="5112" y="3627"/>
              <a:ext cx="201" cy="197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4776" y="3724"/>
              <a:ext cx="433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5"/>
                </a:cxn>
                <a:cxn ang="0">
                  <a:pos x="432" y="147"/>
                </a:cxn>
                <a:cxn ang="0">
                  <a:pos x="286" y="0"/>
                </a:cxn>
                <a:cxn ang="0">
                  <a:pos x="0" y="0"/>
                </a:cxn>
              </a:cxnLst>
              <a:rect l="0" t="0" r="r" b="b"/>
              <a:pathLst>
                <a:path w="433" h="148">
                  <a:moveTo>
                    <a:pt x="0" y="0"/>
                  </a:moveTo>
                  <a:lnTo>
                    <a:pt x="143" y="145"/>
                  </a:lnTo>
                  <a:lnTo>
                    <a:pt x="432" y="147"/>
                  </a:lnTo>
                  <a:lnTo>
                    <a:pt x="286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>
              <a:off x="5030" y="3314"/>
              <a:ext cx="288" cy="288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560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1AD61EF-BC18-4C68-B63F-8FD47775B159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2F2B0D1-FABF-4643-B7AA-167A32DB83C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charset="0"/>
            </a:endParaRPr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4D293A9-BBBD-46D2-A6F7-F057A2F126D4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2" name="Group 20"/>
          <p:cNvGrpSpPr>
            <a:grpSpLocks/>
          </p:cNvGrpSpPr>
          <p:nvPr userDrawn="1"/>
        </p:nvGrpSpPr>
        <p:grpSpPr bwMode="auto">
          <a:xfrm>
            <a:off x="7467600" y="4938713"/>
            <a:ext cx="1411288" cy="1919287"/>
            <a:chOff x="4776" y="3278"/>
            <a:chExt cx="889" cy="1209"/>
          </a:xfrm>
        </p:grpSpPr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 rot="2700000" flipH="1">
              <a:off x="5271" y="3870"/>
              <a:ext cx="319" cy="323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6" name="AutoShape 22"/>
            <p:cNvSpPr>
              <a:spLocks noChangeArrowheads="1"/>
            </p:cNvSpPr>
            <p:nvPr/>
          </p:nvSpPr>
          <p:spPr bwMode="auto">
            <a:xfrm rot="13500000" flipH="1">
              <a:off x="4899" y="4037"/>
              <a:ext cx="451" cy="450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7" name="AutoShape 23"/>
            <p:cNvSpPr>
              <a:spLocks noChangeArrowheads="1"/>
            </p:cNvSpPr>
            <p:nvPr/>
          </p:nvSpPr>
          <p:spPr bwMode="auto">
            <a:xfrm rot="16200000" flipH="1">
              <a:off x="5137" y="3279"/>
              <a:ext cx="204" cy="202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8" name="AutoShape 24"/>
            <p:cNvSpPr>
              <a:spLocks noChangeArrowheads="1"/>
            </p:cNvSpPr>
            <p:nvPr/>
          </p:nvSpPr>
          <p:spPr bwMode="auto">
            <a:xfrm rot="5400000" flipH="1">
              <a:off x="5211" y="3571"/>
              <a:ext cx="450" cy="458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9" name="AutoShape 25"/>
            <p:cNvSpPr>
              <a:spLocks noChangeArrowheads="1"/>
            </p:cNvSpPr>
            <p:nvPr/>
          </p:nvSpPr>
          <p:spPr bwMode="auto">
            <a:xfrm rot="8100000" flipH="1">
              <a:off x="5112" y="3627"/>
              <a:ext cx="201" cy="197"/>
            </a:xfrm>
            <a:prstGeom prst="rtTriangl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4776" y="3724"/>
              <a:ext cx="433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5"/>
                </a:cxn>
                <a:cxn ang="0">
                  <a:pos x="432" y="147"/>
                </a:cxn>
                <a:cxn ang="0">
                  <a:pos x="286" y="0"/>
                </a:cxn>
                <a:cxn ang="0">
                  <a:pos x="0" y="0"/>
                </a:cxn>
              </a:cxnLst>
              <a:rect l="0" t="0" r="r" b="b"/>
              <a:pathLst>
                <a:path w="433" h="148">
                  <a:moveTo>
                    <a:pt x="0" y="0"/>
                  </a:moveTo>
                  <a:lnTo>
                    <a:pt x="143" y="145"/>
                  </a:lnTo>
                  <a:lnTo>
                    <a:pt x="432" y="147"/>
                  </a:lnTo>
                  <a:lnTo>
                    <a:pt x="286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>
              <a:off x="5030" y="3314"/>
              <a:ext cx="288" cy="288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76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E31F16D-697E-4E71-B589-D9D4197C04E5}" type="datetimeFigureOut">
              <a:rPr lang="zh-CN" altLang="en-US"/>
              <a:pPr>
                <a:defRPr/>
              </a:pPr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820F7D1-5760-4D91-B28B-E2E1B8B7308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88" y="0"/>
            <a:ext cx="9072562" cy="2438400"/>
          </a:xfrm>
        </p:spPr>
        <p:txBody>
          <a:bodyPr/>
          <a:lstStyle/>
          <a:p>
            <a:r>
              <a:rPr lang="zh-CN" altLang="en-US" sz="5400" b="1" smtClean="0"/>
              <a:t>第九章 复杂样本的方差估计</a:t>
            </a:r>
            <a:endParaRPr lang="en-US" altLang="zh-CN" sz="54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非独立随机组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zh-CN" altLang="en-US" smtClean="0"/>
                  <a:t>采用不放回抽样方法一次性抽取整体的一个调查样本，然后将该样本随机地分为</a:t>
                </a:r>
                <a:r>
                  <a:rPr lang="en-US" altLang="zh-CN" smtClean="0"/>
                  <a:t>k</a:t>
                </a:r>
                <a:r>
                  <a:rPr lang="zh-CN" altLang="en-US" smtClean="0"/>
                  <a:t>个随机组。</a:t>
                </a:r>
                <a:endParaRPr lang="en-US" altLang="zh-CN" smtClean="0"/>
              </a:p>
              <a:p>
                <a:pPr marL="0" indent="0">
                  <a:buNone/>
                </a:pPr>
                <a:r>
                  <a:rPr lang="zh-CN" altLang="en-US" smtClean="0"/>
                  <a:t>仍以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zh-CN" altLang="en-US" smtClean="0"/>
                  <a:t>表示根据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原始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样本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构造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的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估计量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，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zh-CN" altLang="en-US" smtClean="0"/>
                  <a:t>表示由第</a:t>
                </a:r>
                <a:r>
                  <a:rPr lang="en-US" altLang="zh-CN" smtClean="0"/>
                  <a:t>j</a:t>
                </a:r>
                <a:r>
                  <a:rPr lang="zh-CN" altLang="en-US" smtClean="0"/>
                  <a:t>个随机组构造的估计量，则</a:t>
                </a:r>
                <a:endParaRPr lang="en-US" altLang="zh-CN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</m:ac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961" t="-1926" r="-1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0447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1988840"/>
                <a:ext cx="7772400" cy="411480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</m:acc>
                  </m:oMath>
                </a14:m>
                <a:r>
                  <a:rPr lang="zh-CN" altLang="en-US" b="0" i="1" smtClean="0">
                    <a:latin typeface="Cambria Math" panose="02040503050406030204" pitchFamily="18" charset="0"/>
                  </a:rPr>
                  <a:t>的方差</a:t>
                </a:r>
                <a:r>
                  <a:rPr lang="en-US" altLang="zh-CN" b="0" i="1" smtClean="0">
                    <a:latin typeface="Cambria Math" panose="02040503050406030204" pitchFamily="18" charset="0"/>
                  </a:rPr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zh-CN" alt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acc>
                      </m:e>
                    </m:d>
                  </m:oMath>
                </a14:m>
                <a:r>
                  <a:rPr lang="zh-CN" altLang="en-US" b="0" i="1" smtClean="0">
                    <a:latin typeface="Cambria Math" panose="02040503050406030204" pitchFamily="18" charset="0"/>
                  </a:rPr>
                  <a:t>的随机组估计为：</a:t>
                </a:r>
                <a:endParaRPr lang="en-US" altLang="zh-CN" b="0" i="1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</m:acc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i="1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zh-CN" alt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i="1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</m:acc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1988840"/>
                <a:ext cx="7772400" cy="411480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5810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随机组的划分和组数的确定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smtClean="0"/>
              <a:t>独立随机组不存在随机组的划分问题</a:t>
            </a:r>
            <a:endParaRPr lang="en-US" altLang="zh-CN" sz="2800" smtClean="0"/>
          </a:p>
          <a:p>
            <a:r>
              <a:rPr lang="zh-CN" altLang="en-US" sz="2800"/>
              <a:t>非</a:t>
            </a:r>
            <a:r>
              <a:rPr lang="zh-CN" altLang="en-US" sz="2800" smtClean="0"/>
              <a:t>独立随机组情形，需要考虑如何进行随机组的划分</a:t>
            </a:r>
            <a:endParaRPr lang="en-US" altLang="zh-CN" sz="2800" smtClean="0"/>
          </a:p>
          <a:p>
            <a:r>
              <a:rPr lang="zh-CN" altLang="en-US" sz="2800"/>
              <a:t>随机</a:t>
            </a:r>
            <a:r>
              <a:rPr lang="zh-CN" altLang="en-US" sz="2800" smtClean="0"/>
              <a:t>组的划分的一个基本原则：</a:t>
            </a:r>
            <a:endParaRPr lang="en-US" altLang="zh-CN" sz="2800" smtClean="0"/>
          </a:p>
          <a:p>
            <a:pPr lvl="1"/>
            <a:r>
              <a:rPr lang="zh-CN" altLang="en-US" smtClean="0"/>
              <a:t>每个随机组本质上具有与原始样本相同的抽样设计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025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2060848"/>
                <a:ext cx="7772400" cy="4114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sz="2800" smtClean="0"/>
                  <a:t>在各种抽样方法下，如何进行随机组的划分？</a:t>
                </a:r>
                <a:endParaRPr lang="en-US" altLang="zh-CN" sz="280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zh-CN" altLang="en-US" sz="2400"/>
                  <a:t>不</a:t>
                </a:r>
                <a:r>
                  <a:rPr lang="zh-CN" altLang="en-US" sz="2400" smtClean="0"/>
                  <a:t>放回简单随机抽样或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𝑃𝑆</m:t>
                    </m:r>
                  </m:oMath>
                </a14:m>
                <a:r>
                  <a:rPr lang="zh-CN" altLang="en-US" sz="2400" smtClean="0"/>
                  <a:t>抽样：将原始样本进行随机划分得到</a:t>
                </a:r>
                <a:endParaRPr lang="en-US" altLang="zh-CN" sz="240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zh-CN" altLang="en-US" sz="2400"/>
                  <a:t>等</a:t>
                </a:r>
                <a:r>
                  <a:rPr lang="zh-CN" altLang="en-US" sz="2400" smtClean="0"/>
                  <a:t>概或不等概系统抽样：对原始样本进行系统再抽样的方式形成随机组</a:t>
                </a:r>
                <a:endParaRPr lang="en-US" altLang="zh-CN" sz="240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zh-CN" altLang="en-US" sz="2400"/>
                  <a:t>多</a:t>
                </a:r>
                <a:r>
                  <a:rPr lang="zh-CN" altLang="en-US" sz="2400" smtClean="0"/>
                  <a:t>阶段抽样：将所有末级群（来自同一初级抽样单元的所有基本样本单元的集合）分成</a:t>
                </a:r>
                <a:r>
                  <a:rPr lang="en-US" altLang="zh-CN" sz="2400" smtClean="0"/>
                  <a:t>k</a:t>
                </a:r>
                <a:r>
                  <a:rPr lang="zh-CN" altLang="en-US" sz="2400" smtClean="0"/>
                  <a:t>组得到</a:t>
                </a:r>
                <a:endParaRPr lang="en-US" altLang="zh-CN" sz="2400" smtClean="0"/>
              </a:p>
              <a:p>
                <a:pPr marL="0" indent="0">
                  <a:buNone/>
                </a:pPr>
                <a:r>
                  <a:rPr lang="en-US" altLang="zh-CN" sz="2800" smtClean="0"/>
                  <a:t>……</a:t>
                </a:r>
              </a:p>
              <a:p>
                <a:pPr marL="0" indent="0">
                  <a:buNone/>
                </a:pPr>
                <a:r>
                  <a:rPr lang="zh-CN" altLang="en-US" sz="2800" smtClean="0"/>
                  <a:t>一些情况下，需要将这些原则结合使用</a:t>
                </a:r>
                <a:endParaRPr lang="en-US" altLang="zh-CN" sz="280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2060848"/>
                <a:ext cx="7772400" cy="4114800"/>
              </a:xfrm>
              <a:blipFill rotWithShape="0">
                <a:blip r:embed="rId2"/>
                <a:stretch>
                  <a:fillRect l="-1647" t="-1778" r="-3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5723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随机组数</a:t>
            </a:r>
            <a:r>
              <a:rPr lang="en-US" altLang="zh-CN" smtClean="0"/>
              <a:t>k</a:t>
            </a:r>
            <a:r>
              <a:rPr lang="zh-CN" altLang="en-US" smtClean="0"/>
              <a:t>的确定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899592" y="1988840"/>
                <a:ext cx="7772400" cy="4114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sz="2800" smtClean="0"/>
                  <a:t>随机数</a:t>
                </a:r>
                <a:r>
                  <a:rPr lang="en-US" altLang="zh-CN" sz="2800" smtClean="0"/>
                  <a:t>k</a:t>
                </a:r>
                <a:r>
                  <a:rPr lang="zh-CN" altLang="en-US" sz="2800" smtClean="0"/>
                  <a:t>的确定</a:t>
                </a:r>
                <a:endParaRPr lang="en-US" altLang="zh-CN" sz="2800" smtClean="0"/>
              </a:p>
              <a:p>
                <a:r>
                  <a:rPr lang="zh-CN" altLang="en-US" sz="2800" smtClean="0"/>
                  <a:t>要保证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</m:acc>
                  </m:oMath>
                </a14:m>
                <a:r>
                  <a:rPr lang="zh-CN" altLang="en-US" sz="2800" smtClean="0"/>
                  <a:t>的估计精度</a:t>
                </a:r>
                <a:endParaRPr lang="en-US" altLang="zh-CN" sz="2800" smtClean="0"/>
              </a:p>
              <a:p>
                <a:r>
                  <a:rPr lang="zh-CN" altLang="en-US" sz="2800"/>
                  <a:t>使得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</m:acc>
                  </m:oMath>
                </a14:m>
                <a:r>
                  <a:rPr lang="zh-CN" altLang="en-US" sz="2800" smtClean="0"/>
                  <a:t>的方差估计较为稳定</a:t>
                </a:r>
                <a:endParaRPr lang="en-US" altLang="zh-CN" sz="2800" smtClean="0"/>
              </a:p>
              <a:p>
                <a:pPr marL="0" indent="0">
                  <a:buNone/>
                </a:pPr>
                <a:r>
                  <a:rPr lang="zh-CN" altLang="en-US" sz="2800" smtClean="0"/>
                  <a:t>采用变异系数准则：</a:t>
                </a:r>
                <a:endParaRPr lang="en-US" altLang="zh-CN" sz="2800" smtClean="0"/>
              </a:p>
              <a:p>
                <a:pPr marL="0" indent="0">
                  <a:buNone/>
                </a:pPr>
                <a:r>
                  <a:rPr lang="zh-CN" altLang="en-US" sz="2800" smtClean="0"/>
                  <a:t>给定需要的精度水平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𝐶𝑉</m:t>
                        </m:r>
                      </m:e>
                      <m:sup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sz="2800" smtClean="0"/>
                  <a:t>，选择随机组数</a:t>
                </a:r>
                <a:r>
                  <a:rPr lang="en-US" altLang="zh-CN" sz="2800" smtClean="0"/>
                  <a:t>k</a:t>
                </a:r>
                <a:r>
                  <a:rPr lang="zh-CN" altLang="en-US" sz="2800" smtClean="0"/>
                  <a:t>，使得</a:t>
                </a:r>
                <a:endParaRPr lang="en-US" altLang="zh-CN" sz="280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𝐶𝑉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zh-CN" alt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i="1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</m:acc>
                            </m:e>
                          </m:d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  <m:d>
                                    <m:dPr>
                                      <m:ctrlP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zh-CN" alt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zh-CN" alt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zh-CN" alt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  <m:t>𝜃</m:t>
                                              </m:r>
                                            </m:e>
                                          </m:acc>
                                        </m:e>
                                      </m:acc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̂"/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</m:ac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𝐶𝑉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9592" y="1988840"/>
                <a:ext cx="7772400" cy="4114800"/>
              </a:xfrm>
              <a:blipFill rotWithShape="0">
                <a:blip r:embed="rId2"/>
                <a:stretch>
                  <a:fillRect l="-1647" t="-1778" r="-4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5889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第四节 刀切法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213285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zh-CN" altLang="zh-CN" sz="2800"/>
              <a:t>刀切法（</a:t>
            </a:r>
            <a:r>
              <a:rPr lang="en-US" altLang="zh-CN" sz="2800"/>
              <a:t>Jackknife method</a:t>
            </a:r>
            <a:r>
              <a:rPr lang="zh-CN" altLang="zh-CN" sz="2800"/>
              <a:t>）也是一种重抽样方法。也是从原始样本的几个子样本中得出所感兴趣的参数的估计值，然后通过子样本估计值间的变异来估计原始样本估计量的方差</a:t>
            </a:r>
            <a:r>
              <a:rPr lang="zh-CN" altLang="zh-CN" sz="2800" smtClean="0"/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41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2060848"/>
                <a:ext cx="7772400" cy="4114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sz="2800" smtClean="0"/>
                  <a:t>假设按照某抽样设计得到一个初始样本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sz="2800" smtClean="0"/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sz="2800" smtClean="0"/>
                  <a:t>独立同分布。目标参数设为</a:t>
                </a:r>
                <a14:m>
                  <m:oMath xmlns:m="http://schemas.openxmlformats.org/officeDocument/2006/math">
                    <m:r>
                      <a:rPr lang="zh-CN" altLang="en-US" sz="280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zh-CN" altLang="en-US" sz="2800" smtClean="0"/>
                  <a:t>。</a:t>
                </a:r>
                <a:endParaRPr lang="en-US" altLang="zh-CN" sz="2800" smtClean="0"/>
              </a:p>
              <a:p>
                <a:pPr marL="0" indent="0">
                  <a:buNone/>
                </a:pPr>
                <a:r>
                  <a:rPr lang="zh-CN" altLang="en-US" sz="2800" smtClean="0"/>
                  <a:t>现将初始样本分成</a:t>
                </a:r>
                <a:r>
                  <a:rPr lang="en-US" altLang="zh-CN" sz="2800" smtClean="0"/>
                  <a:t>k</a:t>
                </a:r>
                <a:r>
                  <a:rPr lang="zh-CN" altLang="en-US" sz="2800" smtClean="0"/>
                  <a:t>组大小都为</a:t>
                </a:r>
                <a:r>
                  <a:rPr lang="en-US" altLang="zh-CN" sz="2800" smtClean="0"/>
                  <a:t>m</a:t>
                </a:r>
                <a:r>
                  <a:rPr lang="zh-CN" altLang="en-US" sz="2800" smtClean="0"/>
                  <a:t>的子样本组，即有</a:t>
                </a:r>
                <a14:m>
                  <m:oMath xmlns:m="http://schemas.openxmlformats.org/officeDocument/2006/math"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𝑚𝑘</m:t>
                    </m:r>
                  </m:oMath>
                </a14:m>
                <a:r>
                  <a:rPr lang="zh-CN" altLang="en-US" sz="2800" smtClean="0"/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zh-CN" altLang="en-US" sz="2800" smtClean="0"/>
                  <a:t>称为弃</a:t>
                </a:r>
                <a:r>
                  <a:rPr lang="en-US" altLang="zh-CN" sz="2800" smtClean="0"/>
                  <a:t>1-</a:t>
                </a:r>
                <a:r>
                  <a:rPr lang="zh-CN" altLang="en-US" sz="2800" smtClean="0"/>
                  <a:t>刀切法估计量，表示舍弃第</a:t>
                </a:r>
                <a:r>
                  <a:rPr lang="en-US" altLang="zh-CN" sz="2800" smtClean="0"/>
                  <a:t>j</a:t>
                </a:r>
                <a:r>
                  <a:rPr lang="zh-CN" altLang="en-US" sz="2800" smtClean="0"/>
                  <a:t>组子样本后，用与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28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zh-CN" altLang="en-US" sz="2800" smtClean="0"/>
                  <a:t>相同的方式构造的</a:t>
                </a:r>
                <a14:m>
                  <m:oMath xmlns:m="http://schemas.openxmlformats.org/officeDocument/2006/math">
                    <m:r>
                      <a:rPr lang="zh-CN" altLang="en-US" sz="280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zh-CN" altLang="en-US" sz="2800" smtClean="0"/>
                  <a:t>的估计量，为：</a:t>
                </a:r>
                <a:endParaRPr lang="en-US" altLang="zh-CN" sz="280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zh-CN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280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𝑘</m:t>
                      </m:r>
                      <m:acc>
                        <m:accPr>
                          <m:chr m:val="̂"/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28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−(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−1)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28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zh-CN" altLang="en-US" sz="280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2060848"/>
                <a:ext cx="7772400" cy="4114800"/>
              </a:xfrm>
              <a:blipFill rotWithShape="0">
                <a:blip r:embed="rId2"/>
                <a:stretch>
                  <a:fillRect l="-1647" t="-1481" r="-1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5583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zh-CN" altLang="en-US" smtClean="0"/>
                  <a:t>定义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zh-CN" altLang="en-US" smtClean="0"/>
                  <a:t>的刀切法估计量为：</a:t>
                </a:r>
                <a:endParaRPr lang="en-US" altLang="zh-CN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</m:ac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altLang="zh-CN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acc>
                      </m:e>
                    </m:d>
                  </m:oMath>
                </a14:m>
                <a:r>
                  <a:rPr lang="zh-CN" altLang="en-US" smtClean="0"/>
                  <a:t>的一个估计为：</a:t>
                </a:r>
                <a:endParaRPr lang="en-US" altLang="zh-CN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</m:acc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altLang="zh-CN" smtClean="0"/>
              </a:p>
              <a:p>
                <a:pPr marL="0" indent="0">
                  <a:buNone/>
                </a:pPr>
                <a:endParaRPr lang="zh-CN" altLang="en-US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961" t="-2370" b="-2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5171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有限总体的刀切法方差估计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mtClean="0"/>
              <a:t>1.</a:t>
            </a:r>
            <a:r>
              <a:rPr lang="zh-CN" altLang="en-US" smtClean="0"/>
              <a:t>放回的简单随机抽样</a:t>
            </a:r>
            <a:endParaRPr lang="en-US" altLang="zh-CN" smtClean="0"/>
          </a:p>
          <a:p>
            <a:pPr marL="0" indent="0">
              <a:buNone/>
            </a:pPr>
            <a:endParaRPr lang="en-US" altLang="zh-CN" smtClean="0"/>
          </a:p>
          <a:p>
            <a:pPr marL="0" indent="0">
              <a:buNone/>
            </a:pPr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775" y="2708920"/>
            <a:ext cx="7492123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01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mtClean="0"/>
              <a:t>2.</a:t>
            </a:r>
            <a:r>
              <a:rPr lang="zh-CN" altLang="en-US" smtClean="0"/>
              <a:t>放回的</a:t>
            </a:r>
            <a:r>
              <a:rPr lang="en-US" altLang="zh-CN" smtClean="0"/>
              <a:t>PPS</a:t>
            </a:r>
            <a:r>
              <a:rPr lang="zh-CN" altLang="en-US" smtClean="0"/>
              <a:t>抽样</a:t>
            </a:r>
            <a:endParaRPr lang="en-US" altLang="zh-CN" smtClean="0"/>
          </a:p>
          <a:p>
            <a:pPr marL="0" indent="0">
              <a:buNone/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938" y="2492896"/>
            <a:ext cx="7449794" cy="363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355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smtClean="0"/>
              <a:t>第一节   概述</a:t>
            </a:r>
            <a:endParaRPr lang="en-US" altLang="zh-CN" b="1" smtClean="0"/>
          </a:p>
          <a:p>
            <a:r>
              <a:rPr lang="zh-CN" altLang="en-US" b="1" smtClean="0"/>
              <a:t>第二节   直接推导法</a:t>
            </a:r>
            <a:endParaRPr lang="en-US" altLang="zh-CN" b="1" smtClean="0"/>
          </a:p>
          <a:p>
            <a:r>
              <a:rPr lang="zh-CN" altLang="en-US" b="1" smtClean="0"/>
              <a:t>第三节   </a:t>
            </a:r>
            <a:r>
              <a:rPr lang="zh-CN" altLang="en-US" b="1"/>
              <a:t>随机</a:t>
            </a:r>
            <a:r>
              <a:rPr lang="zh-CN" altLang="en-US" b="1" smtClean="0"/>
              <a:t>组法</a:t>
            </a:r>
            <a:endParaRPr lang="en-US" altLang="zh-CN" b="1" smtClean="0"/>
          </a:p>
          <a:p>
            <a:r>
              <a:rPr lang="zh-CN" altLang="en-US" b="1" smtClean="0"/>
              <a:t>第四节   刀切法</a:t>
            </a:r>
            <a:endParaRPr lang="en-US" altLang="zh-CN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988840"/>
                <a:ext cx="8446485" cy="432048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zh-CN" sz="2800" smtClean="0"/>
                  <a:t>3.</a:t>
                </a:r>
                <a:r>
                  <a:rPr lang="zh-CN" altLang="en-US" sz="2800" smtClean="0"/>
                  <a:t>不放回的简单随机抽样</a:t>
                </a:r>
                <a:endParaRPr lang="en-US" altLang="zh-CN" sz="2800" smtClean="0"/>
              </a:p>
              <a:p>
                <a:pPr marL="0" indent="0">
                  <a:buNone/>
                </a:pPr>
                <a:r>
                  <a:rPr lang="zh-CN" altLang="en-US" sz="2000"/>
                  <a:t>假设采用不放回简单随机抽样抽取一个样本量为 </a:t>
                </a:r>
                <a:r>
                  <a:rPr lang="en-US" altLang="zh-CN" sz="2000" smtClean="0"/>
                  <a:t>n</a:t>
                </a:r>
                <a:r>
                  <a:rPr lang="zh-CN" altLang="en-US" sz="2000" smtClean="0"/>
                  <a:t>的</a:t>
                </a:r>
                <a:r>
                  <a:rPr lang="zh-CN" altLang="en-US" sz="2000"/>
                  <a:t>样本。将该样本分成大小</a:t>
                </a:r>
                <a:r>
                  <a:rPr lang="zh-CN" altLang="en-US" sz="2000" smtClean="0"/>
                  <a:t>为</a:t>
                </a:r>
                <a:r>
                  <a:rPr lang="en-US" altLang="zh-CN" sz="2000" smtClean="0"/>
                  <a:t>m</a:t>
                </a:r>
                <a:r>
                  <a:rPr lang="zh-CN" altLang="en-US" sz="2000" smtClean="0"/>
                  <a:t>的</a:t>
                </a:r>
                <a:r>
                  <a:rPr lang="en-US" altLang="zh-CN" sz="2000" smtClean="0"/>
                  <a:t>k</a:t>
                </a:r>
                <a:r>
                  <a:rPr lang="zh-CN" altLang="en-US" sz="2000" smtClean="0"/>
                  <a:t>个随机组，即有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𝑚𝑘</m:t>
                    </m:r>
                  </m:oMath>
                </a14:m>
                <a:r>
                  <a:rPr lang="zh-CN" altLang="en-US" sz="2000" smtClean="0"/>
                  <a:t>。</a:t>
                </a:r>
                <a:r>
                  <a:rPr lang="zh-CN" altLang="en-US" sz="2000"/>
                  <a:t>由于抽样是不放回的，随机组之间就不独立</a:t>
                </a:r>
                <a:r>
                  <a:rPr lang="zh-CN" altLang="en-US" sz="2000" smtClean="0"/>
                  <a:t>了。令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zh-CN" altLang="en-US" sz="2000" smtClean="0"/>
                  <a:t>由于</a:t>
                </a:r>
                <a:r>
                  <a:rPr lang="zh-CN" altLang="en-US" sz="2000"/>
                  <a:t>其为线性形式，故</a:t>
                </a:r>
                <a:r>
                  <a:rPr lang="zh-CN" altLang="en-US" sz="2000" smtClean="0"/>
                  <a:t>总体均值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zh-CN" altLang="en-US" sz="2000" smtClean="0"/>
                  <a:t>的</a:t>
                </a:r>
                <a:r>
                  <a:rPr lang="zh-CN" altLang="en-US" sz="2000"/>
                  <a:t>刀切法估计量即为</a:t>
                </a:r>
                <a:r>
                  <a:rPr lang="zh-CN" altLang="en-US" sz="2000" smtClean="0"/>
                  <a:t>其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zh-CN" altLang="en-US" sz="2000" smtClean="0"/>
                  <a:t>本身</a:t>
                </a:r>
                <a:r>
                  <a:rPr lang="en-US" altLang="zh-CN" sz="200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zh-CN" alt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280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</m:acc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28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altLang="zh-CN" sz="280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zh-CN" alt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0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</m:acc>
                  </m:oMath>
                </a14:m>
                <a:r>
                  <a:rPr lang="zh-CN" altLang="en-US" sz="2000" smtClean="0"/>
                  <a:t>的方差估计为：</a:t>
                </a:r>
                <a:endParaRPr lang="en-US" altLang="zh-CN" sz="200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altLang="zh-CN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zh-CN" alt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2800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</m:acc>
                        </m:e>
                      </m:d>
                      <m:r>
                        <a:rPr lang="en-US" altLang="zh-CN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sz="2800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8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zh-CN" alt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sz="2800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</m:acc>
                              <m: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sSubSup>
                                <m:sSubSup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8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acc>
                                </m:e>
                                <m:sub>
                                  <m:d>
                                    <m:dPr>
                                      <m:ctrlP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</m:d>
                                </m:sub>
                                <m:sup/>
                              </m:sSub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altLang="zh-CN" sz="2800" smtClean="0"/>
              </a:p>
              <a:p>
                <a:pPr marL="0" indent="0">
                  <a:buNone/>
                </a:pPr>
                <a:endParaRPr lang="en-US" altLang="zh-CN" sz="2800" smtClean="0"/>
              </a:p>
              <a:p>
                <a:pPr marL="0" indent="0">
                  <a:buNone/>
                </a:pPr>
                <a:endParaRPr lang="en-US" altLang="zh-CN" sz="2800" smtClean="0"/>
              </a:p>
              <a:p>
                <a:pPr marL="0" indent="0">
                  <a:buNone/>
                </a:pPr>
                <a:endParaRPr lang="zh-CN" altLang="en-US" sz="280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988840"/>
                <a:ext cx="8446485" cy="4320480"/>
              </a:xfrm>
              <a:blipFill rotWithShape="0">
                <a:blip r:embed="rId2"/>
                <a:stretch>
                  <a:fillRect l="-1443" t="-1693" b="-9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584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1182688" y="2017712"/>
                <a:ext cx="7772400" cy="484028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zh-CN" smtClean="0"/>
                  <a:t>4.</a:t>
                </a:r>
                <a:r>
                  <a:rPr lang="zh-CN" altLang="en-US" smtClean="0"/>
                  <a:t>用于比率估计</a:t>
                </a:r>
                <a:endParaRPr lang="en-US" altLang="zh-CN" smtClean="0"/>
              </a:p>
              <a:p>
                <a:pPr marL="0" indent="0">
                  <a:buNone/>
                </a:pPr>
                <a:r>
                  <a:rPr lang="zh-CN" altLang="en-US" sz="2000"/>
                  <a:t>假定要估计</a:t>
                </a:r>
                <a:r>
                  <a:rPr lang="zh-CN" altLang="en-US" sz="2000" smtClean="0"/>
                  <a:t>比值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zh-CN" altLang="en-US" sz="2000" smtClean="0"/>
                  <a:t>，其中</a:t>
                </a:r>
                <a:r>
                  <a:rPr lang="en-US" altLang="zh-CN" sz="2000" smtClean="0"/>
                  <a:t>Y</a:t>
                </a:r>
                <a:r>
                  <a:rPr lang="zh-CN" altLang="en-US" sz="2000" smtClean="0"/>
                  <a:t>与</a:t>
                </a:r>
                <a:r>
                  <a:rPr lang="en-US" altLang="zh-CN" sz="2000" smtClean="0"/>
                  <a:t>X</a:t>
                </a:r>
                <a:r>
                  <a:rPr lang="zh-CN" altLang="en-US" sz="2000" smtClean="0"/>
                  <a:t>是</a:t>
                </a:r>
                <a:r>
                  <a:rPr lang="zh-CN" altLang="en-US" sz="2000"/>
                  <a:t>总体总和。通常的</a:t>
                </a:r>
                <a:r>
                  <a:rPr lang="zh-CN" altLang="en-US" sz="2000" smtClean="0"/>
                  <a:t>估计量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/</m:t>
                    </m:r>
                    <m:acc>
                      <m:accPr>
                        <m:chr m:val="̂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zh-CN" altLang="en-US" sz="2000" smtClean="0"/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zh-CN" altLang="en-US" sz="2000" smtClean="0"/>
                  <a:t>、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zh-CN" altLang="en-US" sz="2000" smtClean="0"/>
                  <a:t>是</a:t>
                </a:r>
                <a:r>
                  <a:rPr lang="zh-CN" altLang="en-US" sz="2000"/>
                  <a:t>基于特定抽样方案的总体总和的估计。将样本分成大小</a:t>
                </a:r>
                <a:r>
                  <a:rPr lang="zh-CN" altLang="en-US" sz="2000" smtClean="0"/>
                  <a:t>为</a:t>
                </a:r>
                <a:r>
                  <a:rPr lang="en-US" altLang="zh-CN" sz="2000" smtClean="0"/>
                  <a:t>m</a:t>
                </a:r>
                <a:r>
                  <a:rPr lang="zh-CN" altLang="en-US" sz="2000" smtClean="0"/>
                  <a:t>的</a:t>
                </a:r>
                <a:r>
                  <a:rPr lang="en-US" altLang="zh-CN" sz="2000" smtClean="0"/>
                  <a:t>k</a:t>
                </a:r>
                <a:r>
                  <a:rPr lang="zh-CN" altLang="en-US" sz="2000" smtClean="0"/>
                  <a:t>个</a:t>
                </a:r>
                <a:r>
                  <a:rPr lang="zh-CN" altLang="en-US" sz="2000"/>
                  <a:t>随机</a:t>
                </a:r>
                <a:r>
                  <a:rPr lang="zh-CN" altLang="en-US" sz="2000" smtClean="0"/>
                  <a:t>组，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𝑚𝑘</m:t>
                    </m:r>
                  </m:oMath>
                </a14:m>
                <a:r>
                  <a:rPr lang="zh-CN" altLang="en-US" sz="2000" smtClean="0"/>
                  <a:t>，则</a:t>
                </a:r>
                <a:endParaRPr lang="en-US" altLang="zh-CN" sz="200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acc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acc>
                        <m:accPr>
                          <m:chr m:val="̂"/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−(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−1)</m:t>
                      </m:r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acc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altLang="zh-CN" sz="2000" smtClean="0"/>
              </a:p>
              <a:p>
                <a:pPr marL="0" indent="0">
                  <a:buNone/>
                </a:pPr>
                <a:r>
                  <a:rPr lang="en-US" altLang="zh-CN" sz="2000" smtClean="0"/>
                  <a:t>R</a:t>
                </a:r>
                <a:r>
                  <a:rPr lang="zh-CN" altLang="en-US" sz="2000" smtClean="0"/>
                  <a:t>的刀切法估计：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zh-CN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e>
                    </m:acc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  <m:e>
                        <m:sSub>
                          <m:sSub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sz="2000" smtClean="0"/>
              </a:p>
              <a:p>
                <a:pPr marL="0" indent="0">
                  <a:buNone/>
                </a:pPr>
                <a:r>
                  <a:rPr lang="zh-CN" altLang="en-US" sz="2000" smtClean="0"/>
                  <a:t>方差估计：</a:t>
                </a:r>
                <a:endParaRPr lang="en-US" altLang="zh-CN" sz="200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/>
                              </m:sSub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acc>
                                </m:e>
                              </m:acc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altLang="zh-CN" sz="200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/>
                              </m:sSub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acc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zh-CN" altLang="en-US" sz="200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2688" y="2017712"/>
                <a:ext cx="7772400" cy="4840287"/>
              </a:xfrm>
              <a:blipFill rotWithShape="0">
                <a:blip r:embed="rId2"/>
                <a:stretch>
                  <a:fillRect l="-1961" t="-18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4331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835696" y="2564904"/>
            <a:ext cx="5904656" cy="2160240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Thank you ~</a:t>
            </a:r>
            <a:endParaRPr lang="zh-CN" altLang="en-US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smtClean="0"/>
              <a:t>第一节 概述</a:t>
            </a:r>
            <a:endParaRPr lang="zh-CN" altLang="zh-CN" b="1" smtClean="0"/>
          </a:p>
        </p:txBody>
      </p:sp>
      <p:sp>
        <p:nvSpPr>
          <p:cNvPr id="4" name="文本框 3"/>
          <p:cNvSpPr txBox="1"/>
          <p:nvPr/>
        </p:nvSpPr>
        <p:spPr>
          <a:xfrm>
            <a:off x="263072" y="2204864"/>
            <a:ext cx="8880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rgbClr val="0070C0"/>
              </a:buClr>
            </a:pPr>
            <a:r>
              <a:rPr lang="zh-CN" altLang="en-US" sz="2800" smtClean="0">
                <a:solidFill>
                  <a:schemeClr val="tx1"/>
                </a:solidFill>
              </a:rPr>
              <a:t>一</a:t>
            </a:r>
            <a:r>
              <a:rPr lang="en-US" altLang="zh-CN" sz="2800" smtClean="0">
                <a:solidFill>
                  <a:schemeClr val="tx1"/>
                </a:solidFill>
              </a:rPr>
              <a:t>. </a:t>
            </a:r>
            <a:r>
              <a:rPr lang="zh-CN" altLang="en-US" sz="2800" smtClean="0">
                <a:solidFill>
                  <a:schemeClr val="tx1"/>
                </a:solidFill>
              </a:rPr>
              <a:t>什么是复杂样本</a:t>
            </a:r>
            <a:endParaRPr lang="en-US" altLang="zh-CN" sz="2800">
              <a:solidFill>
                <a:schemeClr val="tx1"/>
              </a:solidFill>
            </a:endParaRPr>
          </a:p>
          <a:p>
            <a:pPr marL="914400" lvl="1" indent="-457200" algn="l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zh-CN" altLang="en-US" sz="2800" smtClean="0">
                <a:solidFill>
                  <a:schemeClr val="tx1"/>
                </a:solidFill>
              </a:rPr>
              <a:t>指的是从一个比较复杂的抽样调查中得到的样本</a:t>
            </a:r>
            <a:endParaRPr lang="en-US" altLang="zh-CN" sz="2800" smtClean="0">
              <a:solidFill>
                <a:schemeClr val="tx1"/>
              </a:solidFill>
            </a:endParaRPr>
          </a:p>
          <a:p>
            <a:pPr algn="l">
              <a:buClr>
                <a:srgbClr val="0070C0"/>
              </a:buClr>
            </a:pPr>
            <a:endParaRPr lang="en-US" altLang="zh-CN" sz="2800" smtClean="0">
              <a:solidFill>
                <a:schemeClr val="tx1"/>
              </a:solidFill>
            </a:endParaRPr>
          </a:p>
          <a:p>
            <a:pPr algn="l">
              <a:buClr>
                <a:srgbClr val="0070C0"/>
              </a:buClr>
            </a:pPr>
            <a:r>
              <a:rPr lang="zh-CN" altLang="en-US" sz="2800" smtClean="0">
                <a:solidFill>
                  <a:schemeClr val="tx1"/>
                </a:solidFill>
              </a:rPr>
              <a:t>二</a:t>
            </a:r>
            <a:r>
              <a:rPr lang="en-US" altLang="zh-CN" sz="2800" smtClean="0">
                <a:solidFill>
                  <a:schemeClr val="tx1"/>
                </a:solidFill>
              </a:rPr>
              <a:t>.</a:t>
            </a:r>
            <a:r>
              <a:rPr lang="zh-CN" altLang="en-US" sz="2800" smtClean="0">
                <a:solidFill>
                  <a:schemeClr val="tx1"/>
                </a:solidFill>
              </a:rPr>
              <a:t>复杂抽样调查</a:t>
            </a:r>
            <a:endParaRPr lang="en-US" altLang="zh-CN" sz="2800" smtClean="0">
              <a:solidFill>
                <a:schemeClr val="tx1"/>
              </a:solidFill>
            </a:endParaRPr>
          </a:p>
          <a:p>
            <a:pPr marL="914400" lvl="1" indent="-457200" algn="l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zh-CN" altLang="en-US" sz="2400"/>
              <a:t>抽样</a:t>
            </a:r>
            <a:r>
              <a:rPr lang="zh-CN" altLang="en-US" sz="2400" smtClean="0"/>
              <a:t>设计复杂</a:t>
            </a:r>
            <a:endParaRPr lang="en-US" altLang="zh-CN" sz="2400" smtClean="0"/>
          </a:p>
          <a:p>
            <a:pPr marL="914400" lvl="1" indent="-457200" algn="l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zh-CN" altLang="en-US" sz="2400" smtClean="0"/>
              <a:t>调查估计量复杂</a:t>
            </a:r>
            <a:endParaRPr lang="en-US" altLang="zh-CN" sz="2400"/>
          </a:p>
          <a:p>
            <a:pPr algn="l">
              <a:buClr>
                <a:srgbClr val="0070C0"/>
              </a:buClr>
            </a:pPr>
            <a:endParaRPr lang="en-US" altLang="zh-CN" sz="2800" smtClean="0">
              <a:solidFill>
                <a:schemeClr val="tx1"/>
              </a:solidFill>
            </a:endParaRPr>
          </a:p>
          <a:p>
            <a:pPr algn="l">
              <a:buClr>
                <a:srgbClr val="0070C0"/>
              </a:buClr>
            </a:pPr>
            <a:r>
              <a:rPr lang="zh-CN" altLang="en-US" sz="2800" smtClean="0">
                <a:solidFill>
                  <a:schemeClr val="tx1"/>
                </a:solidFill>
              </a:rPr>
              <a:t>三</a:t>
            </a:r>
            <a:r>
              <a:rPr lang="en-US" altLang="zh-CN" sz="2800" smtClean="0">
                <a:solidFill>
                  <a:schemeClr val="tx1"/>
                </a:solidFill>
              </a:rPr>
              <a:t>.</a:t>
            </a:r>
            <a:r>
              <a:rPr lang="zh-CN" altLang="en-US" sz="2800" smtClean="0">
                <a:solidFill>
                  <a:schemeClr val="tx1"/>
                </a:solidFill>
              </a:rPr>
              <a:t>复杂样本的方差估计方法</a:t>
            </a:r>
            <a:endParaRPr lang="en-US" altLang="zh-CN" sz="2800" smtClean="0">
              <a:solidFill>
                <a:schemeClr val="tx1"/>
              </a:solidFill>
            </a:endParaRPr>
          </a:p>
          <a:p>
            <a:pPr marL="914400" lvl="1" indent="-457200" algn="l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zh-CN" altLang="en-US" sz="2400" smtClean="0">
                <a:solidFill>
                  <a:schemeClr val="tx1"/>
                </a:solidFill>
              </a:rPr>
              <a:t>直接推导法</a:t>
            </a:r>
            <a:endParaRPr lang="en-US" altLang="zh-CN" sz="2400" smtClean="0">
              <a:solidFill>
                <a:schemeClr val="tx1"/>
              </a:solidFill>
            </a:endParaRPr>
          </a:p>
          <a:p>
            <a:pPr marL="914400" lvl="1" indent="-457200" algn="l">
              <a:buClr>
                <a:srgbClr val="0070C0"/>
              </a:buClr>
              <a:buFont typeface="Wingdings" panose="05000000000000000000" pitchFamily="2" charset="2"/>
              <a:buChar char="n"/>
            </a:pPr>
            <a:r>
              <a:rPr lang="zh-CN" altLang="en-US" sz="2400">
                <a:solidFill>
                  <a:schemeClr val="tx1"/>
                </a:solidFill>
              </a:rPr>
              <a:t>重</a:t>
            </a:r>
            <a:r>
              <a:rPr lang="zh-CN" altLang="en-US" sz="2400" smtClean="0">
                <a:solidFill>
                  <a:schemeClr val="tx1"/>
                </a:solidFill>
              </a:rPr>
              <a:t>抽样法：随机组法、刀切法、自助法等</a:t>
            </a:r>
            <a:endParaRPr lang="en-US" altLang="zh-CN" sz="2400" smtClean="0">
              <a:solidFill>
                <a:schemeClr val="tx1"/>
              </a:solidFill>
            </a:endParaRPr>
          </a:p>
          <a:p>
            <a:pPr algn="l">
              <a:buClr>
                <a:srgbClr val="00B0F0"/>
              </a:buClr>
            </a:pPr>
            <a:endParaRPr lang="en-US" altLang="zh-CN" sz="2800" smtClean="0">
              <a:solidFill>
                <a:schemeClr val="tx1"/>
              </a:solidFill>
            </a:endParaRPr>
          </a:p>
          <a:p>
            <a:pPr algn="l"/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第二节 直接推导法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2060848"/>
                <a:ext cx="7772400" cy="4114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smtClean="0"/>
                  <a:t>直接推导出参数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zh-CN" altLang="en-US" smtClean="0"/>
                  <a:t>的估计量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zh-CN" altLang="en-US" smtClean="0"/>
                  <a:t>的方差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mtClean="0"/>
                  <a:t>的精确公式或近似数学表达式</a:t>
                </a:r>
                <a:endParaRPr lang="zh-CN" altLang="en-US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2060848"/>
                <a:ext cx="7772400" cy="4114800"/>
              </a:xfrm>
              <a:blipFill rotWithShape="0">
                <a:blip r:embed="rId2"/>
                <a:stretch>
                  <a:fillRect l="-2039" t="-19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635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精确公式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2060848"/>
                <a:ext cx="7772400" cy="4114800"/>
              </a:xfrm>
            </p:spPr>
            <p:txBody>
              <a:bodyPr/>
              <a:lstStyle/>
              <a:p>
                <a:r>
                  <a:rPr lang="zh-CN" altLang="en-US" sz="2800" smtClean="0"/>
                  <a:t>目标估计量可以表示为均值或总量的线性组合</a:t>
                </a:r>
                <a:endParaRPr lang="en-US" altLang="zh-CN" sz="2800" smtClean="0"/>
              </a:p>
              <a:p>
                <a:pPr marL="0" indent="0">
                  <a:buNone/>
                </a:pPr>
                <a:r>
                  <a:rPr lang="zh-CN" altLang="en-US" sz="2800" smtClean="0"/>
                  <a:t>假设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…,</m:t>
                        </m:r>
                        <m:acc>
                          <m:accPr>
                            <m:chr m:val="̂"/>
                            <m:ctrlPr>
                              <a:rPr lang="en-US" altLang="zh-CN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zh-CN" altLang="en-US" sz="2800" smtClean="0"/>
                  <a:t>是</a:t>
                </a:r>
                <a:r>
                  <a:rPr lang="en-US" altLang="zh-CN" sz="2800" smtClean="0"/>
                  <a:t>k</a:t>
                </a:r>
                <a:r>
                  <a:rPr lang="zh-CN" altLang="en-US" sz="2800" smtClean="0"/>
                  <a:t>个总体总量的无偏估计，现要估计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zh-CN" altLang="en-US" sz="2800" smtClean="0"/>
                  <a:t>的方差，且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  <m:e>
                        <m:sSub>
                          <m:sSub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sz="2800" smtClean="0"/>
                  <a:t>，则</a:t>
                </a:r>
                <a:endParaRPr lang="en-US" altLang="zh-CN" sz="280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zh-CN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d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800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altLang="zh-CN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zh-CN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bSup>
                            <m:sSubSup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acc>
                                <m:accPr>
                                  <m:chr m:val="̂"/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8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acc>
                                </m:e>
                              </m:acc>
                            </m:e>
                            <m:sub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+2</m:t>
                      </m:r>
                      <m:nary>
                        <m:naryPr>
                          <m:chr m:val="∑"/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brk m:alnAt="23"/>
                                </m:r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𝑐𝑜𝑣</m:t>
                              </m:r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altLang="zh-CN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zh-CN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altLang="zh-CN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zh-CN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altLang="zh-CN" sz="2800" smtClean="0"/>
              </a:p>
              <a:p>
                <a:pPr marL="0" indent="0">
                  <a:buNone/>
                </a:pPr>
                <a:endParaRPr lang="en-US" altLang="zh-CN" sz="2800" smtClean="0"/>
              </a:p>
              <a:p>
                <a:pPr marL="0" indent="0">
                  <a:buNone/>
                </a:pPr>
                <a:endParaRPr lang="zh-CN" altLang="en-US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2060848"/>
                <a:ext cx="7772400" cy="4114800"/>
              </a:xfrm>
              <a:blipFill rotWithShape="0">
                <a:blip r:embed="rId2"/>
                <a:stretch>
                  <a:fillRect l="-1569" t="-1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1853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近似公式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zh-CN" altLang="en-US" smtClean="0"/>
                  <a:t>有时，目标估计量可能为非线性估计量。</a:t>
                </a:r>
                <a:endParaRPr lang="en-US" altLang="zh-CN" smtClean="0"/>
              </a:p>
              <a:p>
                <a:pPr marL="0" indent="0">
                  <a:buNone/>
                </a:pPr>
                <a:r>
                  <a:rPr lang="zh-CN" altLang="en-US" smtClean="0"/>
                  <a:t>此时可以采用近似公式，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</m:d>
                  </m:oMath>
                </a14:m>
                <a:r>
                  <a:rPr lang="zh-CN" altLang="en-US" smtClean="0"/>
                  <a:t>的近似公式有两种：</a:t>
                </a:r>
                <a:endParaRPr lang="en-US" altLang="zh-CN" smtClean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𝑜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rad>
                      </m:den>
                    </m:f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zh-CN" altLang="en-US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961" t="-2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8419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第三节 随机组法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smtClean="0"/>
              <a:t>基本思想：将抽取的样本分成若干组，抽取的每组子样本可看作原始样本的一个缩影，利用各组子样本估计量之间的离散程度来构造方差估计量。</a:t>
            </a:r>
            <a:endParaRPr lang="en-US" altLang="zh-CN" sz="2800" smtClean="0"/>
          </a:p>
          <a:p>
            <a:pPr marL="0" indent="0">
              <a:buNone/>
            </a:pPr>
            <a:endParaRPr lang="en-US" altLang="zh-CN" sz="2800" smtClean="0"/>
          </a:p>
          <a:p>
            <a:r>
              <a:rPr lang="zh-CN" altLang="en-US" sz="2800" smtClean="0"/>
              <a:t>按随机组的形成方式分为：独立随机组和非独立随机组</a:t>
            </a:r>
            <a:endParaRPr lang="en-US" altLang="zh-CN" sz="2800" smtClean="0"/>
          </a:p>
          <a:p>
            <a:pPr marL="0" indent="0">
              <a:buNone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94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独立随机组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smtClean="0"/>
                  <a:t>如果每次抽取的样本都被放回，则所得的随机组是独立的，具体抽样过程如下：</a:t>
                </a:r>
                <a:endParaRPr lang="en-US" altLang="zh-CN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zh-CN" altLang="en-US" sz="2800" smtClean="0"/>
                  <a:t>按某种方式从总体中抽取样本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sz="2800" smtClean="0"/>
                  <a:t> </a:t>
                </a:r>
                <a:endParaRPr lang="en-US" altLang="zh-CN" sz="280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zh-CN" altLang="en-US" sz="2800" smtClean="0"/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sz="2800" smtClean="0"/>
                  <a:t>放回总体，按相同的方式抽取样本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zh-CN" sz="280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zh-CN" altLang="en-US" sz="2800" smtClean="0"/>
                  <a:t>重复上述过程，直至获得</a:t>
                </a:r>
                <a:r>
                  <a:rPr lang="en-US" altLang="zh-CN" sz="2800" smtClean="0"/>
                  <a:t>k</a:t>
                </a:r>
                <a:r>
                  <a:rPr lang="zh-CN" altLang="en-US" sz="2800" smtClean="0"/>
                  <a:t>个样本</a:t>
                </a:r>
                <a:endParaRPr lang="zh-CN" altLang="en-US" sz="280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49" t="-1926" r="-2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4915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2132856"/>
                <a:ext cx="7772400" cy="4114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smtClean="0"/>
                  <a:t>令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zh-CN" altLang="en-US" smtClean="0"/>
                  <a:t>为目标参数，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=1,…,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mtClean="0"/>
                  <a:t>表示第</a:t>
                </a:r>
                <a:r>
                  <a:rPr lang="en-US" altLang="zh-CN" smtClean="0"/>
                  <a:t>j</a:t>
                </a:r>
                <a:r>
                  <a:rPr lang="zh-CN" altLang="en-US" smtClean="0"/>
                  <a:t>个随机组对目标参数的估计，如果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zh-CN" altLang="en-US" smtClean="0"/>
                  <a:t>是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zh-CN" altLang="en-US" smtClean="0"/>
                  <a:t>的无偏估计，则</a:t>
                </a:r>
                <a:endParaRPr lang="en-US" altLang="zh-CN" smtClean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</m:acc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  <m:e>
                        <m:sSub>
                          <m:sSubPr>
                            <m:ctrlPr>
                              <a:rPr lang="en-US" altLang="zh-CN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CN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280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sz="2800" smtClean="0"/>
                  <a:t> 是</a:t>
                </a:r>
                <a14:m>
                  <m:oMath xmlns:m="http://schemas.openxmlformats.org/officeDocument/2006/math">
                    <m:r>
                      <a:rPr lang="zh-CN" altLang="en-US" sz="280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zh-CN" altLang="en-US" sz="2800" smtClean="0"/>
                  <a:t>的无偏估计</a:t>
                </a:r>
                <a:endParaRPr lang="en-US" altLang="zh-CN" sz="2800" smtClean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zh-CN" alt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280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acc>
                      </m:e>
                    </m:d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−1)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  <m:e>
                        <m:sSup>
                          <m:sSup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altLang="zh-CN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sz="280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̂"/>
                                <m:ctrlPr>
                                  <a:rPr lang="zh-CN" alt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acc>
                                  <m:accPr>
                                    <m:chr m:val="̅"/>
                                    <m:ctrlPr>
                                      <a:rPr lang="zh-CN" alt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sz="280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</m:e>
                            </m:acc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zh-CN" sz="2800" smtClean="0"/>
                  <a:t> </a:t>
                </a:r>
                <a:r>
                  <a:rPr lang="zh-CN" altLang="en-US" sz="2800" smtClean="0"/>
                  <a:t>是</a:t>
                </a:r>
                <a14:m>
                  <m:oMath xmlns:m="http://schemas.openxmlformats.org/officeDocument/2006/math"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zh-CN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zh-CN" alt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280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acc>
                      </m:e>
                    </m:d>
                    <m:r>
                      <a:rPr lang="zh-CN" altLang="en-US" sz="2800" b="0" i="1" smtClean="0">
                        <a:latin typeface="Cambria Math" panose="02040503050406030204" pitchFamily="18" charset="0"/>
                      </a:rPr>
                      <m:t>的</m:t>
                    </m:r>
                    <m:r>
                      <a:rPr lang="zh-CN" altLang="en-US" sz="2800" i="1">
                        <a:latin typeface="Cambria Math" panose="02040503050406030204" pitchFamily="18" charset="0"/>
                      </a:rPr>
                      <m:t>无偏估计</m:t>
                    </m:r>
                  </m:oMath>
                </a14:m>
                <a:endParaRPr lang="en-US" altLang="zh-CN" sz="2800" smtClean="0"/>
              </a:p>
              <a:p>
                <a:pPr marL="0" indent="0">
                  <a:buNone/>
                </a:pPr>
                <a:endParaRPr lang="en-US" altLang="zh-CN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2132856"/>
                <a:ext cx="7772400" cy="4114800"/>
              </a:xfrm>
              <a:blipFill rotWithShape="0">
                <a:blip r:embed="rId2"/>
                <a:stretch>
                  <a:fillRect l="-2039" t="-1926" r="-9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6270794"/>
      </p:ext>
    </p:extLst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新建 Microsoft Office PowerPoint 演示文稿</Template>
  <TotalTime>2071</TotalTime>
  <Words>627</Words>
  <Application>Microsoft Office PowerPoint</Application>
  <PresentationFormat>全屏显示(4:3)</PresentationFormat>
  <Paragraphs>89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楷体_GB2312</vt:lpstr>
      <vt:lpstr>宋体</vt:lpstr>
      <vt:lpstr>Arial</vt:lpstr>
      <vt:lpstr>Calibri</vt:lpstr>
      <vt:lpstr>Cambria Math</vt:lpstr>
      <vt:lpstr>Tahoma</vt:lpstr>
      <vt:lpstr>Times New Roman</vt:lpstr>
      <vt:lpstr>Wingdings</vt:lpstr>
      <vt:lpstr>Blends</vt:lpstr>
      <vt:lpstr>Office 主题</vt:lpstr>
      <vt:lpstr>1_Blends</vt:lpstr>
      <vt:lpstr>1_Office 主题</vt:lpstr>
      <vt:lpstr>2_Blends</vt:lpstr>
      <vt:lpstr>2_Office 主题</vt:lpstr>
      <vt:lpstr>第九章 复杂样本的方差估计</vt:lpstr>
      <vt:lpstr>PowerPoint 演示文稿</vt:lpstr>
      <vt:lpstr>第一节 概述</vt:lpstr>
      <vt:lpstr>第二节 直接推导法</vt:lpstr>
      <vt:lpstr>精确公式</vt:lpstr>
      <vt:lpstr>近似公式</vt:lpstr>
      <vt:lpstr>第三节 随机组法</vt:lpstr>
      <vt:lpstr>独立随机组</vt:lpstr>
      <vt:lpstr>PowerPoint 演示文稿</vt:lpstr>
      <vt:lpstr>非独立随机组</vt:lpstr>
      <vt:lpstr>PowerPoint 演示文稿</vt:lpstr>
      <vt:lpstr>随机组的划分和组数的确定</vt:lpstr>
      <vt:lpstr>PowerPoint 演示文稿</vt:lpstr>
      <vt:lpstr>随机组数k的确定</vt:lpstr>
      <vt:lpstr>第四节 刀切法</vt:lpstr>
      <vt:lpstr>PowerPoint 演示文稿</vt:lpstr>
      <vt:lpstr>PowerPoint 演示文稿</vt:lpstr>
      <vt:lpstr>有限总体的刀切法方差估计</vt:lpstr>
      <vt:lpstr>PowerPoint 演示文稿</vt:lpstr>
      <vt:lpstr>PowerPoint 演示文稿</vt:lpstr>
      <vt:lpstr>PowerPoint 演示文稿</vt:lpstr>
      <vt:lpstr>PowerPoint 演示文稿</vt:lpstr>
    </vt:vector>
  </TitlesOfParts>
  <Company>人大统计系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中国人民大学统计学系 博士论文答辩</dc:title>
  <dc:creator>林旭</dc:creator>
  <cp:lastModifiedBy>Lxsure</cp:lastModifiedBy>
  <cp:revision>486</cp:revision>
  <cp:lastPrinted>1601-01-01T00:00:00Z</cp:lastPrinted>
  <dcterms:created xsi:type="dcterms:W3CDTF">2001-06-06T18:51:26Z</dcterms:created>
  <dcterms:modified xsi:type="dcterms:W3CDTF">2016-03-18T06:07:03Z</dcterms:modified>
</cp:coreProperties>
</file>