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320" r:id="rId2"/>
    <p:sldId id="314" r:id="rId3"/>
    <p:sldId id="318" r:id="rId4"/>
    <p:sldId id="319" r:id="rId5"/>
    <p:sldId id="321" r:id="rId6"/>
    <p:sldId id="322" r:id="rId7"/>
    <p:sldId id="323" r:id="rId8"/>
    <p:sldId id="324" r:id="rId9"/>
    <p:sldId id="325" r:id="rId10"/>
    <p:sldId id="326" r:id="rId11"/>
    <p:sldId id="327" r:id="rId12"/>
    <p:sldId id="328" r:id="rId13"/>
    <p:sldId id="329" r:id="rId14"/>
    <p:sldId id="330" r:id="rId15"/>
    <p:sldId id="331" r:id="rId16"/>
    <p:sldId id="281" r:id="rId17"/>
    <p:sldId id="282" r:id="rId18"/>
    <p:sldId id="283" r:id="rId19"/>
    <p:sldId id="284" r:id="rId20"/>
    <p:sldId id="285" r:id="rId21"/>
    <p:sldId id="286" r:id="rId22"/>
    <p:sldId id="287" r:id="rId23"/>
    <p:sldId id="288" r:id="rId24"/>
    <p:sldId id="289" r:id="rId25"/>
    <p:sldId id="290" r:id="rId26"/>
    <p:sldId id="291" r:id="rId27"/>
    <p:sldId id="292" r:id="rId28"/>
    <p:sldId id="293" r:id="rId29"/>
    <p:sldId id="294" r:id="rId30"/>
    <p:sldId id="295" r:id="rId31"/>
    <p:sldId id="296" r:id="rId32"/>
    <p:sldId id="297" r:id="rId33"/>
    <p:sldId id="298" r:id="rId34"/>
    <p:sldId id="299" r:id="rId35"/>
    <p:sldId id="300" r:id="rId36"/>
    <p:sldId id="301" r:id="rId37"/>
    <p:sldId id="302" r:id="rId38"/>
    <p:sldId id="303" r:id="rId39"/>
    <p:sldId id="304" r:id="rId40"/>
    <p:sldId id="305" r:id="rId41"/>
    <p:sldId id="306" r:id="rId42"/>
    <p:sldId id="307" r:id="rId43"/>
    <p:sldId id="308" r:id="rId44"/>
    <p:sldId id="309" r:id="rId45"/>
    <p:sldId id="310" r:id="rId46"/>
    <p:sldId id="311" r:id="rId47"/>
  </p:sldIdLst>
  <p:sldSz cx="9144000" cy="6858000" type="screen4x3"/>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561" autoAdjust="0"/>
    <p:restoredTop sz="94647" autoAdjust="0"/>
  </p:normalViewPr>
  <p:slideViewPr>
    <p:cSldViewPr>
      <p:cViewPr varScale="1">
        <p:scale>
          <a:sx n="70" d="100"/>
          <a:sy n="70" d="100"/>
        </p:scale>
        <p:origin x="1386" y="66"/>
      </p:cViewPr>
      <p:guideLst>
        <p:guide orient="horz" pos="2160"/>
        <p:guide pos="2880"/>
      </p:guideLst>
    </p:cSldViewPr>
  </p:slideViewPr>
  <p:outlineViewPr>
    <p:cViewPr>
      <p:scale>
        <a:sx n="33" d="100"/>
        <a:sy n="33" d="100"/>
      </p:scale>
      <p:origin x="0" y="7374"/>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标题幻灯片">
    <p:spTree>
      <p:nvGrpSpPr>
        <p:cNvPr id="1" name=""/>
        <p:cNvGrpSpPr/>
        <p:nvPr/>
      </p:nvGrpSpPr>
      <p:grpSpPr>
        <a:xfrm>
          <a:off x="0" y="0"/>
          <a:ext cx="0" cy="0"/>
          <a:chOff x="0" y="0"/>
          <a:chExt cx="0" cy="0"/>
        </a:xfrm>
      </p:grpSpPr>
      <p:grpSp>
        <p:nvGrpSpPr>
          <p:cNvPr id="6146" name="Group 2"/>
          <p:cNvGrpSpPr>
            <a:grpSpLocks/>
          </p:cNvGrpSpPr>
          <p:nvPr/>
        </p:nvGrpSpPr>
        <p:grpSpPr bwMode="auto">
          <a:xfrm>
            <a:off x="0" y="2438400"/>
            <a:ext cx="9009063" cy="1052513"/>
            <a:chOff x="0" y="1536"/>
            <a:chExt cx="5675" cy="663"/>
          </a:xfrm>
        </p:grpSpPr>
        <p:grpSp>
          <p:nvGrpSpPr>
            <p:cNvPr id="6147" name="Group 3"/>
            <p:cNvGrpSpPr>
              <a:grpSpLocks/>
            </p:cNvGrpSpPr>
            <p:nvPr/>
          </p:nvGrpSpPr>
          <p:grpSpPr bwMode="auto">
            <a:xfrm>
              <a:off x="183" y="1604"/>
              <a:ext cx="448" cy="299"/>
              <a:chOff x="720" y="336"/>
              <a:chExt cx="624" cy="432"/>
            </a:xfrm>
          </p:grpSpPr>
          <p:sp>
            <p:nvSpPr>
              <p:cNvPr id="6148" name="Rectangle 4"/>
              <p:cNvSpPr>
                <a:spLocks noChangeArrowheads="1"/>
              </p:cNvSpPr>
              <p:nvPr/>
            </p:nvSpPr>
            <p:spPr bwMode="auto">
              <a:xfrm>
                <a:off x="720" y="336"/>
                <a:ext cx="384" cy="432"/>
              </a:xfrm>
              <a:prstGeom prst="rect">
                <a:avLst/>
              </a:prstGeom>
              <a:solidFill>
                <a:schemeClr val="folHlink"/>
              </a:solidFill>
              <a:ln w="9525">
                <a:noFill/>
                <a:miter lim="800000"/>
                <a:headEnd/>
                <a:tailEnd/>
              </a:ln>
              <a:effectLst/>
            </p:spPr>
            <p:txBody>
              <a:bodyPr wrap="none" anchor="ctr"/>
              <a:lstStyle/>
              <a:p>
                <a:pPr fontAlgn="base">
                  <a:spcBef>
                    <a:spcPct val="0"/>
                  </a:spcBef>
                  <a:spcAft>
                    <a:spcPct val="0"/>
                  </a:spcAft>
                </a:pPr>
                <a:endParaRPr kumimoji="1" lang="zh-CN" altLang="en-US" sz="2400">
                  <a:solidFill>
                    <a:srgbClr val="000000"/>
                  </a:solidFill>
                </a:endParaRPr>
              </a:p>
            </p:txBody>
          </p:sp>
          <p:sp>
            <p:nvSpPr>
              <p:cNvPr id="6149" name="Rectangle 5"/>
              <p:cNvSpPr>
                <a:spLocks noChangeArrowheads="1"/>
              </p:cNvSpPr>
              <p:nvPr/>
            </p:nvSpPr>
            <p:spPr bwMode="auto">
              <a:xfrm>
                <a:off x="1056" y="336"/>
                <a:ext cx="288" cy="432"/>
              </a:xfrm>
              <a:prstGeom prst="rect">
                <a:avLst/>
              </a:prstGeom>
              <a:gradFill rotWithShape="0">
                <a:gsLst>
                  <a:gs pos="0">
                    <a:schemeClr val="folHlink"/>
                  </a:gs>
                  <a:gs pos="100000">
                    <a:schemeClr val="bg1"/>
                  </a:gs>
                </a:gsLst>
                <a:lin ang="0" scaled="1"/>
              </a:gradFill>
              <a:ln w="9525">
                <a:noFill/>
                <a:miter lim="800000"/>
                <a:headEnd/>
                <a:tailEnd/>
              </a:ln>
              <a:effectLst/>
            </p:spPr>
            <p:txBody>
              <a:bodyPr wrap="none" anchor="ctr"/>
              <a:lstStyle/>
              <a:p>
                <a:pPr fontAlgn="base">
                  <a:spcBef>
                    <a:spcPct val="0"/>
                  </a:spcBef>
                  <a:spcAft>
                    <a:spcPct val="0"/>
                  </a:spcAft>
                </a:pPr>
                <a:endParaRPr kumimoji="1" lang="zh-CN" altLang="en-US" sz="2400">
                  <a:solidFill>
                    <a:srgbClr val="000000"/>
                  </a:solidFill>
                </a:endParaRPr>
              </a:p>
            </p:txBody>
          </p:sp>
        </p:grpSp>
        <p:grpSp>
          <p:nvGrpSpPr>
            <p:cNvPr id="6150" name="Group 6"/>
            <p:cNvGrpSpPr>
              <a:grpSpLocks/>
            </p:cNvGrpSpPr>
            <p:nvPr/>
          </p:nvGrpSpPr>
          <p:grpSpPr bwMode="auto">
            <a:xfrm>
              <a:off x="261" y="1870"/>
              <a:ext cx="465" cy="299"/>
              <a:chOff x="912" y="2640"/>
              <a:chExt cx="672" cy="432"/>
            </a:xfrm>
          </p:grpSpPr>
          <p:sp>
            <p:nvSpPr>
              <p:cNvPr id="6151" name="Rectangle 7"/>
              <p:cNvSpPr>
                <a:spLocks noChangeArrowheads="1"/>
              </p:cNvSpPr>
              <p:nvPr/>
            </p:nvSpPr>
            <p:spPr bwMode="auto">
              <a:xfrm>
                <a:off x="912" y="2640"/>
                <a:ext cx="384" cy="432"/>
              </a:xfrm>
              <a:prstGeom prst="rect">
                <a:avLst/>
              </a:prstGeom>
              <a:solidFill>
                <a:schemeClr val="accent2"/>
              </a:solidFill>
              <a:ln w="9525">
                <a:noFill/>
                <a:miter lim="800000"/>
                <a:headEnd/>
                <a:tailEnd/>
              </a:ln>
              <a:effectLst/>
            </p:spPr>
            <p:txBody>
              <a:bodyPr wrap="none" anchor="ctr"/>
              <a:lstStyle/>
              <a:p>
                <a:pPr fontAlgn="base">
                  <a:spcBef>
                    <a:spcPct val="0"/>
                  </a:spcBef>
                  <a:spcAft>
                    <a:spcPct val="0"/>
                  </a:spcAft>
                </a:pPr>
                <a:endParaRPr kumimoji="1" lang="zh-CN" altLang="en-US" sz="2400">
                  <a:solidFill>
                    <a:srgbClr val="000000"/>
                  </a:solidFill>
                </a:endParaRPr>
              </a:p>
            </p:txBody>
          </p:sp>
          <p:sp>
            <p:nvSpPr>
              <p:cNvPr id="6152" name="Rectangle 8"/>
              <p:cNvSpPr>
                <a:spLocks noChangeArrowheads="1"/>
              </p:cNvSpPr>
              <p:nvPr/>
            </p:nvSpPr>
            <p:spPr bwMode="auto">
              <a:xfrm>
                <a:off x="1248" y="2640"/>
                <a:ext cx="336" cy="432"/>
              </a:xfrm>
              <a:prstGeom prst="rect">
                <a:avLst/>
              </a:prstGeom>
              <a:gradFill rotWithShape="0">
                <a:gsLst>
                  <a:gs pos="0">
                    <a:schemeClr val="accent2"/>
                  </a:gs>
                  <a:gs pos="100000">
                    <a:schemeClr val="bg1"/>
                  </a:gs>
                </a:gsLst>
                <a:lin ang="0" scaled="1"/>
              </a:gradFill>
              <a:ln w="9525">
                <a:noFill/>
                <a:miter lim="800000"/>
                <a:headEnd/>
                <a:tailEnd/>
              </a:ln>
              <a:effectLst/>
            </p:spPr>
            <p:txBody>
              <a:bodyPr wrap="none" anchor="ctr"/>
              <a:lstStyle/>
              <a:p>
                <a:pPr fontAlgn="base">
                  <a:spcBef>
                    <a:spcPct val="0"/>
                  </a:spcBef>
                  <a:spcAft>
                    <a:spcPct val="0"/>
                  </a:spcAft>
                </a:pPr>
                <a:endParaRPr kumimoji="1" lang="zh-CN" altLang="en-US" sz="2400">
                  <a:solidFill>
                    <a:srgbClr val="000000"/>
                  </a:solidFill>
                </a:endParaRPr>
              </a:p>
            </p:txBody>
          </p:sp>
        </p:grpSp>
        <p:sp>
          <p:nvSpPr>
            <p:cNvPr id="6153" name="Rectangle 9"/>
            <p:cNvSpPr>
              <a:spLocks noChangeArrowheads="1"/>
            </p:cNvSpPr>
            <p:nvPr/>
          </p:nvSpPr>
          <p:spPr bwMode="auto">
            <a:xfrm>
              <a:off x="0" y="1824"/>
              <a:ext cx="353" cy="266"/>
            </a:xfrm>
            <a:prstGeom prst="rect">
              <a:avLst/>
            </a:prstGeom>
            <a:gradFill rotWithShape="0">
              <a:gsLst>
                <a:gs pos="0">
                  <a:schemeClr val="bg1"/>
                </a:gs>
                <a:gs pos="100000">
                  <a:schemeClr val="hlink"/>
                </a:gs>
              </a:gsLst>
              <a:lin ang="18900000" scaled="1"/>
            </a:gradFill>
            <a:ln w="9525">
              <a:noFill/>
              <a:miter lim="800000"/>
              <a:headEnd/>
              <a:tailEnd/>
            </a:ln>
            <a:effectLst/>
          </p:spPr>
          <p:txBody>
            <a:bodyPr wrap="none" anchor="ctr"/>
            <a:lstStyle/>
            <a:p>
              <a:pPr fontAlgn="base">
                <a:spcBef>
                  <a:spcPct val="0"/>
                </a:spcBef>
                <a:spcAft>
                  <a:spcPct val="0"/>
                </a:spcAft>
              </a:pPr>
              <a:endParaRPr kumimoji="1" lang="zh-CN" altLang="en-US" sz="2400">
                <a:solidFill>
                  <a:srgbClr val="000000"/>
                </a:solidFill>
              </a:endParaRPr>
            </a:p>
          </p:txBody>
        </p:sp>
        <p:sp>
          <p:nvSpPr>
            <p:cNvPr id="6154" name="Rectangle 10"/>
            <p:cNvSpPr>
              <a:spLocks noChangeArrowheads="1"/>
            </p:cNvSpPr>
            <p:nvPr/>
          </p:nvSpPr>
          <p:spPr bwMode="auto">
            <a:xfrm>
              <a:off x="400" y="1536"/>
              <a:ext cx="20" cy="663"/>
            </a:xfrm>
            <a:prstGeom prst="rect">
              <a:avLst/>
            </a:prstGeom>
            <a:solidFill>
              <a:schemeClr val="bg2"/>
            </a:solidFill>
            <a:ln w="9525">
              <a:noFill/>
              <a:miter lim="800000"/>
              <a:headEnd/>
              <a:tailEnd/>
            </a:ln>
            <a:effectLst/>
          </p:spPr>
          <p:txBody>
            <a:bodyPr wrap="none" anchor="ctr"/>
            <a:lstStyle/>
            <a:p>
              <a:pPr fontAlgn="base">
                <a:spcBef>
                  <a:spcPct val="0"/>
                </a:spcBef>
                <a:spcAft>
                  <a:spcPct val="0"/>
                </a:spcAft>
              </a:pPr>
              <a:endParaRPr kumimoji="1" lang="zh-CN" altLang="en-US" sz="2400">
                <a:solidFill>
                  <a:srgbClr val="000000"/>
                </a:solidFill>
              </a:endParaRPr>
            </a:p>
          </p:txBody>
        </p:sp>
        <p:sp>
          <p:nvSpPr>
            <p:cNvPr id="6155" name="Rectangle 11"/>
            <p:cNvSpPr>
              <a:spLocks noChangeArrowheads="1"/>
            </p:cNvSpPr>
            <p:nvPr/>
          </p:nvSpPr>
          <p:spPr bwMode="auto">
            <a:xfrm flipV="1">
              <a:off x="199" y="2054"/>
              <a:ext cx="5476" cy="35"/>
            </a:xfrm>
            <a:prstGeom prst="rect">
              <a:avLst/>
            </a:prstGeom>
            <a:gradFill rotWithShape="0">
              <a:gsLst>
                <a:gs pos="0">
                  <a:schemeClr val="bg2"/>
                </a:gs>
                <a:gs pos="100000">
                  <a:schemeClr val="bg1"/>
                </a:gs>
              </a:gsLst>
              <a:lin ang="0" scaled="1"/>
            </a:gradFill>
            <a:ln w="9525">
              <a:noFill/>
              <a:miter lim="800000"/>
              <a:headEnd/>
              <a:tailEnd/>
            </a:ln>
            <a:effectLst/>
          </p:spPr>
          <p:txBody>
            <a:bodyPr wrap="none" anchor="ctr"/>
            <a:lstStyle/>
            <a:p>
              <a:pPr fontAlgn="base">
                <a:spcBef>
                  <a:spcPct val="0"/>
                </a:spcBef>
                <a:spcAft>
                  <a:spcPct val="0"/>
                </a:spcAft>
              </a:pPr>
              <a:endParaRPr kumimoji="1" lang="zh-CN" altLang="en-US" sz="2400">
                <a:solidFill>
                  <a:srgbClr val="000000"/>
                </a:solidFill>
              </a:endParaRPr>
            </a:p>
          </p:txBody>
        </p:sp>
      </p:grpSp>
      <p:sp>
        <p:nvSpPr>
          <p:cNvPr id="6156" name="Rectangle 12"/>
          <p:cNvSpPr>
            <a:spLocks noGrp="1" noChangeArrowheads="1"/>
          </p:cNvSpPr>
          <p:nvPr>
            <p:ph type="ctrTitle"/>
          </p:nvPr>
        </p:nvSpPr>
        <p:spPr>
          <a:xfrm>
            <a:off x="990600" y="1828800"/>
            <a:ext cx="7772400" cy="1143000"/>
          </a:xfrm>
        </p:spPr>
        <p:txBody>
          <a:bodyPr/>
          <a:lstStyle>
            <a:lvl1pPr>
              <a:defRPr/>
            </a:lvl1pPr>
          </a:lstStyle>
          <a:p>
            <a:r>
              <a:rPr lang="zh-CN" altLang="en-US" smtClean="0"/>
              <a:t>单击此处编辑母版标题样式</a:t>
            </a:r>
            <a:endParaRPr lang="zh-CN" altLang="en-US"/>
          </a:p>
        </p:txBody>
      </p:sp>
      <p:sp>
        <p:nvSpPr>
          <p:cNvPr id="6157" name="Rectangle 13"/>
          <p:cNvSpPr>
            <a:spLocks noGrp="1" noChangeArrowheads="1"/>
          </p:cNvSpPr>
          <p:nvPr>
            <p:ph type="subTitle" idx="1"/>
          </p:nvPr>
        </p:nvSpPr>
        <p:spPr>
          <a:xfrm>
            <a:off x="1371600" y="3886200"/>
            <a:ext cx="6400800" cy="1752600"/>
          </a:xfrm>
        </p:spPr>
        <p:txBody>
          <a:bodyPr/>
          <a:lstStyle>
            <a:lvl1pPr marL="0" indent="0" algn="ctr">
              <a:defRPr/>
            </a:lvl1pPr>
          </a:lstStyle>
          <a:p>
            <a:r>
              <a:rPr lang="zh-CN" altLang="en-US" smtClean="0"/>
              <a:t>单击此处编辑母版副标题样式</a:t>
            </a:r>
            <a:endParaRPr lang="zh-CN" altLang="en-US"/>
          </a:p>
        </p:txBody>
      </p:sp>
      <p:sp>
        <p:nvSpPr>
          <p:cNvPr id="6158" name="Rectangle 14"/>
          <p:cNvSpPr>
            <a:spLocks noGrp="1" noChangeArrowheads="1"/>
          </p:cNvSpPr>
          <p:nvPr>
            <p:ph type="dt" sz="half" idx="2"/>
          </p:nvPr>
        </p:nvSpPr>
        <p:spPr>
          <a:xfrm>
            <a:off x="990600" y="6248400"/>
            <a:ext cx="1905000" cy="457200"/>
          </a:xfrm>
        </p:spPr>
        <p:txBody>
          <a:bodyPr/>
          <a:lstStyle>
            <a:lvl1pPr>
              <a:defRPr>
                <a:solidFill>
                  <a:schemeClr val="bg2"/>
                </a:solidFill>
              </a:defRPr>
            </a:lvl1pPr>
          </a:lstStyle>
          <a:p>
            <a:endParaRPr lang="en-US" altLang="zh-CN">
              <a:solidFill>
                <a:srgbClr val="1C1C1C"/>
              </a:solidFill>
            </a:endParaRPr>
          </a:p>
        </p:txBody>
      </p:sp>
      <p:sp>
        <p:nvSpPr>
          <p:cNvPr id="6159" name="Rectangle 15"/>
          <p:cNvSpPr>
            <a:spLocks noGrp="1" noChangeArrowheads="1"/>
          </p:cNvSpPr>
          <p:nvPr>
            <p:ph type="ftr" sz="quarter" idx="3"/>
          </p:nvPr>
        </p:nvSpPr>
        <p:spPr>
          <a:xfrm>
            <a:off x="3429000" y="6248400"/>
            <a:ext cx="2895600" cy="457200"/>
          </a:xfrm>
        </p:spPr>
        <p:txBody>
          <a:bodyPr/>
          <a:lstStyle>
            <a:lvl1pPr>
              <a:defRPr>
                <a:solidFill>
                  <a:schemeClr val="bg2"/>
                </a:solidFill>
              </a:defRPr>
            </a:lvl1pPr>
          </a:lstStyle>
          <a:p>
            <a:endParaRPr lang="en-US" altLang="zh-CN">
              <a:solidFill>
                <a:srgbClr val="1C1C1C"/>
              </a:solidFill>
            </a:endParaRPr>
          </a:p>
        </p:txBody>
      </p:sp>
      <p:sp>
        <p:nvSpPr>
          <p:cNvPr id="6160" name="Rectangle 16"/>
          <p:cNvSpPr>
            <a:spLocks noGrp="1" noChangeArrowheads="1"/>
          </p:cNvSpPr>
          <p:nvPr>
            <p:ph type="sldNum" sz="quarter" idx="4"/>
          </p:nvPr>
        </p:nvSpPr>
        <p:spPr>
          <a:xfrm>
            <a:off x="6858000" y="6248400"/>
            <a:ext cx="1905000" cy="457200"/>
          </a:xfrm>
        </p:spPr>
        <p:txBody>
          <a:bodyPr/>
          <a:lstStyle>
            <a:lvl1pPr>
              <a:defRPr>
                <a:solidFill>
                  <a:schemeClr val="bg2"/>
                </a:solidFill>
              </a:defRPr>
            </a:lvl1pPr>
          </a:lstStyle>
          <a:p>
            <a:fld id="{1DF1FF1C-59FA-4DB4-B31A-3B3B387AC526}" type="slidenum">
              <a:rPr lang="en-US" altLang="zh-CN">
                <a:solidFill>
                  <a:srgbClr val="1C1C1C"/>
                </a:solidFill>
              </a:rPr>
              <a:pPr/>
              <a:t>‹#›</a:t>
            </a:fld>
            <a:endParaRPr lang="en-US" altLang="zh-CN">
              <a:solidFill>
                <a:srgbClr val="1C1C1C"/>
              </a:solidFill>
            </a:endParaRPr>
          </a:p>
        </p:txBody>
      </p:sp>
    </p:spTree>
    <p:extLst>
      <p:ext uri="{BB962C8B-B14F-4D97-AF65-F5344CB8AC3E}">
        <p14:creationId xmlns:p14="http://schemas.microsoft.com/office/powerpoint/2010/main" val="84019624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endParaRPr lang="en-US" altLang="zh-CN">
              <a:solidFill>
                <a:srgbClr val="000000"/>
              </a:solidFill>
            </a:endParaRPr>
          </a:p>
        </p:txBody>
      </p:sp>
      <p:sp>
        <p:nvSpPr>
          <p:cNvPr id="5" name="页脚占位符 4"/>
          <p:cNvSpPr>
            <a:spLocks noGrp="1"/>
          </p:cNvSpPr>
          <p:nvPr>
            <p:ph type="ftr" sz="quarter" idx="11"/>
          </p:nvPr>
        </p:nvSpPr>
        <p:spPr/>
        <p:txBody>
          <a:bodyPr/>
          <a:lstStyle>
            <a:lvl1pPr>
              <a:defRPr/>
            </a:lvl1pPr>
          </a:lstStyle>
          <a:p>
            <a:endParaRPr lang="en-US" altLang="zh-CN">
              <a:solidFill>
                <a:srgbClr val="000000"/>
              </a:solidFill>
            </a:endParaRPr>
          </a:p>
        </p:txBody>
      </p:sp>
      <p:sp>
        <p:nvSpPr>
          <p:cNvPr id="6" name="灯片编号占位符 5"/>
          <p:cNvSpPr>
            <a:spLocks noGrp="1"/>
          </p:cNvSpPr>
          <p:nvPr>
            <p:ph type="sldNum" sz="quarter" idx="12"/>
          </p:nvPr>
        </p:nvSpPr>
        <p:spPr/>
        <p:txBody>
          <a:bodyPr/>
          <a:lstStyle>
            <a:lvl1pPr>
              <a:defRPr/>
            </a:lvl1pPr>
          </a:lstStyle>
          <a:p>
            <a:fld id="{81990AA3-0C70-432A-8811-FD6EC1E58B12}" type="slidenum">
              <a:rPr lang="en-US" altLang="zh-CN">
                <a:solidFill>
                  <a:srgbClr val="000000"/>
                </a:solidFill>
              </a:rPr>
              <a:pPr/>
              <a:t>‹#›</a:t>
            </a:fld>
            <a:endParaRPr lang="en-US" altLang="zh-CN">
              <a:solidFill>
                <a:srgbClr val="000000"/>
              </a:solidFill>
            </a:endParaRPr>
          </a:p>
        </p:txBody>
      </p:sp>
    </p:spTree>
    <p:extLst>
      <p:ext uri="{BB962C8B-B14F-4D97-AF65-F5344CB8AC3E}">
        <p14:creationId xmlns:p14="http://schemas.microsoft.com/office/powerpoint/2010/main" val="80854359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7154863" y="533400"/>
            <a:ext cx="1989137" cy="5599113"/>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1182688" y="533400"/>
            <a:ext cx="5819775" cy="5599113"/>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endParaRPr lang="en-US" altLang="zh-CN">
              <a:solidFill>
                <a:srgbClr val="000000"/>
              </a:solidFill>
            </a:endParaRPr>
          </a:p>
        </p:txBody>
      </p:sp>
      <p:sp>
        <p:nvSpPr>
          <p:cNvPr id="5" name="页脚占位符 4"/>
          <p:cNvSpPr>
            <a:spLocks noGrp="1"/>
          </p:cNvSpPr>
          <p:nvPr>
            <p:ph type="ftr" sz="quarter" idx="11"/>
          </p:nvPr>
        </p:nvSpPr>
        <p:spPr/>
        <p:txBody>
          <a:bodyPr/>
          <a:lstStyle>
            <a:lvl1pPr>
              <a:defRPr/>
            </a:lvl1pPr>
          </a:lstStyle>
          <a:p>
            <a:endParaRPr lang="en-US" altLang="zh-CN">
              <a:solidFill>
                <a:srgbClr val="000000"/>
              </a:solidFill>
            </a:endParaRPr>
          </a:p>
        </p:txBody>
      </p:sp>
      <p:sp>
        <p:nvSpPr>
          <p:cNvPr id="6" name="灯片编号占位符 5"/>
          <p:cNvSpPr>
            <a:spLocks noGrp="1"/>
          </p:cNvSpPr>
          <p:nvPr>
            <p:ph type="sldNum" sz="quarter" idx="12"/>
          </p:nvPr>
        </p:nvSpPr>
        <p:spPr/>
        <p:txBody>
          <a:bodyPr/>
          <a:lstStyle>
            <a:lvl1pPr>
              <a:defRPr/>
            </a:lvl1pPr>
          </a:lstStyle>
          <a:p>
            <a:fld id="{9EED8CDF-B2A6-44F3-91BF-F0201B52D843}" type="slidenum">
              <a:rPr lang="en-US" altLang="zh-CN">
                <a:solidFill>
                  <a:srgbClr val="000000"/>
                </a:solidFill>
              </a:rPr>
              <a:pPr/>
              <a:t>‹#›</a:t>
            </a:fld>
            <a:endParaRPr lang="en-US" altLang="zh-CN">
              <a:solidFill>
                <a:srgbClr val="000000"/>
              </a:solidFill>
            </a:endParaRPr>
          </a:p>
        </p:txBody>
      </p:sp>
    </p:spTree>
    <p:extLst>
      <p:ext uri="{BB962C8B-B14F-4D97-AF65-F5344CB8AC3E}">
        <p14:creationId xmlns:p14="http://schemas.microsoft.com/office/powerpoint/2010/main" val="232337972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标题，文本与内容">
    <p:spTree>
      <p:nvGrpSpPr>
        <p:cNvPr id="1" name=""/>
        <p:cNvGrpSpPr/>
        <p:nvPr/>
      </p:nvGrpSpPr>
      <p:grpSpPr>
        <a:xfrm>
          <a:off x="0" y="0"/>
          <a:ext cx="0" cy="0"/>
          <a:chOff x="0" y="0"/>
          <a:chExt cx="0" cy="0"/>
        </a:xfrm>
      </p:grpSpPr>
      <p:sp>
        <p:nvSpPr>
          <p:cNvPr id="2" name="标题 1"/>
          <p:cNvSpPr>
            <a:spLocks noGrp="1"/>
          </p:cNvSpPr>
          <p:nvPr>
            <p:ph type="title"/>
          </p:nvPr>
        </p:nvSpPr>
        <p:spPr>
          <a:xfrm>
            <a:off x="1350963" y="533400"/>
            <a:ext cx="7793037" cy="1143000"/>
          </a:xfrm>
        </p:spPr>
        <p:txBody>
          <a:bodyPr/>
          <a:lstStyle/>
          <a:p>
            <a:r>
              <a:rPr lang="zh-CN" altLang="en-US" smtClean="0"/>
              <a:t>单击此处编辑母版标题样式</a:t>
            </a:r>
            <a:endParaRPr lang="zh-CN" altLang="en-US"/>
          </a:p>
        </p:txBody>
      </p:sp>
      <p:sp>
        <p:nvSpPr>
          <p:cNvPr id="3" name="文本占位符 2"/>
          <p:cNvSpPr>
            <a:spLocks noGrp="1"/>
          </p:cNvSpPr>
          <p:nvPr>
            <p:ph type="body" sz="half" idx="1"/>
          </p:nvPr>
        </p:nvSpPr>
        <p:spPr>
          <a:xfrm>
            <a:off x="1182688" y="2017713"/>
            <a:ext cx="3810000" cy="4114800"/>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5145088" y="2017713"/>
            <a:ext cx="3810000" cy="4114800"/>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a:xfrm>
            <a:off x="914400" y="6324600"/>
            <a:ext cx="1905000" cy="457200"/>
          </a:xfrm>
        </p:spPr>
        <p:txBody>
          <a:bodyPr/>
          <a:lstStyle>
            <a:lvl1pPr>
              <a:defRPr/>
            </a:lvl1pPr>
          </a:lstStyle>
          <a:p>
            <a:endParaRPr lang="en-US" altLang="zh-CN">
              <a:solidFill>
                <a:srgbClr val="000000"/>
              </a:solidFill>
            </a:endParaRPr>
          </a:p>
        </p:txBody>
      </p:sp>
      <p:sp>
        <p:nvSpPr>
          <p:cNvPr id="6" name="页脚占位符 5"/>
          <p:cNvSpPr>
            <a:spLocks noGrp="1"/>
          </p:cNvSpPr>
          <p:nvPr>
            <p:ph type="ftr" sz="quarter" idx="11"/>
          </p:nvPr>
        </p:nvSpPr>
        <p:spPr>
          <a:xfrm>
            <a:off x="3352800" y="6324600"/>
            <a:ext cx="2895600" cy="457200"/>
          </a:xfrm>
        </p:spPr>
        <p:txBody>
          <a:bodyPr/>
          <a:lstStyle>
            <a:lvl1pPr>
              <a:defRPr/>
            </a:lvl1pPr>
          </a:lstStyle>
          <a:p>
            <a:endParaRPr lang="en-US" altLang="zh-CN">
              <a:solidFill>
                <a:srgbClr val="000000"/>
              </a:solidFill>
            </a:endParaRPr>
          </a:p>
        </p:txBody>
      </p:sp>
      <p:sp>
        <p:nvSpPr>
          <p:cNvPr id="7" name="灯片编号占位符 6"/>
          <p:cNvSpPr>
            <a:spLocks noGrp="1"/>
          </p:cNvSpPr>
          <p:nvPr>
            <p:ph type="sldNum" sz="quarter" idx="12"/>
          </p:nvPr>
        </p:nvSpPr>
        <p:spPr>
          <a:xfrm>
            <a:off x="6781800" y="6324600"/>
            <a:ext cx="1905000" cy="457200"/>
          </a:xfrm>
        </p:spPr>
        <p:txBody>
          <a:bodyPr/>
          <a:lstStyle>
            <a:lvl1pPr>
              <a:defRPr/>
            </a:lvl1pPr>
          </a:lstStyle>
          <a:p>
            <a:fld id="{BEBFAE79-CAB7-4BD5-8FA2-D5A1D5B82BD6}" type="slidenum">
              <a:rPr lang="en-US" altLang="zh-CN">
                <a:solidFill>
                  <a:srgbClr val="000000"/>
                </a:solidFill>
              </a:rPr>
              <a:pPr/>
              <a:t>‹#›</a:t>
            </a:fld>
            <a:endParaRPr lang="en-US" altLang="zh-CN">
              <a:solidFill>
                <a:srgbClr val="000000"/>
              </a:solidFill>
            </a:endParaRPr>
          </a:p>
        </p:txBody>
      </p:sp>
    </p:spTree>
    <p:extLst>
      <p:ext uri="{BB962C8B-B14F-4D97-AF65-F5344CB8AC3E}">
        <p14:creationId xmlns:p14="http://schemas.microsoft.com/office/powerpoint/2010/main" val="224999916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endParaRPr lang="en-US" altLang="zh-CN">
              <a:solidFill>
                <a:srgbClr val="000000"/>
              </a:solidFill>
            </a:endParaRPr>
          </a:p>
        </p:txBody>
      </p:sp>
      <p:sp>
        <p:nvSpPr>
          <p:cNvPr id="5" name="页脚占位符 4"/>
          <p:cNvSpPr>
            <a:spLocks noGrp="1"/>
          </p:cNvSpPr>
          <p:nvPr>
            <p:ph type="ftr" sz="quarter" idx="11"/>
          </p:nvPr>
        </p:nvSpPr>
        <p:spPr/>
        <p:txBody>
          <a:bodyPr/>
          <a:lstStyle>
            <a:lvl1pPr>
              <a:defRPr/>
            </a:lvl1pPr>
          </a:lstStyle>
          <a:p>
            <a:endParaRPr lang="en-US" altLang="zh-CN">
              <a:solidFill>
                <a:srgbClr val="000000"/>
              </a:solidFill>
            </a:endParaRPr>
          </a:p>
        </p:txBody>
      </p:sp>
      <p:sp>
        <p:nvSpPr>
          <p:cNvPr id="6" name="灯片编号占位符 5"/>
          <p:cNvSpPr>
            <a:spLocks noGrp="1"/>
          </p:cNvSpPr>
          <p:nvPr>
            <p:ph type="sldNum" sz="quarter" idx="12"/>
          </p:nvPr>
        </p:nvSpPr>
        <p:spPr/>
        <p:txBody>
          <a:bodyPr/>
          <a:lstStyle>
            <a:lvl1pPr>
              <a:defRPr/>
            </a:lvl1pPr>
          </a:lstStyle>
          <a:p>
            <a:fld id="{4BAB0FCB-2F69-43BA-9A9F-833B0A564944}" type="slidenum">
              <a:rPr lang="en-US" altLang="zh-CN">
                <a:solidFill>
                  <a:srgbClr val="000000"/>
                </a:solidFill>
              </a:rPr>
              <a:pPr/>
              <a:t>‹#›</a:t>
            </a:fld>
            <a:endParaRPr lang="en-US" altLang="zh-CN">
              <a:solidFill>
                <a:srgbClr val="000000"/>
              </a:solidFill>
            </a:endParaRPr>
          </a:p>
        </p:txBody>
      </p:sp>
    </p:spTree>
    <p:extLst>
      <p:ext uri="{BB962C8B-B14F-4D97-AF65-F5344CB8AC3E}">
        <p14:creationId xmlns:p14="http://schemas.microsoft.com/office/powerpoint/2010/main" val="228008464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lvl1pPr>
              <a:defRPr/>
            </a:lvl1pPr>
          </a:lstStyle>
          <a:p>
            <a:endParaRPr lang="en-US" altLang="zh-CN">
              <a:solidFill>
                <a:srgbClr val="000000"/>
              </a:solidFill>
            </a:endParaRPr>
          </a:p>
        </p:txBody>
      </p:sp>
      <p:sp>
        <p:nvSpPr>
          <p:cNvPr id="5" name="页脚占位符 4"/>
          <p:cNvSpPr>
            <a:spLocks noGrp="1"/>
          </p:cNvSpPr>
          <p:nvPr>
            <p:ph type="ftr" sz="quarter" idx="11"/>
          </p:nvPr>
        </p:nvSpPr>
        <p:spPr/>
        <p:txBody>
          <a:bodyPr/>
          <a:lstStyle>
            <a:lvl1pPr>
              <a:defRPr/>
            </a:lvl1pPr>
          </a:lstStyle>
          <a:p>
            <a:endParaRPr lang="en-US" altLang="zh-CN">
              <a:solidFill>
                <a:srgbClr val="000000"/>
              </a:solidFill>
            </a:endParaRPr>
          </a:p>
        </p:txBody>
      </p:sp>
      <p:sp>
        <p:nvSpPr>
          <p:cNvPr id="6" name="灯片编号占位符 5"/>
          <p:cNvSpPr>
            <a:spLocks noGrp="1"/>
          </p:cNvSpPr>
          <p:nvPr>
            <p:ph type="sldNum" sz="quarter" idx="12"/>
          </p:nvPr>
        </p:nvSpPr>
        <p:spPr/>
        <p:txBody>
          <a:bodyPr/>
          <a:lstStyle>
            <a:lvl1pPr>
              <a:defRPr/>
            </a:lvl1pPr>
          </a:lstStyle>
          <a:p>
            <a:fld id="{C9410303-8096-4FE9-9543-EFA3C2B88A97}" type="slidenum">
              <a:rPr lang="en-US" altLang="zh-CN">
                <a:solidFill>
                  <a:srgbClr val="000000"/>
                </a:solidFill>
              </a:rPr>
              <a:pPr/>
              <a:t>‹#›</a:t>
            </a:fld>
            <a:endParaRPr lang="en-US" altLang="zh-CN">
              <a:solidFill>
                <a:srgbClr val="000000"/>
              </a:solidFill>
            </a:endParaRPr>
          </a:p>
        </p:txBody>
      </p:sp>
    </p:spTree>
    <p:extLst>
      <p:ext uri="{BB962C8B-B14F-4D97-AF65-F5344CB8AC3E}">
        <p14:creationId xmlns:p14="http://schemas.microsoft.com/office/powerpoint/2010/main" val="214105391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1182688" y="2017713"/>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5145088" y="2017713"/>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lvl1pPr>
              <a:defRPr/>
            </a:lvl1pPr>
          </a:lstStyle>
          <a:p>
            <a:endParaRPr lang="en-US" altLang="zh-CN">
              <a:solidFill>
                <a:srgbClr val="000000"/>
              </a:solidFill>
            </a:endParaRPr>
          </a:p>
        </p:txBody>
      </p:sp>
      <p:sp>
        <p:nvSpPr>
          <p:cNvPr id="6" name="页脚占位符 5"/>
          <p:cNvSpPr>
            <a:spLocks noGrp="1"/>
          </p:cNvSpPr>
          <p:nvPr>
            <p:ph type="ftr" sz="quarter" idx="11"/>
          </p:nvPr>
        </p:nvSpPr>
        <p:spPr/>
        <p:txBody>
          <a:bodyPr/>
          <a:lstStyle>
            <a:lvl1pPr>
              <a:defRPr/>
            </a:lvl1pPr>
          </a:lstStyle>
          <a:p>
            <a:endParaRPr lang="en-US" altLang="zh-CN">
              <a:solidFill>
                <a:srgbClr val="000000"/>
              </a:solidFill>
            </a:endParaRPr>
          </a:p>
        </p:txBody>
      </p:sp>
      <p:sp>
        <p:nvSpPr>
          <p:cNvPr id="7" name="灯片编号占位符 6"/>
          <p:cNvSpPr>
            <a:spLocks noGrp="1"/>
          </p:cNvSpPr>
          <p:nvPr>
            <p:ph type="sldNum" sz="quarter" idx="12"/>
          </p:nvPr>
        </p:nvSpPr>
        <p:spPr/>
        <p:txBody>
          <a:bodyPr/>
          <a:lstStyle>
            <a:lvl1pPr>
              <a:defRPr/>
            </a:lvl1pPr>
          </a:lstStyle>
          <a:p>
            <a:fld id="{D5E255EC-F51A-4F68-99B4-EB10D4951A8C}" type="slidenum">
              <a:rPr lang="en-US" altLang="zh-CN">
                <a:solidFill>
                  <a:srgbClr val="000000"/>
                </a:solidFill>
              </a:rPr>
              <a:pPr/>
              <a:t>‹#›</a:t>
            </a:fld>
            <a:endParaRPr lang="en-US" altLang="zh-CN">
              <a:solidFill>
                <a:srgbClr val="000000"/>
              </a:solidFill>
            </a:endParaRPr>
          </a:p>
        </p:txBody>
      </p:sp>
    </p:spTree>
    <p:extLst>
      <p:ext uri="{BB962C8B-B14F-4D97-AF65-F5344CB8AC3E}">
        <p14:creationId xmlns:p14="http://schemas.microsoft.com/office/powerpoint/2010/main" val="355975168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lvl1pPr>
              <a:defRPr/>
            </a:lvl1pPr>
          </a:lstStyle>
          <a:p>
            <a:endParaRPr lang="en-US" altLang="zh-CN">
              <a:solidFill>
                <a:srgbClr val="000000"/>
              </a:solidFill>
            </a:endParaRPr>
          </a:p>
        </p:txBody>
      </p:sp>
      <p:sp>
        <p:nvSpPr>
          <p:cNvPr id="8" name="页脚占位符 7"/>
          <p:cNvSpPr>
            <a:spLocks noGrp="1"/>
          </p:cNvSpPr>
          <p:nvPr>
            <p:ph type="ftr" sz="quarter" idx="11"/>
          </p:nvPr>
        </p:nvSpPr>
        <p:spPr/>
        <p:txBody>
          <a:bodyPr/>
          <a:lstStyle>
            <a:lvl1pPr>
              <a:defRPr/>
            </a:lvl1pPr>
          </a:lstStyle>
          <a:p>
            <a:endParaRPr lang="en-US" altLang="zh-CN">
              <a:solidFill>
                <a:srgbClr val="000000"/>
              </a:solidFill>
            </a:endParaRPr>
          </a:p>
        </p:txBody>
      </p:sp>
      <p:sp>
        <p:nvSpPr>
          <p:cNvPr id="9" name="灯片编号占位符 8"/>
          <p:cNvSpPr>
            <a:spLocks noGrp="1"/>
          </p:cNvSpPr>
          <p:nvPr>
            <p:ph type="sldNum" sz="quarter" idx="12"/>
          </p:nvPr>
        </p:nvSpPr>
        <p:spPr/>
        <p:txBody>
          <a:bodyPr/>
          <a:lstStyle>
            <a:lvl1pPr>
              <a:defRPr/>
            </a:lvl1pPr>
          </a:lstStyle>
          <a:p>
            <a:fld id="{807BE029-B1CE-493A-B677-7D4F35879922}" type="slidenum">
              <a:rPr lang="en-US" altLang="zh-CN">
                <a:solidFill>
                  <a:srgbClr val="000000"/>
                </a:solidFill>
              </a:rPr>
              <a:pPr/>
              <a:t>‹#›</a:t>
            </a:fld>
            <a:endParaRPr lang="en-US" altLang="zh-CN">
              <a:solidFill>
                <a:srgbClr val="000000"/>
              </a:solidFill>
            </a:endParaRPr>
          </a:p>
        </p:txBody>
      </p:sp>
    </p:spTree>
    <p:extLst>
      <p:ext uri="{BB962C8B-B14F-4D97-AF65-F5344CB8AC3E}">
        <p14:creationId xmlns:p14="http://schemas.microsoft.com/office/powerpoint/2010/main" val="271277281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lvl1pPr>
              <a:defRPr/>
            </a:lvl1pPr>
          </a:lstStyle>
          <a:p>
            <a:endParaRPr lang="en-US" altLang="zh-CN">
              <a:solidFill>
                <a:srgbClr val="000000"/>
              </a:solidFill>
            </a:endParaRPr>
          </a:p>
        </p:txBody>
      </p:sp>
      <p:sp>
        <p:nvSpPr>
          <p:cNvPr id="4" name="页脚占位符 3"/>
          <p:cNvSpPr>
            <a:spLocks noGrp="1"/>
          </p:cNvSpPr>
          <p:nvPr>
            <p:ph type="ftr" sz="quarter" idx="11"/>
          </p:nvPr>
        </p:nvSpPr>
        <p:spPr/>
        <p:txBody>
          <a:bodyPr/>
          <a:lstStyle>
            <a:lvl1pPr>
              <a:defRPr/>
            </a:lvl1pPr>
          </a:lstStyle>
          <a:p>
            <a:endParaRPr lang="en-US" altLang="zh-CN">
              <a:solidFill>
                <a:srgbClr val="000000"/>
              </a:solidFill>
            </a:endParaRPr>
          </a:p>
        </p:txBody>
      </p:sp>
      <p:sp>
        <p:nvSpPr>
          <p:cNvPr id="5" name="灯片编号占位符 4"/>
          <p:cNvSpPr>
            <a:spLocks noGrp="1"/>
          </p:cNvSpPr>
          <p:nvPr>
            <p:ph type="sldNum" sz="quarter" idx="12"/>
          </p:nvPr>
        </p:nvSpPr>
        <p:spPr/>
        <p:txBody>
          <a:bodyPr/>
          <a:lstStyle>
            <a:lvl1pPr>
              <a:defRPr/>
            </a:lvl1pPr>
          </a:lstStyle>
          <a:p>
            <a:fld id="{E559C904-E208-4518-A57D-291A77814544}" type="slidenum">
              <a:rPr lang="en-US" altLang="zh-CN">
                <a:solidFill>
                  <a:srgbClr val="000000"/>
                </a:solidFill>
              </a:rPr>
              <a:pPr/>
              <a:t>‹#›</a:t>
            </a:fld>
            <a:endParaRPr lang="en-US" altLang="zh-CN">
              <a:solidFill>
                <a:srgbClr val="000000"/>
              </a:solidFill>
            </a:endParaRPr>
          </a:p>
        </p:txBody>
      </p:sp>
    </p:spTree>
    <p:extLst>
      <p:ext uri="{BB962C8B-B14F-4D97-AF65-F5344CB8AC3E}">
        <p14:creationId xmlns:p14="http://schemas.microsoft.com/office/powerpoint/2010/main" val="88790784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lvl1pPr>
              <a:defRPr/>
            </a:lvl1pPr>
          </a:lstStyle>
          <a:p>
            <a:endParaRPr lang="en-US" altLang="zh-CN">
              <a:solidFill>
                <a:srgbClr val="000000"/>
              </a:solidFill>
            </a:endParaRPr>
          </a:p>
        </p:txBody>
      </p:sp>
      <p:sp>
        <p:nvSpPr>
          <p:cNvPr id="3" name="页脚占位符 2"/>
          <p:cNvSpPr>
            <a:spLocks noGrp="1"/>
          </p:cNvSpPr>
          <p:nvPr>
            <p:ph type="ftr" sz="quarter" idx="11"/>
          </p:nvPr>
        </p:nvSpPr>
        <p:spPr/>
        <p:txBody>
          <a:bodyPr/>
          <a:lstStyle>
            <a:lvl1pPr>
              <a:defRPr/>
            </a:lvl1pPr>
          </a:lstStyle>
          <a:p>
            <a:endParaRPr lang="en-US" altLang="zh-CN">
              <a:solidFill>
                <a:srgbClr val="000000"/>
              </a:solidFill>
            </a:endParaRPr>
          </a:p>
        </p:txBody>
      </p:sp>
      <p:sp>
        <p:nvSpPr>
          <p:cNvPr id="4" name="灯片编号占位符 3"/>
          <p:cNvSpPr>
            <a:spLocks noGrp="1"/>
          </p:cNvSpPr>
          <p:nvPr>
            <p:ph type="sldNum" sz="quarter" idx="12"/>
          </p:nvPr>
        </p:nvSpPr>
        <p:spPr/>
        <p:txBody>
          <a:bodyPr/>
          <a:lstStyle>
            <a:lvl1pPr>
              <a:defRPr/>
            </a:lvl1pPr>
          </a:lstStyle>
          <a:p>
            <a:fld id="{C3562CA9-E851-491C-8A81-09F4A5633239}" type="slidenum">
              <a:rPr lang="en-US" altLang="zh-CN">
                <a:solidFill>
                  <a:srgbClr val="000000"/>
                </a:solidFill>
              </a:rPr>
              <a:pPr/>
              <a:t>‹#›</a:t>
            </a:fld>
            <a:endParaRPr lang="en-US" altLang="zh-CN">
              <a:solidFill>
                <a:srgbClr val="000000"/>
              </a:solidFill>
            </a:endParaRPr>
          </a:p>
        </p:txBody>
      </p:sp>
    </p:spTree>
    <p:extLst>
      <p:ext uri="{BB962C8B-B14F-4D97-AF65-F5344CB8AC3E}">
        <p14:creationId xmlns:p14="http://schemas.microsoft.com/office/powerpoint/2010/main" val="79150601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lvl1pPr>
              <a:defRPr/>
            </a:lvl1pPr>
          </a:lstStyle>
          <a:p>
            <a:endParaRPr lang="en-US" altLang="zh-CN">
              <a:solidFill>
                <a:srgbClr val="000000"/>
              </a:solidFill>
            </a:endParaRPr>
          </a:p>
        </p:txBody>
      </p:sp>
      <p:sp>
        <p:nvSpPr>
          <p:cNvPr id="6" name="页脚占位符 5"/>
          <p:cNvSpPr>
            <a:spLocks noGrp="1"/>
          </p:cNvSpPr>
          <p:nvPr>
            <p:ph type="ftr" sz="quarter" idx="11"/>
          </p:nvPr>
        </p:nvSpPr>
        <p:spPr/>
        <p:txBody>
          <a:bodyPr/>
          <a:lstStyle>
            <a:lvl1pPr>
              <a:defRPr/>
            </a:lvl1pPr>
          </a:lstStyle>
          <a:p>
            <a:endParaRPr lang="en-US" altLang="zh-CN">
              <a:solidFill>
                <a:srgbClr val="000000"/>
              </a:solidFill>
            </a:endParaRPr>
          </a:p>
        </p:txBody>
      </p:sp>
      <p:sp>
        <p:nvSpPr>
          <p:cNvPr id="7" name="灯片编号占位符 6"/>
          <p:cNvSpPr>
            <a:spLocks noGrp="1"/>
          </p:cNvSpPr>
          <p:nvPr>
            <p:ph type="sldNum" sz="quarter" idx="12"/>
          </p:nvPr>
        </p:nvSpPr>
        <p:spPr/>
        <p:txBody>
          <a:bodyPr/>
          <a:lstStyle>
            <a:lvl1pPr>
              <a:defRPr/>
            </a:lvl1pPr>
          </a:lstStyle>
          <a:p>
            <a:fld id="{345B1861-1E60-4DE7-B8CE-30331206A6AC}" type="slidenum">
              <a:rPr lang="en-US" altLang="zh-CN">
                <a:solidFill>
                  <a:srgbClr val="000000"/>
                </a:solidFill>
              </a:rPr>
              <a:pPr/>
              <a:t>‹#›</a:t>
            </a:fld>
            <a:endParaRPr lang="en-US" altLang="zh-CN">
              <a:solidFill>
                <a:srgbClr val="000000"/>
              </a:solidFill>
            </a:endParaRPr>
          </a:p>
        </p:txBody>
      </p:sp>
    </p:spTree>
    <p:extLst>
      <p:ext uri="{BB962C8B-B14F-4D97-AF65-F5344CB8AC3E}">
        <p14:creationId xmlns:p14="http://schemas.microsoft.com/office/powerpoint/2010/main" val="160367797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zh-CN" altLang="en-US"/>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lvl1pPr>
              <a:defRPr/>
            </a:lvl1pPr>
          </a:lstStyle>
          <a:p>
            <a:endParaRPr lang="en-US" altLang="zh-CN">
              <a:solidFill>
                <a:srgbClr val="000000"/>
              </a:solidFill>
            </a:endParaRPr>
          </a:p>
        </p:txBody>
      </p:sp>
      <p:sp>
        <p:nvSpPr>
          <p:cNvPr id="6" name="页脚占位符 5"/>
          <p:cNvSpPr>
            <a:spLocks noGrp="1"/>
          </p:cNvSpPr>
          <p:nvPr>
            <p:ph type="ftr" sz="quarter" idx="11"/>
          </p:nvPr>
        </p:nvSpPr>
        <p:spPr/>
        <p:txBody>
          <a:bodyPr/>
          <a:lstStyle>
            <a:lvl1pPr>
              <a:defRPr/>
            </a:lvl1pPr>
          </a:lstStyle>
          <a:p>
            <a:endParaRPr lang="en-US" altLang="zh-CN">
              <a:solidFill>
                <a:srgbClr val="000000"/>
              </a:solidFill>
            </a:endParaRPr>
          </a:p>
        </p:txBody>
      </p:sp>
      <p:sp>
        <p:nvSpPr>
          <p:cNvPr id="7" name="灯片编号占位符 6"/>
          <p:cNvSpPr>
            <a:spLocks noGrp="1"/>
          </p:cNvSpPr>
          <p:nvPr>
            <p:ph type="sldNum" sz="quarter" idx="12"/>
          </p:nvPr>
        </p:nvSpPr>
        <p:spPr/>
        <p:txBody>
          <a:bodyPr/>
          <a:lstStyle>
            <a:lvl1pPr>
              <a:defRPr/>
            </a:lvl1pPr>
          </a:lstStyle>
          <a:p>
            <a:fld id="{06708C13-D717-4EF5-93B8-2BF81E030C49}" type="slidenum">
              <a:rPr lang="en-US" altLang="zh-CN">
                <a:solidFill>
                  <a:srgbClr val="000000"/>
                </a:solidFill>
              </a:rPr>
              <a:pPr/>
              <a:t>‹#›</a:t>
            </a:fld>
            <a:endParaRPr lang="en-US" altLang="zh-CN">
              <a:solidFill>
                <a:srgbClr val="000000"/>
              </a:solidFill>
            </a:endParaRPr>
          </a:p>
        </p:txBody>
      </p:sp>
    </p:spTree>
    <p:extLst>
      <p:ext uri="{BB962C8B-B14F-4D97-AF65-F5344CB8AC3E}">
        <p14:creationId xmlns:p14="http://schemas.microsoft.com/office/powerpoint/2010/main" val="57830400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2" name="Rectangle 2"/>
          <p:cNvSpPr>
            <a:spLocks noChangeArrowheads="1"/>
          </p:cNvSpPr>
          <p:nvPr/>
        </p:nvSpPr>
        <p:spPr bwMode="ltGray">
          <a:xfrm>
            <a:off x="417513" y="1098550"/>
            <a:ext cx="438150" cy="474663"/>
          </a:xfrm>
          <a:prstGeom prst="rect">
            <a:avLst/>
          </a:prstGeom>
          <a:solidFill>
            <a:schemeClr val="accent2"/>
          </a:solidFill>
          <a:ln w="9525">
            <a:noFill/>
            <a:miter lim="800000"/>
            <a:headEnd/>
            <a:tailEnd/>
          </a:ln>
          <a:effectLst/>
        </p:spPr>
        <p:txBody>
          <a:bodyPr wrap="none" anchor="ctr"/>
          <a:lstStyle/>
          <a:p>
            <a:pPr algn="ctr" fontAlgn="base">
              <a:spcBef>
                <a:spcPct val="0"/>
              </a:spcBef>
              <a:spcAft>
                <a:spcPct val="0"/>
              </a:spcAft>
            </a:pPr>
            <a:endParaRPr kumimoji="1" lang="zh-CN" altLang="zh-CN" sz="2400">
              <a:solidFill>
                <a:srgbClr val="000000"/>
              </a:solidFill>
            </a:endParaRPr>
          </a:p>
        </p:txBody>
      </p:sp>
      <p:sp>
        <p:nvSpPr>
          <p:cNvPr id="5123" name="Rectangle 3"/>
          <p:cNvSpPr>
            <a:spLocks noChangeArrowheads="1"/>
          </p:cNvSpPr>
          <p:nvPr/>
        </p:nvSpPr>
        <p:spPr bwMode="ltGray">
          <a:xfrm>
            <a:off x="800100" y="1098550"/>
            <a:ext cx="328613" cy="474663"/>
          </a:xfrm>
          <a:prstGeom prst="rect">
            <a:avLst/>
          </a:prstGeom>
          <a:gradFill rotWithShape="0">
            <a:gsLst>
              <a:gs pos="0">
                <a:schemeClr val="accent2"/>
              </a:gs>
              <a:gs pos="100000">
                <a:schemeClr val="bg1"/>
              </a:gs>
            </a:gsLst>
            <a:lin ang="0" scaled="1"/>
          </a:gradFill>
          <a:ln w="9525">
            <a:noFill/>
            <a:miter lim="800000"/>
            <a:headEnd/>
            <a:tailEnd/>
          </a:ln>
          <a:effectLst/>
        </p:spPr>
        <p:txBody>
          <a:bodyPr wrap="none" anchor="ctr"/>
          <a:lstStyle/>
          <a:p>
            <a:pPr algn="ctr" fontAlgn="base">
              <a:spcBef>
                <a:spcPct val="0"/>
              </a:spcBef>
              <a:spcAft>
                <a:spcPct val="0"/>
              </a:spcAft>
            </a:pPr>
            <a:endParaRPr kumimoji="1" lang="zh-CN" altLang="zh-CN" sz="2400">
              <a:solidFill>
                <a:srgbClr val="000000"/>
              </a:solidFill>
            </a:endParaRPr>
          </a:p>
        </p:txBody>
      </p:sp>
      <p:sp>
        <p:nvSpPr>
          <p:cNvPr id="5124" name="Rectangle 4"/>
          <p:cNvSpPr>
            <a:spLocks noChangeArrowheads="1"/>
          </p:cNvSpPr>
          <p:nvPr/>
        </p:nvSpPr>
        <p:spPr bwMode="ltGray">
          <a:xfrm>
            <a:off x="541338" y="1520825"/>
            <a:ext cx="422275" cy="474663"/>
          </a:xfrm>
          <a:prstGeom prst="rect">
            <a:avLst/>
          </a:prstGeom>
          <a:solidFill>
            <a:schemeClr val="folHlink"/>
          </a:solidFill>
          <a:ln w="9525">
            <a:noFill/>
            <a:miter lim="800000"/>
            <a:headEnd/>
            <a:tailEnd/>
          </a:ln>
          <a:effectLst/>
        </p:spPr>
        <p:txBody>
          <a:bodyPr wrap="none" anchor="ctr"/>
          <a:lstStyle/>
          <a:p>
            <a:pPr algn="ctr" fontAlgn="base">
              <a:spcBef>
                <a:spcPct val="0"/>
              </a:spcBef>
              <a:spcAft>
                <a:spcPct val="0"/>
              </a:spcAft>
            </a:pPr>
            <a:endParaRPr kumimoji="1" lang="zh-CN" altLang="zh-CN" sz="2400">
              <a:solidFill>
                <a:srgbClr val="000000"/>
              </a:solidFill>
            </a:endParaRPr>
          </a:p>
        </p:txBody>
      </p:sp>
      <p:sp>
        <p:nvSpPr>
          <p:cNvPr id="5125" name="Rectangle 5"/>
          <p:cNvSpPr>
            <a:spLocks noChangeArrowheads="1"/>
          </p:cNvSpPr>
          <p:nvPr/>
        </p:nvSpPr>
        <p:spPr bwMode="ltGray">
          <a:xfrm>
            <a:off x="911225" y="1520825"/>
            <a:ext cx="368300" cy="474663"/>
          </a:xfrm>
          <a:prstGeom prst="rect">
            <a:avLst/>
          </a:prstGeom>
          <a:gradFill rotWithShape="0">
            <a:gsLst>
              <a:gs pos="0">
                <a:schemeClr val="folHlink"/>
              </a:gs>
              <a:gs pos="100000">
                <a:schemeClr val="bg1"/>
              </a:gs>
            </a:gsLst>
            <a:lin ang="0" scaled="1"/>
          </a:gradFill>
          <a:ln w="9525">
            <a:noFill/>
            <a:miter lim="800000"/>
            <a:headEnd/>
            <a:tailEnd/>
          </a:ln>
          <a:effectLst/>
        </p:spPr>
        <p:txBody>
          <a:bodyPr wrap="none" anchor="ctr"/>
          <a:lstStyle/>
          <a:p>
            <a:pPr algn="ctr" fontAlgn="base">
              <a:spcBef>
                <a:spcPct val="0"/>
              </a:spcBef>
              <a:spcAft>
                <a:spcPct val="0"/>
              </a:spcAft>
            </a:pPr>
            <a:endParaRPr kumimoji="1" lang="zh-CN" altLang="zh-CN" sz="2400">
              <a:solidFill>
                <a:srgbClr val="000000"/>
              </a:solidFill>
            </a:endParaRPr>
          </a:p>
        </p:txBody>
      </p:sp>
      <p:sp>
        <p:nvSpPr>
          <p:cNvPr id="5126" name="Rectangle 6"/>
          <p:cNvSpPr>
            <a:spLocks noChangeArrowheads="1"/>
          </p:cNvSpPr>
          <p:nvPr/>
        </p:nvSpPr>
        <p:spPr bwMode="ltGray">
          <a:xfrm>
            <a:off x="127000" y="1447800"/>
            <a:ext cx="560388" cy="422275"/>
          </a:xfrm>
          <a:prstGeom prst="rect">
            <a:avLst/>
          </a:prstGeom>
          <a:gradFill rotWithShape="0">
            <a:gsLst>
              <a:gs pos="0">
                <a:schemeClr val="bg1"/>
              </a:gs>
              <a:gs pos="100000">
                <a:schemeClr val="hlink"/>
              </a:gs>
            </a:gsLst>
            <a:lin ang="18900000" scaled="1"/>
          </a:gradFill>
          <a:ln w="9525">
            <a:noFill/>
            <a:miter lim="800000"/>
            <a:headEnd/>
            <a:tailEnd/>
          </a:ln>
          <a:effectLst/>
        </p:spPr>
        <p:txBody>
          <a:bodyPr wrap="none" anchor="ctr"/>
          <a:lstStyle/>
          <a:p>
            <a:pPr algn="ctr" fontAlgn="base">
              <a:spcBef>
                <a:spcPct val="0"/>
              </a:spcBef>
              <a:spcAft>
                <a:spcPct val="0"/>
              </a:spcAft>
            </a:pPr>
            <a:endParaRPr kumimoji="1" lang="zh-CN" altLang="zh-CN" sz="2400">
              <a:solidFill>
                <a:srgbClr val="000000"/>
              </a:solidFill>
            </a:endParaRPr>
          </a:p>
        </p:txBody>
      </p:sp>
      <p:sp>
        <p:nvSpPr>
          <p:cNvPr id="5127" name="Rectangle 7"/>
          <p:cNvSpPr>
            <a:spLocks noChangeArrowheads="1"/>
          </p:cNvSpPr>
          <p:nvPr/>
        </p:nvSpPr>
        <p:spPr bwMode="gray">
          <a:xfrm>
            <a:off x="762000" y="990600"/>
            <a:ext cx="31750" cy="1052513"/>
          </a:xfrm>
          <a:prstGeom prst="rect">
            <a:avLst/>
          </a:prstGeom>
          <a:solidFill>
            <a:schemeClr val="bg2"/>
          </a:solidFill>
          <a:ln w="9525">
            <a:noFill/>
            <a:miter lim="800000"/>
            <a:headEnd/>
            <a:tailEnd/>
          </a:ln>
          <a:effectLst/>
        </p:spPr>
        <p:txBody>
          <a:bodyPr wrap="none" anchor="ctr"/>
          <a:lstStyle/>
          <a:p>
            <a:pPr algn="ctr" fontAlgn="base">
              <a:spcBef>
                <a:spcPct val="0"/>
              </a:spcBef>
              <a:spcAft>
                <a:spcPct val="0"/>
              </a:spcAft>
            </a:pPr>
            <a:endParaRPr kumimoji="1" lang="zh-CN" altLang="zh-CN" sz="2400">
              <a:solidFill>
                <a:srgbClr val="000000"/>
              </a:solidFill>
            </a:endParaRPr>
          </a:p>
        </p:txBody>
      </p:sp>
      <p:sp>
        <p:nvSpPr>
          <p:cNvPr id="5128" name="Rectangle 8"/>
          <p:cNvSpPr>
            <a:spLocks noChangeArrowheads="1"/>
          </p:cNvSpPr>
          <p:nvPr/>
        </p:nvSpPr>
        <p:spPr bwMode="gray">
          <a:xfrm>
            <a:off x="442913" y="1781175"/>
            <a:ext cx="8226425" cy="31750"/>
          </a:xfrm>
          <a:prstGeom prst="rect">
            <a:avLst/>
          </a:prstGeom>
          <a:gradFill rotWithShape="0">
            <a:gsLst>
              <a:gs pos="0">
                <a:schemeClr val="bg2"/>
              </a:gs>
              <a:gs pos="100000">
                <a:schemeClr val="bg1"/>
              </a:gs>
            </a:gsLst>
            <a:lin ang="0" scaled="1"/>
          </a:gradFill>
          <a:ln w="9525">
            <a:noFill/>
            <a:miter lim="800000"/>
            <a:headEnd/>
            <a:tailEnd/>
          </a:ln>
          <a:effectLst/>
        </p:spPr>
        <p:txBody>
          <a:bodyPr wrap="none" anchor="ctr"/>
          <a:lstStyle/>
          <a:p>
            <a:pPr algn="ctr" fontAlgn="base">
              <a:spcBef>
                <a:spcPct val="0"/>
              </a:spcBef>
              <a:spcAft>
                <a:spcPct val="0"/>
              </a:spcAft>
            </a:pPr>
            <a:endParaRPr kumimoji="1" lang="zh-CN" altLang="zh-CN" sz="2400">
              <a:solidFill>
                <a:srgbClr val="000000"/>
              </a:solidFill>
            </a:endParaRPr>
          </a:p>
        </p:txBody>
      </p:sp>
      <p:sp>
        <p:nvSpPr>
          <p:cNvPr id="5129" name="Rectangle 9"/>
          <p:cNvSpPr>
            <a:spLocks noGrp="1" noChangeArrowheads="1"/>
          </p:cNvSpPr>
          <p:nvPr>
            <p:ph type="title"/>
          </p:nvPr>
        </p:nvSpPr>
        <p:spPr bwMode="auto">
          <a:xfrm>
            <a:off x="1350963" y="533400"/>
            <a:ext cx="7793037" cy="11430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p>
            <a:pPr lvl="0"/>
            <a:r>
              <a:rPr lang="en-US" altLang="zh-CN" smtClean="0"/>
              <a:t>           </a:t>
            </a:r>
            <a:r>
              <a:rPr lang="zh-CN" altLang="en-US" smtClean="0"/>
              <a:t>第一节 概述</a:t>
            </a:r>
          </a:p>
        </p:txBody>
      </p:sp>
      <p:sp>
        <p:nvSpPr>
          <p:cNvPr id="5130" name="Rectangle 10"/>
          <p:cNvSpPr>
            <a:spLocks noGrp="1" noChangeArrowheads="1"/>
          </p:cNvSpPr>
          <p:nvPr>
            <p:ph type="body" idx="1"/>
          </p:nvPr>
        </p:nvSpPr>
        <p:spPr bwMode="auto">
          <a:xfrm>
            <a:off x="1182688" y="2017713"/>
            <a:ext cx="7772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p:txBody>
      </p:sp>
      <p:sp>
        <p:nvSpPr>
          <p:cNvPr id="5131" name="Rectangle 11"/>
          <p:cNvSpPr>
            <a:spLocks noGrp="1" noChangeArrowheads="1"/>
          </p:cNvSpPr>
          <p:nvPr>
            <p:ph type="dt" sz="half" idx="2"/>
          </p:nvPr>
        </p:nvSpPr>
        <p:spPr bwMode="auto">
          <a:xfrm>
            <a:off x="914400" y="6324600"/>
            <a:ext cx="19050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kumimoji="0" sz="1400"/>
            </a:lvl1pPr>
          </a:lstStyle>
          <a:p>
            <a:pPr fontAlgn="base">
              <a:spcBef>
                <a:spcPct val="0"/>
              </a:spcBef>
              <a:spcAft>
                <a:spcPct val="0"/>
              </a:spcAft>
            </a:pPr>
            <a:endParaRPr lang="en-US" altLang="zh-CN">
              <a:solidFill>
                <a:srgbClr val="000000"/>
              </a:solidFill>
            </a:endParaRPr>
          </a:p>
        </p:txBody>
      </p:sp>
      <p:sp>
        <p:nvSpPr>
          <p:cNvPr id="5132" name="Rectangle 12"/>
          <p:cNvSpPr>
            <a:spLocks noGrp="1" noChangeArrowheads="1"/>
          </p:cNvSpPr>
          <p:nvPr>
            <p:ph type="ftr" sz="quarter" idx="3"/>
          </p:nvPr>
        </p:nvSpPr>
        <p:spPr bwMode="auto">
          <a:xfrm>
            <a:off x="3352800" y="6324600"/>
            <a:ext cx="2895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a:defRPr kumimoji="0" sz="1400"/>
            </a:lvl1pPr>
          </a:lstStyle>
          <a:p>
            <a:pPr fontAlgn="base">
              <a:spcBef>
                <a:spcPct val="0"/>
              </a:spcBef>
              <a:spcAft>
                <a:spcPct val="0"/>
              </a:spcAft>
            </a:pPr>
            <a:endParaRPr lang="en-US" altLang="zh-CN">
              <a:solidFill>
                <a:srgbClr val="000000"/>
              </a:solidFill>
            </a:endParaRPr>
          </a:p>
        </p:txBody>
      </p:sp>
      <p:sp>
        <p:nvSpPr>
          <p:cNvPr id="5133" name="Rectangle 13"/>
          <p:cNvSpPr>
            <a:spLocks noGrp="1" noChangeArrowheads="1"/>
          </p:cNvSpPr>
          <p:nvPr>
            <p:ph type="sldNum" sz="quarter" idx="4"/>
          </p:nvPr>
        </p:nvSpPr>
        <p:spPr bwMode="auto">
          <a:xfrm>
            <a:off x="6781800" y="6324600"/>
            <a:ext cx="19050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kumimoji="0" sz="1400"/>
            </a:lvl1pPr>
          </a:lstStyle>
          <a:p>
            <a:pPr fontAlgn="base">
              <a:spcBef>
                <a:spcPct val="0"/>
              </a:spcBef>
              <a:spcAft>
                <a:spcPct val="0"/>
              </a:spcAft>
            </a:pPr>
            <a:fld id="{4D5F8734-2568-4B49-A8CC-A890D0523C13}" type="slidenum">
              <a:rPr lang="en-US" altLang="zh-CN">
                <a:solidFill>
                  <a:srgbClr val="000000"/>
                </a:solidFill>
              </a:rPr>
              <a:pPr fontAlgn="base">
                <a:spcBef>
                  <a:spcPct val="0"/>
                </a:spcBef>
                <a:spcAft>
                  <a:spcPct val="0"/>
                </a:spcAft>
              </a:pPr>
              <a:t>‹#›</a:t>
            </a:fld>
            <a:endParaRPr lang="en-US" altLang="zh-CN">
              <a:solidFill>
                <a:srgbClr val="000000"/>
              </a:solidFill>
            </a:endParaRPr>
          </a:p>
        </p:txBody>
      </p:sp>
    </p:spTree>
    <p:extLst>
      <p:ext uri="{BB962C8B-B14F-4D97-AF65-F5344CB8AC3E}">
        <p14:creationId xmlns:p14="http://schemas.microsoft.com/office/powerpoint/2010/main" val="124520982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txStyles>
    <p:titleStyle>
      <a:lvl1pPr algn="l" rtl="0" eaLnBrk="1" fontAlgn="base" hangingPunct="1">
        <a:spcBef>
          <a:spcPct val="0"/>
        </a:spcBef>
        <a:spcAft>
          <a:spcPct val="0"/>
        </a:spcAft>
        <a:defRPr kumimoji="1" sz="4400">
          <a:solidFill>
            <a:schemeClr val="tx1"/>
          </a:solidFill>
          <a:latin typeface="+mj-lt"/>
          <a:ea typeface="+mj-ea"/>
          <a:cs typeface="+mj-cs"/>
        </a:defRPr>
      </a:lvl1pPr>
      <a:lvl2pPr algn="l" rtl="0" eaLnBrk="1" fontAlgn="base" hangingPunct="1">
        <a:spcBef>
          <a:spcPct val="0"/>
        </a:spcBef>
        <a:spcAft>
          <a:spcPct val="0"/>
        </a:spcAft>
        <a:defRPr kumimoji="1" sz="4400">
          <a:solidFill>
            <a:schemeClr val="tx1"/>
          </a:solidFill>
          <a:latin typeface="Tahoma" pitchFamily="34" charset="0"/>
          <a:ea typeface="宋体" pitchFamily="2" charset="-122"/>
        </a:defRPr>
      </a:lvl2pPr>
      <a:lvl3pPr algn="l" rtl="0" eaLnBrk="1" fontAlgn="base" hangingPunct="1">
        <a:spcBef>
          <a:spcPct val="0"/>
        </a:spcBef>
        <a:spcAft>
          <a:spcPct val="0"/>
        </a:spcAft>
        <a:defRPr kumimoji="1" sz="4400">
          <a:solidFill>
            <a:schemeClr val="tx1"/>
          </a:solidFill>
          <a:latin typeface="Tahoma" pitchFamily="34" charset="0"/>
          <a:ea typeface="宋体" pitchFamily="2" charset="-122"/>
        </a:defRPr>
      </a:lvl3pPr>
      <a:lvl4pPr algn="l" rtl="0" eaLnBrk="1" fontAlgn="base" hangingPunct="1">
        <a:spcBef>
          <a:spcPct val="0"/>
        </a:spcBef>
        <a:spcAft>
          <a:spcPct val="0"/>
        </a:spcAft>
        <a:defRPr kumimoji="1" sz="4400">
          <a:solidFill>
            <a:schemeClr val="tx1"/>
          </a:solidFill>
          <a:latin typeface="Tahoma" pitchFamily="34" charset="0"/>
          <a:ea typeface="宋体" pitchFamily="2" charset="-122"/>
        </a:defRPr>
      </a:lvl4pPr>
      <a:lvl5pPr algn="l" rtl="0" eaLnBrk="1" fontAlgn="base" hangingPunct="1">
        <a:spcBef>
          <a:spcPct val="0"/>
        </a:spcBef>
        <a:spcAft>
          <a:spcPct val="0"/>
        </a:spcAft>
        <a:defRPr kumimoji="1" sz="4400">
          <a:solidFill>
            <a:schemeClr val="tx1"/>
          </a:solidFill>
          <a:latin typeface="Tahoma" pitchFamily="34" charset="0"/>
          <a:ea typeface="宋体" pitchFamily="2" charset="-122"/>
        </a:defRPr>
      </a:lvl5pPr>
      <a:lvl6pPr marL="457200" algn="l" rtl="0" eaLnBrk="1" fontAlgn="base" hangingPunct="1">
        <a:spcBef>
          <a:spcPct val="0"/>
        </a:spcBef>
        <a:spcAft>
          <a:spcPct val="0"/>
        </a:spcAft>
        <a:defRPr kumimoji="1" sz="4400">
          <a:solidFill>
            <a:schemeClr val="tx1"/>
          </a:solidFill>
          <a:latin typeface="Tahoma" pitchFamily="34" charset="0"/>
          <a:ea typeface="宋体" pitchFamily="2" charset="-122"/>
        </a:defRPr>
      </a:lvl6pPr>
      <a:lvl7pPr marL="914400" algn="l" rtl="0" eaLnBrk="1" fontAlgn="base" hangingPunct="1">
        <a:spcBef>
          <a:spcPct val="0"/>
        </a:spcBef>
        <a:spcAft>
          <a:spcPct val="0"/>
        </a:spcAft>
        <a:defRPr kumimoji="1" sz="4400">
          <a:solidFill>
            <a:schemeClr val="tx1"/>
          </a:solidFill>
          <a:latin typeface="Tahoma" pitchFamily="34" charset="0"/>
          <a:ea typeface="宋体" pitchFamily="2" charset="-122"/>
        </a:defRPr>
      </a:lvl7pPr>
      <a:lvl8pPr marL="1371600" algn="l" rtl="0" eaLnBrk="1" fontAlgn="base" hangingPunct="1">
        <a:spcBef>
          <a:spcPct val="0"/>
        </a:spcBef>
        <a:spcAft>
          <a:spcPct val="0"/>
        </a:spcAft>
        <a:defRPr kumimoji="1" sz="4400">
          <a:solidFill>
            <a:schemeClr val="tx1"/>
          </a:solidFill>
          <a:latin typeface="Tahoma" pitchFamily="34" charset="0"/>
          <a:ea typeface="宋体" pitchFamily="2" charset="-122"/>
        </a:defRPr>
      </a:lvl8pPr>
      <a:lvl9pPr marL="1828800" algn="l" rtl="0" eaLnBrk="1" fontAlgn="base" hangingPunct="1">
        <a:spcBef>
          <a:spcPct val="0"/>
        </a:spcBef>
        <a:spcAft>
          <a:spcPct val="0"/>
        </a:spcAft>
        <a:defRPr kumimoji="1" sz="4400">
          <a:solidFill>
            <a:schemeClr val="tx1"/>
          </a:solidFill>
          <a:latin typeface="Tahoma" pitchFamily="34" charset="0"/>
          <a:ea typeface="宋体" pitchFamily="2" charset="-122"/>
        </a:defRPr>
      </a:lvl9pPr>
    </p:titleStyle>
    <p:bodyStyle>
      <a:lvl1pPr marL="609600" indent="-609600" algn="l" rtl="0" eaLnBrk="1" fontAlgn="base" hangingPunct="1">
        <a:spcBef>
          <a:spcPct val="20000"/>
        </a:spcBef>
        <a:spcAft>
          <a:spcPct val="0"/>
        </a:spcAft>
        <a:buClr>
          <a:schemeClr val="folHlink"/>
        </a:buClr>
        <a:buSzPct val="90000"/>
        <a:defRPr kumimoji="1" sz="3200">
          <a:solidFill>
            <a:schemeClr val="tx1"/>
          </a:solidFill>
          <a:latin typeface="+mn-lt"/>
          <a:ea typeface="+mn-ea"/>
          <a:cs typeface="+mn-cs"/>
        </a:defRPr>
      </a:lvl1pPr>
      <a:lvl2pPr marL="990600" indent="-533400" algn="l" rtl="0" eaLnBrk="1" fontAlgn="base" hangingPunct="1">
        <a:spcBef>
          <a:spcPct val="20000"/>
        </a:spcBef>
        <a:spcAft>
          <a:spcPct val="0"/>
        </a:spcAft>
        <a:buClr>
          <a:schemeClr val="tx1"/>
        </a:buClr>
        <a:buSzPct val="80000"/>
        <a:buChar char="1"/>
        <a:defRPr kumimoji="1" sz="2800">
          <a:solidFill>
            <a:schemeClr val="tx1"/>
          </a:solidFill>
          <a:latin typeface="+mn-lt"/>
          <a:ea typeface="+mn-ea"/>
        </a:defRPr>
      </a:lvl2pPr>
      <a:lvl3pPr marL="1371600" indent="-457200" algn="l" rtl="0" eaLnBrk="1" fontAlgn="base" hangingPunct="1">
        <a:spcBef>
          <a:spcPct val="20000"/>
        </a:spcBef>
        <a:spcAft>
          <a:spcPct val="0"/>
        </a:spcAft>
        <a:buClr>
          <a:schemeClr val="tx1"/>
        </a:buClr>
        <a:buSzPct val="70000"/>
        <a:buAutoNum type="arabicParenR"/>
        <a:defRPr kumimoji="1" sz="2400">
          <a:solidFill>
            <a:schemeClr val="tx1"/>
          </a:solidFill>
          <a:latin typeface="+mn-lt"/>
          <a:ea typeface="+mn-ea"/>
        </a:defRPr>
      </a:lvl3pPr>
      <a:lvl4pPr marL="1752600" indent="-381000" algn="l" rtl="0" eaLnBrk="1" fontAlgn="base" hangingPunct="1">
        <a:spcBef>
          <a:spcPct val="20000"/>
        </a:spcBef>
        <a:spcAft>
          <a:spcPct val="0"/>
        </a:spcAft>
        <a:buClr>
          <a:schemeClr val="accent2"/>
        </a:buClr>
        <a:buSzPct val="55000"/>
        <a:buFont typeface="Wingdings" pitchFamily="2" charset="2"/>
        <a:buChar char="n"/>
        <a:defRPr kumimoji="1" sz="2000">
          <a:solidFill>
            <a:schemeClr val="tx1"/>
          </a:solidFill>
          <a:latin typeface="+mn-lt"/>
          <a:ea typeface="+mn-ea"/>
        </a:defRPr>
      </a:lvl4pPr>
      <a:lvl5pPr marL="2209800" indent="-381000" algn="l" rtl="0" eaLnBrk="1" fontAlgn="base" hangingPunct="1">
        <a:spcBef>
          <a:spcPct val="20000"/>
        </a:spcBef>
        <a:spcAft>
          <a:spcPct val="0"/>
        </a:spcAft>
        <a:buClr>
          <a:schemeClr val="accent1"/>
        </a:buClr>
        <a:buSzPct val="50000"/>
        <a:buFont typeface="Wingdings" pitchFamily="2" charset="2"/>
        <a:buChar char="n"/>
        <a:defRPr kumimoji="1" sz="2000">
          <a:solidFill>
            <a:schemeClr val="tx1"/>
          </a:solidFill>
          <a:latin typeface="+mn-lt"/>
          <a:ea typeface="+mn-ea"/>
        </a:defRPr>
      </a:lvl5pPr>
      <a:lvl6pPr marL="2667000" indent="-381000" algn="l" rtl="0" eaLnBrk="1" fontAlgn="base" hangingPunct="1">
        <a:spcBef>
          <a:spcPct val="20000"/>
        </a:spcBef>
        <a:spcAft>
          <a:spcPct val="0"/>
        </a:spcAft>
        <a:buClr>
          <a:schemeClr val="accent1"/>
        </a:buClr>
        <a:buSzPct val="50000"/>
        <a:buFont typeface="Wingdings" pitchFamily="2" charset="2"/>
        <a:buChar char="n"/>
        <a:defRPr kumimoji="1" sz="2000">
          <a:solidFill>
            <a:schemeClr val="tx1"/>
          </a:solidFill>
          <a:latin typeface="+mn-lt"/>
          <a:ea typeface="+mn-ea"/>
        </a:defRPr>
      </a:lvl6pPr>
      <a:lvl7pPr marL="3124200" indent="-381000" algn="l" rtl="0" eaLnBrk="1" fontAlgn="base" hangingPunct="1">
        <a:spcBef>
          <a:spcPct val="20000"/>
        </a:spcBef>
        <a:spcAft>
          <a:spcPct val="0"/>
        </a:spcAft>
        <a:buClr>
          <a:schemeClr val="accent1"/>
        </a:buClr>
        <a:buSzPct val="50000"/>
        <a:buFont typeface="Wingdings" pitchFamily="2" charset="2"/>
        <a:buChar char="n"/>
        <a:defRPr kumimoji="1" sz="2000">
          <a:solidFill>
            <a:schemeClr val="tx1"/>
          </a:solidFill>
          <a:latin typeface="+mn-lt"/>
          <a:ea typeface="+mn-ea"/>
        </a:defRPr>
      </a:lvl7pPr>
      <a:lvl8pPr marL="3581400" indent="-381000" algn="l" rtl="0" eaLnBrk="1" fontAlgn="base" hangingPunct="1">
        <a:spcBef>
          <a:spcPct val="20000"/>
        </a:spcBef>
        <a:spcAft>
          <a:spcPct val="0"/>
        </a:spcAft>
        <a:buClr>
          <a:schemeClr val="accent1"/>
        </a:buClr>
        <a:buSzPct val="50000"/>
        <a:buFont typeface="Wingdings" pitchFamily="2" charset="2"/>
        <a:buChar char="n"/>
        <a:defRPr kumimoji="1" sz="2000">
          <a:solidFill>
            <a:schemeClr val="tx1"/>
          </a:solidFill>
          <a:latin typeface="+mn-lt"/>
          <a:ea typeface="+mn-ea"/>
        </a:defRPr>
      </a:lvl8pPr>
      <a:lvl9pPr marL="4038600" indent="-381000" algn="l" rtl="0" eaLnBrk="1" fontAlgn="base" hangingPunct="1">
        <a:spcBef>
          <a:spcPct val="20000"/>
        </a:spcBef>
        <a:spcAft>
          <a:spcPct val="0"/>
        </a:spcAft>
        <a:buClr>
          <a:schemeClr val="accent1"/>
        </a:buClr>
        <a:buSzPct val="50000"/>
        <a:buFont typeface="Wingdings" pitchFamily="2" charset="2"/>
        <a:buChar char="n"/>
        <a:defRPr kumimoji="1" sz="20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p:txBody>
          <a:bodyPr/>
          <a:lstStyle/>
          <a:p>
            <a:r>
              <a:rPr lang="zh-CN" altLang="en-US" dirty="0" smtClean="0"/>
              <a:t>第</a:t>
            </a:r>
            <a:r>
              <a:rPr lang="en-US" altLang="zh-CN" dirty="0" smtClean="0"/>
              <a:t>8</a:t>
            </a:r>
            <a:r>
              <a:rPr lang="zh-CN" altLang="en-US" smtClean="0"/>
              <a:t>章  调查中的复杂样本</a:t>
            </a:r>
            <a:endParaRPr lang="zh-CN" altLang="en-US" dirty="0"/>
          </a:p>
        </p:txBody>
      </p:sp>
    </p:spTree>
    <p:extLst>
      <p:ext uri="{BB962C8B-B14F-4D97-AF65-F5344CB8AC3E}">
        <p14:creationId xmlns:p14="http://schemas.microsoft.com/office/powerpoint/2010/main" val="332356164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827584" y="1988840"/>
            <a:ext cx="7772400" cy="4114800"/>
          </a:xfrm>
        </p:spPr>
        <p:txBody>
          <a:bodyPr/>
          <a:lstStyle/>
          <a:p>
            <a:pPr marL="0" indent="0">
              <a:buNone/>
            </a:pPr>
            <a:r>
              <a:rPr lang="en-US" altLang="zh-CN" dirty="0" smtClean="0"/>
              <a:t>8.3.1 </a:t>
            </a:r>
            <a:r>
              <a:rPr lang="zh-CN" altLang="en-US" dirty="0" smtClean="0"/>
              <a:t>设计权数</a:t>
            </a:r>
            <a:endParaRPr lang="en-US" altLang="zh-CN" dirty="0" smtClean="0"/>
          </a:p>
          <a:p>
            <a:pPr marL="0" indent="0">
              <a:buNone/>
            </a:pPr>
            <a:r>
              <a:rPr lang="en-US" altLang="zh-CN" dirty="0"/>
              <a:t> </a:t>
            </a:r>
            <a:r>
              <a:rPr lang="en-US" altLang="zh-CN" dirty="0" smtClean="0"/>
              <a:t>   </a:t>
            </a:r>
            <a:r>
              <a:rPr lang="zh-CN" altLang="en-US" dirty="0" smtClean="0"/>
              <a:t>由抽样设计所规定的每个样本单元所代表研究总体的单元数，也就是样本单元入样概率的</a:t>
            </a:r>
            <a:r>
              <a:rPr lang="zh-CN" altLang="en-US" smtClean="0"/>
              <a:t>倒数</a:t>
            </a:r>
            <a:r>
              <a:rPr lang="zh-CN" altLang="en-US" smtClean="0"/>
              <a:t>。</a:t>
            </a:r>
            <a:endParaRPr lang="en-US" altLang="zh-CN" dirty="0"/>
          </a:p>
          <a:p>
            <a:pPr marL="457200" indent="-457200">
              <a:buFont typeface="Wingdings" panose="05000000000000000000" pitchFamily="2" charset="2"/>
              <a:buChar char="n"/>
            </a:pPr>
            <a:r>
              <a:rPr lang="zh-CN" altLang="en-US" sz="2800" smtClean="0"/>
              <a:t>等概率抽样</a:t>
            </a:r>
            <a:r>
              <a:rPr lang="zh-CN" altLang="en-US" sz="2800"/>
              <a:t>：</a:t>
            </a:r>
            <a:r>
              <a:rPr lang="zh-CN" altLang="en-US" sz="2800" smtClean="0"/>
              <a:t>每个</a:t>
            </a:r>
            <a:r>
              <a:rPr lang="zh-CN" altLang="en-US" sz="2800" dirty="0" smtClean="0"/>
              <a:t>单元的设计权数是</a:t>
            </a:r>
            <a:r>
              <a:rPr lang="zh-CN" altLang="en-US" sz="2800" smtClean="0"/>
              <a:t>相同</a:t>
            </a:r>
            <a:r>
              <a:rPr lang="zh-CN" altLang="en-US" sz="2800" smtClean="0"/>
              <a:t>的</a:t>
            </a:r>
            <a:endParaRPr lang="en-US" altLang="zh-CN" sz="2800"/>
          </a:p>
          <a:p>
            <a:pPr marL="457200" indent="-457200">
              <a:buFont typeface="Wingdings" panose="05000000000000000000" pitchFamily="2" charset="2"/>
              <a:buChar char="n"/>
            </a:pPr>
            <a:r>
              <a:rPr lang="zh-CN" altLang="en-US" sz="2800" smtClean="0"/>
              <a:t>不等概率抽样：每个</a:t>
            </a:r>
            <a:r>
              <a:rPr lang="zh-CN" altLang="en-US" sz="2800" dirty="0" smtClean="0"/>
              <a:t>单元的设计</a:t>
            </a:r>
            <a:r>
              <a:rPr lang="zh-CN" altLang="en-US" sz="2800" smtClean="0"/>
              <a:t>权数</a:t>
            </a:r>
            <a:r>
              <a:rPr lang="zh-CN" altLang="en-US" sz="2800" smtClean="0"/>
              <a:t>不同</a:t>
            </a:r>
            <a:endParaRPr lang="en-US" altLang="zh-CN" sz="2800" smtClean="0"/>
          </a:p>
          <a:p>
            <a:pPr marL="457200" indent="-457200">
              <a:buFont typeface="Wingdings" panose="05000000000000000000" pitchFamily="2" charset="2"/>
              <a:buChar char="n"/>
            </a:pPr>
            <a:r>
              <a:rPr lang="zh-CN" altLang="en-US" sz="2800" smtClean="0"/>
              <a:t>在</a:t>
            </a:r>
            <a:r>
              <a:rPr lang="zh-CN" altLang="en-US" sz="2800" dirty="0" smtClean="0"/>
              <a:t>多</a:t>
            </a:r>
            <a:r>
              <a:rPr lang="zh-CN" altLang="en-US" sz="2800" smtClean="0"/>
              <a:t>阶段</a:t>
            </a:r>
            <a:r>
              <a:rPr lang="zh-CN" altLang="en-US" sz="2800" smtClean="0"/>
              <a:t>抽样：设计</a:t>
            </a:r>
            <a:r>
              <a:rPr lang="zh-CN" altLang="en-US" sz="2800" dirty="0" smtClean="0"/>
              <a:t>权数由每个单元在不同阶段的入样概率相乘</a:t>
            </a:r>
            <a:r>
              <a:rPr lang="zh-CN" altLang="en-US" sz="2800" smtClean="0"/>
              <a:t>而</a:t>
            </a:r>
            <a:r>
              <a:rPr lang="zh-CN" altLang="en-US" sz="2800" smtClean="0"/>
              <a:t>得</a:t>
            </a:r>
            <a:endParaRPr lang="en-US" altLang="zh-CN" sz="2800" dirty="0" smtClean="0"/>
          </a:p>
        </p:txBody>
      </p:sp>
    </p:spTree>
    <p:extLst>
      <p:ext uri="{BB962C8B-B14F-4D97-AF65-F5344CB8AC3E}">
        <p14:creationId xmlns:p14="http://schemas.microsoft.com/office/powerpoint/2010/main" val="300357133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内容占位符 2"/>
              <p:cNvSpPr>
                <a:spLocks noGrp="1"/>
              </p:cNvSpPr>
              <p:nvPr>
                <p:ph idx="1"/>
              </p:nvPr>
            </p:nvSpPr>
            <p:spPr/>
            <p:txBody>
              <a:bodyPr>
                <a:normAutofit fontScale="85000" lnSpcReduction="10000"/>
              </a:bodyPr>
              <a:lstStyle/>
              <a:p>
                <a:pPr marL="0" indent="0">
                  <a:buNone/>
                </a:pPr>
                <a:r>
                  <a:rPr lang="en-US" altLang="zh-CN" sz="3800" dirty="0" smtClean="0"/>
                  <a:t>8.3.2 </a:t>
                </a:r>
                <a:r>
                  <a:rPr lang="zh-CN" altLang="en-US" sz="3800" dirty="0" smtClean="0"/>
                  <a:t>权数的结构调整</a:t>
                </a:r>
                <a:endParaRPr lang="en-US" altLang="zh-CN" sz="3800" dirty="0" smtClean="0"/>
              </a:p>
              <a:p>
                <a:pPr marL="0" indent="0">
                  <a:buNone/>
                </a:pPr>
                <a:r>
                  <a:rPr lang="en-US" altLang="zh-CN" sz="3800" dirty="0"/>
                  <a:t> </a:t>
                </a:r>
                <a:r>
                  <a:rPr lang="en-US" altLang="zh-CN" sz="3800" dirty="0" smtClean="0"/>
                  <a:t>   </a:t>
                </a:r>
                <a:r>
                  <a:rPr lang="zh-CN" altLang="en-US" sz="3800" dirty="0" smtClean="0"/>
                  <a:t>主要指调查现场出现与抽样设计不同情况，为了保证抽样设计方案的落实，而进行的某些权数调整。</a:t>
                </a:r>
                <a:endParaRPr lang="en-US" altLang="zh-CN" sz="3800" dirty="0" smtClean="0"/>
              </a:p>
              <a:p>
                <a:pPr marL="0" indent="0">
                  <a:buNone/>
                </a:pPr>
                <a:r>
                  <a:rPr lang="en-US" altLang="zh-CN" sz="3800" dirty="0"/>
                  <a:t> </a:t>
                </a:r>
                <a:r>
                  <a:rPr lang="en-US" altLang="zh-CN" sz="3800" dirty="0" smtClean="0"/>
                  <a:t>   </a:t>
                </a:r>
                <a:r>
                  <a:rPr lang="zh-CN" altLang="en-US" sz="3800" dirty="0" smtClean="0"/>
                  <a:t>以整群抽样为例，记</a:t>
                </a:r>
                <a:r>
                  <a:rPr lang="en-US" altLang="zh-CN" sz="3800" dirty="0" smtClean="0"/>
                  <a:t>n</a:t>
                </a:r>
                <a:r>
                  <a:rPr lang="zh-CN" altLang="en-US" sz="3800" dirty="0" smtClean="0"/>
                  <a:t>为抽样设计的群规模，</a:t>
                </a:r>
                <a14:m>
                  <m:oMath xmlns:m="http://schemas.openxmlformats.org/officeDocument/2006/math">
                    <m:sSup>
                      <m:sSupPr>
                        <m:ctrlPr>
                          <a:rPr lang="en-US" altLang="zh-CN" sz="3800" i="1" smtClean="0">
                            <a:latin typeface="Cambria Math" panose="02040503050406030204" pitchFamily="18" charset="0"/>
                          </a:rPr>
                        </m:ctrlPr>
                      </m:sSupPr>
                      <m:e>
                        <m:r>
                          <a:rPr lang="en-US" altLang="zh-CN" sz="3800" b="0" i="1" smtClean="0">
                            <a:latin typeface="Cambria Math"/>
                          </a:rPr>
                          <m:t>𝑛</m:t>
                        </m:r>
                      </m:e>
                      <m:sup>
                        <m:r>
                          <a:rPr lang="en-US" altLang="zh-CN" sz="3800" b="0" i="1" smtClean="0">
                            <a:latin typeface="Cambria Math"/>
                          </a:rPr>
                          <m:t>′</m:t>
                        </m:r>
                      </m:sup>
                    </m:sSup>
                    <m:r>
                      <a:rPr lang="zh-CN" altLang="en-US" sz="3800" i="1">
                        <a:latin typeface="Cambria Math"/>
                      </a:rPr>
                      <m:t>为实际规</m:t>
                    </m:r>
                  </m:oMath>
                </a14:m>
                <a:r>
                  <a:rPr lang="zh-CN" altLang="en-US" sz="3800" dirty="0" smtClean="0"/>
                  <a:t>模，则该群中每个样本单元的结构调整系数</a:t>
                </a:r>
                <a14:m>
                  <m:oMath xmlns:m="http://schemas.openxmlformats.org/officeDocument/2006/math">
                    <m:sSup>
                      <m:sSupPr>
                        <m:ctrlPr>
                          <a:rPr lang="en-US" altLang="zh-CN" sz="3800" i="1" smtClean="0">
                            <a:latin typeface="Cambria Math" panose="02040503050406030204" pitchFamily="18" charset="0"/>
                          </a:rPr>
                        </m:ctrlPr>
                      </m:sSupPr>
                      <m:e>
                        <m:r>
                          <a:rPr lang="en-US" altLang="zh-CN" sz="3800" b="0" i="1" smtClean="0">
                            <a:latin typeface="Cambria Math"/>
                          </a:rPr>
                          <m:t>𝑊</m:t>
                        </m:r>
                      </m:e>
                      <m:sup>
                        <m:r>
                          <a:rPr lang="en-US" altLang="zh-CN" sz="3800" b="0" i="1" smtClean="0">
                            <a:latin typeface="Cambria Math"/>
                          </a:rPr>
                          <m:t>∗</m:t>
                        </m:r>
                      </m:sup>
                    </m:sSup>
                    <m:r>
                      <a:rPr lang="en-US" altLang="zh-CN" sz="3800" b="0" i="1" smtClean="0">
                        <a:latin typeface="Cambria Math"/>
                      </a:rPr>
                      <m:t>=</m:t>
                    </m:r>
                    <m:r>
                      <a:rPr lang="en-US" altLang="zh-CN" sz="3800" b="0" i="1" smtClean="0">
                        <a:latin typeface="Cambria Math"/>
                      </a:rPr>
                      <m:t>𝑛</m:t>
                    </m:r>
                    <m:r>
                      <a:rPr lang="en-US" altLang="zh-CN" sz="3800" b="0" i="1" smtClean="0">
                        <a:latin typeface="Cambria Math"/>
                      </a:rPr>
                      <m:t>/</m:t>
                    </m:r>
                    <m:r>
                      <a:rPr lang="en-US" altLang="zh-CN" sz="3800" b="0" i="1" smtClean="0">
                        <a:latin typeface="Cambria Math"/>
                      </a:rPr>
                      <m:t>𝑛</m:t>
                    </m:r>
                    <m:r>
                      <a:rPr lang="en-US" altLang="zh-CN" sz="3800" b="0" i="1" smtClean="0">
                        <a:latin typeface="Cambria Math"/>
                      </a:rPr>
                      <m:t>′</m:t>
                    </m:r>
                  </m:oMath>
                </a14:m>
                <a:r>
                  <a:rPr lang="en-US" altLang="zh-CN" sz="3800" dirty="0" smtClean="0"/>
                  <a:t>.</a:t>
                </a:r>
                <a:endParaRPr lang="en-US" altLang="zh-CN" sz="3800" dirty="0"/>
              </a:p>
              <a:p>
                <a:pPr marL="0" indent="0">
                  <a:buNone/>
                </a:pPr>
                <a:endParaRPr lang="en-US" altLang="zh-CN" dirty="0" smtClean="0"/>
              </a:p>
            </p:txBody>
          </p:sp>
        </mc:Choice>
        <mc:Fallback xmlns="">
          <p:sp>
            <p:nvSpPr>
              <p:cNvPr id="3" name="内容占位符 2"/>
              <p:cNvSpPr>
                <a:spLocks noGrp="1" noRot="1" noChangeAspect="1" noMove="1" noResize="1" noEditPoints="1" noAdjustHandles="1" noChangeArrowheads="1" noChangeShapeType="1" noTextEdit="1"/>
              </p:cNvSpPr>
              <p:nvPr>
                <p:ph idx="1"/>
              </p:nvPr>
            </p:nvSpPr>
            <p:spPr>
              <a:blipFill rotWithShape="1">
                <a:blip r:embed="rId2"/>
                <a:stretch>
                  <a:fillRect l="-1961" t="-3407" r="-78"/>
                </a:stretch>
              </a:blipFill>
            </p:spPr>
            <p:txBody>
              <a:bodyPr/>
              <a:lstStyle/>
              <a:p>
                <a:r>
                  <a:rPr lang="zh-CN" altLang="en-US">
                    <a:noFill/>
                  </a:rPr>
                  <a:t> </a:t>
                </a:r>
              </a:p>
            </p:txBody>
          </p:sp>
        </mc:Fallback>
      </mc:AlternateContent>
    </p:spTree>
    <p:extLst>
      <p:ext uri="{BB962C8B-B14F-4D97-AF65-F5344CB8AC3E}">
        <p14:creationId xmlns:p14="http://schemas.microsoft.com/office/powerpoint/2010/main" val="150684113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内容占位符 2"/>
              <p:cNvSpPr>
                <a:spLocks noGrp="1"/>
              </p:cNvSpPr>
              <p:nvPr>
                <p:ph idx="1"/>
              </p:nvPr>
            </p:nvSpPr>
            <p:spPr/>
            <p:txBody>
              <a:bodyPr/>
              <a:lstStyle/>
              <a:p>
                <a:pPr marL="0" indent="0">
                  <a:buNone/>
                </a:pPr>
                <a:r>
                  <a:rPr lang="en-US" altLang="zh-CN" dirty="0" smtClean="0"/>
                  <a:t>8.3.3 </a:t>
                </a:r>
                <a:r>
                  <a:rPr lang="zh-CN" altLang="en-US" dirty="0" smtClean="0"/>
                  <a:t>权数的无回答调整</a:t>
                </a:r>
                <a:endParaRPr lang="en-US" altLang="zh-CN" dirty="0" smtClean="0"/>
              </a:p>
              <a:p>
                <a:pPr marL="0" indent="0">
                  <a:buNone/>
                </a:pPr>
                <a:r>
                  <a:rPr lang="en-US" altLang="zh-CN" dirty="0"/>
                  <a:t> </a:t>
                </a:r>
                <a:r>
                  <a:rPr lang="en-US" altLang="zh-CN" dirty="0" smtClean="0"/>
                  <a:t>   </a:t>
                </a:r>
                <a:r>
                  <a:rPr lang="zh-CN" altLang="en-US" dirty="0" smtClean="0"/>
                  <a:t>令</a:t>
                </a:r>
                <a14:m>
                  <m:oMath xmlns:m="http://schemas.openxmlformats.org/officeDocument/2006/math">
                    <m:sSub>
                      <m:sSubPr>
                        <m:ctrlPr>
                          <a:rPr lang="en-US" altLang="zh-CN" i="1" smtClean="0">
                            <a:latin typeface="Cambria Math" panose="02040503050406030204" pitchFamily="18" charset="0"/>
                          </a:rPr>
                        </m:ctrlPr>
                      </m:sSubPr>
                      <m:e>
                        <m:r>
                          <a:rPr lang="en-US" altLang="zh-CN" b="0" i="1" smtClean="0">
                            <a:latin typeface="Cambria Math"/>
                          </a:rPr>
                          <m:t>𝑊</m:t>
                        </m:r>
                      </m:e>
                      <m:sub>
                        <m:r>
                          <a:rPr lang="en-US" altLang="zh-CN" b="0" i="1" smtClean="0">
                            <a:latin typeface="Cambria Math"/>
                          </a:rPr>
                          <m:t>𝑛𝑟</m:t>
                        </m:r>
                      </m:sub>
                    </m:sSub>
                  </m:oMath>
                </a14:m>
                <a:r>
                  <a:rPr lang="zh-CN" altLang="en-US" dirty="0" smtClean="0"/>
                  <a:t>为无回答调整系数，</a:t>
                </a:r>
                <a:r>
                  <a:rPr lang="en-US" altLang="zh-CN" dirty="0"/>
                  <a:t> </a:t>
                </a:r>
                <a14:m>
                  <m:oMath xmlns:m="http://schemas.openxmlformats.org/officeDocument/2006/math">
                    <m:sSub>
                      <m:sSubPr>
                        <m:ctrlPr>
                          <a:rPr lang="en-US" altLang="zh-CN" i="1">
                            <a:latin typeface="Cambria Math" panose="02040503050406030204" pitchFamily="18" charset="0"/>
                          </a:rPr>
                        </m:ctrlPr>
                      </m:sSubPr>
                      <m:e>
                        <m:r>
                          <a:rPr lang="en-US" altLang="zh-CN" i="1">
                            <a:latin typeface="Cambria Math"/>
                          </a:rPr>
                          <m:t>𝑊</m:t>
                        </m:r>
                      </m:e>
                      <m:sub>
                        <m:r>
                          <a:rPr lang="en-US" altLang="zh-CN" i="1">
                            <a:latin typeface="Cambria Math"/>
                          </a:rPr>
                          <m:t>𝑟</m:t>
                        </m:r>
                      </m:sub>
                    </m:sSub>
                  </m:oMath>
                </a14:m>
                <a:r>
                  <a:rPr lang="zh-CN" altLang="en-US" dirty="0" smtClean="0"/>
                  <a:t>为调查中回答单元的权数和，</a:t>
                </a:r>
                <a:r>
                  <a:rPr lang="en-US" altLang="zh-CN" dirty="0"/>
                  <a:t> </a:t>
                </a:r>
                <a14:m>
                  <m:oMath xmlns:m="http://schemas.openxmlformats.org/officeDocument/2006/math">
                    <m:sSub>
                      <m:sSubPr>
                        <m:ctrlPr>
                          <a:rPr lang="en-US" altLang="zh-CN" i="1">
                            <a:latin typeface="Cambria Math" panose="02040503050406030204" pitchFamily="18" charset="0"/>
                          </a:rPr>
                        </m:ctrlPr>
                      </m:sSubPr>
                      <m:e>
                        <m:r>
                          <a:rPr lang="en-US" altLang="zh-CN" i="1">
                            <a:latin typeface="Cambria Math"/>
                          </a:rPr>
                          <m:t>𝑊</m:t>
                        </m:r>
                      </m:e>
                      <m:sub>
                        <m:r>
                          <a:rPr lang="en-US" altLang="zh-CN" i="1">
                            <a:latin typeface="Cambria Math"/>
                          </a:rPr>
                          <m:t>𝑛</m:t>
                        </m:r>
                      </m:sub>
                    </m:sSub>
                  </m:oMath>
                </a14:m>
                <a:r>
                  <a:rPr lang="zh-CN" altLang="en-US" dirty="0" smtClean="0"/>
                  <a:t>为调查中无回答单元的权数和，则</a:t>
                </a:r>
                <a:endParaRPr lang="en-US" altLang="zh-CN" dirty="0" smtClean="0"/>
              </a:p>
              <a:p>
                <a:pPr marL="0" indent="0">
                  <a:buNone/>
                </a:pPr>
                <a14:m>
                  <m:oMathPara xmlns:m="http://schemas.openxmlformats.org/officeDocument/2006/math">
                    <m:oMathParaPr>
                      <m:jc m:val="center"/>
                    </m:oMathParaPr>
                    <m:oMath xmlns:m="http://schemas.openxmlformats.org/officeDocument/2006/math">
                      <m:sSub>
                        <m:sSubPr>
                          <m:ctrlPr>
                            <a:rPr lang="en-US" altLang="zh-CN" i="1">
                              <a:latin typeface="Cambria Math" panose="02040503050406030204" pitchFamily="18" charset="0"/>
                            </a:rPr>
                          </m:ctrlPr>
                        </m:sSubPr>
                        <m:e>
                          <m:r>
                            <a:rPr lang="en-US" altLang="zh-CN" i="1">
                              <a:latin typeface="Cambria Math"/>
                            </a:rPr>
                            <m:t>𝑊</m:t>
                          </m:r>
                        </m:e>
                        <m:sub>
                          <m:r>
                            <a:rPr lang="en-US" altLang="zh-CN" i="1">
                              <a:latin typeface="Cambria Math"/>
                            </a:rPr>
                            <m:t>𝑛𝑟</m:t>
                          </m:r>
                        </m:sub>
                      </m:sSub>
                      <m:r>
                        <a:rPr lang="en-US" altLang="zh-CN" b="0" i="1" smtClean="0">
                          <a:latin typeface="Cambria Math"/>
                        </a:rPr>
                        <m:t>=</m:t>
                      </m:r>
                      <m:f>
                        <m:fPr>
                          <m:ctrlPr>
                            <a:rPr lang="en-US" altLang="zh-CN" b="0" i="1" smtClean="0">
                              <a:latin typeface="Cambria Math" panose="02040503050406030204" pitchFamily="18" charset="0"/>
                            </a:rPr>
                          </m:ctrlPr>
                        </m:fPr>
                        <m:num>
                          <m:sSub>
                            <m:sSubPr>
                              <m:ctrlPr>
                                <a:rPr lang="en-US" altLang="zh-CN" i="1">
                                  <a:latin typeface="Cambria Math" panose="02040503050406030204" pitchFamily="18" charset="0"/>
                                </a:rPr>
                              </m:ctrlPr>
                            </m:sSubPr>
                            <m:e>
                              <m:r>
                                <a:rPr lang="en-US" altLang="zh-CN" i="1">
                                  <a:latin typeface="Cambria Math"/>
                                </a:rPr>
                                <m:t>𝑊</m:t>
                              </m:r>
                            </m:e>
                            <m:sub>
                              <m:r>
                                <a:rPr lang="en-US" altLang="zh-CN" i="1">
                                  <a:latin typeface="Cambria Math"/>
                                </a:rPr>
                                <m:t>𝑟</m:t>
                              </m:r>
                            </m:sub>
                          </m:sSub>
                          <m:r>
                            <a:rPr lang="en-US" altLang="zh-CN" b="0" i="1" smtClean="0">
                              <a:latin typeface="Cambria Math"/>
                            </a:rPr>
                            <m:t>+</m:t>
                          </m:r>
                          <m:sSub>
                            <m:sSubPr>
                              <m:ctrlPr>
                                <a:rPr lang="en-US" altLang="zh-CN" i="1">
                                  <a:latin typeface="Cambria Math" panose="02040503050406030204" pitchFamily="18" charset="0"/>
                                </a:rPr>
                              </m:ctrlPr>
                            </m:sSubPr>
                            <m:e>
                              <m:r>
                                <a:rPr lang="en-US" altLang="zh-CN" i="1">
                                  <a:latin typeface="Cambria Math"/>
                                </a:rPr>
                                <m:t>𝑊</m:t>
                              </m:r>
                            </m:e>
                            <m:sub>
                              <m:r>
                                <a:rPr lang="en-US" altLang="zh-CN" i="1">
                                  <a:latin typeface="Cambria Math"/>
                                </a:rPr>
                                <m:t>𝑛</m:t>
                              </m:r>
                            </m:sub>
                          </m:sSub>
                        </m:num>
                        <m:den>
                          <m:sSub>
                            <m:sSubPr>
                              <m:ctrlPr>
                                <a:rPr lang="en-US" altLang="zh-CN" i="1">
                                  <a:latin typeface="Cambria Math" panose="02040503050406030204" pitchFamily="18" charset="0"/>
                                </a:rPr>
                              </m:ctrlPr>
                            </m:sSubPr>
                            <m:e>
                              <m:r>
                                <a:rPr lang="en-US" altLang="zh-CN" i="1">
                                  <a:latin typeface="Cambria Math"/>
                                </a:rPr>
                                <m:t>𝑊</m:t>
                              </m:r>
                            </m:e>
                            <m:sub>
                              <m:r>
                                <a:rPr lang="en-US" altLang="zh-CN" i="1">
                                  <a:latin typeface="Cambria Math"/>
                                </a:rPr>
                                <m:t>𝑟</m:t>
                              </m:r>
                            </m:sub>
                          </m:sSub>
                        </m:den>
                      </m:f>
                    </m:oMath>
                  </m:oMathPara>
                </a14:m>
                <a:endParaRPr lang="en-US" altLang="zh-CN" dirty="0" smtClean="0"/>
              </a:p>
              <a:p>
                <a:pPr marL="0" indent="0">
                  <a:buNone/>
                </a:pPr>
                <a:r>
                  <a:rPr lang="zh-CN" altLang="en-US" dirty="0" smtClean="0"/>
                  <a:t>调整的思路就是把无回答单元的设计权数在回答单元之间进行重新分配。</a:t>
                </a:r>
                <a:endParaRPr lang="zh-CN" altLang="en-US" dirty="0"/>
              </a:p>
            </p:txBody>
          </p:sp>
        </mc:Choice>
        <mc:Fallback xmlns="">
          <p:sp>
            <p:nvSpPr>
              <p:cNvPr id="3" name="内容占位符 2"/>
              <p:cNvSpPr>
                <a:spLocks noGrp="1" noRot="1" noChangeAspect="1" noMove="1" noResize="1" noEditPoints="1" noAdjustHandles="1" noChangeArrowheads="1" noChangeShapeType="1" noTextEdit="1"/>
              </p:cNvSpPr>
              <p:nvPr>
                <p:ph idx="1"/>
              </p:nvPr>
            </p:nvSpPr>
            <p:spPr>
              <a:blipFill rotWithShape="1">
                <a:blip r:embed="rId2"/>
                <a:stretch>
                  <a:fillRect l="-1961" t="-2222" r="-1725" b="-6815"/>
                </a:stretch>
              </a:blipFill>
            </p:spPr>
            <p:txBody>
              <a:bodyPr/>
              <a:lstStyle/>
              <a:p>
                <a:r>
                  <a:rPr lang="zh-CN" altLang="en-US">
                    <a:noFill/>
                  </a:rPr>
                  <a:t> </a:t>
                </a:r>
              </a:p>
            </p:txBody>
          </p:sp>
        </mc:Fallback>
      </mc:AlternateContent>
    </p:spTree>
    <p:extLst>
      <p:ext uri="{BB962C8B-B14F-4D97-AF65-F5344CB8AC3E}">
        <p14:creationId xmlns:p14="http://schemas.microsoft.com/office/powerpoint/2010/main" val="253834880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内容占位符 2"/>
              <p:cNvSpPr>
                <a:spLocks noGrp="1"/>
              </p:cNvSpPr>
              <p:nvPr>
                <p:ph idx="1"/>
              </p:nvPr>
            </p:nvSpPr>
            <p:spPr/>
            <p:txBody>
              <a:bodyPr/>
              <a:lstStyle/>
              <a:p>
                <a:pPr marL="0" indent="0">
                  <a:buNone/>
                </a:pPr>
                <a:r>
                  <a:rPr lang="en-US" altLang="zh-CN" dirty="0" smtClean="0"/>
                  <a:t>8.3.4 </a:t>
                </a:r>
                <a:r>
                  <a:rPr lang="zh-CN" altLang="en-US" dirty="0" smtClean="0"/>
                  <a:t>最终权数</a:t>
                </a:r>
                <a:endParaRPr lang="en-US" altLang="zh-CN" dirty="0" smtClean="0"/>
              </a:p>
              <a:p>
                <a:pPr marL="0" indent="0">
                  <a:buNone/>
                </a:pPr>
                <a:r>
                  <a:rPr lang="en-US" altLang="zh-CN" dirty="0"/>
                  <a:t> </a:t>
                </a:r>
                <a:r>
                  <a:rPr lang="en-US" altLang="zh-CN" dirty="0" smtClean="0"/>
                  <a:t>   </a:t>
                </a:r>
                <a:r>
                  <a:rPr lang="zh-CN" altLang="en-US" dirty="0"/>
                  <a:t>对</a:t>
                </a:r>
                <a:r>
                  <a:rPr lang="zh-CN" altLang="en-US" dirty="0" smtClean="0"/>
                  <a:t>目标量进行估计所使用的权数，是设计权数、结构调整系数、无回答调整系数的结合体。</a:t>
                </a:r>
                <a:endParaRPr lang="en-US" altLang="zh-CN" dirty="0" smtClean="0"/>
              </a:p>
              <a:p>
                <a:pPr marL="0" indent="0">
                  <a:buNone/>
                </a:pPr>
                <a:r>
                  <a:rPr lang="en-US" altLang="zh-CN" dirty="0"/>
                  <a:t> </a:t>
                </a:r>
                <a:r>
                  <a:rPr lang="en-US" altLang="zh-CN" dirty="0" smtClean="0"/>
                  <a:t>   </a:t>
                </a:r>
                <a:r>
                  <a:rPr lang="zh-CN" altLang="en-US" dirty="0" smtClean="0"/>
                  <a:t>最终权数</a:t>
                </a:r>
                <a:r>
                  <a:rPr lang="en-US" altLang="zh-CN" dirty="0" smtClean="0"/>
                  <a:t>=</a:t>
                </a:r>
                <a14:m>
                  <m:oMath xmlns:m="http://schemas.openxmlformats.org/officeDocument/2006/math">
                    <m:sSub>
                      <m:sSubPr>
                        <m:ctrlPr>
                          <a:rPr lang="en-US" altLang="zh-CN" i="1">
                            <a:latin typeface="Cambria Math" panose="02040503050406030204" pitchFamily="18" charset="0"/>
                          </a:rPr>
                        </m:ctrlPr>
                      </m:sSubPr>
                      <m:e>
                        <m:r>
                          <a:rPr lang="en-US" altLang="zh-CN" i="1">
                            <a:latin typeface="Cambria Math"/>
                          </a:rPr>
                          <m:t>𝑊</m:t>
                        </m:r>
                      </m:e>
                      <m:sub>
                        <m:r>
                          <a:rPr lang="en-US" altLang="zh-CN" b="0" i="1" smtClean="0">
                            <a:latin typeface="Cambria Math"/>
                          </a:rPr>
                          <m:t>𝑑</m:t>
                        </m:r>
                      </m:sub>
                    </m:sSub>
                    <m:r>
                      <a:rPr lang="en-US" altLang="zh-CN" i="1" smtClean="0">
                        <a:latin typeface="Cambria Math"/>
                        <a:ea typeface="Cambria Math"/>
                      </a:rPr>
                      <m:t>×</m:t>
                    </m:r>
                    <m:sSup>
                      <m:sSupPr>
                        <m:ctrlPr>
                          <a:rPr lang="en-US" altLang="zh-CN" i="1" smtClean="0">
                            <a:latin typeface="Cambria Math" panose="02040503050406030204" pitchFamily="18" charset="0"/>
                            <a:ea typeface="Cambria Math"/>
                          </a:rPr>
                        </m:ctrlPr>
                      </m:sSupPr>
                      <m:e>
                        <m:r>
                          <a:rPr lang="en-US" altLang="zh-CN" b="0" i="1" smtClean="0">
                            <a:latin typeface="Cambria Math"/>
                            <a:ea typeface="Cambria Math"/>
                          </a:rPr>
                          <m:t>𝑊</m:t>
                        </m:r>
                      </m:e>
                      <m:sup>
                        <m:r>
                          <a:rPr lang="en-US" altLang="zh-CN" b="0" i="1" smtClean="0">
                            <a:latin typeface="Cambria Math"/>
                            <a:ea typeface="Cambria Math"/>
                          </a:rPr>
                          <m:t>∗</m:t>
                        </m:r>
                      </m:sup>
                    </m:sSup>
                    <m:r>
                      <a:rPr lang="en-US" altLang="zh-CN" i="1" smtClean="0">
                        <a:latin typeface="Cambria Math"/>
                        <a:ea typeface="Cambria Math"/>
                      </a:rPr>
                      <m:t>×</m:t>
                    </m:r>
                    <m:sSub>
                      <m:sSubPr>
                        <m:ctrlPr>
                          <a:rPr lang="en-US" altLang="zh-CN" i="1">
                            <a:latin typeface="Cambria Math" panose="02040503050406030204" pitchFamily="18" charset="0"/>
                          </a:rPr>
                        </m:ctrlPr>
                      </m:sSubPr>
                      <m:e>
                        <m:r>
                          <a:rPr lang="en-US" altLang="zh-CN" i="1">
                            <a:latin typeface="Cambria Math"/>
                          </a:rPr>
                          <m:t>𝑊</m:t>
                        </m:r>
                      </m:e>
                      <m:sub>
                        <m:r>
                          <a:rPr lang="en-US" altLang="zh-CN" i="1">
                            <a:latin typeface="Cambria Math"/>
                          </a:rPr>
                          <m:t>𝑛𝑟</m:t>
                        </m:r>
                      </m:sub>
                    </m:sSub>
                  </m:oMath>
                </a14:m>
                <a:endParaRPr lang="zh-CN" altLang="en-US" dirty="0"/>
              </a:p>
            </p:txBody>
          </p:sp>
        </mc:Choice>
        <mc:Fallback xmlns="">
          <p:sp>
            <p:nvSpPr>
              <p:cNvPr id="3" name="内容占位符 2"/>
              <p:cNvSpPr>
                <a:spLocks noGrp="1" noRot="1" noChangeAspect="1" noMove="1" noResize="1" noEditPoints="1" noAdjustHandles="1" noChangeArrowheads="1" noChangeShapeType="1" noTextEdit="1"/>
              </p:cNvSpPr>
              <p:nvPr>
                <p:ph idx="1"/>
              </p:nvPr>
            </p:nvSpPr>
            <p:spPr>
              <a:blipFill rotWithShape="1">
                <a:blip r:embed="rId2"/>
                <a:stretch>
                  <a:fillRect l="-1961" t="-2222" r="-78"/>
                </a:stretch>
              </a:blipFill>
            </p:spPr>
            <p:txBody>
              <a:bodyPr/>
              <a:lstStyle/>
              <a:p>
                <a:r>
                  <a:rPr lang="zh-CN" altLang="en-US">
                    <a:noFill/>
                  </a:rPr>
                  <a:t> </a:t>
                </a:r>
              </a:p>
            </p:txBody>
          </p:sp>
        </mc:Fallback>
      </mc:AlternateContent>
    </p:spTree>
    <p:extLst>
      <p:ext uri="{BB962C8B-B14F-4D97-AF65-F5344CB8AC3E}">
        <p14:creationId xmlns:p14="http://schemas.microsoft.com/office/powerpoint/2010/main" val="60626188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p:txBody>
          <a:bodyPr>
            <a:normAutofit fontScale="92500" lnSpcReduction="10000"/>
          </a:bodyPr>
          <a:lstStyle/>
          <a:p>
            <a:pPr marL="0" indent="0">
              <a:buNone/>
            </a:pPr>
            <a:r>
              <a:rPr lang="en-US" altLang="zh-CN" dirty="0" smtClean="0"/>
              <a:t>8.3.5 </a:t>
            </a:r>
            <a:r>
              <a:rPr lang="zh-CN" altLang="en-US" dirty="0" smtClean="0"/>
              <a:t>自加权设计</a:t>
            </a:r>
            <a:endParaRPr lang="en-US" altLang="zh-CN" dirty="0" smtClean="0"/>
          </a:p>
          <a:p>
            <a:pPr marL="0" indent="0">
              <a:buNone/>
            </a:pPr>
            <a:r>
              <a:rPr lang="en-US" altLang="zh-CN" dirty="0"/>
              <a:t> </a:t>
            </a:r>
            <a:r>
              <a:rPr lang="en-US" altLang="zh-CN" dirty="0" smtClean="0"/>
              <a:t>   </a:t>
            </a:r>
            <a:r>
              <a:rPr lang="zh-CN" altLang="en-US" dirty="0" smtClean="0"/>
              <a:t>调查中每个样本单元的设计权数是相同的，也就是说每个单元最终入样的概率是相等的。</a:t>
            </a:r>
            <a:endParaRPr lang="en-US" altLang="zh-CN" dirty="0" smtClean="0"/>
          </a:p>
          <a:p>
            <a:pPr marL="0" indent="0">
              <a:buNone/>
            </a:pPr>
            <a:r>
              <a:rPr lang="en-US" altLang="zh-CN" dirty="0" smtClean="0"/>
              <a:t>    </a:t>
            </a:r>
            <a:r>
              <a:rPr lang="zh-CN" altLang="en-US" dirty="0" smtClean="0"/>
              <a:t>在单阶段抽样条件下进行自加权设计比较容易，如简单随机抽样、系统抽样、按层规模等比例分配样本的分层抽样等都属于自加权设计。下面以</a:t>
            </a:r>
            <a:r>
              <a:rPr lang="en-US" altLang="zh-CN" dirty="0" smtClean="0"/>
              <a:t>PPS</a:t>
            </a:r>
            <a:r>
              <a:rPr lang="zh-CN" altLang="en-US" dirty="0" smtClean="0"/>
              <a:t>抽样、分层抽样、多阶段抽样等几种不同抽样方法的组合，对自加权设计进行讨论：</a:t>
            </a:r>
            <a:endParaRPr lang="en-US" altLang="zh-CN" dirty="0" smtClean="0"/>
          </a:p>
          <a:p>
            <a:pPr marL="0" indent="0">
              <a:buNone/>
            </a:pPr>
            <a:endParaRPr lang="en-US" altLang="zh-CN" dirty="0"/>
          </a:p>
        </p:txBody>
      </p:sp>
    </p:spTree>
    <p:extLst>
      <p:ext uri="{BB962C8B-B14F-4D97-AF65-F5344CB8AC3E}">
        <p14:creationId xmlns:p14="http://schemas.microsoft.com/office/powerpoint/2010/main" val="262460512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内容占位符 2"/>
              <p:cNvSpPr>
                <a:spLocks noGrp="1"/>
              </p:cNvSpPr>
              <p:nvPr>
                <p:ph idx="1"/>
              </p:nvPr>
            </p:nvSpPr>
            <p:spPr>
              <a:xfrm>
                <a:off x="1187624" y="1772816"/>
                <a:ext cx="7772400" cy="4723655"/>
              </a:xfrm>
            </p:spPr>
            <p:txBody>
              <a:bodyPr/>
              <a:lstStyle/>
              <a:p>
                <a:pPr>
                  <a:buAutoNum type="arabicPeriod"/>
                </a:pPr>
                <a:r>
                  <a:rPr lang="zh-CN" altLang="en-US" dirty="0" smtClean="0"/>
                  <a:t>分层</a:t>
                </a:r>
                <a:r>
                  <a:rPr lang="en-US" altLang="zh-CN" dirty="0" smtClean="0"/>
                  <a:t>PPS</a:t>
                </a:r>
                <a:r>
                  <a:rPr lang="zh-CN" altLang="en-US" dirty="0" smtClean="0"/>
                  <a:t>抽样</a:t>
                </a:r>
                <a:endParaRPr lang="en-US" altLang="zh-CN" dirty="0" smtClean="0"/>
              </a:p>
              <a:p>
                <a:pPr marL="0" indent="0"/>
                <a:r>
                  <a:rPr lang="en-US" altLang="zh-CN" dirty="0"/>
                  <a:t> </a:t>
                </a:r>
                <a:r>
                  <a:rPr lang="en-US" altLang="zh-CN" dirty="0" smtClean="0"/>
                  <a:t>   </a:t>
                </a:r>
                <a:r>
                  <a:rPr lang="zh-CN" altLang="en-US" dirty="0" smtClean="0"/>
                  <a:t>对总体进行分层，然后在各层采用</a:t>
                </a:r>
                <a:r>
                  <a:rPr lang="en-US" altLang="zh-CN" dirty="0" smtClean="0"/>
                  <a:t>PPS</a:t>
                </a:r>
                <a:r>
                  <a:rPr lang="zh-CN" altLang="en-US" dirty="0" smtClean="0"/>
                  <a:t>抽样。</a:t>
                </a:r>
                <a:endParaRPr lang="en-US" altLang="zh-CN" dirty="0" smtClean="0"/>
              </a:p>
              <a:p>
                <a:pPr marL="0" indent="0"/>
                <a:r>
                  <a:rPr lang="en-US" altLang="zh-CN" dirty="0"/>
                  <a:t> </a:t>
                </a:r>
                <a:r>
                  <a:rPr lang="en-US" altLang="zh-CN" dirty="0" smtClean="0"/>
                  <a:t>   </a:t>
                </a:r>
                <a:r>
                  <a:rPr lang="zh-CN" altLang="en-US" dirty="0" smtClean="0"/>
                  <a:t>若将总体划分为</a:t>
                </a:r>
                <a:r>
                  <a:rPr lang="en-US" altLang="zh-CN" dirty="0" smtClean="0"/>
                  <a:t>L</a:t>
                </a:r>
                <a:r>
                  <a:rPr lang="zh-CN" altLang="en-US" dirty="0" smtClean="0"/>
                  <a:t>层，</a:t>
                </a:r>
                <a14:m>
                  <m:oMath xmlns:m="http://schemas.openxmlformats.org/officeDocument/2006/math">
                    <m:sSub>
                      <m:sSubPr>
                        <m:ctrlPr>
                          <a:rPr lang="en-US" altLang="zh-CN" i="1">
                            <a:latin typeface="Cambria Math" panose="02040503050406030204" pitchFamily="18" charset="0"/>
                          </a:rPr>
                        </m:ctrlPr>
                      </m:sSubPr>
                      <m:e>
                        <m:r>
                          <a:rPr lang="en-US" altLang="zh-CN" i="1">
                            <a:latin typeface="Cambria Math"/>
                          </a:rPr>
                          <m:t>𝑦</m:t>
                        </m:r>
                      </m:e>
                      <m:sub>
                        <m:r>
                          <a:rPr lang="en-US" altLang="zh-CN" i="1">
                            <a:latin typeface="Cambria Math"/>
                          </a:rPr>
                          <m:t>h𝑖</m:t>
                        </m:r>
                      </m:sub>
                    </m:sSub>
                  </m:oMath>
                </a14:m>
                <a:r>
                  <a:rPr lang="zh-CN" altLang="en-US" dirty="0" smtClean="0"/>
                  <a:t>为第</a:t>
                </a:r>
                <a:r>
                  <a:rPr lang="en-US" altLang="zh-CN" dirty="0" smtClean="0"/>
                  <a:t>h</a:t>
                </a:r>
                <a:r>
                  <a:rPr lang="zh-CN" altLang="en-US" dirty="0" smtClean="0"/>
                  <a:t>层中第</a:t>
                </a:r>
                <a:r>
                  <a:rPr lang="en-US" altLang="zh-CN" dirty="0" err="1" smtClean="0"/>
                  <a:t>i</a:t>
                </a:r>
                <a:r>
                  <a:rPr lang="zh-CN" altLang="en-US" dirty="0" smtClean="0"/>
                  <a:t>个样本单元的调查值，</a:t>
                </a:r>
                <a14:m>
                  <m:oMath xmlns:m="http://schemas.openxmlformats.org/officeDocument/2006/math">
                    <m:sSub>
                      <m:sSubPr>
                        <m:ctrlPr>
                          <a:rPr lang="en-US" altLang="zh-CN" i="1">
                            <a:latin typeface="Cambria Math" panose="02040503050406030204" pitchFamily="18" charset="0"/>
                          </a:rPr>
                        </m:ctrlPr>
                      </m:sSubPr>
                      <m:e>
                        <m:r>
                          <a:rPr lang="en-US" altLang="zh-CN" b="0" i="1" smtClean="0">
                            <a:latin typeface="Cambria Math"/>
                          </a:rPr>
                          <m:t>𝑥</m:t>
                        </m:r>
                      </m:e>
                      <m:sub>
                        <m:r>
                          <a:rPr lang="en-US" altLang="zh-CN" i="1">
                            <a:latin typeface="Cambria Math"/>
                          </a:rPr>
                          <m:t>h𝑖</m:t>
                        </m:r>
                      </m:sub>
                    </m:sSub>
                  </m:oMath>
                </a14:m>
                <a:r>
                  <a:rPr lang="zh-CN" altLang="en-US" dirty="0" smtClean="0"/>
                  <a:t>为第</a:t>
                </a:r>
                <a:r>
                  <a:rPr lang="en-US" altLang="zh-CN" dirty="0" smtClean="0"/>
                  <a:t>h</a:t>
                </a:r>
                <a:r>
                  <a:rPr lang="zh-CN" altLang="en-US" dirty="0" smtClean="0"/>
                  <a:t>层中第</a:t>
                </a:r>
                <a:r>
                  <a:rPr lang="en-US" altLang="zh-CN" dirty="0" err="1" smtClean="0"/>
                  <a:t>i</a:t>
                </a:r>
                <a:r>
                  <a:rPr lang="zh-CN" altLang="en-US" dirty="0" smtClean="0"/>
                  <a:t>个单元的规模，</a:t>
                </a:r>
                <a14:m>
                  <m:oMath xmlns:m="http://schemas.openxmlformats.org/officeDocument/2006/math">
                    <m:sSub>
                      <m:sSubPr>
                        <m:ctrlPr>
                          <a:rPr lang="en-US" altLang="zh-CN" i="1">
                            <a:latin typeface="Cambria Math" panose="02040503050406030204" pitchFamily="18" charset="0"/>
                          </a:rPr>
                        </m:ctrlPr>
                      </m:sSubPr>
                      <m:e>
                        <m:r>
                          <a:rPr lang="en-US" altLang="zh-CN" i="1">
                            <a:latin typeface="Cambria Math"/>
                          </a:rPr>
                          <m:t>𝑋</m:t>
                        </m:r>
                      </m:e>
                      <m:sub>
                        <m:r>
                          <a:rPr lang="en-US" altLang="zh-CN" i="1">
                            <a:latin typeface="Cambria Math"/>
                          </a:rPr>
                          <m:t>h</m:t>
                        </m:r>
                      </m:sub>
                    </m:sSub>
                  </m:oMath>
                </a14:m>
                <a:r>
                  <a:rPr lang="zh-CN" altLang="en-US" dirty="0" smtClean="0"/>
                  <a:t>为第</a:t>
                </a:r>
                <a:r>
                  <a:rPr lang="en-US" altLang="zh-CN" dirty="0" smtClean="0"/>
                  <a:t>h</a:t>
                </a:r>
                <a:r>
                  <a:rPr lang="zh-CN" altLang="en-US" dirty="0" smtClean="0"/>
                  <a:t>层的总规模。由抽样理论，该方法总体总值估计量为</a:t>
                </a:r>
                <a:endParaRPr lang="en-US" altLang="zh-CN" dirty="0" smtClean="0"/>
              </a:p>
              <a:p>
                <a:pPr marL="0" indent="0"/>
                <a14:m>
                  <m:oMathPara xmlns:m="http://schemas.openxmlformats.org/officeDocument/2006/math">
                    <m:oMathParaPr>
                      <m:jc m:val="centerGroup"/>
                    </m:oMathParaPr>
                    <m:oMath xmlns:m="http://schemas.openxmlformats.org/officeDocument/2006/math">
                      <m:acc>
                        <m:accPr>
                          <m:chr m:val="̂"/>
                          <m:ctrlPr>
                            <a:rPr lang="zh-CN" altLang="en-US" i="1" smtClean="0">
                              <a:latin typeface="Cambria Math" panose="02040503050406030204" pitchFamily="18" charset="0"/>
                            </a:rPr>
                          </m:ctrlPr>
                        </m:accPr>
                        <m:e>
                          <m:r>
                            <a:rPr lang="en-US" altLang="zh-CN" b="0" i="1" smtClean="0">
                              <a:latin typeface="Cambria Math"/>
                            </a:rPr>
                            <m:t>𝑌</m:t>
                          </m:r>
                        </m:e>
                      </m:acc>
                      <m:r>
                        <a:rPr lang="en-US" altLang="zh-CN" b="0" i="1" smtClean="0">
                          <a:latin typeface="Cambria Math"/>
                        </a:rPr>
                        <m:t>=</m:t>
                      </m:r>
                      <m:nary>
                        <m:naryPr>
                          <m:chr m:val="∑"/>
                          <m:ctrlPr>
                            <a:rPr lang="en-US" altLang="zh-CN" b="0" i="1" smtClean="0">
                              <a:latin typeface="Cambria Math" panose="02040503050406030204" pitchFamily="18" charset="0"/>
                            </a:rPr>
                          </m:ctrlPr>
                        </m:naryPr>
                        <m:sub>
                          <m:r>
                            <m:rPr>
                              <m:brk m:alnAt="23"/>
                            </m:rPr>
                            <a:rPr lang="en-US" altLang="zh-CN" b="0" i="1" smtClean="0">
                              <a:latin typeface="Cambria Math"/>
                            </a:rPr>
                            <m:t>h</m:t>
                          </m:r>
                          <m:r>
                            <a:rPr lang="en-US" altLang="zh-CN" b="0" i="1" smtClean="0">
                              <a:latin typeface="Cambria Math"/>
                            </a:rPr>
                            <m:t>=1</m:t>
                          </m:r>
                        </m:sub>
                        <m:sup>
                          <m:r>
                            <a:rPr lang="en-US" altLang="zh-CN" b="0" i="1" smtClean="0">
                              <a:latin typeface="Cambria Math"/>
                            </a:rPr>
                            <m:t>𝐿</m:t>
                          </m:r>
                        </m:sup>
                        <m:e>
                          <m:f>
                            <m:fPr>
                              <m:ctrlPr>
                                <a:rPr lang="en-US" altLang="zh-CN" b="0" i="1" smtClean="0">
                                  <a:latin typeface="Cambria Math" panose="02040503050406030204" pitchFamily="18" charset="0"/>
                                </a:rPr>
                              </m:ctrlPr>
                            </m:fPr>
                            <m:num>
                              <m:sSub>
                                <m:sSubPr>
                                  <m:ctrlPr>
                                    <a:rPr lang="en-US" altLang="zh-CN" b="0" i="1" smtClean="0">
                                      <a:latin typeface="Cambria Math" panose="02040503050406030204" pitchFamily="18" charset="0"/>
                                    </a:rPr>
                                  </m:ctrlPr>
                                </m:sSubPr>
                                <m:e>
                                  <m:r>
                                    <a:rPr lang="en-US" altLang="zh-CN" b="0" i="1" smtClean="0">
                                      <a:latin typeface="Cambria Math"/>
                                    </a:rPr>
                                    <m:t>𝑋</m:t>
                                  </m:r>
                                </m:e>
                                <m:sub>
                                  <m:r>
                                    <a:rPr lang="en-US" altLang="zh-CN" b="0" i="1" smtClean="0">
                                      <a:latin typeface="Cambria Math"/>
                                    </a:rPr>
                                    <m:t>h</m:t>
                                  </m:r>
                                </m:sub>
                              </m:sSub>
                            </m:num>
                            <m:den>
                              <m:sSub>
                                <m:sSubPr>
                                  <m:ctrlPr>
                                    <a:rPr lang="en-US" altLang="zh-CN" b="0" i="1" smtClean="0">
                                      <a:latin typeface="Cambria Math" panose="02040503050406030204" pitchFamily="18" charset="0"/>
                                    </a:rPr>
                                  </m:ctrlPr>
                                </m:sSubPr>
                                <m:e>
                                  <m:r>
                                    <a:rPr lang="en-US" altLang="zh-CN" b="0" i="1" smtClean="0">
                                      <a:latin typeface="Cambria Math"/>
                                    </a:rPr>
                                    <m:t>𝑛</m:t>
                                  </m:r>
                                </m:e>
                                <m:sub>
                                  <m:r>
                                    <a:rPr lang="en-US" altLang="zh-CN" b="0" i="1" smtClean="0">
                                      <a:latin typeface="Cambria Math"/>
                                    </a:rPr>
                                    <m:t>h</m:t>
                                  </m:r>
                                </m:sub>
                              </m:sSub>
                            </m:den>
                          </m:f>
                        </m:e>
                      </m:nary>
                      <m:nary>
                        <m:naryPr>
                          <m:chr m:val="∑"/>
                          <m:ctrlPr>
                            <a:rPr lang="en-US" altLang="zh-CN" b="0" i="1" smtClean="0">
                              <a:latin typeface="Cambria Math" panose="02040503050406030204" pitchFamily="18" charset="0"/>
                            </a:rPr>
                          </m:ctrlPr>
                        </m:naryPr>
                        <m:sub>
                          <m:r>
                            <m:rPr>
                              <m:brk m:alnAt="23"/>
                            </m:rPr>
                            <a:rPr lang="en-US" altLang="zh-CN" b="0" i="1" smtClean="0">
                              <a:latin typeface="Cambria Math"/>
                            </a:rPr>
                            <m:t>𝑖</m:t>
                          </m:r>
                          <m:r>
                            <a:rPr lang="en-US" altLang="zh-CN" b="0" i="1" smtClean="0">
                              <a:latin typeface="Cambria Math"/>
                            </a:rPr>
                            <m:t>=1</m:t>
                          </m:r>
                        </m:sub>
                        <m:sup>
                          <m:sSub>
                            <m:sSubPr>
                              <m:ctrlPr>
                                <a:rPr lang="en-US" altLang="zh-CN" b="0" i="1" smtClean="0">
                                  <a:latin typeface="Cambria Math" panose="02040503050406030204" pitchFamily="18" charset="0"/>
                                </a:rPr>
                              </m:ctrlPr>
                            </m:sSubPr>
                            <m:e>
                              <m:r>
                                <a:rPr lang="en-US" altLang="zh-CN" b="0" i="1" smtClean="0">
                                  <a:latin typeface="Cambria Math"/>
                                </a:rPr>
                                <m:t>𝑛</m:t>
                              </m:r>
                            </m:e>
                            <m:sub>
                              <m:r>
                                <a:rPr lang="en-US" altLang="zh-CN" b="0" i="1" smtClean="0">
                                  <a:latin typeface="Cambria Math"/>
                                </a:rPr>
                                <m:t>h</m:t>
                              </m:r>
                            </m:sub>
                          </m:sSub>
                        </m:sup>
                        <m:e>
                          <m:f>
                            <m:fPr>
                              <m:ctrlPr>
                                <a:rPr lang="en-US" altLang="zh-CN" i="1">
                                  <a:latin typeface="Cambria Math" panose="02040503050406030204" pitchFamily="18" charset="0"/>
                                </a:rPr>
                              </m:ctrlPr>
                            </m:fPr>
                            <m:num>
                              <m:sSub>
                                <m:sSubPr>
                                  <m:ctrlPr>
                                    <a:rPr lang="en-US" altLang="zh-CN" i="1">
                                      <a:latin typeface="Cambria Math" panose="02040503050406030204" pitchFamily="18" charset="0"/>
                                    </a:rPr>
                                  </m:ctrlPr>
                                </m:sSubPr>
                                <m:e>
                                  <m:r>
                                    <a:rPr lang="en-US" altLang="zh-CN" b="0" i="1" smtClean="0">
                                      <a:latin typeface="Cambria Math"/>
                                    </a:rPr>
                                    <m:t>𝑦</m:t>
                                  </m:r>
                                </m:e>
                                <m:sub>
                                  <m:r>
                                    <a:rPr lang="en-US" altLang="zh-CN" b="0" i="1" smtClean="0">
                                      <a:latin typeface="Cambria Math"/>
                                    </a:rPr>
                                    <m:t>h𝑖</m:t>
                                  </m:r>
                                </m:sub>
                              </m:sSub>
                            </m:num>
                            <m:den>
                              <m:sSub>
                                <m:sSubPr>
                                  <m:ctrlPr>
                                    <a:rPr lang="en-US" altLang="zh-CN" i="1">
                                      <a:latin typeface="Cambria Math" panose="02040503050406030204" pitchFamily="18" charset="0"/>
                                    </a:rPr>
                                  </m:ctrlPr>
                                </m:sSubPr>
                                <m:e>
                                  <m:r>
                                    <a:rPr lang="en-US" altLang="zh-CN" b="0" i="1" smtClean="0">
                                      <a:latin typeface="Cambria Math"/>
                                    </a:rPr>
                                    <m:t>𝑥</m:t>
                                  </m:r>
                                </m:e>
                                <m:sub>
                                  <m:r>
                                    <a:rPr lang="en-US" altLang="zh-CN" i="1">
                                      <a:latin typeface="Cambria Math"/>
                                    </a:rPr>
                                    <m:t>h</m:t>
                                  </m:r>
                                  <m:r>
                                    <a:rPr lang="en-US" altLang="zh-CN" b="0" i="1" smtClean="0">
                                      <a:latin typeface="Cambria Math"/>
                                    </a:rPr>
                                    <m:t>𝑖</m:t>
                                  </m:r>
                                </m:sub>
                              </m:sSub>
                            </m:den>
                          </m:f>
                        </m:e>
                      </m:nary>
                    </m:oMath>
                  </m:oMathPara>
                </a14:m>
                <a:endParaRPr lang="en-US" altLang="zh-CN" dirty="0" smtClean="0"/>
              </a:p>
              <a:p>
                <a:endParaRPr lang="zh-CN" altLang="en-US" dirty="0"/>
              </a:p>
            </p:txBody>
          </p:sp>
        </mc:Choice>
        <mc:Fallback xmlns="">
          <p:sp>
            <p:nvSpPr>
              <p:cNvPr id="3" name="内容占位符 2"/>
              <p:cNvSpPr>
                <a:spLocks noGrp="1" noRot="1" noChangeAspect="1" noMove="1" noResize="1" noEditPoints="1" noAdjustHandles="1" noChangeArrowheads="1" noChangeShapeType="1" noTextEdit="1"/>
              </p:cNvSpPr>
              <p:nvPr>
                <p:ph idx="1"/>
              </p:nvPr>
            </p:nvSpPr>
            <p:spPr>
              <a:xfrm>
                <a:off x="1187624" y="1772816"/>
                <a:ext cx="7772400" cy="4723655"/>
              </a:xfrm>
              <a:blipFill rotWithShape="1">
                <a:blip r:embed="rId2"/>
                <a:stretch>
                  <a:fillRect l="-2039" t="-1935" b="-6581"/>
                </a:stretch>
              </a:blipFill>
            </p:spPr>
            <p:txBody>
              <a:bodyPr/>
              <a:lstStyle/>
              <a:p>
                <a:r>
                  <a:rPr lang="zh-CN" altLang="en-US">
                    <a:noFill/>
                  </a:rPr>
                  <a:t> </a:t>
                </a:r>
              </a:p>
            </p:txBody>
          </p:sp>
        </mc:Fallback>
      </mc:AlternateContent>
    </p:spTree>
    <p:extLst>
      <p:ext uri="{BB962C8B-B14F-4D97-AF65-F5344CB8AC3E}">
        <p14:creationId xmlns:p14="http://schemas.microsoft.com/office/powerpoint/2010/main" val="350620807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内容占位符 2"/>
              <p:cNvSpPr>
                <a:spLocks noGrp="1"/>
              </p:cNvSpPr>
              <p:nvPr>
                <p:ph idx="1"/>
              </p:nvPr>
            </p:nvSpPr>
            <p:spPr/>
            <p:txBody>
              <a:bodyPr/>
              <a:lstStyle/>
              <a:p>
                <a:r>
                  <a:rPr lang="zh-CN" altLang="en-US" dirty="0" smtClean="0"/>
                  <a:t>如果是自加权设计，则要求低</a:t>
                </a:r>
                <a:r>
                  <a:rPr lang="en-US" altLang="zh-CN" dirty="0" smtClean="0"/>
                  <a:t>h</a:t>
                </a:r>
                <a:r>
                  <a:rPr lang="zh-CN" altLang="en-US" dirty="0" smtClean="0"/>
                  <a:t>层的样本量为</a:t>
                </a:r>
                <a14:m>
                  <m:oMath xmlns:m="http://schemas.openxmlformats.org/officeDocument/2006/math">
                    <m:sSub>
                      <m:sSubPr>
                        <m:ctrlPr>
                          <a:rPr lang="en-US" altLang="zh-CN" i="1" smtClean="0">
                            <a:latin typeface="Cambria Math" panose="02040503050406030204" pitchFamily="18" charset="0"/>
                          </a:rPr>
                        </m:ctrlPr>
                      </m:sSubPr>
                      <m:e>
                        <m:r>
                          <a:rPr lang="en-US" altLang="zh-CN" b="0" i="1" smtClean="0">
                            <a:latin typeface="Cambria Math"/>
                          </a:rPr>
                          <m:t>𝑛</m:t>
                        </m:r>
                      </m:e>
                      <m:sub>
                        <m:r>
                          <a:rPr lang="en-US" altLang="zh-CN" b="0" i="1" smtClean="0">
                            <a:latin typeface="Cambria Math"/>
                          </a:rPr>
                          <m:t>h</m:t>
                        </m:r>
                      </m:sub>
                    </m:sSub>
                    <m:r>
                      <a:rPr lang="en-US" altLang="zh-CN" b="0" i="1" smtClean="0">
                        <a:latin typeface="Cambria Math"/>
                      </a:rPr>
                      <m:t>=</m:t>
                    </m:r>
                    <m:r>
                      <a:rPr lang="en-US" altLang="zh-CN" b="0" i="1" smtClean="0">
                        <a:latin typeface="Cambria Math"/>
                      </a:rPr>
                      <m:t>𝑛</m:t>
                    </m:r>
                    <m:f>
                      <m:fPr>
                        <m:ctrlPr>
                          <a:rPr lang="en-US" altLang="zh-CN" b="0" i="1" smtClean="0">
                            <a:latin typeface="Cambria Math" panose="02040503050406030204" pitchFamily="18" charset="0"/>
                          </a:rPr>
                        </m:ctrlPr>
                      </m:fPr>
                      <m:num>
                        <m:sSub>
                          <m:sSubPr>
                            <m:ctrlPr>
                              <a:rPr lang="en-US" altLang="zh-CN" b="0" i="1" smtClean="0">
                                <a:latin typeface="Cambria Math" panose="02040503050406030204" pitchFamily="18" charset="0"/>
                              </a:rPr>
                            </m:ctrlPr>
                          </m:sSubPr>
                          <m:e>
                            <m:r>
                              <a:rPr lang="en-US" altLang="zh-CN" b="0" i="1" smtClean="0">
                                <a:latin typeface="Cambria Math"/>
                              </a:rPr>
                              <m:t>𝑋</m:t>
                            </m:r>
                          </m:e>
                          <m:sub>
                            <m:r>
                              <a:rPr lang="en-US" altLang="zh-CN" b="0" i="1" smtClean="0">
                                <a:latin typeface="Cambria Math"/>
                              </a:rPr>
                              <m:t>h</m:t>
                            </m:r>
                          </m:sub>
                        </m:sSub>
                      </m:num>
                      <m:den>
                        <m:r>
                          <a:rPr lang="en-US" altLang="zh-CN" b="0" i="1" smtClean="0">
                            <a:latin typeface="Cambria Math"/>
                          </a:rPr>
                          <m:t>𝑋</m:t>
                        </m:r>
                      </m:den>
                    </m:f>
                  </m:oMath>
                </a14:m>
                <a:r>
                  <a:rPr lang="zh-CN" altLang="en-US" dirty="0" smtClean="0"/>
                  <a:t>，也就是各层样本量与层规模大小成比例，于是上式可简化为：</a:t>
                </a:r>
                <a:endParaRPr lang="en-US" altLang="zh-CN" dirty="0" smtClean="0"/>
              </a:p>
              <a:p>
                <a:pPr/>
                <a14:m>
                  <m:oMathPara xmlns:m="http://schemas.openxmlformats.org/officeDocument/2006/math">
                    <m:oMathParaPr>
                      <m:jc m:val="centerGroup"/>
                    </m:oMathParaPr>
                    <m:oMath xmlns:m="http://schemas.openxmlformats.org/officeDocument/2006/math">
                      <m:acc>
                        <m:accPr>
                          <m:chr m:val="̂"/>
                          <m:ctrlPr>
                            <a:rPr lang="zh-CN" altLang="en-US" i="1">
                              <a:latin typeface="Cambria Math" panose="02040503050406030204" pitchFamily="18" charset="0"/>
                            </a:rPr>
                          </m:ctrlPr>
                        </m:accPr>
                        <m:e>
                          <m:r>
                            <a:rPr lang="en-US" altLang="zh-CN" i="1">
                              <a:latin typeface="Cambria Math"/>
                            </a:rPr>
                            <m:t>𝑌</m:t>
                          </m:r>
                        </m:e>
                      </m:acc>
                      <m:r>
                        <a:rPr lang="en-US" altLang="zh-CN" i="1">
                          <a:latin typeface="Cambria Math"/>
                        </a:rPr>
                        <m:t>=</m:t>
                      </m:r>
                      <m:f>
                        <m:fPr>
                          <m:ctrlPr>
                            <a:rPr lang="en-US" altLang="zh-CN" i="1" smtClean="0">
                              <a:latin typeface="Cambria Math" panose="02040503050406030204" pitchFamily="18" charset="0"/>
                            </a:rPr>
                          </m:ctrlPr>
                        </m:fPr>
                        <m:num>
                          <m:r>
                            <a:rPr lang="en-US" altLang="zh-CN" b="0" i="1" smtClean="0">
                              <a:latin typeface="Cambria Math"/>
                            </a:rPr>
                            <m:t>𝑋</m:t>
                          </m:r>
                        </m:num>
                        <m:den>
                          <m:r>
                            <a:rPr lang="en-US" altLang="zh-CN" b="0" i="1" smtClean="0">
                              <a:latin typeface="Cambria Math"/>
                            </a:rPr>
                            <m:t>𝑛</m:t>
                          </m:r>
                        </m:den>
                      </m:f>
                      <m:nary>
                        <m:naryPr>
                          <m:chr m:val="∑"/>
                          <m:ctrlPr>
                            <a:rPr lang="en-US" altLang="zh-CN" i="1" smtClean="0">
                              <a:latin typeface="Cambria Math" panose="02040503050406030204" pitchFamily="18" charset="0"/>
                            </a:rPr>
                          </m:ctrlPr>
                        </m:naryPr>
                        <m:sub>
                          <m:r>
                            <m:rPr>
                              <m:brk m:alnAt="23"/>
                            </m:rPr>
                            <a:rPr lang="en-US" altLang="zh-CN" i="1">
                              <a:latin typeface="Cambria Math"/>
                            </a:rPr>
                            <m:t>h</m:t>
                          </m:r>
                          <m:r>
                            <a:rPr lang="en-US" altLang="zh-CN" i="1">
                              <a:latin typeface="Cambria Math"/>
                            </a:rPr>
                            <m:t>=1</m:t>
                          </m:r>
                        </m:sub>
                        <m:sup>
                          <m:r>
                            <a:rPr lang="en-US" altLang="zh-CN" i="1">
                              <a:latin typeface="Cambria Math"/>
                            </a:rPr>
                            <m:t>𝐿</m:t>
                          </m:r>
                        </m:sup>
                        <m:e>
                          <m:nary>
                            <m:naryPr>
                              <m:chr m:val="∑"/>
                              <m:ctrlPr>
                                <a:rPr lang="en-US" altLang="zh-CN" i="1">
                                  <a:latin typeface="Cambria Math" panose="02040503050406030204" pitchFamily="18" charset="0"/>
                                </a:rPr>
                              </m:ctrlPr>
                            </m:naryPr>
                            <m:sub>
                              <m:r>
                                <m:rPr>
                                  <m:brk m:alnAt="23"/>
                                </m:rPr>
                                <a:rPr lang="en-US" altLang="zh-CN" i="1">
                                  <a:latin typeface="Cambria Math"/>
                                </a:rPr>
                                <m:t>𝑖</m:t>
                              </m:r>
                              <m:r>
                                <a:rPr lang="en-US" altLang="zh-CN" i="1">
                                  <a:latin typeface="Cambria Math"/>
                                </a:rPr>
                                <m:t>=1</m:t>
                              </m:r>
                            </m:sub>
                            <m:sup>
                              <m:sSub>
                                <m:sSubPr>
                                  <m:ctrlPr>
                                    <a:rPr lang="en-US" altLang="zh-CN" i="1">
                                      <a:latin typeface="Cambria Math" panose="02040503050406030204" pitchFamily="18" charset="0"/>
                                    </a:rPr>
                                  </m:ctrlPr>
                                </m:sSubPr>
                                <m:e>
                                  <m:r>
                                    <a:rPr lang="en-US" altLang="zh-CN" i="1">
                                      <a:latin typeface="Cambria Math"/>
                                    </a:rPr>
                                    <m:t>𝑛</m:t>
                                  </m:r>
                                </m:e>
                                <m:sub>
                                  <m:r>
                                    <a:rPr lang="en-US" altLang="zh-CN" i="1">
                                      <a:latin typeface="Cambria Math"/>
                                    </a:rPr>
                                    <m:t>h</m:t>
                                  </m:r>
                                </m:sub>
                              </m:sSub>
                            </m:sup>
                            <m:e>
                              <m:sSub>
                                <m:sSubPr>
                                  <m:ctrlPr>
                                    <a:rPr lang="en-US" altLang="zh-CN" i="1" smtClean="0">
                                      <a:latin typeface="Cambria Math" panose="02040503050406030204" pitchFamily="18" charset="0"/>
                                    </a:rPr>
                                  </m:ctrlPr>
                                </m:sSubPr>
                                <m:e>
                                  <m:r>
                                    <a:rPr lang="en-US" altLang="zh-CN" b="0" i="1" smtClean="0">
                                      <a:latin typeface="Cambria Math"/>
                                    </a:rPr>
                                    <m:t>𝑟</m:t>
                                  </m:r>
                                </m:e>
                                <m:sub>
                                  <m:r>
                                    <a:rPr lang="en-US" altLang="zh-CN" b="0" i="1" smtClean="0">
                                      <a:latin typeface="Cambria Math"/>
                                    </a:rPr>
                                    <m:t>h𝑖</m:t>
                                  </m:r>
                                </m:sub>
                              </m:sSub>
                            </m:e>
                          </m:nary>
                        </m:e>
                      </m:nary>
                    </m:oMath>
                  </m:oMathPara>
                </a14:m>
                <a:endParaRPr lang="zh-CN" altLang="en-US" dirty="0"/>
              </a:p>
            </p:txBody>
          </p:sp>
        </mc:Choice>
        <mc:Fallback xmlns="">
          <p:sp>
            <p:nvSpPr>
              <p:cNvPr id="3" name="内容占位符 2"/>
              <p:cNvSpPr>
                <a:spLocks noGrp="1" noRot="1" noChangeAspect="1" noMove="1" noResize="1" noEditPoints="1" noAdjustHandles="1" noChangeArrowheads="1" noChangeShapeType="1" noTextEdit="1"/>
              </p:cNvSpPr>
              <p:nvPr>
                <p:ph idx="1"/>
              </p:nvPr>
            </p:nvSpPr>
            <p:spPr>
              <a:blipFill rotWithShape="1">
                <a:blip r:embed="rId2"/>
                <a:stretch>
                  <a:fillRect l="-1961" t="-2222" r="-1804"/>
                </a:stretch>
              </a:blipFill>
            </p:spPr>
            <p:txBody>
              <a:bodyPr/>
              <a:lstStyle/>
              <a:p>
                <a:r>
                  <a:rPr lang="zh-CN" altLang="en-US">
                    <a:noFill/>
                  </a:rPr>
                  <a:t> </a:t>
                </a:r>
              </a:p>
            </p:txBody>
          </p:sp>
        </mc:Fallback>
      </mc:AlternateContent>
    </p:spTree>
    <p:extLst>
      <p:ext uri="{BB962C8B-B14F-4D97-AF65-F5344CB8AC3E}">
        <p14:creationId xmlns:p14="http://schemas.microsoft.com/office/powerpoint/2010/main" val="158745426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内容占位符 2"/>
              <p:cNvSpPr>
                <a:spLocks noGrp="1"/>
              </p:cNvSpPr>
              <p:nvPr>
                <p:ph idx="1"/>
              </p:nvPr>
            </p:nvSpPr>
            <p:spPr/>
            <p:txBody>
              <a:bodyPr/>
              <a:lstStyle/>
              <a:p>
                <a:r>
                  <a:rPr lang="en-US" altLang="zh-CN" dirty="0" smtClean="0"/>
                  <a:t>2. </a:t>
                </a:r>
                <a:r>
                  <a:rPr lang="zh-CN" altLang="en-US" dirty="0" smtClean="0"/>
                  <a:t>两阶段抽样</a:t>
                </a:r>
                <a:endParaRPr lang="en-US" altLang="zh-CN" dirty="0" smtClean="0"/>
              </a:p>
              <a:p>
                <a:r>
                  <a:rPr lang="en-US" altLang="zh-CN" dirty="0"/>
                  <a:t> </a:t>
                </a:r>
                <a:r>
                  <a:rPr lang="en-US" altLang="zh-CN" dirty="0" smtClean="0"/>
                  <a:t>   </a:t>
                </a:r>
                <a:r>
                  <a:rPr lang="zh-CN" altLang="en-US" dirty="0" smtClean="0"/>
                  <a:t>两阶段抽样的总体总值的估计量为：</a:t>
                </a:r>
                <a:endParaRPr lang="en-US" altLang="zh-CN" dirty="0" smtClean="0"/>
              </a:p>
              <a:p>
                <a:pPr/>
                <a14:m>
                  <m:oMathPara xmlns:m="http://schemas.openxmlformats.org/officeDocument/2006/math">
                    <m:oMathParaPr>
                      <m:jc m:val="centerGroup"/>
                    </m:oMathParaPr>
                    <m:oMath xmlns:m="http://schemas.openxmlformats.org/officeDocument/2006/math">
                      <m:acc>
                        <m:accPr>
                          <m:chr m:val="̂"/>
                          <m:ctrlPr>
                            <a:rPr lang="zh-CN" altLang="en-US" i="1" smtClean="0">
                              <a:latin typeface="Cambria Math" panose="02040503050406030204" pitchFamily="18" charset="0"/>
                            </a:rPr>
                          </m:ctrlPr>
                        </m:accPr>
                        <m:e>
                          <m:r>
                            <a:rPr lang="en-US" altLang="zh-CN" b="0" i="1" smtClean="0">
                              <a:latin typeface="Cambria Math"/>
                            </a:rPr>
                            <m:t>𝑌</m:t>
                          </m:r>
                        </m:e>
                      </m:acc>
                      <m:r>
                        <a:rPr lang="en-US" altLang="zh-CN" b="0" i="1" smtClean="0">
                          <a:latin typeface="Cambria Math"/>
                        </a:rPr>
                        <m:t>=</m:t>
                      </m:r>
                      <m:f>
                        <m:fPr>
                          <m:ctrlPr>
                            <a:rPr lang="en-US" altLang="zh-CN" b="0" i="1" smtClean="0">
                              <a:latin typeface="Cambria Math" panose="02040503050406030204" pitchFamily="18" charset="0"/>
                            </a:rPr>
                          </m:ctrlPr>
                        </m:fPr>
                        <m:num>
                          <m:r>
                            <a:rPr lang="en-US" altLang="zh-CN" b="0" i="1" smtClean="0">
                              <a:latin typeface="Cambria Math"/>
                            </a:rPr>
                            <m:t>𝑁</m:t>
                          </m:r>
                        </m:num>
                        <m:den>
                          <m:r>
                            <a:rPr lang="en-US" altLang="zh-CN" b="0" i="1" smtClean="0">
                              <a:latin typeface="Cambria Math"/>
                            </a:rPr>
                            <m:t>𝑛</m:t>
                          </m:r>
                        </m:den>
                      </m:f>
                      <m:nary>
                        <m:naryPr>
                          <m:chr m:val="∑"/>
                          <m:ctrlPr>
                            <a:rPr lang="en-US" altLang="zh-CN" b="0" i="1" smtClean="0">
                              <a:latin typeface="Cambria Math" panose="02040503050406030204" pitchFamily="18" charset="0"/>
                            </a:rPr>
                          </m:ctrlPr>
                        </m:naryPr>
                        <m:sub>
                          <m:r>
                            <m:rPr>
                              <m:brk m:alnAt="23"/>
                            </m:rPr>
                            <a:rPr lang="en-US" altLang="zh-CN" b="0" i="1" smtClean="0">
                              <a:latin typeface="Cambria Math"/>
                            </a:rPr>
                            <m:t>𝑖</m:t>
                          </m:r>
                          <m:r>
                            <a:rPr lang="en-US" altLang="zh-CN" b="0" i="1" smtClean="0">
                              <a:latin typeface="Cambria Math"/>
                            </a:rPr>
                            <m:t>=1</m:t>
                          </m:r>
                        </m:sub>
                        <m:sup>
                          <m:r>
                            <a:rPr lang="en-US" altLang="zh-CN" b="0" i="1" smtClean="0">
                              <a:latin typeface="Cambria Math"/>
                            </a:rPr>
                            <m:t>𝑛</m:t>
                          </m:r>
                        </m:sup>
                        <m:e>
                          <m:f>
                            <m:fPr>
                              <m:ctrlPr>
                                <a:rPr lang="en-US" altLang="zh-CN" b="0" i="1" smtClean="0">
                                  <a:latin typeface="Cambria Math" panose="02040503050406030204" pitchFamily="18" charset="0"/>
                                </a:rPr>
                              </m:ctrlPr>
                            </m:fPr>
                            <m:num>
                              <m:sSub>
                                <m:sSubPr>
                                  <m:ctrlPr>
                                    <a:rPr lang="en-US" altLang="zh-CN" b="0" i="1" smtClean="0">
                                      <a:latin typeface="Cambria Math" panose="02040503050406030204" pitchFamily="18" charset="0"/>
                                    </a:rPr>
                                  </m:ctrlPr>
                                </m:sSubPr>
                                <m:e>
                                  <m:r>
                                    <a:rPr lang="en-US" altLang="zh-CN" b="0" i="1" smtClean="0">
                                      <a:latin typeface="Cambria Math"/>
                                    </a:rPr>
                                    <m:t>𝑀</m:t>
                                  </m:r>
                                </m:e>
                                <m:sub>
                                  <m:r>
                                    <a:rPr lang="en-US" altLang="zh-CN" b="0" i="1" smtClean="0">
                                      <a:latin typeface="Cambria Math"/>
                                    </a:rPr>
                                    <m:t>𝑖</m:t>
                                  </m:r>
                                </m:sub>
                              </m:sSub>
                            </m:num>
                            <m:den>
                              <m:sSub>
                                <m:sSubPr>
                                  <m:ctrlPr>
                                    <a:rPr lang="en-US" altLang="zh-CN" b="0" i="1" smtClean="0">
                                      <a:latin typeface="Cambria Math" panose="02040503050406030204" pitchFamily="18" charset="0"/>
                                    </a:rPr>
                                  </m:ctrlPr>
                                </m:sSubPr>
                                <m:e>
                                  <m:r>
                                    <a:rPr lang="en-US" altLang="zh-CN" b="0" i="1" smtClean="0">
                                      <a:latin typeface="Cambria Math"/>
                                    </a:rPr>
                                    <m:t>𝑚</m:t>
                                  </m:r>
                                </m:e>
                                <m:sub>
                                  <m:r>
                                    <a:rPr lang="en-US" altLang="zh-CN" b="0" i="1" smtClean="0">
                                      <a:latin typeface="Cambria Math"/>
                                    </a:rPr>
                                    <m:t>𝑖</m:t>
                                  </m:r>
                                </m:sub>
                              </m:sSub>
                            </m:den>
                          </m:f>
                        </m:e>
                      </m:nary>
                      <m:nary>
                        <m:naryPr>
                          <m:chr m:val="∑"/>
                          <m:ctrlPr>
                            <a:rPr lang="en-US" altLang="zh-CN" b="0" i="1" smtClean="0">
                              <a:latin typeface="Cambria Math" panose="02040503050406030204" pitchFamily="18" charset="0"/>
                            </a:rPr>
                          </m:ctrlPr>
                        </m:naryPr>
                        <m:sub>
                          <m:r>
                            <m:rPr>
                              <m:brk m:alnAt="23"/>
                            </m:rPr>
                            <a:rPr lang="en-US" altLang="zh-CN" b="0" i="1" smtClean="0">
                              <a:latin typeface="Cambria Math"/>
                            </a:rPr>
                            <m:t>𝑗</m:t>
                          </m:r>
                          <m:r>
                            <a:rPr lang="en-US" altLang="zh-CN" b="0" i="1" smtClean="0">
                              <a:latin typeface="Cambria Math"/>
                            </a:rPr>
                            <m:t>=1</m:t>
                          </m:r>
                        </m:sub>
                        <m:sup>
                          <m:sSub>
                            <m:sSubPr>
                              <m:ctrlPr>
                                <a:rPr lang="en-US" altLang="zh-CN" b="0" i="1" smtClean="0">
                                  <a:latin typeface="Cambria Math" panose="02040503050406030204" pitchFamily="18" charset="0"/>
                                </a:rPr>
                              </m:ctrlPr>
                            </m:sSubPr>
                            <m:e>
                              <m:r>
                                <a:rPr lang="en-US" altLang="zh-CN" b="0" i="1" smtClean="0">
                                  <a:latin typeface="Cambria Math"/>
                                </a:rPr>
                                <m:t>𝑚</m:t>
                              </m:r>
                            </m:e>
                            <m:sub>
                              <m:r>
                                <a:rPr lang="en-US" altLang="zh-CN" b="0" i="1" smtClean="0">
                                  <a:latin typeface="Cambria Math"/>
                                </a:rPr>
                                <m:t>𝑖</m:t>
                              </m:r>
                            </m:sub>
                          </m:sSub>
                        </m:sup>
                        <m:e>
                          <m:sSub>
                            <m:sSubPr>
                              <m:ctrlPr>
                                <a:rPr lang="en-US" altLang="zh-CN" b="0" i="1" smtClean="0">
                                  <a:latin typeface="Cambria Math" panose="02040503050406030204" pitchFamily="18" charset="0"/>
                                </a:rPr>
                              </m:ctrlPr>
                            </m:sSubPr>
                            <m:e>
                              <m:r>
                                <a:rPr lang="en-US" altLang="zh-CN" b="0" i="1" smtClean="0">
                                  <a:latin typeface="Cambria Math"/>
                                </a:rPr>
                                <m:t>𝑦</m:t>
                              </m:r>
                            </m:e>
                            <m:sub>
                              <m:r>
                                <a:rPr lang="en-US" altLang="zh-CN" b="0" i="1" smtClean="0">
                                  <a:latin typeface="Cambria Math"/>
                                </a:rPr>
                                <m:t>𝑖𝑗</m:t>
                              </m:r>
                            </m:sub>
                          </m:sSub>
                        </m:e>
                      </m:nary>
                    </m:oMath>
                  </m:oMathPara>
                </a14:m>
                <a:endParaRPr lang="en-US" altLang="zh-CN" dirty="0" smtClean="0"/>
              </a:p>
              <a:p>
                <a:r>
                  <a:rPr lang="zh-CN" altLang="en-US" dirty="0" smtClean="0"/>
                  <a:t>要使这种抽样方式成为自加权设计，就必须使</a:t>
                </a:r>
                <a14:m>
                  <m:oMath xmlns:m="http://schemas.openxmlformats.org/officeDocument/2006/math">
                    <m:f>
                      <m:fPr>
                        <m:ctrlPr>
                          <a:rPr lang="en-US" altLang="zh-CN" i="1">
                            <a:latin typeface="Cambria Math" panose="02040503050406030204" pitchFamily="18" charset="0"/>
                          </a:rPr>
                        </m:ctrlPr>
                      </m:fPr>
                      <m:num>
                        <m:sSub>
                          <m:sSubPr>
                            <m:ctrlPr>
                              <a:rPr lang="en-US" altLang="zh-CN" i="1">
                                <a:latin typeface="Cambria Math" panose="02040503050406030204" pitchFamily="18" charset="0"/>
                              </a:rPr>
                            </m:ctrlPr>
                          </m:sSubPr>
                          <m:e>
                            <m:r>
                              <a:rPr lang="en-US" altLang="zh-CN" i="1">
                                <a:latin typeface="Cambria Math"/>
                              </a:rPr>
                              <m:t>𝑀</m:t>
                            </m:r>
                          </m:e>
                          <m:sub>
                            <m:r>
                              <a:rPr lang="en-US" altLang="zh-CN" i="1">
                                <a:latin typeface="Cambria Math"/>
                              </a:rPr>
                              <m:t>𝑖</m:t>
                            </m:r>
                          </m:sub>
                        </m:sSub>
                      </m:num>
                      <m:den>
                        <m:sSub>
                          <m:sSubPr>
                            <m:ctrlPr>
                              <a:rPr lang="en-US" altLang="zh-CN" i="1">
                                <a:latin typeface="Cambria Math" panose="02040503050406030204" pitchFamily="18" charset="0"/>
                              </a:rPr>
                            </m:ctrlPr>
                          </m:sSubPr>
                          <m:e>
                            <m:r>
                              <a:rPr lang="en-US" altLang="zh-CN" i="1">
                                <a:latin typeface="Cambria Math"/>
                              </a:rPr>
                              <m:t>𝑚</m:t>
                            </m:r>
                          </m:e>
                          <m:sub>
                            <m:r>
                              <a:rPr lang="en-US" altLang="zh-CN" i="1">
                                <a:latin typeface="Cambria Math"/>
                              </a:rPr>
                              <m:t>𝑖</m:t>
                            </m:r>
                          </m:sub>
                        </m:sSub>
                      </m:den>
                    </m:f>
                  </m:oMath>
                </a14:m>
                <a:r>
                  <a:rPr lang="zh-CN" altLang="en-US" dirty="0" smtClean="0"/>
                  <a:t>成为常数，即在第二阶段的抽样中，都采用等比例抽样。</a:t>
                </a:r>
                <a:endParaRPr lang="zh-CN" altLang="en-US" dirty="0"/>
              </a:p>
            </p:txBody>
          </p:sp>
        </mc:Choice>
        <mc:Fallback xmlns="">
          <p:sp>
            <p:nvSpPr>
              <p:cNvPr id="3" name="内容占位符 2"/>
              <p:cNvSpPr>
                <a:spLocks noGrp="1" noRot="1" noChangeAspect="1" noMove="1" noResize="1" noEditPoints="1" noAdjustHandles="1" noChangeArrowheads="1" noChangeShapeType="1" noTextEdit="1"/>
              </p:cNvSpPr>
              <p:nvPr>
                <p:ph idx="1"/>
              </p:nvPr>
            </p:nvSpPr>
            <p:spPr>
              <a:blipFill rotWithShape="1">
                <a:blip r:embed="rId2"/>
                <a:stretch>
                  <a:fillRect l="-1961" t="-2222" r="-1098" b="-10963"/>
                </a:stretch>
              </a:blipFill>
            </p:spPr>
            <p:txBody>
              <a:bodyPr/>
              <a:lstStyle/>
              <a:p>
                <a:r>
                  <a:rPr lang="zh-CN" altLang="en-US">
                    <a:noFill/>
                  </a:rPr>
                  <a:t> </a:t>
                </a:r>
              </a:p>
            </p:txBody>
          </p:sp>
        </mc:Fallback>
      </mc:AlternateContent>
    </p:spTree>
    <p:extLst>
      <p:ext uri="{BB962C8B-B14F-4D97-AF65-F5344CB8AC3E}">
        <p14:creationId xmlns:p14="http://schemas.microsoft.com/office/powerpoint/2010/main" val="274611267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内容占位符 2"/>
              <p:cNvSpPr>
                <a:spLocks noGrp="1"/>
              </p:cNvSpPr>
              <p:nvPr>
                <p:ph idx="1"/>
              </p:nvPr>
            </p:nvSpPr>
            <p:spPr>
              <a:xfrm>
                <a:off x="1043608" y="2017713"/>
                <a:ext cx="8352928" cy="4114800"/>
              </a:xfrm>
            </p:spPr>
            <p:txBody>
              <a:bodyPr/>
              <a:lstStyle/>
              <a:p>
                <a:r>
                  <a:rPr lang="en-US" altLang="zh-CN" dirty="0" smtClean="0"/>
                  <a:t>3.</a:t>
                </a:r>
                <a:r>
                  <a:rPr lang="zh-CN" altLang="en-US" dirty="0" smtClean="0"/>
                  <a:t>两阶段</a:t>
                </a:r>
                <a:r>
                  <a:rPr lang="en-US" altLang="zh-CN" dirty="0" smtClean="0"/>
                  <a:t>PPS</a:t>
                </a:r>
                <a:r>
                  <a:rPr lang="zh-CN" altLang="en-US" dirty="0" smtClean="0"/>
                  <a:t>抽样</a:t>
                </a:r>
                <a:endParaRPr lang="en-US" altLang="zh-CN" dirty="0" smtClean="0"/>
              </a:p>
              <a:p>
                <a:r>
                  <a:rPr lang="zh-CN" altLang="en-US" dirty="0" smtClean="0"/>
                  <a:t>如果第一阶段采用与初几单元规模</a:t>
                </a:r>
                <a14:m>
                  <m:oMath xmlns:m="http://schemas.openxmlformats.org/officeDocument/2006/math">
                    <m:sSub>
                      <m:sSubPr>
                        <m:ctrlPr>
                          <a:rPr lang="en-US" altLang="zh-CN" i="1">
                            <a:latin typeface="Cambria Math" panose="02040503050406030204" pitchFamily="18" charset="0"/>
                          </a:rPr>
                        </m:ctrlPr>
                      </m:sSubPr>
                      <m:e>
                        <m:r>
                          <a:rPr lang="en-US" altLang="zh-CN" i="1">
                            <a:latin typeface="Cambria Math"/>
                          </a:rPr>
                          <m:t>𝑀</m:t>
                        </m:r>
                      </m:e>
                      <m:sub>
                        <m:r>
                          <a:rPr lang="en-US" altLang="zh-CN" i="1">
                            <a:latin typeface="Cambria Math"/>
                          </a:rPr>
                          <m:t>𝑖</m:t>
                        </m:r>
                      </m:sub>
                    </m:sSub>
                  </m:oMath>
                </a14:m>
                <a:r>
                  <a:rPr lang="zh-CN" altLang="en-US" dirty="0" smtClean="0"/>
                  <a:t>成比例的概率抽样，第二阶段采用等概率方法，则总体总值的估计量为</a:t>
                </a:r>
                <a:endParaRPr lang="en-US" altLang="zh-CN" dirty="0"/>
              </a:p>
              <a:p>
                <a:pPr/>
                <a14:m>
                  <m:oMathPara xmlns:m="http://schemas.openxmlformats.org/officeDocument/2006/math">
                    <m:oMathParaPr>
                      <m:jc m:val="left"/>
                    </m:oMathParaPr>
                    <m:oMath xmlns:m="http://schemas.openxmlformats.org/officeDocument/2006/math">
                      <m:acc>
                        <m:accPr>
                          <m:chr m:val="̂"/>
                          <m:ctrlPr>
                            <a:rPr lang="zh-CN" altLang="en-US" i="1">
                              <a:latin typeface="Cambria Math" panose="02040503050406030204" pitchFamily="18" charset="0"/>
                            </a:rPr>
                          </m:ctrlPr>
                        </m:accPr>
                        <m:e>
                          <m:r>
                            <a:rPr lang="en-US" altLang="zh-CN" i="1">
                              <a:latin typeface="Cambria Math"/>
                            </a:rPr>
                            <m:t>𝑌</m:t>
                          </m:r>
                        </m:e>
                      </m:acc>
                      <m:r>
                        <a:rPr lang="en-US" altLang="zh-CN" i="1">
                          <a:latin typeface="Cambria Math"/>
                        </a:rPr>
                        <m:t>=</m:t>
                      </m:r>
                      <m:f>
                        <m:fPr>
                          <m:ctrlPr>
                            <a:rPr lang="en-US" altLang="zh-CN" i="1">
                              <a:latin typeface="Cambria Math" panose="02040503050406030204" pitchFamily="18" charset="0"/>
                            </a:rPr>
                          </m:ctrlPr>
                        </m:fPr>
                        <m:num>
                          <m:r>
                            <a:rPr lang="en-US" altLang="zh-CN" b="0" i="1" smtClean="0">
                              <a:latin typeface="Cambria Math"/>
                            </a:rPr>
                            <m:t>1</m:t>
                          </m:r>
                        </m:num>
                        <m:den>
                          <m:r>
                            <a:rPr lang="en-US" altLang="zh-CN" i="1">
                              <a:latin typeface="Cambria Math"/>
                            </a:rPr>
                            <m:t>𝑛</m:t>
                          </m:r>
                        </m:den>
                      </m:f>
                      <m:nary>
                        <m:naryPr>
                          <m:chr m:val="∑"/>
                          <m:ctrlPr>
                            <a:rPr lang="en-US" altLang="zh-CN" i="1">
                              <a:latin typeface="Cambria Math" panose="02040503050406030204" pitchFamily="18" charset="0"/>
                            </a:rPr>
                          </m:ctrlPr>
                        </m:naryPr>
                        <m:sub>
                          <m:r>
                            <m:rPr>
                              <m:brk m:alnAt="23"/>
                            </m:rPr>
                            <a:rPr lang="en-US" altLang="zh-CN" i="1">
                              <a:latin typeface="Cambria Math"/>
                            </a:rPr>
                            <m:t>𝑖</m:t>
                          </m:r>
                          <m:r>
                            <a:rPr lang="en-US" altLang="zh-CN" i="1">
                              <a:latin typeface="Cambria Math"/>
                            </a:rPr>
                            <m:t>=1</m:t>
                          </m:r>
                        </m:sub>
                        <m:sup>
                          <m:r>
                            <a:rPr lang="en-US" altLang="zh-CN" i="1">
                              <a:latin typeface="Cambria Math"/>
                            </a:rPr>
                            <m:t>𝑛</m:t>
                          </m:r>
                        </m:sup>
                        <m:e>
                          <m:f>
                            <m:fPr>
                              <m:ctrlPr>
                                <a:rPr lang="en-US" altLang="zh-CN" i="1">
                                  <a:latin typeface="Cambria Math" panose="02040503050406030204" pitchFamily="18" charset="0"/>
                                </a:rPr>
                              </m:ctrlPr>
                            </m:fPr>
                            <m:num>
                              <m:sSub>
                                <m:sSubPr>
                                  <m:ctrlPr>
                                    <a:rPr lang="en-US" altLang="zh-CN" i="1">
                                      <a:latin typeface="Cambria Math" panose="02040503050406030204" pitchFamily="18" charset="0"/>
                                    </a:rPr>
                                  </m:ctrlPr>
                                </m:sSubPr>
                                <m:e>
                                  <m:r>
                                    <a:rPr lang="en-US" altLang="zh-CN" i="1">
                                      <a:latin typeface="Cambria Math"/>
                                    </a:rPr>
                                    <m:t>𝑀</m:t>
                                  </m:r>
                                </m:e>
                                <m:sub>
                                  <m:r>
                                    <a:rPr lang="en-US" altLang="zh-CN" b="0" i="1" smtClean="0">
                                      <a:latin typeface="Cambria Math"/>
                                    </a:rPr>
                                    <m:t>0</m:t>
                                  </m:r>
                                </m:sub>
                              </m:sSub>
                            </m:num>
                            <m:den>
                              <m:sSub>
                                <m:sSubPr>
                                  <m:ctrlPr>
                                    <a:rPr lang="en-US" altLang="zh-CN" i="1">
                                      <a:latin typeface="Cambria Math" panose="02040503050406030204" pitchFamily="18" charset="0"/>
                                    </a:rPr>
                                  </m:ctrlPr>
                                </m:sSubPr>
                                <m:e>
                                  <m:r>
                                    <a:rPr lang="en-US" altLang="zh-CN" b="0" i="1" smtClean="0">
                                      <a:latin typeface="Cambria Math"/>
                                    </a:rPr>
                                    <m:t>𝑀</m:t>
                                  </m:r>
                                </m:e>
                                <m:sub>
                                  <m:r>
                                    <a:rPr lang="en-US" altLang="zh-CN" i="1">
                                      <a:latin typeface="Cambria Math"/>
                                    </a:rPr>
                                    <m:t>𝑖</m:t>
                                  </m:r>
                                </m:sub>
                              </m:sSub>
                            </m:den>
                          </m:f>
                          <m:r>
                            <a:rPr lang="en-US" altLang="zh-CN" b="0" i="1" smtClean="0">
                              <a:latin typeface="Cambria Math"/>
                            </a:rPr>
                            <m:t>∗</m:t>
                          </m:r>
                          <m:f>
                            <m:fPr>
                              <m:ctrlPr>
                                <a:rPr lang="en-US" altLang="zh-CN" i="1">
                                  <a:latin typeface="Cambria Math" panose="02040503050406030204" pitchFamily="18" charset="0"/>
                                </a:rPr>
                              </m:ctrlPr>
                            </m:fPr>
                            <m:num>
                              <m:sSub>
                                <m:sSubPr>
                                  <m:ctrlPr>
                                    <a:rPr lang="en-US" altLang="zh-CN" i="1">
                                      <a:latin typeface="Cambria Math" panose="02040503050406030204" pitchFamily="18" charset="0"/>
                                    </a:rPr>
                                  </m:ctrlPr>
                                </m:sSubPr>
                                <m:e>
                                  <m:r>
                                    <a:rPr lang="en-US" altLang="zh-CN" i="1">
                                      <a:latin typeface="Cambria Math"/>
                                    </a:rPr>
                                    <m:t>𝑀</m:t>
                                  </m:r>
                                </m:e>
                                <m:sub>
                                  <m:r>
                                    <a:rPr lang="en-US" altLang="zh-CN" i="1">
                                      <a:latin typeface="Cambria Math"/>
                                    </a:rPr>
                                    <m:t>𝑖</m:t>
                                  </m:r>
                                </m:sub>
                              </m:sSub>
                            </m:num>
                            <m:den>
                              <m:sSub>
                                <m:sSubPr>
                                  <m:ctrlPr>
                                    <a:rPr lang="en-US" altLang="zh-CN" i="1">
                                      <a:latin typeface="Cambria Math" panose="02040503050406030204" pitchFamily="18" charset="0"/>
                                    </a:rPr>
                                  </m:ctrlPr>
                                </m:sSubPr>
                                <m:e>
                                  <m:r>
                                    <a:rPr lang="en-US" altLang="zh-CN" i="1">
                                      <a:latin typeface="Cambria Math"/>
                                    </a:rPr>
                                    <m:t>𝑚</m:t>
                                  </m:r>
                                </m:e>
                                <m:sub>
                                  <m:r>
                                    <a:rPr lang="en-US" altLang="zh-CN" i="1">
                                      <a:latin typeface="Cambria Math"/>
                                    </a:rPr>
                                    <m:t>𝑖</m:t>
                                  </m:r>
                                </m:sub>
                              </m:sSub>
                            </m:den>
                          </m:f>
                        </m:e>
                      </m:nary>
                      <m:nary>
                        <m:naryPr>
                          <m:chr m:val="∑"/>
                          <m:ctrlPr>
                            <a:rPr lang="en-US" altLang="zh-CN" i="1">
                              <a:latin typeface="Cambria Math" panose="02040503050406030204" pitchFamily="18" charset="0"/>
                            </a:rPr>
                          </m:ctrlPr>
                        </m:naryPr>
                        <m:sub>
                          <m:r>
                            <m:rPr>
                              <m:brk m:alnAt="23"/>
                            </m:rPr>
                            <a:rPr lang="en-US" altLang="zh-CN" i="1">
                              <a:latin typeface="Cambria Math"/>
                            </a:rPr>
                            <m:t>𝑗</m:t>
                          </m:r>
                          <m:r>
                            <a:rPr lang="en-US" altLang="zh-CN" i="1">
                              <a:latin typeface="Cambria Math"/>
                            </a:rPr>
                            <m:t>=1</m:t>
                          </m:r>
                        </m:sub>
                        <m:sup>
                          <m:sSub>
                            <m:sSubPr>
                              <m:ctrlPr>
                                <a:rPr lang="en-US" altLang="zh-CN" i="1">
                                  <a:latin typeface="Cambria Math" panose="02040503050406030204" pitchFamily="18" charset="0"/>
                                </a:rPr>
                              </m:ctrlPr>
                            </m:sSubPr>
                            <m:e>
                              <m:r>
                                <a:rPr lang="en-US" altLang="zh-CN" i="1">
                                  <a:latin typeface="Cambria Math"/>
                                </a:rPr>
                                <m:t>𝑚</m:t>
                              </m:r>
                            </m:e>
                            <m:sub>
                              <m:r>
                                <a:rPr lang="en-US" altLang="zh-CN" i="1">
                                  <a:latin typeface="Cambria Math"/>
                                </a:rPr>
                                <m:t>𝑖</m:t>
                              </m:r>
                            </m:sub>
                          </m:sSub>
                        </m:sup>
                        <m:e>
                          <m:sSub>
                            <m:sSubPr>
                              <m:ctrlPr>
                                <a:rPr lang="en-US" altLang="zh-CN" i="1">
                                  <a:latin typeface="Cambria Math" panose="02040503050406030204" pitchFamily="18" charset="0"/>
                                </a:rPr>
                              </m:ctrlPr>
                            </m:sSubPr>
                            <m:e>
                              <m:r>
                                <a:rPr lang="en-US" altLang="zh-CN" i="1">
                                  <a:latin typeface="Cambria Math"/>
                                </a:rPr>
                                <m:t>𝑦</m:t>
                              </m:r>
                            </m:e>
                            <m:sub>
                              <m:r>
                                <a:rPr lang="en-US" altLang="zh-CN" i="1">
                                  <a:latin typeface="Cambria Math"/>
                                </a:rPr>
                                <m:t>𝑖𝑗</m:t>
                              </m:r>
                            </m:sub>
                          </m:sSub>
                        </m:e>
                      </m:nary>
                      <m:r>
                        <a:rPr lang="en-US" altLang="zh-CN" b="0" i="1" smtClean="0">
                          <a:latin typeface="Cambria Math"/>
                        </a:rPr>
                        <m:t>=</m:t>
                      </m:r>
                      <m:f>
                        <m:fPr>
                          <m:ctrlPr>
                            <a:rPr lang="en-US" altLang="zh-CN" b="0" i="1" smtClean="0">
                              <a:latin typeface="Cambria Math" panose="02040503050406030204" pitchFamily="18" charset="0"/>
                            </a:rPr>
                          </m:ctrlPr>
                        </m:fPr>
                        <m:num>
                          <m:r>
                            <a:rPr lang="en-US" altLang="zh-CN" b="0" i="1" smtClean="0">
                              <a:latin typeface="Cambria Math"/>
                            </a:rPr>
                            <m:t>1</m:t>
                          </m:r>
                        </m:num>
                        <m:den>
                          <m:r>
                            <a:rPr lang="en-US" altLang="zh-CN" b="0" i="1" smtClean="0">
                              <a:latin typeface="Cambria Math"/>
                            </a:rPr>
                            <m:t>𝑛</m:t>
                          </m:r>
                        </m:den>
                      </m:f>
                      <m:nary>
                        <m:naryPr>
                          <m:chr m:val="∑"/>
                          <m:ctrlPr>
                            <a:rPr lang="en-US" altLang="zh-CN" i="1">
                              <a:latin typeface="Cambria Math" panose="02040503050406030204" pitchFamily="18" charset="0"/>
                            </a:rPr>
                          </m:ctrlPr>
                        </m:naryPr>
                        <m:sub>
                          <m:r>
                            <m:rPr>
                              <m:brk m:alnAt="23"/>
                            </m:rPr>
                            <a:rPr lang="en-US" altLang="zh-CN" i="1">
                              <a:latin typeface="Cambria Math"/>
                            </a:rPr>
                            <m:t>𝑖</m:t>
                          </m:r>
                          <m:r>
                            <a:rPr lang="en-US" altLang="zh-CN" i="1">
                              <a:latin typeface="Cambria Math"/>
                            </a:rPr>
                            <m:t>=1</m:t>
                          </m:r>
                        </m:sub>
                        <m:sup>
                          <m:r>
                            <a:rPr lang="en-US" altLang="zh-CN" i="1">
                              <a:latin typeface="Cambria Math"/>
                            </a:rPr>
                            <m:t>𝑛</m:t>
                          </m:r>
                        </m:sup>
                        <m:e>
                          <m:f>
                            <m:fPr>
                              <m:ctrlPr>
                                <a:rPr lang="en-US" altLang="zh-CN" i="1">
                                  <a:latin typeface="Cambria Math" panose="02040503050406030204" pitchFamily="18" charset="0"/>
                                </a:rPr>
                              </m:ctrlPr>
                            </m:fPr>
                            <m:num>
                              <m:sSub>
                                <m:sSubPr>
                                  <m:ctrlPr>
                                    <a:rPr lang="en-US" altLang="zh-CN" i="1">
                                      <a:latin typeface="Cambria Math" panose="02040503050406030204" pitchFamily="18" charset="0"/>
                                    </a:rPr>
                                  </m:ctrlPr>
                                </m:sSubPr>
                                <m:e>
                                  <m:r>
                                    <a:rPr lang="en-US" altLang="zh-CN" i="1">
                                      <a:latin typeface="Cambria Math"/>
                                    </a:rPr>
                                    <m:t>𝑀</m:t>
                                  </m:r>
                                </m:e>
                                <m:sub>
                                  <m:r>
                                    <a:rPr lang="en-US" altLang="zh-CN" i="1">
                                      <a:latin typeface="Cambria Math"/>
                                    </a:rPr>
                                    <m:t>0</m:t>
                                  </m:r>
                                </m:sub>
                              </m:sSub>
                            </m:num>
                            <m:den>
                              <m:sSub>
                                <m:sSubPr>
                                  <m:ctrlPr>
                                    <a:rPr lang="en-US" altLang="zh-CN" i="1">
                                      <a:latin typeface="Cambria Math" panose="02040503050406030204" pitchFamily="18" charset="0"/>
                                    </a:rPr>
                                  </m:ctrlPr>
                                </m:sSubPr>
                                <m:e>
                                  <m:r>
                                    <a:rPr lang="en-US" altLang="zh-CN" i="1">
                                      <a:latin typeface="Cambria Math"/>
                                    </a:rPr>
                                    <m:t>𝑀</m:t>
                                  </m:r>
                                </m:e>
                                <m:sub>
                                  <m:r>
                                    <a:rPr lang="en-US" altLang="zh-CN" i="1">
                                      <a:latin typeface="Cambria Math"/>
                                    </a:rPr>
                                    <m:t>𝑖</m:t>
                                  </m:r>
                                </m:sub>
                              </m:sSub>
                            </m:den>
                          </m:f>
                        </m:e>
                      </m:nary>
                      <m:nary>
                        <m:naryPr>
                          <m:chr m:val="∑"/>
                          <m:ctrlPr>
                            <a:rPr lang="en-US" altLang="zh-CN" i="1">
                              <a:latin typeface="Cambria Math" panose="02040503050406030204" pitchFamily="18" charset="0"/>
                            </a:rPr>
                          </m:ctrlPr>
                        </m:naryPr>
                        <m:sub>
                          <m:r>
                            <m:rPr>
                              <m:brk m:alnAt="23"/>
                            </m:rPr>
                            <a:rPr lang="en-US" altLang="zh-CN" i="1">
                              <a:latin typeface="Cambria Math"/>
                            </a:rPr>
                            <m:t>𝑗</m:t>
                          </m:r>
                          <m:r>
                            <a:rPr lang="en-US" altLang="zh-CN" i="1">
                              <a:latin typeface="Cambria Math"/>
                            </a:rPr>
                            <m:t>=1</m:t>
                          </m:r>
                        </m:sub>
                        <m:sup>
                          <m:sSub>
                            <m:sSubPr>
                              <m:ctrlPr>
                                <a:rPr lang="en-US" altLang="zh-CN" i="1">
                                  <a:latin typeface="Cambria Math" panose="02040503050406030204" pitchFamily="18" charset="0"/>
                                </a:rPr>
                              </m:ctrlPr>
                            </m:sSubPr>
                            <m:e>
                              <m:r>
                                <a:rPr lang="en-US" altLang="zh-CN" i="1">
                                  <a:latin typeface="Cambria Math"/>
                                </a:rPr>
                                <m:t>𝑚</m:t>
                              </m:r>
                            </m:e>
                            <m:sub>
                              <m:r>
                                <a:rPr lang="en-US" altLang="zh-CN" i="1">
                                  <a:latin typeface="Cambria Math"/>
                                </a:rPr>
                                <m:t>𝑖</m:t>
                              </m:r>
                            </m:sub>
                          </m:sSub>
                        </m:sup>
                        <m:e>
                          <m:sSub>
                            <m:sSubPr>
                              <m:ctrlPr>
                                <a:rPr lang="en-US" altLang="zh-CN" i="1">
                                  <a:latin typeface="Cambria Math" panose="02040503050406030204" pitchFamily="18" charset="0"/>
                                </a:rPr>
                              </m:ctrlPr>
                            </m:sSubPr>
                            <m:e>
                              <m:r>
                                <a:rPr lang="en-US" altLang="zh-CN" i="1">
                                  <a:latin typeface="Cambria Math"/>
                                </a:rPr>
                                <m:t>𝑦</m:t>
                              </m:r>
                            </m:e>
                            <m:sub>
                              <m:r>
                                <a:rPr lang="en-US" altLang="zh-CN" i="1">
                                  <a:latin typeface="Cambria Math"/>
                                </a:rPr>
                                <m:t>𝑖𝑗</m:t>
                              </m:r>
                            </m:sub>
                          </m:sSub>
                        </m:e>
                      </m:nary>
                    </m:oMath>
                  </m:oMathPara>
                </a14:m>
                <a:endParaRPr lang="zh-CN" altLang="en-US" dirty="0"/>
              </a:p>
            </p:txBody>
          </p:sp>
        </mc:Choice>
        <mc:Fallback xmlns="">
          <p:sp>
            <p:nvSpPr>
              <p:cNvPr id="3" name="内容占位符 2"/>
              <p:cNvSpPr>
                <a:spLocks noGrp="1" noRot="1" noChangeAspect="1" noMove="1" noResize="1" noEditPoints="1" noAdjustHandles="1" noChangeArrowheads="1" noChangeShapeType="1" noTextEdit="1"/>
              </p:cNvSpPr>
              <p:nvPr>
                <p:ph idx="1"/>
              </p:nvPr>
            </p:nvSpPr>
            <p:spPr>
              <a:xfrm>
                <a:off x="1043608" y="2017713"/>
                <a:ext cx="8352928" cy="4114800"/>
              </a:xfrm>
              <a:blipFill rotWithShape="1">
                <a:blip r:embed="rId2"/>
                <a:stretch>
                  <a:fillRect l="-1825" t="-2222"/>
                </a:stretch>
              </a:blipFill>
            </p:spPr>
            <p:txBody>
              <a:bodyPr/>
              <a:lstStyle/>
              <a:p>
                <a:r>
                  <a:rPr lang="zh-CN" altLang="en-US">
                    <a:noFill/>
                  </a:rPr>
                  <a:t> </a:t>
                </a:r>
              </a:p>
            </p:txBody>
          </p:sp>
        </mc:Fallback>
      </mc:AlternateContent>
    </p:spTree>
    <p:extLst>
      <p:ext uri="{BB962C8B-B14F-4D97-AF65-F5344CB8AC3E}">
        <p14:creationId xmlns:p14="http://schemas.microsoft.com/office/powerpoint/2010/main" val="3678578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23528" y="2132856"/>
            <a:ext cx="7772400" cy="4114800"/>
          </a:xfrm>
        </p:spPr>
        <p:txBody>
          <a:bodyPr/>
          <a:lstStyle/>
          <a:p>
            <a:r>
              <a:rPr lang="en-US" altLang="zh-CN" dirty="0"/>
              <a:t> </a:t>
            </a:r>
            <a:r>
              <a:rPr lang="en-US" altLang="zh-CN" dirty="0" smtClean="0"/>
              <a:t>    </a:t>
            </a:r>
            <a:r>
              <a:rPr lang="zh-CN" altLang="en-US" dirty="0" smtClean="0"/>
              <a:t>总结如下：对</a:t>
            </a:r>
            <a:r>
              <a:rPr lang="en-US" altLang="zh-CN" dirty="0" smtClean="0"/>
              <a:t>a</a:t>
            </a:r>
            <a:r>
              <a:rPr lang="zh-CN" altLang="en-US" dirty="0" smtClean="0"/>
              <a:t>阶段抽样，要实现自加权设计，可以在前</a:t>
            </a:r>
            <a:r>
              <a:rPr lang="en-US" altLang="zh-CN" dirty="0" smtClean="0"/>
              <a:t>a-1</a:t>
            </a:r>
            <a:r>
              <a:rPr lang="zh-CN" altLang="en-US" dirty="0" smtClean="0"/>
              <a:t>阶段采用</a:t>
            </a:r>
            <a:r>
              <a:rPr lang="en-US" altLang="zh-CN" dirty="0" smtClean="0"/>
              <a:t>PPS</a:t>
            </a:r>
            <a:r>
              <a:rPr lang="zh-CN" altLang="en-US" dirty="0" smtClean="0"/>
              <a:t>抽取前</a:t>
            </a:r>
            <a:r>
              <a:rPr lang="en-US" altLang="zh-CN" dirty="0" smtClean="0"/>
              <a:t>a-1</a:t>
            </a:r>
            <a:r>
              <a:rPr lang="zh-CN" altLang="en-US" dirty="0" smtClean="0"/>
              <a:t>级样本单元，在入选的第</a:t>
            </a:r>
            <a:r>
              <a:rPr lang="en-US" altLang="zh-CN" dirty="0" smtClean="0"/>
              <a:t>a-1</a:t>
            </a:r>
            <a:r>
              <a:rPr lang="zh-CN" altLang="en-US" dirty="0" smtClean="0"/>
              <a:t>级单元中采用等概率方法抽取相同数量的最终单元。</a:t>
            </a:r>
            <a:endParaRPr lang="en-US" altLang="zh-CN" dirty="0" smtClean="0"/>
          </a:p>
        </p:txBody>
      </p:sp>
    </p:spTree>
    <p:extLst>
      <p:ext uri="{BB962C8B-B14F-4D97-AF65-F5344CB8AC3E}">
        <p14:creationId xmlns:p14="http://schemas.microsoft.com/office/powerpoint/2010/main" val="24096435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smtClean="0"/>
              <a:t>8. 1 </a:t>
            </a:r>
            <a:r>
              <a:rPr lang="zh-CN" altLang="en-US" dirty="0" smtClean="0"/>
              <a:t>调查中的辅助信息</a:t>
            </a:r>
            <a:endParaRPr lang="zh-CN" altLang="en-US" dirty="0"/>
          </a:p>
        </p:txBody>
      </p:sp>
      <p:sp>
        <p:nvSpPr>
          <p:cNvPr id="3" name="内容占位符 2"/>
          <p:cNvSpPr>
            <a:spLocks noGrp="1"/>
          </p:cNvSpPr>
          <p:nvPr>
            <p:ph idx="1"/>
          </p:nvPr>
        </p:nvSpPr>
        <p:spPr/>
        <p:txBody>
          <a:bodyPr/>
          <a:lstStyle/>
          <a:p>
            <a:r>
              <a:rPr lang="en-US" altLang="zh-CN" dirty="0" smtClean="0"/>
              <a:t>8.1.1 </a:t>
            </a:r>
            <a:r>
              <a:rPr lang="zh-CN" altLang="en-US" dirty="0" smtClean="0"/>
              <a:t>辅助信息的种类：</a:t>
            </a:r>
            <a:endParaRPr lang="en-US" altLang="zh-CN" dirty="0" smtClean="0"/>
          </a:p>
          <a:p>
            <a:pPr marL="0" indent="0">
              <a:buNone/>
            </a:pPr>
            <a:r>
              <a:rPr lang="en-US" altLang="zh-CN"/>
              <a:t> </a:t>
            </a:r>
            <a:r>
              <a:rPr lang="en-US" altLang="zh-CN" smtClean="0"/>
              <a:t>   </a:t>
            </a:r>
            <a:endParaRPr lang="en-US" altLang="zh-CN" dirty="0" smtClean="0"/>
          </a:p>
          <a:p>
            <a:endParaRPr lang="zh-CN" altLang="en-US" dirty="0"/>
          </a:p>
        </p:txBody>
      </p:sp>
      <p:sp>
        <p:nvSpPr>
          <p:cNvPr id="5" name="TextBox 4"/>
          <p:cNvSpPr txBox="1"/>
          <p:nvPr/>
        </p:nvSpPr>
        <p:spPr>
          <a:xfrm>
            <a:off x="799334" y="3825043"/>
            <a:ext cx="2535176" cy="523220"/>
          </a:xfrm>
          <a:prstGeom prst="rect">
            <a:avLst/>
          </a:prstGeom>
          <a:noFill/>
        </p:spPr>
        <p:txBody>
          <a:bodyPr wrap="square" rtlCol="0">
            <a:spAutoFit/>
          </a:bodyPr>
          <a:lstStyle/>
          <a:p>
            <a:r>
              <a:rPr lang="zh-CN" altLang="en-US" sz="2800" dirty="0" smtClean="0"/>
              <a:t>内部辅助信息</a:t>
            </a:r>
            <a:endParaRPr lang="zh-CN" altLang="en-US" sz="2800" dirty="0"/>
          </a:p>
        </p:txBody>
      </p:sp>
      <p:sp>
        <p:nvSpPr>
          <p:cNvPr id="6" name="左大括号 5"/>
          <p:cNvSpPr/>
          <p:nvPr/>
        </p:nvSpPr>
        <p:spPr>
          <a:xfrm>
            <a:off x="3334510" y="2970528"/>
            <a:ext cx="517410" cy="2232249"/>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dirty="0"/>
          </a:p>
        </p:txBody>
      </p:sp>
      <p:sp>
        <p:nvSpPr>
          <p:cNvPr id="9" name="TextBox 8"/>
          <p:cNvSpPr txBox="1"/>
          <p:nvPr/>
        </p:nvSpPr>
        <p:spPr>
          <a:xfrm>
            <a:off x="4027445" y="2708918"/>
            <a:ext cx="4176464" cy="523220"/>
          </a:xfrm>
          <a:prstGeom prst="rect">
            <a:avLst/>
          </a:prstGeom>
          <a:noFill/>
        </p:spPr>
        <p:txBody>
          <a:bodyPr wrap="square" rtlCol="0">
            <a:spAutoFit/>
          </a:bodyPr>
          <a:lstStyle/>
          <a:p>
            <a:r>
              <a:rPr lang="zh-CN" altLang="en-US" sz="2800" dirty="0"/>
              <a:t>目标</a:t>
            </a:r>
            <a:r>
              <a:rPr lang="zh-CN" altLang="en-US" sz="2800" dirty="0" smtClean="0"/>
              <a:t>变量之外的其他变量</a:t>
            </a:r>
            <a:endParaRPr lang="zh-CN" altLang="en-US" sz="2800" dirty="0"/>
          </a:p>
        </p:txBody>
      </p:sp>
      <p:sp>
        <p:nvSpPr>
          <p:cNvPr id="11" name="TextBox 10"/>
          <p:cNvSpPr txBox="1"/>
          <p:nvPr/>
        </p:nvSpPr>
        <p:spPr>
          <a:xfrm>
            <a:off x="4027445" y="4941167"/>
            <a:ext cx="2750779" cy="523220"/>
          </a:xfrm>
          <a:prstGeom prst="rect">
            <a:avLst/>
          </a:prstGeom>
          <a:noFill/>
        </p:spPr>
        <p:txBody>
          <a:bodyPr wrap="square" rtlCol="0">
            <a:spAutoFit/>
          </a:bodyPr>
          <a:lstStyle/>
          <a:p>
            <a:r>
              <a:rPr lang="zh-CN" altLang="en-US" sz="2800" dirty="0"/>
              <a:t>访问</a:t>
            </a:r>
            <a:r>
              <a:rPr lang="zh-CN" altLang="en-US" sz="2800" dirty="0" smtClean="0"/>
              <a:t>员反馈信息</a:t>
            </a:r>
            <a:endParaRPr lang="zh-CN" altLang="en-US" sz="2800" dirty="0"/>
          </a:p>
        </p:txBody>
      </p:sp>
      <p:sp>
        <p:nvSpPr>
          <p:cNvPr id="12" name="TextBox 11"/>
          <p:cNvSpPr txBox="1"/>
          <p:nvPr/>
        </p:nvSpPr>
        <p:spPr>
          <a:xfrm>
            <a:off x="3995936" y="3759023"/>
            <a:ext cx="4824536" cy="523220"/>
          </a:xfrm>
          <a:prstGeom prst="rect">
            <a:avLst/>
          </a:prstGeom>
          <a:noFill/>
        </p:spPr>
        <p:txBody>
          <a:bodyPr wrap="square" rtlCol="0">
            <a:spAutoFit/>
          </a:bodyPr>
          <a:lstStyle/>
          <a:p>
            <a:r>
              <a:rPr lang="zh-CN" altLang="en-US" sz="2800" dirty="0" smtClean="0"/>
              <a:t>为改进估计而专门设计的变量</a:t>
            </a:r>
            <a:endParaRPr lang="zh-CN" altLang="en-US" sz="2800" dirty="0"/>
          </a:p>
        </p:txBody>
      </p:sp>
    </p:spTree>
    <p:extLst>
      <p:ext uri="{BB962C8B-B14F-4D97-AF65-F5344CB8AC3E}">
        <p14:creationId xmlns:p14="http://schemas.microsoft.com/office/powerpoint/2010/main" val="389621472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67544" y="476672"/>
            <a:ext cx="7793037" cy="1143000"/>
          </a:xfrm>
        </p:spPr>
        <p:txBody>
          <a:bodyPr/>
          <a:lstStyle/>
          <a:p>
            <a:pPr algn="ctr"/>
            <a:r>
              <a:rPr lang="en-US" altLang="zh-CN" dirty="0" smtClean="0"/>
              <a:t>8.4 </a:t>
            </a:r>
            <a:r>
              <a:rPr lang="zh-CN" altLang="en-US" dirty="0" smtClean="0"/>
              <a:t>复杂样本的数据分析</a:t>
            </a:r>
            <a:endParaRPr lang="zh-CN" altLang="en-US" dirty="0"/>
          </a:p>
        </p:txBody>
      </p:sp>
      <p:sp>
        <p:nvSpPr>
          <p:cNvPr id="3" name="内容占位符 2"/>
          <p:cNvSpPr>
            <a:spLocks noGrp="1"/>
          </p:cNvSpPr>
          <p:nvPr>
            <p:ph idx="1"/>
          </p:nvPr>
        </p:nvSpPr>
        <p:spPr/>
        <p:txBody>
          <a:bodyPr/>
          <a:lstStyle/>
          <a:p>
            <a:r>
              <a:rPr lang="en-US" altLang="zh-CN" dirty="0" smtClean="0"/>
              <a:t>8.4.1 </a:t>
            </a:r>
            <a:r>
              <a:rPr lang="zh-CN" altLang="en-US" dirty="0" smtClean="0"/>
              <a:t>复杂样本的列联表分析</a:t>
            </a:r>
            <a:endParaRPr lang="en-US" altLang="zh-CN" dirty="0" smtClean="0"/>
          </a:p>
          <a:p>
            <a:r>
              <a:rPr lang="en-US" altLang="zh-CN" dirty="0" smtClean="0"/>
              <a:t>1.  </a:t>
            </a:r>
            <a:r>
              <a:rPr lang="zh-CN" altLang="en-US" dirty="0" smtClean="0"/>
              <a:t>列联表分析的群效应</a:t>
            </a:r>
            <a:endParaRPr lang="en-US" altLang="zh-CN" dirty="0" smtClean="0"/>
          </a:p>
          <a:p>
            <a:r>
              <a:rPr lang="zh-CN" altLang="en-US" dirty="0" smtClean="0"/>
              <a:t>例</a:t>
            </a:r>
            <a:r>
              <a:rPr lang="en-US" altLang="zh-CN" dirty="0" smtClean="0"/>
              <a:t>1.</a:t>
            </a:r>
            <a:r>
              <a:rPr lang="zh-CN" altLang="en-US" dirty="0" smtClean="0"/>
              <a:t>关于家庭是否拥有电脑</a:t>
            </a:r>
            <a:r>
              <a:rPr lang="zh-CN" altLang="en-US" dirty="0"/>
              <a:t>的</a:t>
            </a:r>
            <a:r>
              <a:rPr lang="zh-CN" altLang="en-US" dirty="0" smtClean="0"/>
              <a:t>调查</a:t>
            </a:r>
            <a:endParaRPr lang="en-US" altLang="zh-CN" dirty="0" smtClean="0"/>
          </a:p>
          <a:p>
            <a:r>
              <a:rPr lang="en-US" altLang="zh-CN" dirty="0"/>
              <a:t> </a:t>
            </a:r>
            <a:r>
              <a:rPr lang="en-US" altLang="zh-CN" dirty="0" smtClean="0"/>
              <a:t>           </a:t>
            </a:r>
            <a:r>
              <a:rPr lang="zh-CN" altLang="en-US" sz="2000" b="1" dirty="0" smtClean="0"/>
              <a:t>调查男性家长学历时的观测频数表</a:t>
            </a:r>
            <a:endParaRPr lang="en-US" altLang="zh-CN" sz="2000" b="1" dirty="0"/>
          </a:p>
          <a:p>
            <a:endParaRPr lang="en-US" altLang="zh-CN" dirty="0" smtClean="0"/>
          </a:p>
          <a:p>
            <a:endParaRPr lang="en-US" altLang="zh-CN" dirty="0"/>
          </a:p>
          <a:p>
            <a:endParaRPr lang="en-US" altLang="zh-CN" dirty="0" smtClean="0"/>
          </a:p>
          <a:p>
            <a:endParaRPr lang="en-US" altLang="zh-CN" dirty="0"/>
          </a:p>
          <a:p>
            <a:endParaRPr lang="en-US" altLang="zh-CN" dirty="0" smtClean="0"/>
          </a:p>
          <a:p>
            <a:endParaRPr lang="en-US" altLang="zh-CN" dirty="0" smtClean="0"/>
          </a:p>
          <a:p>
            <a:endParaRPr lang="zh-CN" altLang="en-US" dirty="0"/>
          </a:p>
        </p:txBody>
      </p:sp>
      <p:graphicFrame>
        <p:nvGraphicFramePr>
          <p:cNvPr id="6" name="表格 5"/>
          <p:cNvGraphicFramePr>
            <a:graphicFrameLocks noGrp="1"/>
          </p:cNvGraphicFramePr>
          <p:nvPr>
            <p:extLst>
              <p:ext uri="{D42A27DB-BD31-4B8C-83A1-F6EECF244321}">
                <p14:modId xmlns:p14="http://schemas.microsoft.com/office/powerpoint/2010/main" val="4124864628"/>
              </p:ext>
            </p:extLst>
          </p:nvPr>
        </p:nvGraphicFramePr>
        <p:xfrm>
          <a:off x="1763689" y="4293096"/>
          <a:ext cx="5400599" cy="2449097"/>
        </p:xfrm>
        <a:graphic>
          <a:graphicData uri="http://schemas.openxmlformats.org/drawingml/2006/table">
            <a:tbl>
              <a:tblPr firstRow="1" firstCol="1" lastRow="1" lastCol="1" bandRow="1" bandCol="1">
                <a:tableStyleId>{5C22544A-7EE6-4342-B048-85BDC9FD1C3A}</a:tableStyleId>
              </a:tblPr>
              <a:tblGrid>
                <a:gridCol w="1674793"/>
                <a:gridCol w="1462409"/>
                <a:gridCol w="612877"/>
                <a:gridCol w="825260"/>
                <a:gridCol w="825260"/>
              </a:tblGrid>
              <a:tr h="375270">
                <a:tc>
                  <a:txBody>
                    <a:bodyPr/>
                    <a:lstStyle/>
                    <a:p>
                      <a:pPr algn="just">
                        <a:lnSpc>
                          <a:spcPct val="150000"/>
                        </a:lnSpc>
                        <a:spcAft>
                          <a:spcPts val="0"/>
                        </a:spcAft>
                      </a:pPr>
                      <a:r>
                        <a:rPr lang="en-US" sz="1050" kern="100" dirty="0">
                          <a:effectLst/>
                        </a:rPr>
                        <a:t> </a:t>
                      </a:r>
                      <a:endParaRPr lang="zh-CN" sz="1050" kern="100" dirty="0">
                        <a:effectLst/>
                        <a:latin typeface="Times New Roman"/>
                        <a:ea typeface="宋体"/>
                      </a:endParaRPr>
                    </a:p>
                  </a:txBody>
                  <a:tcPr marL="68580" marR="68580" marT="0" marB="0"/>
                </a:tc>
                <a:tc gridSpan="4">
                  <a:txBody>
                    <a:bodyPr/>
                    <a:lstStyle/>
                    <a:p>
                      <a:pPr algn="ctr">
                        <a:lnSpc>
                          <a:spcPct val="150000"/>
                        </a:lnSpc>
                        <a:spcAft>
                          <a:spcPts val="0"/>
                        </a:spcAft>
                      </a:pPr>
                      <a:r>
                        <a:rPr lang="zh-CN" sz="1800" kern="100" dirty="0">
                          <a:effectLst/>
                        </a:rPr>
                        <a:t>有无电脑</a:t>
                      </a:r>
                      <a:endParaRPr lang="zh-CN" sz="1800" kern="100" dirty="0">
                        <a:effectLst/>
                        <a:latin typeface="Times New Roman"/>
                        <a:ea typeface="宋体"/>
                      </a:endParaRPr>
                    </a:p>
                  </a:txBody>
                  <a:tcPr marL="68580" marR="68580" marT="0" marB="0"/>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r>
              <a:tr h="375270">
                <a:tc rowSpan="4">
                  <a:txBody>
                    <a:bodyPr/>
                    <a:lstStyle/>
                    <a:p>
                      <a:pPr algn="ctr">
                        <a:lnSpc>
                          <a:spcPct val="150000"/>
                        </a:lnSpc>
                        <a:spcAft>
                          <a:spcPts val="0"/>
                        </a:spcAft>
                      </a:pPr>
                      <a:r>
                        <a:rPr lang="zh-CN" sz="1800" kern="100" dirty="0">
                          <a:effectLst/>
                        </a:rPr>
                        <a:t>男性家长学历</a:t>
                      </a:r>
                      <a:endParaRPr lang="zh-CN" sz="1800" kern="100" dirty="0">
                        <a:effectLst/>
                        <a:latin typeface="Times New Roman"/>
                        <a:ea typeface="宋体"/>
                      </a:endParaRPr>
                    </a:p>
                  </a:txBody>
                  <a:tcPr marL="68580" marR="68580" marT="0" marB="0" anchor="ctr"/>
                </a:tc>
                <a:tc>
                  <a:txBody>
                    <a:bodyPr/>
                    <a:lstStyle/>
                    <a:p>
                      <a:pPr algn="just">
                        <a:lnSpc>
                          <a:spcPct val="150000"/>
                        </a:lnSpc>
                        <a:spcAft>
                          <a:spcPts val="0"/>
                        </a:spcAft>
                      </a:pPr>
                      <a:r>
                        <a:rPr lang="en-US" sz="1800" kern="100" dirty="0">
                          <a:effectLst/>
                        </a:rPr>
                        <a:t> </a:t>
                      </a:r>
                      <a:endParaRPr lang="zh-CN" sz="1800" kern="100" dirty="0">
                        <a:effectLst/>
                        <a:latin typeface="Times New Roman"/>
                        <a:ea typeface="宋体"/>
                      </a:endParaRPr>
                    </a:p>
                  </a:txBody>
                  <a:tcPr marL="68580" marR="68580" marT="0" marB="0"/>
                </a:tc>
                <a:tc>
                  <a:txBody>
                    <a:bodyPr/>
                    <a:lstStyle/>
                    <a:p>
                      <a:pPr algn="just">
                        <a:lnSpc>
                          <a:spcPct val="150000"/>
                        </a:lnSpc>
                        <a:spcAft>
                          <a:spcPts val="0"/>
                        </a:spcAft>
                      </a:pPr>
                      <a:r>
                        <a:rPr lang="zh-CN" sz="1800" kern="100">
                          <a:effectLst/>
                        </a:rPr>
                        <a:t>有</a:t>
                      </a:r>
                      <a:endParaRPr lang="zh-CN" sz="1800" kern="100">
                        <a:effectLst/>
                        <a:latin typeface="Times New Roman"/>
                        <a:ea typeface="宋体"/>
                      </a:endParaRPr>
                    </a:p>
                  </a:txBody>
                  <a:tcPr marL="68580" marR="68580" marT="0" marB="0"/>
                </a:tc>
                <a:tc>
                  <a:txBody>
                    <a:bodyPr/>
                    <a:lstStyle/>
                    <a:p>
                      <a:pPr algn="just">
                        <a:lnSpc>
                          <a:spcPct val="150000"/>
                        </a:lnSpc>
                        <a:spcAft>
                          <a:spcPts val="0"/>
                        </a:spcAft>
                      </a:pPr>
                      <a:r>
                        <a:rPr lang="zh-CN" sz="1800" kern="100">
                          <a:effectLst/>
                        </a:rPr>
                        <a:t>无</a:t>
                      </a:r>
                      <a:endParaRPr lang="zh-CN" sz="1800" kern="100">
                        <a:effectLst/>
                        <a:latin typeface="Times New Roman"/>
                        <a:ea typeface="宋体"/>
                      </a:endParaRPr>
                    </a:p>
                  </a:txBody>
                  <a:tcPr marL="68580" marR="68580" marT="0" marB="0"/>
                </a:tc>
                <a:tc>
                  <a:txBody>
                    <a:bodyPr/>
                    <a:lstStyle/>
                    <a:p>
                      <a:pPr algn="just">
                        <a:lnSpc>
                          <a:spcPct val="150000"/>
                        </a:lnSpc>
                        <a:spcAft>
                          <a:spcPts val="0"/>
                        </a:spcAft>
                      </a:pPr>
                      <a:r>
                        <a:rPr lang="zh-CN" sz="1800" kern="100">
                          <a:effectLst/>
                        </a:rPr>
                        <a:t>合计</a:t>
                      </a:r>
                      <a:endParaRPr lang="zh-CN" sz="1800" kern="100">
                        <a:effectLst/>
                        <a:latin typeface="Times New Roman"/>
                        <a:ea typeface="宋体"/>
                      </a:endParaRPr>
                    </a:p>
                  </a:txBody>
                  <a:tcPr marL="68580" marR="68580" marT="0" marB="0"/>
                </a:tc>
              </a:tr>
              <a:tr h="375270">
                <a:tc vMerge="1">
                  <a:txBody>
                    <a:bodyPr/>
                    <a:lstStyle/>
                    <a:p>
                      <a:endParaRPr lang="zh-CN" altLang="en-US"/>
                    </a:p>
                  </a:txBody>
                  <a:tcPr/>
                </a:tc>
                <a:tc>
                  <a:txBody>
                    <a:bodyPr/>
                    <a:lstStyle/>
                    <a:p>
                      <a:pPr algn="just">
                        <a:lnSpc>
                          <a:spcPct val="150000"/>
                        </a:lnSpc>
                        <a:spcAft>
                          <a:spcPts val="0"/>
                        </a:spcAft>
                      </a:pPr>
                      <a:r>
                        <a:rPr lang="zh-CN" sz="1800" kern="100" dirty="0">
                          <a:effectLst/>
                        </a:rPr>
                        <a:t>本科及以上</a:t>
                      </a:r>
                      <a:endParaRPr lang="zh-CN" sz="1800" kern="100" dirty="0">
                        <a:effectLst/>
                        <a:latin typeface="Times New Roman"/>
                        <a:ea typeface="宋体"/>
                      </a:endParaRPr>
                    </a:p>
                  </a:txBody>
                  <a:tcPr marL="68580" marR="68580" marT="0" marB="0"/>
                </a:tc>
                <a:tc>
                  <a:txBody>
                    <a:bodyPr/>
                    <a:lstStyle/>
                    <a:p>
                      <a:pPr algn="just">
                        <a:lnSpc>
                          <a:spcPct val="150000"/>
                        </a:lnSpc>
                        <a:spcAft>
                          <a:spcPts val="0"/>
                        </a:spcAft>
                      </a:pPr>
                      <a:r>
                        <a:rPr lang="en-US" sz="1800" kern="100">
                          <a:effectLst/>
                        </a:rPr>
                        <a:t>102</a:t>
                      </a:r>
                      <a:endParaRPr lang="zh-CN" sz="1800" kern="100">
                        <a:effectLst/>
                        <a:latin typeface="Times New Roman"/>
                        <a:ea typeface="宋体"/>
                      </a:endParaRPr>
                    </a:p>
                  </a:txBody>
                  <a:tcPr marL="68580" marR="68580" marT="0" marB="0"/>
                </a:tc>
                <a:tc>
                  <a:txBody>
                    <a:bodyPr/>
                    <a:lstStyle/>
                    <a:p>
                      <a:pPr algn="just">
                        <a:lnSpc>
                          <a:spcPct val="150000"/>
                        </a:lnSpc>
                        <a:spcAft>
                          <a:spcPts val="0"/>
                        </a:spcAft>
                      </a:pPr>
                      <a:r>
                        <a:rPr lang="en-US" sz="1800" kern="100">
                          <a:effectLst/>
                        </a:rPr>
                        <a:t>30</a:t>
                      </a:r>
                      <a:endParaRPr lang="zh-CN" sz="1800" kern="100">
                        <a:effectLst/>
                        <a:latin typeface="Times New Roman"/>
                        <a:ea typeface="宋体"/>
                      </a:endParaRPr>
                    </a:p>
                  </a:txBody>
                  <a:tcPr marL="68580" marR="68580" marT="0" marB="0"/>
                </a:tc>
                <a:tc>
                  <a:txBody>
                    <a:bodyPr/>
                    <a:lstStyle/>
                    <a:p>
                      <a:pPr algn="just">
                        <a:lnSpc>
                          <a:spcPct val="150000"/>
                        </a:lnSpc>
                        <a:spcAft>
                          <a:spcPts val="0"/>
                        </a:spcAft>
                      </a:pPr>
                      <a:r>
                        <a:rPr lang="en-US" sz="1800" kern="100">
                          <a:effectLst/>
                        </a:rPr>
                        <a:t>132</a:t>
                      </a:r>
                      <a:endParaRPr lang="zh-CN" sz="1800" kern="100">
                        <a:effectLst/>
                        <a:latin typeface="Times New Roman"/>
                        <a:ea typeface="宋体"/>
                      </a:endParaRPr>
                    </a:p>
                  </a:txBody>
                  <a:tcPr marL="68580" marR="68580" marT="0" marB="0"/>
                </a:tc>
              </a:tr>
              <a:tr h="375270">
                <a:tc vMerge="1">
                  <a:txBody>
                    <a:bodyPr/>
                    <a:lstStyle/>
                    <a:p>
                      <a:endParaRPr lang="zh-CN" altLang="en-US"/>
                    </a:p>
                  </a:txBody>
                  <a:tcPr/>
                </a:tc>
                <a:tc>
                  <a:txBody>
                    <a:bodyPr/>
                    <a:lstStyle/>
                    <a:p>
                      <a:pPr algn="just">
                        <a:lnSpc>
                          <a:spcPct val="150000"/>
                        </a:lnSpc>
                        <a:spcAft>
                          <a:spcPts val="0"/>
                        </a:spcAft>
                      </a:pPr>
                      <a:r>
                        <a:rPr lang="zh-CN" sz="1800" kern="100" dirty="0">
                          <a:effectLst/>
                        </a:rPr>
                        <a:t>本科以下</a:t>
                      </a:r>
                      <a:endParaRPr lang="zh-CN" sz="1800" kern="100" dirty="0">
                        <a:effectLst/>
                        <a:latin typeface="Times New Roman"/>
                        <a:ea typeface="宋体"/>
                      </a:endParaRPr>
                    </a:p>
                  </a:txBody>
                  <a:tcPr marL="68580" marR="68580" marT="0" marB="0"/>
                </a:tc>
                <a:tc>
                  <a:txBody>
                    <a:bodyPr/>
                    <a:lstStyle/>
                    <a:p>
                      <a:pPr algn="just">
                        <a:lnSpc>
                          <a:spcPct val="150000"/>
                        </a:lnSpc>
                        <a:spcAft>
                          <a:spcPts val="0"/>
                        </a:spcAft>
                      </a:pPr>
                      <a:r>
                        <a:rPr lang="en-US" sz="1800" kern="100">
                          <a:effectLst/>
                        </a:rPr>
                        <a:t>398</a:t>
                      </a:r>
                      <a:endParaRPr lang="zh-CN" sz="1800" kern="100">
                        <a:effectLst/>
                        <a:latin typeface="Times New Roman"/>
                        <a:ea typeface="宋体"/>
                      </a:endParaRPr>
                    </a:p>
                  </a:txBody>
                  <a:tcPr marL="68580" marR="68580" marT="0" marB="0"/>
                </a:tc>
                <a:tc>
                  <a:txBody>
                    <a:bodyPr/>
                    <a:lstStyle/>
                    <a:p>
                      <a:pPr algn="just">
                        <a:lnSpc>
                          <a:spcPct val="150000"/>
                        </a:lnSpc>
                        <a:spcAft>
                          <a:spcPts val="0"/>
                        </a:spcAft>
                      </a:pPr>
                      <a:r>
                        <a:rPr lang="en-US" sz="1800" kern="100">
                          <a:effectLst/>
                        </a:rPr>
                        <a:t>160</a:t>
                      </a:r>
                      <a:endParaRPr lang="zh-CN" sz="1800" kern="100">
                        <a:effectLst/>
                        <a:latin typeface="Times New Roman"/>
                        <a:ea typeface="宋体"/>
                      </a:endParaRPr>
                    </a:p>
                  </a:txBody>
                  <a:tcPr marL="68580" marR="68580" marT="0" marB="0"/>
                </a:tc>
                <a:tc>
                  <a:txBody>
                    <a:bodyPr/>
                    <a:lstStyle/>
                    <a:p>
                      <a:pPr algn="just">
                        <a:lnSpc>
                          <a:spcPct val="150000"/>
                        </a:lnSpc>
                        <a:spcAft>
                          <a:spcPts val="0"/>
                        </a:spcAft>
                      </a:pPr>
                      <a:r>
                        <a:rPr lang="en-US" sz="1800" kern="100">
                          <a:effectLst/>
                        </a:rPr>
                        <a:t>558</a:t>
                      </a:r>
                      <a:endParaRPr lang="zh-CN" sz="1800" kern="100">
                        <a:effectLst/>
                        <a:latin typeface="Times New Roman"/>
                        <a:ea typeface="宋体"/>
                      </a:endParaRPr>
                    </a:p>
                  </a:txBody>
                  <a:tcPr marL="68580" marR="68580" marT="0" marB="0"/>
                </a:tc>
              </a:tr>
              <a:tr h="803177">
                <a:tc vMerge="1">
                  <a:txBody>
                    <a:bodyPr/>
                    <a:lstStyle/>
                    <a:p>
                      <a:endParaRPr lang="zh-CN" altLang="en-US"/>
                    </a:p>
                  </a:txBody>
                  <a:tcPr/>
                </a:tc>
                <a:tc>
                  <a:txBody>
                    <a:bodyPr/>
                    <a:lstStyle/>
                    <a:p>
                      <a:pPr algn="just">
                        <a:lnSpc>
                          <a:spcPct val="150000"/>
                        </a:lnSpc>
                        <a:spcAft>
                          <a:spcPts val="0"/>
                        </a:spcAft>
                      </a:pPr>
                      <a:r>
                        <a:rPr lang="zh-CN" sz="1800" kern="100" dirty="0">
                          <a:effectLst/>
                        </a:rPr>
                        <a:t>合计</a:t>
                      </a:r>
                      <a:endParaRPr lang="zh-CN" sz="1800" kern="100" dirty="0">
                        <a:effectLst/>
                        <a:latin typeface="Times New Roman"/>
                        <a:ea typeface="宋体"/>
                      </a:endParaRPr>
                    </a:p>
                  </a:txBody>
                  <a:tcPr marL="68580" marR="68580" marT="0" marB="0"/>
                </a:tc>
                <a:tc>
                  <a:txBody>
                    <a:bodyPr/>
                    <a:lstStyle/>
                    <a:p>
                      <a:pPr algn="just">
                        <a:lnSpc>
                          <a:spcPct val="150000"/>
                        </a:lnSpc>
                        <a:spcAft>
                          <a:spcPts val="0"/>
                        </a:spcAft>
                      </a:pPr>
                      <a:r>
                        <a:rPr lang="en-US" sz="1800" kern="100" dirty="0">
                          <a:effectLst/>
                        </a:rPr>
                        <a:t>500</a:t>
                      </a:r>
                      <a:endParaRPr lang="zh-CN" sz="1800" kern="100" dirty="0">
                        <a:effectLst/>
                        <a:latin typeface="Times New Roman"/>
                        <a:ea typeface="宋体"/>
                      </a:endParaRPr>
                    </a:p>
                  </a:txBody>
                  <a:tcPr marL="68580" marR="68580" marT="0" marB="0"/>
                </a:tc>
                <a:tc>
                  <a:txBody>
                    <a:bodyPr/>
                    <a:lstStyle/>
                    <a:p>
                      <a:pPr algn="just">
                        <a:lnSpc>
                          <a:spcPct val="150000"/>
                        </a:lnSpc>
                        <a:spcAft>
                          <a:spcPts val="0"/>
                        </a:spcAft>
                      </a:pPr>
                      <a:r>
                        <a:rPr lang="en-US" sz="1800" kern="100" dirty="0">
                          <a:effectLst/>
                        </a:rPr>
                        <a:t>190</a:t>
                      </a:r>
                      <a:endParaRPr lang="zh-CN" sz="1800" kern="100" dirty="0">
                        <a:effectLst/>
                        <a:latin typeface="Times New Roman"/>
                        <a:ea typeface="宋体"/>
                      </a:endParaRPr>
                    </a:p>
                  </a:txBody>
                  <a:tcPr marL="68580" marR="68580" marT="0" marB="0"/>
                </a:tc>
                <a:tc>
                  <a:txBody>
                    <a:bodyPr/>
                    <a:lstStyle/>
                    <a:p>
                      <a:pPr algn="just">
                        <a:lnSpc>
                          <a:spcPct val="150000"/>
                        </a:lnSpc>
                        <a:spcAft>
                          <a:spcPts val="0"/>
                        </a:spcAft>
                      </a:pPr>
                      <a:r>
                        <a:rPr lang="en-US" sz="1800" kern="100" dirty="0">
                          <a:effectLst/>
                        </a:rPr>
                        <a:t>690</a:t>
                      </a:r>
                      <a:endParaRPr lang="zh-CN" sz="1800" kern="100" dirty="0">
                        <a:effectLst/>
                        <a:latin typeface="Times New Roman"/>
                        <a:ea typeface="宋体"/>
                      </a:endParaRPr>
                    </a:p>
                  </a:txBody>
                  <a:tcPr marL="68580" marR="68580" marT="0" marB="0"/>
                </a:tc>
              </a:tr>
            </a:tbl>
          </a:graphicData>
        </a:graphic>
      </p:graphicFrame>
    </p:spTree>
    <p:extLst>
      <p:ext uri="{BB962C8B-B14F-4D97-AF65-F5344CB8AC3E}">
        <p14:creationId xmlns:p14="http://schemas.microsoft.com/office/powerpoint/2010/main" val="76667609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内容占位符 2"/>
              <p:cNvSpPr>
                <a:spLocks noGrp="1"/>
              </p:cNvSpPr>
              <p:nvPr>
                <p:ph idx="1"/>
              </p:nvPr>
            </p:nvSpPr>
            <p:spPr/>
            <p:txBody>
              <a:bodyPr/>
              <a:lstStyle/>
              <a:p>
                <a:r>
                  <a:rPr lang="zh-CN" altLang="en-US" dirty="0" smtClean="0"/>
                  <a:t>在家庭是否拥有电脑与男性家长学历相互独立的假设下计算期望频数，可得到卡方统计量：</a:t>
                </a:r>
                <a:endParaRPr lang="en-US" altLang="zh-CN" dirty="0" smtClean="0"/>
              </a:p>
              <a:p>
                <a:pPr/>
                <a14:m>
                  <m:oMathPara xmlns:m="http://schemas.openxmlformats.org/officeDocument/2006/math">
                    <m:oMathParaPr>
                      <m:jc m:val="centerGroup"/>
                    </m:oMathParaPr>
                    <m:oMath xmlns:m="http://schemas.openxmlformats.org/officeDocument/2006/math">
                      <m:sSup>
                        <m:sSupPr>
                          <m:ctrlPr>
                            <a:rPr lang="en-US" altLang="zh-CN" i="1" smtClean="0">
                              <a:latin typeface="Cambria Math" panose="02040503050406030204" pitchFamily="18" charset="0"/>
                            </a:rPr>
                          </m:ctrlPr>
                        </m:sSupPr>
                        <m:e>
                          <m:r>
                            <a:rPr lang="zh-CN" altLang="en-US" i="1" smtClean="0">
                              <a:latin typeface="Cambria Math"/>
                            </a:rPr>
                            <m:t>𝜒</m:t>
                          </m:r>
                        </m:e>
                        <m:sup>
                          <m:r>
                            <a:rPr lang="en-US" altLang="zh-CN" b="0" i="1" smtClean="0">
                              <a:latin typeface="Cambria Math"/>
                            </a:rPr>
                            <m:t>2</m:t>
                          </m:r>
                        </m:sup>
                      </m:sSup>
                      <m:r>
                        <a:rPr lang="en-US" altLang="zh-CN" b="0" i="1" smtClean="0">
                          <a:latin typeface="Cambria Math"/>
                        </a:rPr>
                        <m:t>=1.89</m:t>
                      </m:r>
                    </m:oMath>
                  </m:oMathPara>
                </a14:m>
                <a:endParaRPr lang="en-US" altLang="zh-CN" dirty="0" smtClean="0"/>
              </a:p>
              <a:p>
                <a:r>
                  <a:rPr lang="en-US" altLang="zh-CN" dirty="0" smtClean="0"/>
                  <a:t>P</a:t>
                </a:r>
                <a:r>
                  <a:rPr lang="zh-CN" altLang="en-US" dirty="0" smtClean="0"/>
                  <a:t>值为</a:t>
                </a:r>
                <a:r>
                  <a:rPr lang="en-US" altLang="zh-CN" dirty="0" smtClean="0"/>
                  <a:t>0.169</a:t>
                </a:r>
                <a:r>
                  <a:rPr lang="zh-CN" altLang="en-US" dirty="0" smtClean="0"/>
                  <a:t>，没有充分理由拒绝原假设，认为家庭拥有电脑与男性家长的学历相互独立。</a:t>
                </a:r>
                <a:endParaRPr lang="zh-CN" altLang="en-US" dirty="0"/>
              </a:p>
            </p:txBody>
          </p:sp>
        </mc:Choice>
        <mc:Fallback xmlns="">
          <p:sp>
            <p:nvSpPr>
              <p:cNvPr id="3" name="内容占位符 2"/>
              <p:cNvSpPr>
                <a:spLocks noGrp="1" noRot="1" noChangeAspect="1" noMove="1" noResize="1" noEditPoints="1" noAdjustHandles="1" noChangeArrowheads="1" noChangeShapeType="1" noTextEdit="1"/>
              </p:cNvSpPr>
              <p:nvPr>
                <p:ph idx="1"/>
              </p:nvPr>
            </p:nvSpPr>
            <p:spPr>
              <a:blipFill rotWithShape="1">
                <a:blip r:embed="rId2"/>
                <a:stretch>
                  <a:fillRect l="-1961" t="-1926" r="-1333"/>
                </a:stretch>
              </a:blipFill>
            </p:spPr>
            <p:txBody>
              <a:bodyPr/>
              <a:lstStyle/>
              <a:p>
                <a:r>
                  <a:rPr lang="zh-CN" altLang="en-US">
                    <a:noFill/>
                  </a:rPr>
                  <a:t> </a:t>
                </a:r>
              </a:p>
            </p:txBody>
          </p:sp>
        </mc:Fallback>
      </mc:AlternateContent>
    </p:spTree>
    <p:extLst>
      <p:ext uri="{BB962C8B-B14F-4D97-AF65-F5344CB8AC3E}">
        <p14:creationId xmlns:p14="http://schemas.microsoft.com/office/powerpoint/2010/main" val="381142963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p:txBody>
          <a:bodyPr/>
          <a:lstStyle/>
          <a:p>
            <a:r>
              <a:rPr lang="zh-CN" altLang="zh-CN" dirty="0"/>
              <a:t>现在假设对抽中的每个家庭，同时询问夫妇双方的学历及家中是否有电脑，调查结果</a:t>
            </a:r>
            <a:r>
              <a:rPr lang="zh-CN" altLang="zh-CN" dirty="0" smtClean="0"/>
              <a:t>如</a:t>
            </a:r>
            <a:r>
              <a:rPr lang="zh-CN" altLang="en-US" dirty="0" smtClean="0"/>
              <a:t>下表：</a:t>
            </a:r>
            <a:endParaRPr lang="en-US" altLang="zh-CN" dirty="0" smtClean="0"/>
          </a:p>
          <a:p>
            <a:endParaRPr lang="zh-CN" altLang="en-US" dirty="0"/>
          </a:p>
        </p:txBody>
      </p:sp>
      <p:graphicFrame>
        <p:nvGraphicFramePr>
          <p:cNvPr id="4" name="表格 3"/>
          <p:cNvGraphicFramePr>
            <a:graphicFrameLocks noGrp="1"/>
          </p:cNvGraphicFramePr>
          <p:nvPr>
            <p:extLst>
              <p:ext uri="{D42A27DB-BD31-4B8C-83A1-F6EECF244321}">
                <p14:modId xmlns:p14="http://schemas.microsoft.com/office/powerpoint/2010/main" val="3733651309"/>
              </p:ext>
            </p:extLst>
          </p:nvPr>
        </p:nvGraphicFramePr>
        <p:xfrm>
          <a:off x="1835695" y="3717033"/>
          <a:ext cx="6120681" cy="2449099"/>
        </p:xfrm>
        <a:graphic>
          <a:graphicData uri="http://schemas.openxmlformats.org/drawingml/2006/table">
            <a:tbl>
              <a:tblPr firstRow="1" firstCol="1" lastRow="1" lastCol="1" bandRow="1" bandCol="1">
                <a:tableStyleId>{5C22544A-7EE6-4342-B048-85BDC9FD1C3A}</a:tableStyleId>
              </a:tblPr>
              <a:tblGrid>
                <a:gridCol w="2194565"/>
                <a:gridCol w="1405836"/>
                <a:gridCol w="795072"/>
                <a:gridCol w="862604"/>
                <a:gridCol w="862604"/>
              </a:tblGrid>
              <a:tr h="375269">
                <a:tc>
                  <a:txBody>
                    <a:bodyPr/>
                    <a:lstStyle/>
                    <a:p>
                      <a:pPr algn="just">
                        <a:lnSpc>
                          <a:spcPct val="150000"/>
                        </a:lnSpc>
                        <a:spcAft>
                          <a:spcPts val="0"/>
                        </a:spcAft>
                      </a:pPr>
                      <a:r>
                        <a:rPr lang="en-US" sz="1050" kern="100" dirty="0">
                          <a:effectLst/>
                        </a:rPr>
                        <a:t> </a:t>
                      </a:r>
                      <a:endParaRPr lang="zh-CN" sz="1050" kern="100" dirty="0">
                        <a:effectLst/>
                        <a:latin typeface="Times New Roman"/>
                        <a:ea typeface="宋体"/>
                      </a:endParaRPr>
                    </a:p>
                  </a:txBody>
                  <a:tcPr marL="68580" marR="68580" marT="0" marB="0"/>
                </a:tc>
                <a:tc gridSpan="4">
                  <a:txBody>
                    <a:bodyPr/>
                    <a:lstStyle/>
                    <a:p>
                      <a:pPr algn="ctr">
                        <a:lnSpc>
                          <a:spcPct val="150000"/>
                        </a:lnSpc>
                        <a:spcAft>
                          <a:spcPts val="0"/>
                        </a:spcAft>
                      </a:pPr>
                      <a:r>
                        <a:rPr lang="zh-CN" sz="1800" kern="100" dirty="0">
                          <a:effectLst/>
                        </a:rPr>
                        <a:t>有无电脑</a:t>
                      </a:r>
                      <a:endParaRPr lang="zh-CN" sz="1800" kern="100" dirty="0">
                        <a:effectLst/>
                        <a:latin typeface="Times New Roman"/>
                        <a:ea typeface="宋体"/>
                      </a:endParaRPr>
                    </a:p>
                  </a:txBody>
                  <a:tcPr marL="68580" marR="68580" marT="0" marB="0"/>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r>
              <a:tr h="375269">
                <a:tc rowSpan="4">
                  <a:txBody>
                    <a:bodyPr/>
                    <a:lstStyle/>
                    <a:p>
                      <a:pPr algn="ctr">
                        <a:lnSpc>
                          <a:spcPct val="150000"/>
                        </a:lnSpc>
                        <a:spcAft>
                          <a:spcPts val="0"/>
                        </a:spcAft>
                      </a:pPr>
                      <a:r>
                        <a:rPr lang="zh-CN" sz="1800" kern="100" dirty="0">
                          <a:effectLst/>
                        </a:rPr>
                        <a:t>每一位家长的学历</a:t>
                      </a:r>
                      <a:endParaRPr lang="zh-CN" sz="1800" kern="100" dirty="0">
                        <a:effectLst/>
                        <a:latin typeface="Times New Roman"/>
                        <a:ea typeface="宋体"/>
                      </a:endParaRPr>
                    </a:p>
                  </a:txBody>
                  <a:tcPr marL="68580" marR="68580" marT="0" marB="0" anchor="ctr"/>
                </a:tc>
                <a:tc>
                  <a:txBody>
                    <a:bodyPr/>
                    <a:lstStyle/>
                    <a:p>
                      <a:pPr algn="just">
                        <a:lnSpc>
                          <a:spcPct val="150000"/>
                        </a:lnSpc>
                        <a:spcAft>
                          <a:spcPts val="0"/>
                        </a:spcAft>
                      </a:pPr>
                      <a:r>
                        <a:rPr lang="en-US" sz="1800" kern="100" dirty="0">
                          <a:effectLst/>
                        </a:rPr>
                        <a:t> </a:t>
                      </a:r>
                      <a:endParaRPr lang="zh-CN" sz="1800" kern="100" dirty="0">
                        <a:effectLst/>
                        <a:latin typeface="Times New Roman"/>
                        <a:ea typeface="宋体"/>
                      </a:endParaRPr>
                    </a:p>
                  </a:txBody>
                  <a:tcPr marL="68580" marR="68580" marT="0" marB="0"/>
                </a:tc>
                <a:tc>
                  <a:txBody>
                    <a:bodyPr/>
                    <a:lstStyle/>
                    <a:p>
                      <a:pPr algn="just">
                        <a:lnSpc>
                          <a:spcPct val="150000"/>
                        </a:lnSpc>
                        <a:spcAft>
                          <a:spcPts val="0"/>
                        </a:spcAft>
                      </a:pPr>
                      <a:r>
                        <a:rPr lang="zh-CN" sz="1800" kern="100">
                          <a:effectLst/>
                        </a:rPr>
                        <a:t>有</a:t>
                      </a:r>
                      <a:endParaRPr lang="zh-CN" sz="1800" kern="100">
                        <a:effectLst/>
                        <a:latin typeface="Times New Roman"/>
                        <a:ea typeface="宋体"/>
                      </a:endParaRPr>
                    </a:p>
                  </a:txBody>
                  <a:tcPr marL="68580" marR="68580" marT="0" marB="0"/>
                </a:tc>
                <a:tc>
                  <a:txBody>
                    <a:bodyPr/>
                    <a:lstStyle/>
                    <a:p>
                      <a:pPr algn="just">
                        <a:lnSpc>
                          <a:spcPct val="150000"/>
                        </a:lnSpc>
                        <a:spcAft>
                          <a:spcPts val="0"/>
                        </a:spcAft>
                      </a:pPr>
                      <a:r>
                        <a:rPr lang="zh-CN" sz="1800" kern="100">
                          <a:effectLst/>
                        </a:rPr>
                        <a:t>无</a:t>
                      </a:r>
                      <a:endParaRPr lang="zh-CN" sz="1800" kern="100">
                        <a:effectLst/>
                        <a:latin typeface="Times New Roman"/>
                        <a:ea typeface="宋体"/>
                      </a:endParaRPr>
                    </a:p>
                  </a:txBody>
                  <a:tcPr marL="68580" marR="68580" marT="0" marB="0"/>
                </a:tc>
                <a:tc>
                  <a:txBody>
                    <a:bodyPr/>
                    <a:lstStyle/>
                    <a:p>
                      <a:pPr algn="just">
                        <a:lnSpc>
                          <a:spcPct val="150000"/>
                        </a:lnSpc>
                        <a:spcAft>
                          <a:spcPts val="0"/>
                        </a:spcAft>
                      </a:pPr>
                      <a:r>
                        <a:rPr lang="zh-CN" sz="1800" kern="100">
                          <a:effectLst/>
                        </a:rPr>
                        <a:t>合计</a:t>
                      </a:r>
                      <a:endParaRPr lang="zh-CN" sz="1800" kern="100">
                        <a:effectLst/>
                        <a:latin typeface="Times New Roman"/>
                        <a:ea typeface="宋体"/>
                      </a:endParaRPr>
                    </a:p>
                  </a:txBody>
                  <a:tcPr marL="68580" marR="68580" marT="0" marB="0"/>
                </a:tc>
              </a:tr>
              <a:tr h="375269">
                <a:tc vMerge="1">
                  <a:txBody>
                    <a:bodyPr/>
                    <a:lstStyle/>
                    <a:p>
                      <a:endParaRPr lang="zh-CN" altLang="en-US"/>
                    </a:p>
                  </a:txBody>
                  <a:tcPr/>
                </a:tc>
                <a:tc>
                  <a:txBody>
                    <a:bodyPr/>
                    <a:lstStyle/>
                    <a:p>
                      <a:pPr algn="just">
                        <a:lnSpc>
                          <a:spcPct val="150000"/>
                        </a:lnSpc>
                        <a:spcAft>
                          <a:spcPts val="0"/>
                        </a:spcAft>
                      </a:pPr>
                      <a:r>
                        <a:rPr lang="zh-CN" sz="1800" kern="100" dirty="0">
                          <a:effectLst/>
                        </a:rPr>
                        <a:t>本科及以上</a:t>
                      </a:r>
                      <a:endParaRPr lang="zh-CN" sz="1800" kern="100" dirty="0">
                        <a:effectLst/>
                        <a:latin typeface="Times New Roman"/>
                        <a:ea typeface="宋体"/>
                      </a:endParaRPr>
                    </a:p>
                  </a:txBody>
                  <a:tcPr marL="68580" marR="68580" marT="0" marB="0"/>
                </a:tc>
                <a:tc>
                  <a:txBody>
                    <a:bodyPr/>
                    <a:lstStyle/>
                    <a:p>
                      <a:pPr algn="just">
                        <a:lnSpc>
                          <a:spcPct val="150000"/>
                        </a:lnSpc>
                        <a:spcAft>
                          <a:spcPts val="0"/>
                        </a:spcAft>
                      </a:pPr>
                      <a:r>
                        <a:rPr lang="en-US" sz="1800" kern="100">
                          <a:effectLst/>
                        </a:rPr>
                        <a:t>190</a:t>
                      </a:r>
                      <a:endParaRPr lang="zh-CN" sz="1800" kern="100">
                        <a:effectLst/>
                        <a:latin typeface="Times New Roman"/>
                        <a:ea typeface="宋体"/>
                      </a:endParaRPr>
                    </a:p>
                  </a:txBody>
                  <a:tcPr marL="68580" marR="68580" marT="0" marB="0"/>
                </a:tc>
                <a:tc>
                  <a:txBody>
                    <a:bodyPr/>
                    <a:lstStyle/>
                    <a:p>
                      <a:pPr algn="just">
                        <a:lnSpc>
                          <a:spcPct val="150000"/>
                        </a:lnSpc>
                        <a:spcAft>
                          <a:spcPts val="0"/>
                        </a:spcAft>
                      </a:pPr>
                      <a:r>
                        <a:rPr lang="en-US" sz="1800" kern="100">
                          <a:effectLst/>
                        </a:rPr>
                        <a:t>54</a:t>
                      </a:r>
                      <a:endParaRPr lang="zh-CN" sz="1800" kern="100">
                        <a:effectLst/>
                        <a:latin typeface="Times New Roman"/>
                        <a:ea typeface="宋体"/>
                      </a:endParaRPr>
                    </a:p>
                  </a:txBody>
                  <a:tcPr marL="68580" marR="68580" marT="0" marB="0"/>
                </a:tc>
                <a:tc>
                  <a:txBody>
                    <a:bodyPr/>
                    <a:lstStyle/>
                    <a:p>
                      <a:pPr algn="just">
                        <a:lnSpc>
                          <a:spcPct val="150000"/>
                        </a:lnSpc>
                        <a:spcAft>
                          <a:spcPts val="0"/>
                        </a:spcAft>
                      </a:pPr>
                      <a:r>
                        <a:rPr lang="en-US" sz="1800" kern="100">
                          <a:effectLst/>
                        </a:rPr>
                        <a:t>244</a:t>
                      </a:r>
                      <a:endParaRPr lang="zh-CN" sz="1800" kern="100">
                        <a:effectLst/>
                        <a:latin typeface="Times New Roman"/>
                        <a:ea typeface="宋体"/>
                      </a:endParaRPr>
                    </a:p>
                  </a:txBody>
                  <a:tcPr marL="68580" marR="68580" marT="0" marB="0"/>
                </a:tc>
              </a:tr>
              <a:tr h="375269">
                <a:tc vMerge="1">
                  <a:txBody>
                    <a:bodyPr/>
                    <a:lstStyle/>
                    <a:p>
                      <a:endParaRPr lang="zh-CN" altLang="en-US"/>
                    </a:p>
                  </a:txBody>
                  <a:tcPr/>
                </a:tc>
                <a:tc>
                  <a:txBody>
                    <a:bodyPr/>
                    <a:lstStyle/>
                    <a:p>
                      <a:pPr algn="just">
                        <a:lnSpc>
                          <a:spcPct val="150000"/>
                        </a:lnSpc>
                        <a:spcAft>
                          <a:spcPts val="0"/>
                        </a:spcAft>
                      </a:pPr>
                      <a:r>
                        <a:rPr lang="zh-CN" sz="1800" kern="100" dirty="0">
                          <a:effectLst/>
                        </a:rPr>
                        <a:t>本科以下</a:t>
                      </a:r>
                      <a:endParaRPr lang="zh-CN" sz="1800" kern="100" dirty="0">
                        <a:effectLst/>
                        <a:latin typeface="Times New Roman"/>
                        <a:ea typeface="宋体"/>
                      </a:endParaRPr>
                    </a:p>
                  </a:txBody>
                  <a:tcPr marL="68580" marR="68580" marT="0" marB="0"/>
                </a:tc>
                <a:tc>
                  <a:txBody>
                    <a:bodyPr/>
                    <a:lstStyle/>
                    <a:p>
                      <a:pPr algn="just">
                        <a:lnSpc>
                          <a:spcPct val="150000"/>
                        </a:lnSpc>
                        <a:spcAft>
                          <a:spcPts val="0"/>
                        </a:spcAft>
                      </a:pPr>
                      <a:r>
                        <a:rPr lang="en-US" sz="1800" kern="100">
                          <a:effectLst/>
                        </a:rPr>
                        <a:t>810</a:t>
                      </a:r>
                      <a:endParaRPr lang="zh-CN" sz="1800" kern="100">
                        <a:effectLst/>
                        <a:latin typeface="Times New Roman"/>
                        <a:ea typeface="宋体"/>
                      </a:endParaRPr>
                    </a:p>
                  </a:txBody>
                  <a:tcPr marL="68580" marR="68580" marT="0" marB="0"/>
                </a:tc>
                <a:tc>
                  <a:txBody>
                    <a:bodyPr/>
                    <a:lstStyle/>
                    <a:p>
                      <a:pPr algn="just">
                        <a:lnSpc>
                          <a:spcPct val="150000"/>
                        </a:lnSpc>
                        <a:spcAft>
                          <a:spcPts val="0"/>
                        </a:spcAft>
                      </a:pPr>
                      <a:r>
                        <a:rPr lang="en-US" sz="1800" kern="100">
                          <a:effectLst/>
                        </a:rPr>
                        <a:t>326</a:t>
                      </a:r>
                      <a:endParaRPr lang="zh-CN" sz="1800" kern="100">
                        <a:effectLst/>
                        <a:latin typeface="Times New Roman"/>
                        <a:ea typeface="宋体"/>
                      </a:endParaRPr>
                    </a:p>
                  </a:txBody>
                  <a:tcPr marL="68580" marR="68580" marT="0" marB="0"/>
                </a:tc>
                <a:tc>
                  <a:txBody>
                    <a:bodyPr/>
                    <a:lstStyle/>
                    <a:p>
                      <a:pPr algn="just">
                        <a:lnSpc>
                          <a:spcPct val="150000"/>
                        </a:lnSpc>
                        <a:spcAft>
                          <a:spcPts val="0"/>
                        </a:spcAft>
                      </a:pPr>
                      <a:r>
                        <a:rPr lang="en-US" sz="1800" kern="100">
                          <a:effectLst/>
                        </a:rPr>
                        <a:t>1136</a:t>
                      </a:r>
                      <a:endParaRPr lang="zh-CN" sz="1800" kern="100">
                        <a:effectLst/>
                        <a:latin typeface="Times New Roman"/>
                        <a:ea typeface="宋体"/>
                      </a:endParaRPr>
                    </a:p>
                  </a:txBody>
                  <a:tcPr marL="68580" marR="68580" marT="0" marB="0"/>
                </a:tc>
              </a:tr>
              <a:tr h="803179">
                <a:tc vMerge="1">
                  <a:txBody>
                    <a:bodyPr/>
                    <a:lstStyle/>
                    <a:p>
                      <a:endParaRPr lang="zh-CN" altLang="en-US"/>
                    </a:p>
                  </a:txBody>
                  <a:tcPr/>
                </a:tc>
                <a:tc>
                  <a:txBody>
                    <a:bodyPr/>
                    <a:lstStyle/>
                    <a:p>
                      <a:pPr algn="just">
                        <a:lnSpc>
                          <a:spcPct val="150000"/>
                        </a:lnSpc>
                        <a:spcAft>
                          <a:spcPts val="0"/>
                        </a:spcAft>
                      </a:pPr>
                      <a:r>
                        <a:rPr lang="zh-CN" sz="1800" kern="100" dirty="0">
                          <a:effectLst/>
                        </a:rPr>
                        <a:t>合计</a:t>
                      </a:r>
                      <a:endParaRPr lang="zh-CN" sz="1800" kern="100" dirty="0">
                        <a:effectLst/>
                        <a:latin typeface="Times New Roman"/>
                        <a:ea typeface="宋体"/>
                      </a:endParaRPr>
                    </a:p>
                  </a:txBody>
                  <a:tcPr marL="68580" marR="68580" marT="0" marB="0"/>
                </a:tc>
                <a:tc>
                  <a:txBody>
                    <a:bodyPr/>
                    <a:lstStyle/>
                    <a:p>
                      <a:pPr algn="just">
                        <a:lnSpc>
                          <a:spcPct val="150000"/>
                        </a:lnSpc>
                        <a:spcAft>
                          <a:spcPts val="0"/>
                        </a:spcAft>
                      </a:pPr>
                      <a:r>
                        <a:rPr lang="en-US" sz="1800" kern="100" dirty="0">
                          <a:effectLst/>
                        </a:rPr>
                        <a:t>1000</a:t>
                      </a:r>
                      <a:endParaRPr lang="zh-CN" sz="1800" kern="100" dirty="0">
                        <a:effectLst/>
                        <a:latin typeface="Times New Roman"/>
                        <a:ea typeface="宋体"/>
                      </a:endParaRPr>
                    </a:p>
                  </a:txBody>
                  <a:tcPr marL="68580" marR="68580" marT="0" marB="0"/>
                </a:tc>
                <a:tc>
                  <a:txBody>
                    <a:bodyPr/>
                    <a:lstStyle/>
                    <a:p>
                      <a:pPr algn="just">
                        <a:lnSpc>
                          <a:spcPct val="150000"/>
                        </a:lnSpc>
                        <a:spcAft>
                          <a:spcPts val="0"/>
                        </a:spcAft>
                      </a:pPr>
                      <a:r>
                        <a:rPr lang="en-US" sz="1800" kern="100" dirty="0">
                          <a:effectLst/>
                        </a:rPr>
                        <a:t>380</a:t>
                      </a:r>
                      <a:endParaRPr lang="zh-CN" sz="1800" kern="100" dirty="0">
                        <a:effectLst/>
                        <a:latin typeface="Times New Roman"/>
                        <a:ea typeface="宋体"/>
                      </a:endParaRPr>
                    </a:p>
                  </a:txBody>
                  <a:tcPr marL="68580" marR="68580" marT="0" marB="0"/>
                </a:tc>
                <a:tc>
                  <a:txBody>
                    <a:bodyPr/>
                    <a:lstStyle/>
                    <a:p>
                      <a:pPr algn="just">
                        <a:lnSpc>
                          <a:spcPct val="150000"/>
                        </a:lnSpc>
                        <a:spcAft>
                          <a:spcPts val="0"/>
                        </a:spcAft>
                      </a:pPr>
                      <a:r>
                        <a:rPr lang="en-US" sz="1800" kern="100" dirty="0">
                          <a:effectLst/>
                        </a:rPr>
                        <a:t>1380</a:t>
                      </a:r>
                      <a:endParaRPr lang="zh-CN" sz="1800" kern="100" dirty="0">
                        <a:effectLst/>
                        <a:latin typeface="Times New Roman"/>
                        <a:ea typeface="宋体"/>
                      </a:endParaRPr>
                    </a:p>
                  </a:txBody>
                  <a:tcPr marL="68580" marR="68580" marT="0" marB="0"/>
                </a:tc>
              </a:tr>
            </a:tbl>
          </a:graphicData>
        </a:graphic>
      </p:graphicFrame>
    </p:spTree>
    <p:extLst>
      <p:ext uri="{BB962C8B-B14F-4D97-AF65-F5344CB8AC3E}">
        <p14:creationId xmlns:p14="http://schemas.microsoft.com/office/powerpoint/2010/main" val="254473083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3" name="内容占位符 2"/>
              <p:cNvSpPr>
                <a:spLocks noGrp="1"/>
              </p:cNvSpPr>
              <p:nvPr>
                <p:ph idx="1"/>
              </p:nvPr>
            </p:nvSpPr>
            <p:spPr>
              <a:xfrm>
                <a:off x="755576" y="2132856"/>
                <a:ext cx="7772400" cy="4114800"/>
              </a:xfrm>
            </p:spPr>
            <p:txBody>
              <a:bodyPr/>
              <a:lstStyle/>
              <a:p>
                <a:r>
                  <a:rPr lang="zh-CN" altLang="en-US" sz="2800" dirty="0" smtClean="0"/>
                  <a:t>同样进行卡方检验，得到</a:t>
                </a:r>
                <a14:m>
                  <m:oMath xmlns:m="http://schemas.openxmlformats.org/officeDocument/2006/math">
                    <m:sSup>
                      <m:sSupPr>
                        <m:ctrlPr>
                          <a:rPr lang="en-US" altLang="zh-CN" sz="2800" i="1">
                            <a:latin typeface="Cambria Math" panose="02040503050406030204" pitchFamily="18" charset="0"/>
                          </a:rPr>
                        </m:ctrlPr>
                      </m:sSupPr>
                      <m:e>
                        <m:r>
                          <a:rPr lang="zh-CN" altLang="en-US" sz="2800" i="1">
                            <a:latin typeface="Cambria Math"/>
                          </a:rPr>
                          <m:t>𝜒</m:t>
                        </m:r>
                      </m:e>
                      <m:sup>
                        <m:r>
                          <a:rPr lang="en-US" altLang="zh-CN" sz="2800" i="1">
                            <a:latin typeface="Cambria Math"/>
                          </a:rPr>
                          <m:t>2</m:t>
                        </m:r>
                      </m:sup>
                    </m:sSup>
                    <m:r>
                      <a:rPr lang="en-US" altLang="zh-CN" sz="2800" i="1">
                        <a:latin typeface="Cambria Math"/>
                      </a:rPr>
                      <m:t>=</m:t>
                    </m:r>
                    <m:r>
                      <a:rPr lang="en-US" altLang="zh-CN" sz="2800" b="0" i="1" smtClean="0">
                        <a:latin typeface="Cambria Math"/>
                      </a:rPr>
                      <m:t>4.34</m:t>
                    </m:r>
                  </m:oMath>
                </a14:m>
                <a:r>
                  <a:rPr lang="zh-CN" altLang="en-US" sz="2800" dirty="0" smtClean="0"/>
                  <a:t>，</a:t>
                </a:r>
                <a:r>
                  <a:rPr lang="en-US" altLang="zh-CN" sz="2800" dirty="0" smtClean="0"/>
                  <a:t>p</a:t>
                </a:r>
                <a:r>
                  <a:rPr lang="zh-CN" altLang="en-US" sz="2800" dirty="0" smtClean="0"/>
                  <a:t>值为</a:t>
                </a:r>
                <a:r>
                  <a:rPr lang="en-US" altLang="zh-CN" sz="2800" smtClean="0"/>
                  <a:t>0.037</a:t>
                </a:r>
                <a:r>
                  <a:rPr lang="en-US" altLang="zh-CN" sz="2800" smtClean="0"/>
                  <a:t>.</a:t>
                </a:r>
              </a:p>
              <a:p>
                <a:r>
                  <a:rPr lang="zh-CN" altLang="en-US" sz="2800" smtClean="0"/>
                  <a:t>可以</a:t>
                </a:r>
                <a:r>
                  <a:rPr lang="zh-CN" altLang="en-US" sz="2800" dirty="0" smtClean="0"/>
                  <a:t>在</a:t>
                </a:r>
                <a:r>
                  <a:rPr lang="en-US" altLang="zh-CN" sz="2800" dirty="0" smtClean="0"/>
                  <a:t>0.05</a:t>
                </a:r>
                <a:r>
                  <a:rPr lang="zh-CN" altLang="en-US" sz="2800" dirty="0" smtClean="0"/>
                  <a:t>的显著性水平下拒绝原假设，</a:t>
                </a:r>
                <a:r>
                  <a:rPr lang="zh-CN" altLang="en-US" sz="2800" smtClean="0"/>
                  <a:t>即</a:t>
                </a:r>
                <a:r>
                  <a:rPr lang="zh-CN" altLang="en-US" sz="2800" smtClean="0"/>
                  <a:t>认为</a:t>
                </a:r>
                <a:endParaRPr lang="en-US" altLang="zh-CN" sz="2800" smtClean="0"/>
              </a:p>
              <a:p>
                <a:r>
                  <a:rPr lang="zh-CN" altLang="en-US" sz="2800" smtClean="0"/>
                  <a:t>家庭</a:t>
                </a:r>
                <a:r>
                  <a:rPr lang="zh-CN" altLang="en-US" sz="2800" dirty="0" smtClean="0"/>
                  <a:t>拥有电脑与家长学历有关。</a:t>
                </a:r>
                <a:endParaRPr lang="en-US" altLang="zh-CN" sz="2800" dirty="0" smtClean="0"/>
              </a:p>
              <a:p>
                <a:r>
                  <a:rPr lang="zh-CN" altLang="en-US" sz="2800" b="1" dirty="0" smtClean="0"/>
                  <a:t>为什么会出现这样的</a:t>
                </a:r>
                <a:r>
                  <a:rPr lang="zh-CN" altLang="en-US" sz="2800" b="1" smtClean="0"/>
                  <a:t>矛盾</a:t>
                </a:r>
                <a:r>
                  <a:rPr lang="zh-CN" altLang="en-US" sz="2800" b="1" smtClean="0"/>
                  <a:t>？</a:t>
                </a:r>
                <a:endParaRPr lang="en-US" altLang="zh-CN" sz="2800" b="1" smtClean="0"/>
              </a:p>
              <a:p>
                <a:r>
                  <a:rPr lang="zh-CN" altLang="en-US" sz="2800" smtClean="0"/>
                  <a:t>经</a:t>
                </a:r>
                <a:r>
                  <a:rPr lang="zh-CN" altLang="en-US" sz="2800" smtClean="0"/>
                  <a:t>分析</a:t>
                </a:r>
                <a:r>
                  <a:rPr lang="zh-CN" altLang="en-US" sz="2800" smtClean="0"/>
                  <a:t>发现，夫妇双方的学历具有较强的相关性，</a:t>
                </a:r>
                <a:endParaRPr lang="en-US" altLang="zh-CN" sz="2800" smtClean="0"/>
              </a:p>
              <a:p>
                <a:r>
                  <a:rPr lang="zh-CN" altLang="en-US" sz="2800" smtClean="0"/>
                  <a:t>但他们的回答是一样的，这导致各个观测值并不</a:t>
                </a:r>
                <a:endParaRPr lang="en-US" altLang="zh-CN" sz="2800" smtClean="0"/>
              </a:p>
              <a:p>
                <a:r>
                  <a:rPr lang="zh-CN" altLang="en-US" sz="2800" smtClean="0"/>
                  <a:t>相互独立，违背了卡方检验的假设，这就是复杂</a:t>
                </a:r>
                <a:endParaRPr lang="en-US" altLang="zh-CN" sz="2800" smtClean="0"/>
              </a:p>
              <a:p>
                <a:r>
                  <a:rPr lang="zh-CN" altLang="en-US" sz="2800" smtClean="0"/>
                  <a:t>样本的群效应。</a:t>
                </a:r>
                <a:endParaRPr lang="zh-CN" altLang="en-US" sz="2800" dirty="0"/>
              </a:p>
            </p:txBody>
          </p:sp>
        </mc:Choice>
        <mc:Fallback>
          <p:sp>
            <p:nvSpPr>
              <p:cNvPr id="3" name="内容占位符 2"/>
              <p:cNvSpPr>
                <a:spLocks noGrp="1" noRot="1" noChangeAspect="1" noMove="1" noResize="1" noEditPoints="1" noAdjustHandles="1" noChangeArrowheads="1" noChangeShapeType="1" noTextEdit="1"/>
              </p:cNvSpPr>
              <p:nvPr>
                <p:ph idx="1"/>
              </p:nvPr>
            </p:nvSpPr>
            <p:spPr>
              <a:xfrm>
                <a:off x="755576" y="2132856"/>
                <a:ext cx="7772400" cy="4114800"/>
              </a:xfrm>
              <a:blipFill rotWithShape="0">
                <a:blip r:embed="rId2"/>
                <a:stretch>
                  <a:fillRect l="-1647" t="-1926" r="-4627" b="-3556"/>
                </a:stretch>
              </a:blipFill>
            </p:spPr>
            <p:txBody>
              <a:bodyPr/>
              <a:lstStyle/>
              <a:p>
                <a:r>
                  <a:rPr lang="zh-CN" altLang="en-US">
                    <a:noFill/>
                  </a:rPr>
                  <a:t> </a:t>
                </a:r>
              </a:p>
            </p:txBody>
          </p:sp>
        </mc:Fallback>
      </mc:AlternateContent>
    </p:spTree>
    <p:extLst>
      <p:ext uri="{BB962C8B-B14F-4D97-AF65-F5344CB8AC3E}">
        <p14:creationId xmlns:p14="http://schemas.microsoft.com/office/powerpoint/2010/main" val="408155353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p:txBody>
          <a:bodyPr/>
          <a:lstStyle/>
          <a:p>
            <a:r>
              <a:rPr lang="en-US" altLang="zh-CN" dirty="0" smtClean="0"/>
              <a:t>2.</a:t>
            </a:r>
            <a:r>
              <a:rPr lang="zh-CN" altLang="en-US" dirty="0" smtClean="0"/>
              <a:t>考虑观测值权数的列联表分析</a:t>
            </a:r>
            <a:endParaRPr lang="en-US" altLang="zh-CN" dirty="0" smtClean="0"/>
          </a:p>
          <a:p>
            <a:r>
              <a:rPr lang="zh-CN" altLang="en-US" dirty="0" smtClean="0"/>
              <a:t>例</a:t>
            </a:r>
            <a:r>
              <a:rPr lang="en-US" altLang="zh-CN" dirty="0" smtClean="0"/>
              <a:t>2. </a:t>
            </a:r>
            <a:r>
              <a:rPr lang="zh-CN" altLang="zh-CN" dirty="0" smtClean="0"/>
              <a:t>设</a:t>
            </a:r>
            <a:r>
              <a:rPr lang="zh-CN" altLang="zh-CN" dirty="0"/>
              <a:t>某地有</a:t>
            </a:r>
            <a:r>
              <a:rPr lang="en-US" altLang="zh-CN" dirty="0"/>
              <a:t>100000</a:t>
            </a:r>
            <a:r>
              <a:rPr lang="zh-CN" altLang="zh-CN" dirty="0"/>
              <a:t>户家庭，其中完整家庭有</a:t>
            </a:r>
            <a:r>
              <a:rPr lang="en-US" altLang="zh-CN" dirty="0"/>
              <a:t>99000</a:t>
            </a:r>
            <a:r>
              <a:rPr lang="zh-CN" altLang="zh-CN" dirty="0"/>
              <a:t>户，不完整（离异）家庭有</a:t>
            </a:r>
            <a:r>
              <a:rPr lang="en-US" altLang="zh-CN" dirty="0"/>
              <a:t>1000</a:t>
            </a:r>
            <a:r>
              <a:rPr lang="zh-CN" altLang="zh-CN" dirty="0"/>
              <a:t>户，采用放回简单随机抽样方式从完整家庭中抽取</a:t>
            </a:r>
            <a:r>
              <a:rPr lang="en-US" altLang="zh-CN" dirty="0"/>
              <a:t>990</a:t>
            </a:r>
            <a:r>
              <a:rPr lang="zh-CN" altLang="zh-CN" dirty="0"/>
              <a:t>户，从不完整家庭中抽取</a:t>
            </a:r>
            <a:r>
              <a:rPr lang="en-US" altLang="zh-CN" dirty="0"/>
              <a:t>100</a:t>
            </a:r>
            <a:r>
              <a:rPr lang="zh-CN" altLang="zh-CN" dirty="0"/>
              <a:t>户，调查家庭中是否有子女犯罪现象，观测频数</a:t>
            </a:r>
            <a:r>
              <a:rPr lang="zh-CN" altLang="zh-CN" dirty="0" smtClean="0"/>
              <a:t>如</a:t>
            </a:r>
            <a:r>
              <a:rPr lang="zh-CN" altLang="en-US" dirty="0" smtClean="0"/>
              <a:t>下</a:t>
            </a:r>
            <a:r>
              <a:rPr lang="zh-CN" altLang="zh-CN" dirty="0" smtClean="0"/>
              <a:t>表所示</a:t>
            </a:r>
            <a:r>
              <a:rPr lang="zh-CN" altLang="en-US" dirty="0" smtClean="0"/>
              <a:t>：</a:t>
            </a:r>
            <a:endParaRPr lang="zh-CN" altLang="en-US" dirty="0"/>
          </a:p>
        </p:txBody>
      </p:sp>
    </p:spTree>
    <p:extLst>
      <p:ext uri="{BB962C8B-B14F-4D97-AF65-F5344CB8AC3E}">
        <p14:creationId xmlns:p14="http://schemas.microsoft.com/office/powerpoint/2010/main" val="3835398082"/>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内容占位符 3"/>
          <p:cNvGraphicFramePr>
            <a:graphicFrameLocks noGrp="1"/>
          </p:cNvGraphicFramePr>
          <p:nvPr>
            <p:ph idx="1"/>
            <p:extLst>
              <p:ext uri="{D42A27DB-BD31-4B8C-83A1-F6EECF244321}">
                <p14:modId xmlns:p14="http://schemas.microsoft.com/office/powerpoint/2010/main" val="3340114549"/>
              </p:ext>
            </p:extLst>
          </p:nvPr>
        </p:nvGraphicFramePr>
        <p:xfrm>
          <a:off x="2339752" y="1916833"/>
          <a:ext cx="4752527" cy="2610720"/>
        </p:xfrm>
        <a:graphic>
          <a:graphicData uri="http://schemas.openxmlformats.org/drawingml/2006/table">
            <a:tbl>
              <a:tblPr firstRow="1" firstCol="1" lastRow="1" lastCol="1" bandRow="1" bandCol="1">
                <a:tableStyleId>{5C22544A-7EE6-4342-B048-85BDC9FD1C3A}</a:tableStyleId>
              </a:tblPr>
              <a:tblGrid>
                <a:gridCol w="1204701"/>
                <a:gridCol w="1000019"/>
                <a:gridCol w="876235"/>
                <a:gridCol w="876235"/>
                <a:gridCol w="795337"/>
              </a:tblGrid>
              <a:tr h="522144">
                <a:tc>
                  <a:txBody>
                    <a:bodyPr/>
                    <a:lstStyle/>
                    <a:p>
                      <a:pPr algn="just">
                        <a:lnSpc>
                          <a:spcPct val="150000"/>
                        </a:lnSpc>
                        <a:spcAft>
                          <a:spcPts val="0"/>
                        </a:spcAft>
                      </a:pPr>
                      <a:r>
                        <a:rPr lang="en-US" sz="1050" kern="100" dirty="0">
                          <a:effectLst/>
                        </a:rPr>
                        <a:t> </a:t>
                      </a:r>
                      <a:endParaRPr lang="zh-CN" sz="1050" kern="100" dirty="0">
                        <a:effectLst/>
                        <a:latin typeface="Times New Roman"/>
                        <a:ea typeface="宋体"/>
                      </a:endParaRPr>
                    </a:p>
                  </a:txBody>
                  <a:tcPr marL="68580" marR="68580" marT="0" marB="0"/>
                </a:tc>
                <a:tc gridSpan="4">
                  <a:txBody>
                    <a:bodyPr/>
                    <a:lstStyle/>
                    <a:p>
                      <a:pPr algn="ctr">
                        <a:lnSpc>
                          <a:spcPct val="150000"/>
                        </a:lnSpc>
                        <a:spcAft>
                          <a:spcPts val="0"/>
                        </a:spcAft>
                      </a:pPr>
                      <a:r>
                        <a:rPr lang="zh-CN" sz="1800" kern="100" dirty="0">
                          <a:effectLst/>
                        </a:rPr>
                        <a:t>犯罪状况</a:t>
                      </a:r>
                      <a:endParaRPr lang="zh-CN" sz="1800" kern="100" dirty="0">
                        <a:effectLst/>
                        <a:latin typeface="Times New Roman"/>
                        <a:ea typeface="宋体"/>
                      </a:endParaRPr>
                    </a:p>
                  </a:txBody>
                  <a:tcPr marL="68580" marR="68580" marT="0" marB="0"/>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r>
              <a:tr h="522144">
                <a:tc rowSpan="4">
                  <a:txBody>
                    <a:bodyPr/>
                    <a:lstStyle/>
                    <a:p>
                      <a:pPr algn="ctr">
                        <a:lnSpc>
                          <a:spcPct val="150000"/>
                        </a:lnSpc>
                        <a:spcAft>
                          <a:spcPts val="0"/>
                        </a:spcAft>
                      </a:pPr>
                      <a:r>
                        <a:rPr lang="zh-CN" sz="1800" kern="100" dirty="0">
                          <a:effectLst/>
                        </a:rPr>
                        <a:t>家庭状况</a:t>
                      </a:r>
                      <a:endParaRPr lang="zh-CN" sz="1800" kern="100" dirty="0">
                        <a:effectLst/>
                        <a:latin typeface="Times New Roman"/>
                        <a:ea typeface="宋体"/>
                      </a:endParaRPr>
                    </a:p>
                  </a:txBody>
                  <a:tcPr marL="68580" marR="68580" marT="0" marB="0" anchor="ctr"/>
                </a:tc>
                <a:tc>
                  <a:txBody>
                    <a:bodyPr/>
                    <a:lstStyle/>
                    <a:p>
                      <a:pPr algn="just">
                        <a:lnSpc>
                          <a:spcPct val="150000"/>
                        </a:lnSpc>
                        <a:spcAft>
                          <a:spcPts val="0"/>
                        </a:spcAft>
                      </a:pPr>
                      <a:r>
                        <a:rPr lang="en-US" sz="1800" kern="100">
                          <a:effectLst/>
                        </a:rPr>
                        <a:t> </a:t>
                      </a:r>
                      <a:endParaRPr lang="zh-CN" sz="1800" kern="100">
                        <a:effectLst/>
                        <a:latin typeface="Times New Roman"/>
                        <a:ea typeface="宋体"/>
                      </a:endParaRPr>
                    </a:p>
                  </a:txBody>
                  <a:tcPr marL="68580" marR="68580" marT="0" marB="0"/>
                </a:tc>
                <a:tc>
                  <a:txBody>
                    <a:bodyPr/>
                    <a:lstStyle/>
                    <a:p>
                      <a:pPr algn="ctr">
                        <a:lnSpc>
                          <a:spcPct val="150000"/>
                        </a:lnSpc>
                        <a:spcAft>
                          <a:spcPts val="0"/>
                        </a:spcAft>
                      </a:pPr>
                      <a:r>
                        <a:rPr lang="zh-CN" sz="1800" kern="100" dirty="0">
                          <a:effectLst/>
                        </a:rPr>
                        <a:t>有</a:t>
                      </a:r>
                      <a:endParaRPr lang="zh-CN" sz="1800" kern="100" dirty="0">
                        <a:effectLst/>
                        <a:latin typeface="Times New Roman"/>
                        <a:ea typeface="宋体"/>
                      </a:endParaRPr>
                    </a:p>
                  </a:txBody>
                  <a:tcPr marL="68580" marR="68580" marT="0" marB="0"/>
                </a:tc>
                <a:tc>
                  <a:txBody>
                    <a:bodyPr/>
                    <a:lstStyle/>
                    <a:p>
                      <a:pPr algn="ctr">
                        <a:lnSpc>
                          <a:spcPct val="150000"/>
                        </a:lnSpc>
                        <a:spcAft>
                          <a:spcPts val="0"/>
                        </a:spcAft>
                      </a:pPr>
                      <a:r>
                        <a:rPr lang="zh-CN" sz="1800" kern="100">
                          <a:effectLst/>
                        </a:rPr>
                        <a:t>无</a:t>
                      </a:r>
                      <a:endParaRPr lang="zh-CN" sz="1800" kern="100">
                        <a:effectLst/>
                        <a:latin typeface="Times New Roman"/>
                        <a:ea typeface="宋体"/>
                      </a:endParaRPr>
                    </a:p>
                  </a:txBody>
                  <a:tcPr marL="68580" marR="68580" marT="0" marB="0"/>
                </a:tc>
                <a:tc>
                  <a:txBody>
                    <a:bodyPr/>
                    <a:lstStyle/>
                    <a:p>
                      <a:pPr algn="just">
                        <a:lnSpc>
                          <a:spcPct val="150000"/>
                        </a:lnSpc>
                        <a:spcAft>
                          <a:spcPts val="0"/>
                        </a:spcAft>
                      </a:pPr>
                      <a:r>
                        <a:rPr lang="zh-CN" sz="1800" kern="100">
                          <a:effectLst/>
                        </a:rPr>
                        <a:t>合计</a:t>
                      </a:r>
                      <a:endParaRPr lang="zh-CN" sz="1800" kern="100">
                        <a:effectLst/>
                        <a:latin typeface="Times New Roman"/>
                        <a:ea typeface="宋体"/>
                      </a:endParaRPr>
                    </a:p>
                  </a:txBody>
                  <a:tcPr marL="68580" marR="68580" marT="0" marB="0"/>
                </a:tc>
              </a:tr>
              <a:tr h="522144">
                <a:tc vMerge="1">
                  <a:txBody>
                    <a:bodyPr/>
                    <a:lstStyle/>
                    <a:p>
                      <a:endParaRPr lang="zh-CN" altLang="en-US"/>
                    </a:p>
                  </a:txBody>
                  <a:tcPr/>
                </a:tc>
                <a:tc>
                  <a:txBody>
                    <a:bodyPr/>
                    <a:lstStyle/>
                    <a:p>
                      <a:pPr algn="just">
                        <a:lnSpc>
                          <a:spcPct val="150000"/>
                        </a:lnSpc>
                        <a:spcAft>
                          <a:spcPts val="0"/>
                        </a:spcAft>
                      </a:pPr>
                      <a:r>
                        <a:rPr lang="zh-CN" sz="1800" kern="100">
                          <a:effectLst/>
                        </a:rPr>
                        <a:t>完整</a:t>
                      </a:r>
                      <a:endParaRPr lang="zh-CN" sz="1800" kern="100">
                        <a:effectLst/>
                        <a:latin typeface="Times New Roman"/>
                        <a:ea typeface="宋体"/>
                      </a:endParaRPr>
                    </a:p>
                  </a:txBody>
                  <a:tcPr marL="68580" marR="68580" marT="0" marB="0"/>
                </a:tc>
                <a:tc>
                  <a:txBody>
                    <a:bodyPr/>
                    <a:lstStyle/>
                    <a:p>
                      <a:pPr algn="just">
                        <a:lnSpc>
                          <a:spcPct val="150000"/>
                        </a:lnSpc>
                        <a:spcAft>
                          <a:spcPts val="0"/>
                        </a:spcAft>
                      </a:pPr>
                      <a:r>
                        <a:rPr lang="en-US" sz="1800" kern="100" dirty="0">
                          <a:effectLst/>
                        </a:rPr>
                        <a:t>20</a:t>
                      </a:r>
                      <a:endParaRPr lang="zh-CN" sz="1800" kern="100" dirty="0">
                        <a:effectLst/>
                        <a:latin typeface="Times New Roman"/>
                        <a:ea typeface="宋体"/>
                      </a:endParaRPr>
                    </a:p>
                  </a:txBody>
                  <a:tcPr marL="68580" marR="68580" marT="0" marB="0"/>
                </a:tc>
                <a:tc>
                  <a:txBody>
                    <a:bodyPr/>
                    <a:lstStyle/>
                    <a:p>
                      <a:pPr algn="just">
                        <a:lnSpc>
                          <a:spcPct val="150000"/>
                        </a:lnSpc>
                        <a:spcAft>
                          <a:spcPts val="0"/>
                        </a:spcAft>
                      </a:pPr>
                      <a:r>
                        <a:rPr lang="en-US" sz="1800" kern="100">
                          <a:effectLst/>
                        </a:rPr>
                        <a:t>970</a:t>
                      </a:r>
                      <a:endParaRPr lang="zh-CN" sz="1800" kern="100">
                        <a:effectLst/>
                        <a:latin typeface="Times New Roman"/>
                        <a:ea typeface="宋体"/>
                      </a:endParaRPr>
                    </a:p>
                  </a:txBody>
                  <a:tcPr marL="68580" marR="68580" marT="0" marB="0"/>
                </a:tc>
                <a:tc>
                  <a:txBody>
                    <a:bodyPr/>
                    <a:lstStyle/>
                    <a:p>
                      <a:pPr algn="just">
                        <a:lnSpc>
                          <a:spcPct val="150000"/>
                        </a:lnSpc>
                        <a:spcAft>
                          <a:spcPts val="0"/>
                        </a:spcAft>
                      </a:pPr>
                      <a:r>
                        <a:rPr lang="en-US" sz="1800" kern="100">
                          <a:effectLst/>
                        </a:rPr>
                        <a:t>990</a:t>
                      </a:r>
                      <a:endParaRPr lang="zh-CN" sz="1800" kern="100">
                        <a:effectLst/>
                        <a:latin typeface="Times New Roman"/>
                        <a:ea typeface="宋体"/>
                      </a:endParaRPr>
                    </a:p>
                  </a:txBody>
                  <a:tcPr marL="68580" marR="68580" marT="0" marB="0"/>
                </a:tc>
              </a:tr>
              <a:tr h="522144">
                <a:tc vMerge="1">
                  <a:txBody>
                    <a:bodyPr/>
                    <a:lstStyle/>
                    <a:p>
                      <a:endParaRPr lang="zh-CN" altLang="en-US"/>
                    </a:p>
                  </a:txBody>
                  <a:tcPr/>
                </a:tc>
                <a:tc>
                  <a:txBody>
                    <a:bodyPr/>
                    <a:lstStyle/>
                    <a:p>
                      <a:pPr algn="just">
                        <a:lnSpc>
                          <a:spcPct val="150000"/>
                        </a:lnSpc>
                        <a:spcAft>
                          <a:spcPts val="0"/>
                        </a:spcAft>
                      </a:pPr>
                      <a:r>
                        <a:rPr lang="zh-CN" sz="1800" kern="100">
                          <a:effectLst/>
                        </a:rPr>
                        <a:t>不完整</a:t>
                      </a:r>
                      <a:endParaRPr lang="zh-CN" sz="1800" kern="100">
                        <a:effectLst/>
                        <a:latin typeface="Times New Roman"/>
                        <a:ea typeface="宋体"/>
                      </a:endParaRPr>
                    </a:p>
                  </a:txBody>
                  <a:tcPr marL="68580" marR="68580" marT="0" marB="0"/>
                </a:tc>
                <a:tc>
                  <a:txBody>
                    <a:bodyPr/>
                    <a:lstStyle/>
                    <a:p>
                      <a:pPr algn="just">
                        <a:lnSpc>
                          <a:spcPct val="150000"/>
                        </a:lnSpc>
                        <a:spcAft>
                          <a:spcPts val="0"/>
                        </a:spcAft>
                      </a:pPr>
                      <a:r>
                        <a:rPr lang="en-US" sz="1800" kern="100" dirty="0">
                          <a:effectLst/>
                        </a:rPr>
                        <a:t>10</a:t>
                      </a:r>
                      <a:endParaRPr lang="zh-CN" sz="1800" kern="100" dirty="0">
                        <a:effectLst/>
                        <a:latin typeface="Times New Roman"/>
                        <a:ea typeface="宋体"/>
                      </a:endParaRPr>
                    </a:p>
                  </a:txBody>
                  <a:tcPr marL="68580" marR="68580" marT="0" marB="0"/>
                </a:tc>
                <a:tc>
                  <a:txBody>
                    <a:bodyPr/>
                    <a:lstStyle/>
                    <a:p>
                      <a:pPr algn="just">
                        <a:lnSpc>
                          <a:spcPct val="150000"/>
                        </a:lnSpc>
                        <a:spcAft>
                          <a:spcPts val="0"/>
                        </a:spcAft>
                      </a:pPr>
                      <a:r>
                        <a:rPr lang="en-US" sz="1800" kern="100">
                          <a:effectLst/>
                        </a:rPr>
                        <a:t>90</a:t>
                      </a:r>
                      <a:endParaRPr lang="zh-CN" sz="1800" kern="100">
                        <a:effectLst/>
                        <a:latin typeface="Times New Roman"/>
                        <a:ea typeface="宋体"/>
                      </a:endParaRPr>
                    </a:p>
                  </a:txBody>
                  <a:tcPr marL="68580" marR="68580" marT="0" marB="0"/>
                </a:tc>
                <a:tc>
                  <a:txBody>
                    <a:bodyPr/>
                    <a:lstStyle/>
                    <a:p>
                      <a:pPr algn="just">
                        <a:lnSpc>
                          <a:spcPct val="150000"/>
                        </a:lnSpc>
                        <a:spcAft>
                          <a:spcPts val="0"/>
                        </a:spcAft>
                      </a:pPr>
                      <a:r>
                        <a:rPr lang="en-US" sz="1800" kern="100">
                          <a:effectLst/>
                        </a:rPr>
                        <a:t>100</a:t>
                      </a:r>
                      <a:endParaRPr lang="zh-CN" sz="1800" kern="100">
                        <a:effectLst/>
                        <a:latin typeface="Times New Roman"/>
                        <a:ea typeface="宋体"/>
                      </a:endParaRPr>
                    </a:p>
                  </a:txBody>
                  <a:tcPr marL="68580" marR="68580" marT="0" marB="0"/>
                </a:tc>
              </a:tr>
              <a:tr h="522144">
                <a:tc vMerge="1">
                  <a:txBody>
                    <a:bodyPr/>
                    <a:lstStyle/>
                    <a:p>
                      <a:endParaRPr lang="zh-CN" altLang="en-US"/>
                    </a:p>
                  </a:txBody>
                  <a:tcPr/>
                </a:tc>
                <a:tc>
                  <a:txBody>
                    <a:bodyPr/>
                    <a:lstStyle/>
                    <a:p>
                      <a:pPr algn="just">
                        <a:lnSpc>
                          <a:spcPct val="150000"/>
                        </a:lnSpc>
                        <a:spcAft>
                          <a:spcPts val="0"/>
                        </a:spcAft>
                      </a:pPr>
                      <a:r>
                        <a:rPr lang="zh-CN" sz="1800" kern="100" dirty="0">
                          <a:effectLst/>
                        </a:rPr>
                        <a:t>合计</a:t>
                      </a:r>
                      <a:endParaRPr lang="zh-CN" sz="1800" kern="100" dirty="0">
                        <a:effectLst/>
                        <a:latin typeface="Times New Roman"/>
                        <a:ea typeface="宋体"/>
                      </a:endParaRPr>
                    </a:p>
                  </a:txBody>
                  <a:tcPr marL="68580" marR="68580" marT="0" marB="0"/>
                </a:tc>
                <a:tc>
                  <a:txBody>
                    <a:bodyPr/>
                    <a:lstStyle/>
                    <a:p>
                      <a:pPr algn="just">
                        <a:lnSpc>
                          <a:spcPct val="150000"/>
                        </a:lnSpc>
                        <a:spcAft>
                          <a:spcPts val="0"/>
                        </a:spcAft>
                      </a:pPr>
                      <a:r>
                        <a:rPr lang="en-US" sz="1800" kern="100" dirty="0">
                          <a:effectLst/>
                        </a:rPr>
                        <a:t>30</a:t>
                      </a:r>
                      <a:endParaRPr lang="zh-CN" sz="1800" kern="100" dirty="0">
                        <a:effectLst/>
                        <a:latin typeface="Times New Roman"/>
                        <a:ea typeface="宋体"/>
                      </a:endParaRPr>
                    </a:p>
                  </a:txBody>
                  <a:tcPr marL="68580" marR="68580" marT="0" marB="0"/>
                </a:tc>
                <a:tc>
                  <a:txBody>
                    <a:bodyPr/>
                    <a:lstStyle/>
                    <a:p>
                      <a:pPr algn="just">
                        <a:lnSpc>
                          <a:spcPct val="150000"/>
                        </a:lnSpc>
                        <a:spcAft>
                          <a:spcPts val="0"/>
                        </a:spcAft>
                      </a:pPr>
                      <a:r>
                        <a:rPr lang="en-US" sz="1800" kern="100" dirty="0">
                          <a:effectLst/>
                        </a:rPr>
                        <a:t>1060</a:t>
                      </a:r>
                      <a:endParaRPr lang="zh-CN" sz="1800" kern="100" dirty="0">
                        <a:effectLst/>
                        <a:latin typeface="Times New Roman"/>
                        <a:ea typeface="宋体"/>
                      </a:endParaRPr>
                    </a:p>
                  </a:txBody>
                  <a:tcPr marL="68580" marR="68580" marT="0" marB="0"/>
                </a:tc>
                <a:tc>
                  <a:txBody>
                    <a:bodyPr/>
                    <a:lstStyle/>
                    <a:p>
                      <a:pPr algn="just">
                        <a:lnSpc>
                          <a:spcPct val="150000"/>
                        </a:lnSpc>
                        <a:spcAft>
                          <a:spcPts val="0"/>
                        </a:spcAft>
                      </a:pPr>
                      <a:r>
                        <a:rPr lang="en-US" sz="1800" kern="100" dirty="0">
                          <a:effectLst/>
                        </a:rPr>
                        <a:t>1090</a:t>
                      </a:r>
                      <a:endParaRPr lang="zh-CN" sz="1800" kern="100" dirty="0">
                        <a:effectLst/>
                        <a:latin typeface="Times New Roman"/>
                        <a:ea typeface="宋体"/>
                      </a:endParaRPr>
                    </a:p>
                  </a:txBody>
                  <a:tcPr marL="68580" marR="68580" marT="0" marB="0"/>
                </a:tc>
              </a:tr>
            </a:tbl>
          </a:graphicData>
        </a:graphic>
      </p:graphicFrame>
      <mc:AlternateContent xmlns:mc="http://schemas.openxmlformats.org/markup-compatibility/2006" xmlns:a14="http://schemas.microsoft.com/office/drawing/2010/main">
        <mc:Choice Requires="a14">
          <p:sp>
            <p:nvSpPr>
              <p:cNvPr id="6" name="TextBox 5"/>
              <p:cNvSpPr txBox="1"/>
              <p:nvPr/>
            </p:nvSpPr>
            <p:spPr>
              <a:xfrm>
                <a:off x="1475656" y="4725144"/>
                <a:ext cx="7488832" cy="1509965"/>
              </a:xfrm>
              <a:prstGeom prst="rect">
                <a:avLst/>
              </a:prstGeom>
              <a:noFill/>
            </p:spPr>
            <p:txBody>
              <a:bodyPr wrap="square" rtlCol="0">
                <a:spAutoFit/>
              </a:bodyPr>
              <a:lstStyle/>
              <a:p>
                <a:r>
                  <a:rPr lang="zh-CN" altLang="zh-CN" sz="3200" dirty="0" smtClean="0"/>
                  <a:t>容易算出该地犯罪率的无偏估计为</a:t>
                </a:r>
                <a:r>
                  <a:rPr lang="zh-CN" altLang="en-US" sz="3200" dirty="0" smtClean="0"/>
                  <a:t>：</a:t>
                </a:r>
                <a:endParaRPr lang="en-US" altLang="zh-CN" sz="3200" dirty="0" smtClean="0"/>
              </a:p>
              <a:p>
                <a:pPr/>
                <a14:m>
                  <m:oMathPara xmlns:m="http://schemas.openxmlformats.org/officeDocument/2006/math">
                    <m:oMathParaPr>
                      <m:jc m:val="centerGroup"/>
                    </m:oMathParaPr>
                    <m:oMath xmlns:m="http://schemas.openxmlformats.org/officeDocument/2006/math">
                      <m:f>
                        <m:fPr>
                          <m:ctrlPr>
                            <a:rPr lang="en-US" altLang="zh-CN" sz="3200" i="1" smtClean="0">
                              <a:latin typeface="Cambria Math" panose="02040503050406030204" pitchFamily="18" charset="0"/>
                            </a:rPr>
                          </m:ctrlPr>
                        </m:fPr>
                        <m:num>
                          <m:r>
                            <a:rPr lang="en-US" altLang="zh-CN" sz="3200" b="0" i="1" smtClean="0">
                              <a:latin typeface="Cambria Math"/>
                            </a:rPr>
                            <m:t>99000</m:t>
                          </m:r>
                        </m:num>
                        <m:den>
                          <m:r>
                            <a:rPr lang="en-US" altLang="zh-CN" sz="3200" b="0" i="1" smtClean="0">
                              <a:latin typeface="Cambria Math"/>
                            </a:rPr>
                            <m:t>100000</m:t>
                          </m:r>
                        </m:den>
                      </m:f>
                      <m:r>
                        <a:rPr lang="en-US" altLang="zh-CN" sz="3200" i="1" smtClean="0">
                          <a:latin typeface="Cambria Math"/>
                          <a:ea typeface="Cambria Math"/>
                        </a:rPr>
                        <m:t>×</m:t>
                      </m:r>
                      <m:f>
                        <m:fPr>
                          <m:ctrlPr>
                            <a:rPr lang="en-US" altLang="zh-CN" sz="3200" i="1" smtClean="0">
                              <a:latin typeface="Cambria Math" panose="02040503050406030204" pitchFamily="18" charset="0"/>
                              <a:ea typeface="Cambria Math"/>
                            </a:rPr>
                          </m:ctrlPr>
                        </m:fPr>
                        <m:num>
                          <m:r>
                            <a:rPr lang="en-US" altLang="zh-CN" sz="3200" b="0" i="1" smtClean="0">
                              <a:latin typeface="Cambria Math"/>
                              <a:ea typeface="Cambria Math"/>
                            </a:rPr>
                            <m:t>20</m:t>
                          </m:r>
                        </m:num>
                        <m:den>
                          <m:r>
                            <a:rPr lang="en-US" altLang="zh-CN" sz="3200" b="0" i="1" smtClean="0">
                              <a:latin typeface="Cambria Math"/>
                              <a:ea typeface="Cambria Math"/>
                            </a:rPr>
                            <m:t>990</m:t>
                          </m:r>
                        </m:den>
                      </m:f>
                      <m:r>
                        <a:rPr lang="en-US" altLang="zh-CN" sz="3200" b="0" i="0" smtClean="0">
                          <a:latin typeface="Cambria Math"/>
                          <a:ea typeface="Cambria Math"/>
                        </a:rPr>
                        <m:t>+</m:t>
                      </m:r>
                      <m:f>
                        <m:fPr>
                          <m:ctrlPr>
                            <a:rPr lang="en-US" altLang="zh-CN" sz="3200" b="0" i="1" smtClean="0">
                              <a:latin typeface="Cambria Math" panose="02040503050406030204" pitchFamily="18" charset="0"/>
                              <a:ea typeface="Cambria Math"/>
                            </a:rPr>
                          </m:ctrlPr>
                        </m:fPr>
                        <m:num>
                          <m:r>
                            <a:rPr lang="en-US" altLang="zh-CN" sz="3200" b="0" i="1" smtClean="0">
                              <a:latin typeface="Cambria Math"/>
                              <a:ea typeface="Cambria Math"/>
                            </a:rPr>
                            <m:t>1000</m:t>
                          </m:r>
                        </m:num>
                        <m:den>
                          <m:r>
                            <a:rPr lang="en-US" altLang="zh-CN" sz="3200" b="0" i="1" smtClean="0">
                              <a:latin typeface="Cambria Math"/>
                              <a:ea typeface="Cambria Math"/>
                            </a:rPr>
                            <m:t>100000</m:t>
                          </m:r>
                        </m:den>
                      </m:f>
                      <m:r>
                        <a:rPr lang="en-US" altLang="zh-CN" sz="3200" b="0" i="1" smtClean="0">
                          <a:latin typeface="Cambria Math"/>
                          <a:ea typeface="Cambria Math"/>
                        </a:rPr>
                        <m:t>×</m:t>
                      </m:r>
                      <m:f>
                        <m:fPr>
                          <m:ctrlPr>
                            <a:rPr lang="en-US" altLang="zh-CN" sz="3200" b="0" i="1" smtClean="0">
                              <a:latin typeface="Cambria Math" panose="02040503050406030204" pitchFamily="18" charset="0"/>
                              <a:ea typeface="Cambria Math"/>
                            </a:rPr>
                          </m:ctrlPr>
                        </m:fPr>
                        <m:num>
                          <m:r>
                            <a:rPr lang="en-US" altLang="zh-CN" sz="3200" b="0" i="1" smtClean="0">
                              <a:latin typeface="Cambria Math"/>
                              <a:ea typeface="Cambria Math"/>
                            </a:rPr>
                            <m:t>10</m:t>
                          </m:r>
                        </m:num>
                        <m:den>
                          <m:r>
                            <a:rPr lang="en-US" altLang="zh-CN" sz="3200" b="0" i="1" smtClean="0">
                              <a:latin typeface="Cambria Math"/>
                              <a:ea typeface="Cambria Math"/>
                            </a:rPr>
                            <m:t>100</m:t>
                          </m:r>
                        </m:den>
                      </m:f>
                      <m:r>
                        <a:rPr lang="en-US" altLang="zh-CN" sz="3200" b="0" i="1" smtClean="0">
                          <a:latin typeface="Cambria Math"/>
                          <a:ea typeface="Cambria Math"/>
                        </a:rPr>
                        <m:t>=21</m:t>
                      </m:r>
                      <m:r>
                        <m:rPr>
                          <m:nor/>
                        </m:rPr>
                        <a:rPr lang="en-US" altLang="zh-CN" sz="3200"/>
                        <m:t>‰</m:t>
                      </m:r>
                    </m:oMath>
                  </m:oMathPara>
                </a14:m>
                <a:endParaRPr lang="en-US" altLang="zh-CN" sz="3200" dirty="0" smtClean="0">
                  <a:ea typeface="Cambria Math"/>
                </a:endParaRPr>
              </a:p>
            </p:txBody>
          </p:sp>
        </mc:Choice>
        <mc:Fallback xmlns="">
          <p:sp>
            <p:nvSpPr>
              <p:cNvPr id="6" name="TextBox 5"/>
              <p:cNvSpPr txBox="1">
                <a:spLocks noRot="1" noChangeAspect="1" noMove="1" noResize="1" noEditPoints="1" noAdjustHandles="1" noChangeArrowheads="1" noChangeShapeType="1" noTextEdit="1"/>
              </p:cNvSpPr>
              <p:nvPr/>
            </p:nvSpPr>
            <p:spPr>
              <a:xfrm>
                <a:off x="1475656" y="4725144"/>
                <a:ext cx="7488832" cy="1509965"/>
              </a:xfrm>
              <a:prstGeom prst="rect">
                <a:avLst/>
              </a:prstGeom>
              <a:blipFill rotWithShape="1">
                <a:blip r:embed="rId2"/>
                <a:stretch>
                  <a:fillRect l="-2034" t="-6048"/>
                </a:stretch>
              </a:blipFill>
            </p:spPr>
            <p:txBody>
              <a:bodyPr/>
              <a:lstStyle/>
              <a:p>
                <a:r>
                  <a:rPr lang="zh-CN" altLang="en-US">
                    <a:noFill/>
                  </a:rPr>
                  <a:t> </a:t>
                </a:r>
              </a:p>
            </p:txBody>
          </p:sp>
        </mc:Fallback>
      </mc:AlternateContent>
    </p:spTree>
    <p:extLst>
      <p:ext uri="{BB962C8B-B14F-4D97-AF65-F5344CB8AC3E}">
        <p14:creationId xmlns:p14="http://schemas.microsoft.com/office/powerpoint/2010/main" val="2531719946"/>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内容占位符 2"/>
              <p:cNvSpPr>
                <a:spLocks noGrp="1"/>
              </p:cNvSpPr>
              <p:nvPr>
                <p:ph idx="1"/>
              </p:nvPr>
            </p:nvSpPr>
            <p:spPr>
              <a:xfrm>
                <a:off x="467544" y="2017712"/>
                <a:ext cx="8487544" cy="4840287"/>
              </a:xfrm>
            </p:spPr>
            <p:txBody>
              <a:bodyPr/>
              <a:lstStyle/>
              <a:p>
                <a:r>
                  <a:rPr lang="zh-CN" altLang="en-US" dirty="0" smtClean="0"/>
                  <a:t>但上表直观显示的犯罪率为</a:t>
                </a:r>
                <a14:m>
                  <m:oMath xmlns:m="http://schemas.openxmlformats.org/officeDocument/2006/math">
                    <m:f>
                      <m:fPr>
                        <m:ctrlPr>
                          <a:rPr lang="en-US" altLang="zh-CN" i="1" smtClean="0">
                            <a:latin typeface="Cambria Math" panose="02040503050406030204" pitchFamily="18" charset="0"/>
                          </a:rPr>
                        </m:ctrlPr>
                      </m:fPr>
                      <m:num>
                        <m:r>
                          <a:rPr lang="en-US" altLang="zh-CN" b="0" i="1" smtClean="0">
                            <a:latin typeface="Cambria Math"/>
                          </a:rPr>
                          <m:t>30</m:t>
                        </m:r>
                      </m:num>
                      <m:den>
                        <m:r>
                          <a:rPr lang="en-US" altLang="zh-CN" b="0" i="1" smtClean="0">
                            <a:latin typeface="Cambria Math"/>
                          </a:rPr>
                          <m:t>1090</m:t>
                        </m:r>
                      </m:den>
                    </m:f>
                    <m:r>
                      <a:rPr lang="en-US" altLang="zh-CN" b="0" i="1" smtClean="0">
                        <a:latin typeface="Cambria Math"/>
                      </a:rPr>
                      <m:t>=27.5</m:t>
                    </m:r>
                    <m:r>
                      <m:rPr>
                        <m:nor/>
                      </m:rPr>
                      <a:rPr lang="en-US" altLang="zh-CN"/>
                      <m:t>‰</m:t>
                    </m:r>
                  </m:oMath>
                </a14:m>
                <a:r>
                  <a:rPr lang="zh-CN" altLang="en-US" dirty="0" smtClean="0"/>
                  <a:t>，明显大于</a:t>
                </a:r>
                <a:r>
                  <a:rPr lang="en-US" altLang="zh-CN" dirty="0" smtClean="0"/>
                  <a:t>21</a:t>
                </a:r>
                <a:r>
                  <a:rPr lang="zh-CN" altLang="zh-CN" dirty="0" smtClean="0"/>
                  <a:t>‰</a:t>
                </a:r>
                <a:r>
                  <a:rPr lang="zh-CN" altLang="en-US" dirty="0" smtClean="0"/>
                  <a:t>，其原因在于样本中完整家庭的观察值权数远远大于不完整家庭观测值的权数，此时，直接使用传统的卡方检验法显然不合适。</a:t>
                </a:r>
                <a:endParaRPr lang="en-US" altLang="zh-CN" dirty="0" smtClean="0"/>
              </a:p>
              <a:p>
                <a:r>
                  <a:rPr lang="en-US" altLang="zh-CN" dirty="0"/>
                  <a:t> </a:t>
                </a:r>
                <a:r>
                  <a:rPr lang="en-US" altLang="zh-CN" dirty="0" smtClean="0"/>
                  <a:t>   </a:t>
                </a:r>
                <a:r>
                  <a:rPr lang="zh-CN" altLang="en-US" dirty="0" smtClean="0"/>
                  <a:t>当样本观测值</a:t>
                </a:r>
                <a:r>
                  <a:rPr lang="zh-CN" altLang="zh-CN" dirty="0"/>
                  <a:t>权数不完全相等时，进行列联表分析应该使用一些改进的方法，所有改进方法的共同点是</a:t>
                </a:r>
                <a:r>
                  <a:rPr lang="zh-CN" altLang="zh-CN" dirty="0" smtClean="0"/>
                  <a:t>构造</a:t>
                </a:r>
                <a:r>
                  <a:rPr lang="zh-CN" altLang="en-US" dirty="0" smtClean="0"/>
                  <a:t>下</a:t>
                </a:r>
                <a:r>
                  <a:rPr lang="zh-CN" altLang="zh-CN" dirty="0" smtClean="0"/>
                  <a:t>所</a:t>
                </a:r>
                <a:r>
                  <a:rPr lang="zh-CN" altLang="zh-CN" dirty="0"/>
                  <a:t>示的</a:t>
                </a:r>
                <a:r>
                  <a:rPr lang="zh-CN" altLang="zh-CN" dirty="0" smtClean="0"/>
                  <a:t>列联表</a:t>
                </a:r>
                <a:r>
                  <a:rPr lang="zh-CN" altLang="en-US" dirty="0" smtClean="0"/>
                  <a:t>：</a:t>
                </a:r>
                <a:endParaRPr lang="zh-CN" altLang="en-US" dirty="0"/>
              </a:p>
            </p:txBody>
          </p:sp>
        </mc:Choice>
        <mc:Fallback xmlns="">
          <p:sp>
            <p:nvSpPr>
              <p:cNvPr id="3" name="内容占位符 2"/>
              <p:cNvSpPr>
                <a:spLocks noGrp="1" noRot="1" noChangeAspect="1" noMove="1" noResize="1" noEditPoints="1" noAdjustHandles="1" noChangeArrowheads="1" noChangeShapeType="1" noTextEdit="1"/>
              </p:cNvSpPr>
              <p:nvPr>
                <p:ph idx="1"/>
              </p:nvPr>
            </p:nvSpPr>
            <p:spPr>
              <a:xfrm>
                <a:off x="467544" y="2017712"/>
                <a:ext cx="8487544" cy="4840287"/>
              </a:xfrm>
              <a:blipFill rotWithShape="1">
                <a:blip r:embed="rId2"/>
                <a:stretch>
                  <a:fillRect l="-1868" t="-252" r="-1149"/>
                </a:stretch>
              </a:blipFill>
            </p:spPr>
            <p:txBody>
              <a:bodyPr/>
              <a:lstStyle/>
              <a:p>
                <a:r>
                  <a:rPr lang="zh-CN" altLang="en-US">
                    <a:noFill/>
                  </a:rPr>
                  <a:t> </a:t>
                </a:r>
              </a:p>
            </p:txBody>
          </p:sp>
        </mc:Fallback>
      </mc:AlternateContent>
    </p:spTree>
    <p:extLst>
      <p:ext uri="{BB962C8B-B14F-4D97-AF65-F5344CB8AC3E}">
        <p14:creationId xmlns:p14="http://schemas.microsoft.com/office/powerpoint/2010/main" val="1167609069"/>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4" name="内容占位符 3"/>
              <p:cNvGraphicFramePr>
                <a:graphicFrameLocks noGrp="1"/>
              </p:cNvGraphicFramePr>
              <p:nvPr>
                <p:ph idx="1"/>
                <p:extLst>
                  <p:ext uri="{D42A27DB-BD31-4B8C-83A1-F6EECF244321}">
                    <p14:modId xmlns:p14="http://schemas.microsoft.com/office/powerpoint/2010/main" val="3273030145"/>
                  </p:ext>
                </p:extLst>
              </p:nvPr>
            </p:nvGraphicFramePr>
            <p:xfrm>
              <a:off x="611560" y="1988840"/>
              <a:ext cx="8271522" cy="2499959"/>
            </p:xfrm>
            <a:graphic>
              <a:graphicData uri="http://schemas.openxmlformats.org/drawingml/2006/table">
                <a:tbl>
                  <a:tblPr firstRow="1" firstCol="1" lastRow="1" lastCol="1" bandRow="1" bandCol="1">
                    <a:tableStyleId>{5C22544A-7EE6-4342-B048-85BDC9FD1C3A}</a:tableStyleId>
                  </a:tblPr>
                  <a:tblGrid>
                    <a:gridCol w="1378587"/>
                    <a:gridCol w="1378587"/>
                    <a:gridCol w="1378587"/>
                    <a:gridCol w="1378587"/>
                    <a:gridCol w="1378587"/>
                    <a:gridCol w="1378587"/>
                  </a:tblGrid>
                  <a:tr h="403102">
                    <a:tc>
                      <a:txBody>
                        <a:bodyPr/>
                        <a:lstStyle/>
                        <a:p>
                          <a:pPr algn="just">
                            <a:lnSpc>
                              <a:spcPct val="150000"/>
                            </a:lnSpc>
                            <a:spcAft>
                              <a:spcPts val="0"/>
                            </a:spcAft>
                          </a:pPr>
                          <a:r>
                            <a:rPr lang="en-US" sz="1050" kern="100" dirty="0">
                              <a:effectLst/>
                            </a:rPr>
                            <a:t> </a:t>
                          </a:r>
                          <a:endParaRPr lang="zh-CN" sz="1050" kern="100" dirty="0">
                            <a:effectLst/>
                            <a:latin typeface="Times New Roman"/>
                            <a:ea typeface="宋体"/>
                          </a:endParaRPr>
                        </a:p>
                      </a:txBody>
                      <a:tcPr marL="68580" marR="68580" marT="0" marB="0"/>
                    </a:tc>
                    <a:tc>
                      <a:txBody>
                        <a:bodyPr/>
                        <a:lstStyle/>
                        <a:p>
                          <a:pPr algn="just">
                            <a:lnSpc>
                              <a:spcPct val="150000"/>
                            </a:lnSpc>
                            <a:spcAft>
                              <a:spcPts val="0"/>
                            </a:spcAft>
                          </a:pPr>
                          <a:r>
                            <a:rPr lang="en-US" sz="1800" kern="100" dirty="0">
                              <a:effectLst/>
                            </a:rPr>
                            <a:t>1</a:t>
                          </a:r>
                          <a:endParaRPr lang="zh-CN" sz="1800" kern="100" dirty="0">
                            <a:effectLst/>
                            <a:latin typeface="Times New Roman"/>
                            <a:ea typeface="宋体"/>
                          </a:endParaRPr>
                        </a:p>
                      </a:txBody>
                      <a:tcPr marL="68580" marR="68580" marT="0" marB="0"/>
                    </a:tc>
                    <a:tc>
                      <a:txBody>
                        <a:bodyPr/>
                        <a:lstStyle/>
                        <a:p>
                          <a:pPr algn="just">
                            <a:lnSpc>
                              <a:spcPct val="150000"/>
                            </a:lnSpc>
                            <a:spcAft>
                              <a:spcPts val="0"/>
                            </a:spcAft>
                          </a:pPr>
                          <a:r>
                            <a:rPr lang="en-US" sz="1800" kern="100">
                              <a:effectLst/>
                            </a:rPr>
                            <a:t>2</a:t>
                          </a:r>
                          <a:endParaRPr lang="zh-CN" sz="1800" kern="100">
                            <a:effectLst/>
                            <a:latin typeface="Times New Roman"/>
                            <a:ea typeface="宋体"/>
                          </a:endParaRPr>
                        </a:p>
                      </a:txBody>
                      <a:tcPr marL="68580" marR="68580" marT="0" marB="0"/>
                    </a:tc>
                    <a:tc>
                      <a:txBody>
                        <a:bodyPr/>
                        <a:lstStyle/>
                        <a:p>
                          <a:pPr algn="ctr">
                            <a:lnSpc>
                              <a:spcPct val="150000"/>
                            </a:lnSpc>
                            <a:spcAft>
                              <a:spcPts val="0"/>
                            </a:spcAft>
                          </a:pPr>
                          <a:r>
                            <a:rPr lang="zh-CN" sz="1800" kern="100">
                              <a:effectLst/>
                            </a:rPr>
                            <a:t>…</a:t>
                          </a:r>
                          <a:endParaRPr lang="zh-CN" sz="1800" kern="100">
                            <a:effectLst/>
                            <a:latin typeface="Times New Roman"/>
                            <a:ea typeface="宋体"/>
                          </a:endParaRPr>
                        </a:p>
                      </a:txBody>
                      <a:tcPr marL="68580" marR="68580" marT="0" marB="0" anchor="ctr"/>
                    </a:tc>
                    <a:tc>
                      <a:txBody>
                        <a:bodyPr/>
                        <a:lstStyle/>
                        <a:p>
                          <a:pPr algn="just">
                            <a:lnSpc>
                              <a:spcPct val="150000"/>
                            </a:lnSpc>
                            <a:spcAft>
                              <a:spcPts val="0"/>
                            </a:spcAft>
                          </a:pPr>
                          <a:r>
                            <a:rPr lang="en-US" sz="1800" kern="100" dirty="0" smtClean="0">
                              <a:effectLst/>
                              <a:latin typeface="Times New Roman"/>
                              <a:ea typeface="宋体"/>
                            </a:rPr>
                            <a:t>c</a:t>
                          </a:r>
                          <a:endParaRPr lang="en-US" sz="1800" kern="100" dirty="0">
                            <a:effectLst/>
                            <a:latin typeface="Times New Roman"/>
                            <a:ea typeface="宋体"/>
                          </a:endParaRPr>
                        </a:p>
                      </a:txBody>
                      <a:tcPr marL="68580" marR="68580" marT="0" marB="0"/>
                    </a:tc>
                    <a:tc>
                      <a:txBody>
                        <a:bodyPr/>
                        <a:lstStyle/>
                        <a:p>
                          <a:pPr algn="just">
                            <a:lnSpc>
                              <a:spcPct val="150000"/>
                            </a:lnSpc>
                            <a:spcAft>
                              <a:spcPts val="0"/>
                            </a:spcAft>
                          </a:pPr>
                          <a:r>
                            <a:rPr lang="en-US" sz="1800" kern="100">
                              <a:effectLst/>
                            </a:rPr>
                            <a:t> </a:t>
                          </a:r>
                          <a:endParaRPr lang="zh-CN" sz="1800" kern="100">
                            <a:effectLst/>
                            <a:latin typeface="Times New Roman"/>
                            <a:ea typeface="宋体"/>
                          </a:endParaRPr>
                        </a:p>
                      </a:txBody>
                      <a:tcPr marL="68580" marR="68580" marT="0" marB="0"/>
                    </a:tc>
                  </a:tr>
                  <a:tr h="403102">
                    <a:tc>
                      <a:txBody>
                        <a:bodyPr/>
                        <a:lstStyle/>
                        <a:p>
                          <a:pPr algn="ctr">
                            <a:lnSpc>
                              <a:spcPct val="150000"/>
                            </a:lnSpc>
                            <a:spcAft>
                              <a:spcPts val="0"/>
                            </a:spcAft>
                          </a:pPr>
                          <a:r>
                            <a:rPr lang="en-US" sz="1800" kern="100" dirty="0">
                              <a:effectLst/>
                            </a:rPr>
                            <a:t>1</a:t>
                          </a:r>
                          <a:endParaRPr lang="zh-CN" sz="1800" kern="100" dirty="0">
                            <a:effectLst/>
                            <a:latin typeface="Times New Roman"/>
                            <a:ea typeface="宋体"/>
                          </a:endParaRPr>
                        </a:p>
                      </a:txBody>
                      <a:tcPr marL="68580" marR="68580" marT="0" marB="0" anchor="ctr"/>
                    </a:tc>
                    <a:tc>
                      <a:txBody>
                        <a:bodyPr/>
                        <a:lstStyle/>
                        <a:p>
                          <a:pPr algn="just">
                            <a:lnSpc>
                              <a:spcPct val="150000"/>
                            </a:lnSpc>
                            <a:spcAft>
                              <a:spcPts val="0"/>
                            </a:spcAft>
                          </a:pPr>
                          <a14:m>
                            <m:oMathPara xmlns:m="http://schemas.openxmlformats.org/officeDocument/2006/math">
                              <m:oMathParaPr>
                                <m:jc m:val="centerGroup"/>
                              </m:oMathParaPr>
                              <m:oMath xmlns:m="http://schemas.openxmlformats.org/officeDocument/2006/math">
                                <m:sSub>
                                  <m:sSubPr>
                                    <m:ctrlPr>
                                      <a:rPr lang="en-US" altLang="zh-CN" sz="1800" i="1" kern="100" smtClean="0">
                                        <a:effectLst/>
                                        <a:latin typeface="Cambria Math" panose="02040503050406030204" pitchFamily="18" charset="0"/>
                                        <a:ea typeface="宋体"/>
                                      </a:rPr>
                                    </m:ctrlPr>
                                  </m:sSubPr>
                                  <m:e>
                                    <m:acc>
                                      <m:accPr>
                                        <m:chr m:val="̂"/>
                                        <m:ctrlPr>
                                          <a:rPr lang="en-US" altLang="zh-CN" sz="1800" i="1" kern="100" smtClean="0">
                                            <a:effectLst/>
                                            <a:latin typeface="Cambria Math" panose="02040503050406030204" pitchFamily="18" charset="0"/>
                                            <a:ea typeface="+mn-ea"/>
                                          </a:rPr>
                                        </m:ctrlPr>
                                      </m:accPr>
                                      <m:e>
                                        <m:r>
                                          <a:rPr lang="en-US" altLang="zh-CN" sz="1800" b="0" i="1" kern="100" smtClean="0">
                                            <a:effectLst/>
                                            <a:latin typeface="Cambria Math"/>
                                            <a:ea typeface="+mn-ea"/>
                                          </a:rPr>
                                          <m:t>𝑝</m:t>
                                        </m:r>
                                      </m:e>
                                    </m:acc>
                                  </m:e>
                                  <m:sub>
                                    <m:r>
                                      <a:rPr lang="en-US" altLang="zh-CN" sz="1800" b="0" i="1" kern="100" smtClean="0">
                                        <a:effectLst/>
                                        <a:latin typeface="Cambria Math"/>
                                        <a:ea typeface="宋体"/>
                                      </a:rPr>
                                      <m:t>11</m:t>
                                    </m:r>
                                  </m:sub>
                                </m:sSub>
                              </m:oMath>
                            </m:oMathPara>
                          </a14:m>
                          <a:endParaRPr lang="en-US" sz="1800" kern="100" dirty="0">
                            <a:effectLst/>
                            <a:latin typeface="Times New Roman"/>
                            <a:ea typeface="宋体"/>
                          </a:endParaRPr>
                        </a:p>
                      </a:txBody>
                      <a:tcPr marL="68580" marR="68580" marT="0" marB="0"/>
                    </a:tc>
                    <a:tc>
                      <a:txBody>
                        <a:bodyPr/>
                        <a:lstStyle/>
                        <a:p>
                          <a:pPr algn="just">
                            <a:lnSpc>
                              <a:spcPct val="150000"/>
                            </a:lnSpc>
                            <a:spcAft>
                              <a:spcPts val="0"/>
                            </a:spcAft>
                          </a:pPr>
                          <a14:m>
                            <m:oMathPara xmlns:m="http://schemas.openxmlformats.org/officeDocument/2006/math">
                              <m:oMathParaPr>
                                <m:jc m:val="centerGroup"/>
                              </m:oMathParaPr>
                              <m:oMath xmlns:m="http://schemas.openxmlformats.org/officeDocument/2006/math">
                                <m:sSub>
                                  <m:sSubPr>
                                    <m:ctrlPr>
                                      <a:rPr lang="en-US" altLang="zh-CN" sz="1800" i="1" kern="100" smtClean="0">
                                        <a:effectLst/>
                                        <a:latin typeface="Cambria Math" panose="02040503050406030204" pitchFamily="18" charset="0"/>
                                        <a:ea typeface="+mn-ea"/>
                                      </a:rPr>
                                    </m:ctrlPr>
                                  </m:sSubPr>
                                  <m:e>
                                    <m:acc>
                                      <m:accPr>
                                        <m:chr m:val="̂"/>
                                        <m:ctrlPr>
                                          <a:rPr lang="en-US" altLang="zh-CN" sz="1800" i="1" kern="100" smtClean="0">
                                            <a:effectLst/>
                                            <a:latin typeface="Cambria Math" panose="02040503050406030204" pitchFamily="18" charset="0"/>
                                            <a:ea typeface="+mn-ea"/>
                                          </a:rPr>
                                        </m:ctrlPr>
                                      </m:accPr>
                                      <m:e>
                                        <m:r>
                                          <a:rPr lang="en-US" altLang="zh-CN" sz="1800" b="0" i="1" kern="100" smtClean="0">
                                            <a:effectLst/>
                                            <a:latin typeface="Cambria Math"/>
                                            <a:ea typeface="+mn-ea"/>
                                          </a:rPr>
                                          <m:t>𝑝</m:t>
                                        </m:r>
                                      </m:e>
                                    </m:acc>
                                  </m:e>
                                  <m:sub>
                                    <m:r>
                                      <a:rPr lang="en-US" altLang="zh-CN" sz="1800" b="0" i="1" kern="100" smtClean="0">
                                        <a:effectLst/>
                                        <a:latin typeface="Cambria Math"/>
                                        <a:ea typeface="+mn-ea"/>
                                      </a:rPr>
                                      <m:t>12</m:t>
                                    </m:r>
                                  </m:sub>
                                </m:sSub>
                              </m:oMath>
                            </m:oMathPara>
                          </a14:m>
                          <a:endParaRPr lang="en-US" sz="1800" kern="100" dirty="0">
                            <a:effectLst/>
                            <a:latin typeface="Times New Roman"/>
                            <a:ea typeface="宋体"/>
                          </a:endParaRPr>
                        </a:p>
                      </a:txBody>
                      <a:tcPr marL="68580" marR="68580" marT="0" marB="0"/>
                    </a:tc>
                    <a:tc>
                      <a:txBody>
                        <a:bodyPr/>
                        <a:lstStyle/>
                        <a:p>
                          <a:pPr algn="ctr">
                            <a:lnSpc>
                              <a:spcPct val="150000"/>
                            </a:lnSpc>
                            <a:spcAft>
                              <a:spcPts val="0"/>
                            </a:spcAft>
                          </a:pPr>
                          <a:r>
                            <a:rPr lang="zh-CN" sz="1800" kern="100">
                              <a:effectLst/>
                            </a:rPr>
                            <a:t>…</a:t>
                          </a:r>
                          <a:endParaRPr lang="zh-CN" sz="1800" kern="100">
                            <a:effectLst/>
                            <a:latin typeface="Times New Roman"/>
                            <a:ea typeface="宋体"/>
                          </a:endParaRPr>
                        </a:p>
                      </a:txBody>
                      <a:tcPr marL="68580" marR="68580" marT="0" marB="0" anchor="ctr"/>
                    </a:tc>
                    <a:tc>
                      <a:txBody>
                        <a:bodyPr/>
                        <a:lstStyle/>
                        <a:p>
                          <a:pPr algn="just">
                            <a:lnSpc>
                              <a:spcPct val="150000"/>
                            </a:lnSpc>
                            <a:spcAft>
                              <a:spcPts val="0"/>
                            </a:spcAft>
                          </a:pPr>
                          <a14:m>
                            <m:oMathPara xmlns:m="http://schemas.openxmlformats.org/officeDocument/2006/math">
                              <m:oMathParaPr>
                                <m:jc m:val="centerGroup"/>
                              </m:oMathParaPr>
                              <m:oMath xmlns:m="http://schemas.openxmlformats.org/officeDocument/2006/math">
                                <m:sSub>
                                  <m:sSubPr>
                                    <m:ctrlPr>
                                      <a:rPr lang="en-US" altLang="zh-CN" sz="1800" i="1" kern="100" smtClean="0">
                                        <a:effectLst/>
                                        <a:latin typeface="Cambria Math" panose="02040503050406030204" pitchFamily="18" charset="0"/>
                                        <a:ea typeface="+mn-ea"/>
                                      </a:rPr>
                                    </m:ctrlPr>
                                  </m:sSubPr>
                                  <m:e>
                                    <m:acc>
                                      <m:accPr>
                                        <m:chr m:val="̂"/>
                                        <m:ctrlPr>
                                          <a:rPr lang="en-US" altLang="zh-CN" sz="1800" i="1" kern="100" smtClean="0">
                                            <a:effectLst/>
                                            <a:latin typeface="Cambria Math" panose="02040503050406030204" pitchFamily="18" charset="0"/>
                                            <a:ea typeface="+mn-ea"/>
                                          </a:rPr>
                                        </m:ctrlPr>
                                      </m:accPr>
                                      <m:e>
                                        <m:r>
                                          <a:rPr lang="en-US" altLang="zh-CN" sz="1800" b="0" i="1" kern="100" smtClean="0">
                                            <a:effectLst/>
                                            <a:latin typeface="Cambria Math"/>
                                            <a:ea typeface="+mn-ea"/>
                                          </a:rPr>
                                          <m:t>𝑝</m:t>
                                        </m:r>
                                      </m:e>
                                    </m:acc>
                                  </m:e>
                                  <m:sub>
                                    <m:r>
                                      <a:rPr lang="en-US" altLang="zh-CN" sz="1800" b="0" i="1" kern="100" smtClean="0">
                                        <a:effectLst/>
                                        <a:latin typeface="Cambria Math"/>
                                        <a:ea typeface="+mn-ea"/>
                                      </a:rPr>
                                      <m:t>1</m:t>
                                    </m:r>
                                    <m:r>
                                      <a:rPr lang="en-US" altLang="zh-CN" sz="1800" b="0" i="1" kern="100" smtClean="0">
                                        <a:effectLst/>
                                        <a:latin typeface="Cambria Math"/>
                                        <a:ea typeface="+mn-ea"/>
                                      </a:rPr>
                                      <m:t>𝑐</m:t>
                                    </m:r>
                                  </m:sub>
                                </m:sSub>
                              </m:oMath>
                            </m:oMathPara>
                          </a14:m>
                          <a:endParaRPr lang="en-US" sz="1800" kern="100" dirty="0">
                            <a:effectLst/>
                            <a:latin typeface="Times New Roman"/>
                            <a:ea typeface="宋体"/>
                          </a:endParaRPr>
                        </a:p>
                      </a:txBody>
                      <a:tcPr marL="68580" marR="68580" marT="0" marB="0"/>
                    </a:tc>
                    <a:tc>
                      <a:txBody>
                        <a:bodyPr/>
                        <a:lstStyle/>
                        <a:p>
                          <a:pPr algn="just">
                            <a:lnSpc>
                              <a:spcPct val="150000"/>
                            </a:lnSpc>
                            <a:spcAft>
                              <a:spcPts val="0"/>
                            </a:spcAft>
                          </a:pPr>
                          <a14:m>
                            <m:oMathPara xmlns:m="http://schemas.openxmlformats.org/officeDocument/2006/math">
                              <m:oMathParaPr>
                                <m:jc m:val="centerGroup"/>
                              </m:oMathParaPr>
                              <m:oMath xmlns:m="http://schemas.openxmlformats.org/officeDocument/2006/math">
                                <m:sSub>
                                  <m:sSubPr>
                                    <m:ctrlPr>
                                      <a:rPr lang="en-US" altLang="zh-CN" sz="1800" i="1" kern="100" smtClean="0">
                                        <a:effectLst/>
                                        <a:latin typeface="Cambria Math" panose="02040503050406030204" pitchFamily="18" charset="0"/>
                                        <a:ea typeface="+mn-ea"/>
                                      </a:rPr>
                                    </m:ctrlPr>
                                  </m:sSubPr>
                                  <m:e>
                                    <m:acc>
                                      <m:accPr>
                                        <m:chr m:val="̂"/>
                                        <m:ctrlPr>
                                          <a:rPr lang="en-US" altLang="zh-CN" sz="1800" i="1" kern="100" smtClean="0">
                                            <a:effectLst/>
                                            <a:latin typeface="Cambria Math" panose="02040503050406030204" pitchFamily="18" charset="0"/>
                                            <a:ea typeface="+mn-ea"/>
                                          </a:rPr>
                                        </m:ctrlPr>
                                      </m:accPr>
                                      <m:e>
                                        <m:r>
                                          <a:rPr lang="en-US" altLang="zh-CN" sz="1800" b="0" i="1" kern="100" smtClean="0">
                                            <a:effectLst/>
                                            <a:latin typeface="Cambria Math"/>
                                            <a:ea typeface="+mn-ea"/>
                                          </a:rPr>
                                          <m:t>𝑝</m:t>
                                        </m:r>
                                      </m:e>
                                    </m:acc>
                                  </m:e>
                                  <m:sub>
                                    <m:r>
                                      <a:rPr lang="en-US" altLang="zh-CN" sz="1800" b="0" i="1" kern="100" smtClean="0">
                                        <a:effectLst/>
                                        <a:latin typeface="Cambria Math"/>
                                        <a:ea typeface="+mn-ea"/>
                                      </a:rPr>
                                      <m:t>1+</m:t>
                                    </m:r>
                                  </m:sub>
                                </m:sSub>
                              </m:oMath>
                            </m:oMathPara>
                          </a14:m>
                          <a:endParaRPr lang="en-US" sz="1800" kern="100" dirty="0">
                            <a:effectLst/>
                            <a:latin typeface="Times New Roman"/>
                            <a:ea typeface="宋体"/>
                          </a:endParaRPr>
                        </a:p>
                      </a:txBody>
                      <a:tcPr marL="68580" marR="68580" marT="0" marB="0"/>
                    </a:tc>
                  </a:tr>
                  <a:tr h="345922">
                    <a:tc>
                      <a:txBody>
                        <a:bodyPr/>
                        <a:lstStyle/>
                        <a:p>
                          <a:pPr algn="ctr">
                            <a:lnSpc>
                              <a:spcPct val="150000"/>
                            </a:lnSpc>
                            <a:spcAft>
                              <a:spcPts val="0"/>
                            </a:spcAft>
                          </a:pPr>
                          <a:r>
                            <a:rPr lang="en-US" sz="1800" kern="100" dirty="0">
                              <a:effectLst/>
                            </a:rPr>
                            <a:t>2</a:t>
                          </a:r>
                          <a:endParaRPr lang="zh-CN" sz="1800" kern="100" dirty="0">
                            <a:effectLst/>
                            <a:latin typeface="Times New Roman"/>
                            <a:ea typeface="宋体"/>
                          </a:endParaRPr>
                        </a:p>
                      </a:txBody>
                      <a:tcPr marL="68580" marR="68580" marT="0" marB="0" anchor="ctr"/>
                    </a:tc>
                    <a:tc>
                      <a:txBody>
                        <a:bodyPr/>
                        <a:lstStyle/>
                        <a:p>
                          <a:pPr algn="just">
                            <a:lnSpc>
                              <a:spcPct val="150000"/>
                            </a:lnSpc>
                            <a:spcAft>
                              <a:spcPts val="0"/>
                            </a:spcAft>
                          </a:pPr>
                          <a14:m>
                            <m:oMathPara xmlns:m="http://schemas.openxmlformats.org/officeDocument/2006/math">
                              <m:oMathParaPr>
                                <m:jc m:val="centerGroup"/>
                              </m:oMathParaPr>
                              <m:oMath xmlns:m="http://schemas.openxmlformats.org/officeDocument/2006/math">
                                <m:sSub>
                                  <m:sSubPr>
                                    <m:ctrlPr>
                                      <a:rPr lang="en-US" altLang="zh-CN" sz="1800" i="1" kern="100" smtClean="0">
                                        <a:effectLst/>
                                        <a:latin typeface="Cambria Math" panose="02040503050406030204" pitchFamily="18" charset="0"/>
                                        <a:ea typeface="+mn-ea"/>
                                      </a:rPr>
                                    </m:ctrlPr>
                                  </m:sSubPr>
                                  <m:e>
                                    <m:acc>
                                      <m:accPr>
                                        <m:chr m:val="̂"/>
                                        <m:ctrlPr>
                                          <a:rPr lang="en-US" altLang="zh-CN" sz="1800" i="1" kern="100" smtClean="0">
                                            <a:effectLst/>
                                            <a:latin typeface="Cambria Math" panose="02040503050406030204" pitchFamily="18" charset="0"/>
                                            <a:ea typeface="+mn-ea"/>
                                          </a:rPr>
                                        </m:ctrlPr>
                                      </m:accPr>
                                      <m:e>
                                        <m:r>
                                          <a:rPr lang="en-US" altLang="zh-CN" sz="1800" b="0" i="1" kern="100" smtClean="0">
                                            <a:effectLst/>
                                            <a:latin typeface="Cambria Math"/>
                                            <a:ea typeface="+mn-ea"/>
                                          </a:rPr>
                                          <m:t>𝑝</m:t>
                                        </m:r>
                                      </m:e>
                                    </m:acc>
                                  </m:e>
                                  <m:sub>
                                    <m:r>
                                      <a:rPr lang="en-US" altLang="zh-CN" sz="1800" b="0" i="1" kern="100" smtClean="0">
                                        <a:effectLst/>
                                        <a:latin typeface="Cambria Math"/>
                                        <a:ea typeface="+mn-ea"/>
                                      </a:rPr>
                                      <m:t>21</m:t>
                                    </m:r>
                                  </m:sub>
                                </m:sSub>
                              </m:oMath>
                            </m:oMathPara>
                          </a14:m>
                          <a:endParaRPr lang="en-US" sz="1800" kern="100" dirty="0">
                            <a:effectLst/>
                            <a:latin typeface="Times New Roman"/>
                            <a:ea typeface="宋体"/>
                          </a:endParaRPr>
                        </a:p>
                      </a:txBody>
                      <a:tcPr marL="68580" marR="68580" marT="0" marB="0"/>
                    </a:tc>
                    <a:tc>
                      <a:txBody>
                        <a:bodyPr/>
                        <a:lstStyle/>
                        <a:p>
                          <a:pPr algn="just">
                            <a:lnSpc>
                              <a:spcPct val="150000"/>
                            </a:lnSpc>
                            <a:spcAft>
                              <a:spcPts val="0"/>
                            </a:spcAft>
                          </a:pPr>
                          <a14:m>
                            <m:oMathPara xmlns:m="http://schemas.openxmlformats.org/officeDocument/2006/math">
                              <m:oMathParaPr>
                                <m:jc m:val="centerGroup"/>
                              </m:oMathParaPr>
                              <m:oMath xmlns:m="http://schemas.openxmlformats.org/officeDocument/2006/math">
                                <m:sSub>
                                  <m:sSubPr>
                                    <m:ctrlPr>
                                      <a:rPr lang="en-US" altLang="zh-CN" sz="1800" i="1" kern="100" smtClean="0">
                                        <a:effectLst/>
                                        <a:latin typeface="Cambria Math" panose="02040503050406030204" pitchFamily="18" charset="0"/>
                                        <a:ea typeface="+mn-ea"/>
                                      </a:rPr>
                                    </m:ctrlPr>
                                  </m:sSubPr>
                                  <m:e>
                                    <m:acc>
                                      <m:accPr>
                                        <m:chr m:val="̂"/>
                                        <m:ctrlPr>
                                          <a:rPr lang="en-US" altLang="zh-CN" sz="1800" i="1" kern="100" smtClean="0">
                                            <a:effectLst/>
                                            <a:latin typeface="Cambria Math" panose="02040503050406030204" pitchFamily="18" charset="0"/>
                                            <a:ea typeface="+mn-ea"/>
                                          </a:rPr>
                                        </m:ctrlPr>
                                      </m:accPr>
                                      <m:e>
                                        <m:r>
                                          <a:rPr lang="en-US" altLang="zh-CN" sz="1800" b="0" i="1" kern="100" smtClean="0">
                                            <a:effectLst/>
                                            <a:latin typeface="Cambria Math"/>
                                            <a:ea typeface="+mn-ea"/>
                                          </a:rPr>
                                          <m:t>𝑝</m:t>
                                        </m:r>
                                      </m:e>
                                    </m:acc>
                                  </m:e>
                                  <m:sub>
                                    <m:r>
                                      <a:rPr lang="en-US" altLang="zh-CN" sz="1800" b="0" i="1" kern="100" smtClean="0">
                                        <a:effectLst/>
                                        <a:latin typeface="Cambria Math"/>
                                        <a:ea typeface="+mn-ea"/>
                                      </a:rPr>
                                      <m:t>22</m:t>
                                    </m:r>
                                  </m:sub>
                                </m:sSub>
                              </m:oMath>
                            </m:oMathPara>
                          </a14:m>
                          <a:endParaRPr lang="en-US" sz="1800" kern="100" dirty="0">
                            <a:effectLst/>
                            <a:latin typeface="Times New Roman"/>
                            <a:ea typeface="宋体"/>
                          </a:endParaRPr>
                        </a:p>
                      </a:txBody>
                      <a:tcPr marL="68580" marR="68580" marT="0" marB="0"/>
                    </a:tc>
                    <a:tc>
                      <a:txBody>
                        <a:bodyPr/>
                        <a:lstStyle/>
                        <a:p>
                          <a:pPr algn="ctr">
                            <a:lnSpc>
                              <a:spcPct val="150000"/>
                            </a:lnSpc>
                            <a:spcAft>
                              <a:spcPts val="0"/>
                            </a:spcAft>
                          </a:pPr>
                          <a:r>
                            <a:rPr lang="zh-CN" sz="1800" kern="100">
                              <a:effectLst/>
                            </a:rPr>
                            <a:t>…</a:t>
                          </a:r>
                          <a:endParaRPr lang="zh-CN" sz="1800" kern="100">
                            <a:effectLst/>
                            <a:latin typeface="Times New Roman"/>
                            <a:ea typeface="宋体"/>
                          </a:endParaRPr>
                        </a:p>
                      </a:txBody>
                      <a:tcPr marL="68580" marR="68580" marT="0" marB="0" anchor="ctr"/>
                    </a:tc>
                    <a:tc>
                      <a:txBody>
                        <a:bodyPr/>
                        <a:lstStyle/>
                        <a:p>
                          <a:pPr algn="just">
                            <a:lnSpc>
                              <a:spcPct val="150000"/>
                            </a:lnSpc>
                            <a:spcAft>
                              <a:spcPts val="0"/>
                            </a:spcAft>
                          </a:pPr>
                          <a14:m>
                            <m:oMathPara xmlns:m="http://schemas.openxmlformats.org/officeDocument/2006/math">
                              <m:oMathParaPr>
                                <m:jc m:val="centerGroup"/>
                              </m:oMathParaPr>
                              <m:oMath xmlns:m="http://schemas.openxmlformats.org/officeDocument/2006/math">
                                <m:sSub>
                                  <m:sSubPr>
                                    <m:ctrlPr>
                                      <a:rPr lang="en-US" altLang="zh-CN" sz="1800" i="1" kern="100" smtClean="0">
                                        <a:effectLst/>
                                        <a:latin typeface="Cambria Math" panose="02040503050406030204" pitchFamily="18" charset="0"/>
                                        <a:ea typeface="+mn-ea"/>
                                      </a:rPr>
                                    </m:ctrlPr>
                                  </m:sSubPr>
                                  <m:e>
                                    <m:acc>
                                      <m:accPr>
                                        <m:chr m:val="̂"/>
                                        <m:ctrlPr>
                                          <a:rPr lang="en-US" altLang="zh-CN" sz="1800" i="1" kern="100" smtClean="0">
                                            <a:effectLst/>
                                            <a:latin typeface="Cambria Math" panose="02040503050406030204" pitchFamily="18" charset="0"/>
                                            <a:ea typeface="+mn-ea"/>
                                          </a:rPr>
                                        </m:ctrlPr>
                                      </m:accPr>
                                      <m:e>
                                        <m:r>
                                          <a:rPr lang="en-US" altLang="zh-CN" sz="1800" b="0" i="1" kern="100" smtClean="0">
                                            <a:effectLst/>
                                            <a:latin typeface="Cambria Math"/>
                                            <a:ea typeface="+mn-ea"/>
                                          </a:rPr>
                                          <m:t>𝑝</m:t>
                                        </m:r>
                                      </m:e>
                                    </m:acc>
                                  </m:e>
                                  <m:sub>
                                    <m:r>
                                      <a:rPr lang="en-US" altLang="zh-CN" sz="1800" b="0" i="1" kern="100" smtClean="0">
                                        <a:effectLst/>
                                        <a:latin typeface="Cambria Math"/>
                                        <a:ea typeface="+mn-ea"/>
                                      </a:rPr>
                                      <m:t>2</m:t>
                                    </m:r>
                                    <m:r>
                                      <a:rPr lang="en-US" altLang="zh-CN" sz="1800" b="0" i="1" kern="100" smtClean="0">
                                        <a:effectLst/>
                                        <a:latin typeface="Cambria Math"/>
                                        <a:ea typeface="+mn-ea"/>
                                      </a:rPr>
                                      <m:t>𝑐</m:t>
                                    </m:r>
                                  </m:sub>
                                </m:sSub>
                              </m:oMath>
                            </m:oMathPara>
                          </a14:m>
                          <a:endParaRPr lang="en-US" sz="1800" kern="100" dirty="0">
                            <a:effectLst/>
                            <a:latin typeface="Times New Roman"/>
                            <a:ea typeface="宋体"/>
                          </a:endParaRPr>
                        </a:p>
                      </a:txBody>
                      <a:tcPr marL="68580" marR="68580" marT="0" marB="0"/>
                    </a:tc>
                    <a:tc>
                      <a:txBody>
                        <a:bodyPr/>
                        <a:lstStyle/>
                        <a:p>
                          <a:pPr algn="just">
                            <a:lnSpc>
                              <a:spcPct val="150000"/>
                            </a:lnSpc>
                            <a:spcAft>
                              <a:spcPts val="0"/>
                            </a:spcAft>
                          </a:pPr>
                          <a14:m>
                            <m:oMathPara xmlns:m="http://schemas.openxmlformats.org/officeDocument/2006/math">
                              <m:oMathParaPr>
                                <m:jc m:val="centerGroup"/>
                              </m:oMathParaPr>
                              <m:oMath xmlns:m="http://schemas.openxmlformats.org/officeDocument/2006/math">
                                <m:sSub>
                                  <m:sSubPr>
                                    <m:ctrlPr>
                                      <a:rPr lang="en-US" altLang="zh-CN" sz="1800" i="1" kern="100" smtClean="0">
                                        <a:effectLst/>
                                        <a:latin typeface="Cambria Math" panose="02040503050406030204" pitchFamily="18" charset="0"/>
                                        <a:ea typeface="+mn-ea"/>
                                      </a:rPr>
                                    </m:ctrlPr>
                                  </m:sSubPr>
                                  <m:e>
                                    <m:acc>
                                      <m:accPr>
                                        <m:chr m:val="̂"/>
                                        <m:ctrlPr>
                                          <a:rPr lang="en-US" altLang="zh-CN" sz="1800" i="1" kern="100" smtClean="0">
                                            <a:effectLst/>
                                            <a:latin typeface="Cambria Math" panose="02040503050406030204" pitchFamily="18" charset="0"/>
                                            <a:ea typeface="+mn-ea"/>
                                          </a:rPr>
                                        </m:ctrlPr>
                                      </m:accPr>
                                      <m:e>
                                        <m:r>
                                          <a:rPr lang="en-US" altLang="zh-CN" sz="1800" b="0" i="1" kern="100" smtClean="0">
                                            <a:effectLst/>
                                            <a:latin typeface="Cambria Math"/>
                                            <a:ea typeface="+mn-ea"/>
                                          </a:rPr>
                                          <m:t>𝑝</m:t>
                                        </m:r>
                                      </m:e>
                                    </m:acc>
                                  </m:e>
                                  <m:sub>
                                    <m:r>
                                      <a:rPr lang="en-US" altLang="zh-CN" sz="1800" b="0" i="1" kern="100" smtClean="0">
                                        <a:effectLst/>
                                        <a:latin typeface="Cambria Math"/>
                                        <a:ea typeface="+mn-ea"/>
                                      </a:rPr>
                                      <m:t>2+</m:t>
                                    </m:r>
                                  </m:sub>
                                </m:sSub>
                              </m:oMath>
                            </m:oMathPara>
                          </a14:m>
                          <a:endParaRPr lang="en-US" sz="1800" kern="100" dirty="0">
                            <a:effectLst/>
                            <a:latin typeface="Times New Roman"/>
                            <a:ea typeface="宋体"/>
                          </a:endParaRPr>
                        </a:p>
                      </a:txBody>
                      <a:tcPr marL="68580" marR="68580" marT="0" marB="0"/>
                    </a:tc>
                  </a:tr>
                  <a:tr h="442559">
                    <a:tc>
                      <a:txBody>
                        <a:bodyPr/>
                        <a:lstStyle/>
                        <a:p>
                          <a:pPr marL="71755" marR="71755" algn="ctr">
                            <a:lnSpc>
                              <a:spcPct val="150000"/>
                            </a:lnSpc>
                            <a:spcAft>
                              <a:spcPts val="0"/>
                            </a:spcAft>
                          </a:pPr>
                          <a:r>
                            <a:rPr lang="zh-CN" sz="1800" kern="100" dirty="0">
                              <a:effectLst/>
                            </a:rPr>
                            <a:t>…</a:t>
                          </a:r>
                          <a:endParaRPr lang="zh-CN" sz="1800" kern="100" dirty="0">
                            <a:effectLst/>
                            <a:latin typeface="Times New Roman"/>
                            <a:ea typeface="宋体"/>
                          </a:endParaRPr>
                        </a:p>
                      </a:txBody>
                      <a:tcPr marL="0" marR="0" marT="0" marB="0" vert="eaVert" anchor="ctr"/>
                    </a:tc>
                    <a:tc>
                      <a:txBody>
                        <a:bodyPr/>
                        <a:lstStyle/>
                        <a:p>
                          <a:pPr marL="71755" marR="71755" algn="ctr">
                            <a:lnSpc>
                              <a:spcPct val="150000"/>
                            </a:lnSpc>
                            <a:spcAft>
                              <a:spcPts val="0"/>
                            </a:spcAft>
                          </a:pPr>
                          <a:r>
                            <a:rPr lang="zh-CN" sz="1800" kern="100">
                              <a:effectLst/>
                            </a:rPr>
                            <a:t>…</a:t>
                          </a:r>
                          <a:endParaRPr lang="zh-CN" sz="1800" kern="100">
                            <a:effectLst/>
                            <a:latin typeface="Times New Roman"/>
                            <a:ea typeface="宋体"/>
                          </a:endParaRPr>
                        </a:p>
                      </a:txBody>
                      <a:tcPr marL="68580" marR="68580" marT="0" marB="0" vert="eaVert" anchor="ctr"/>
                    </a:tc>
                    <a:tc>
                      <a:txBody>
                        <a:bodyPr/>
                        <a:lstStyle/>
                        <a:p>
                          <a:pPr marL="71755" marR="71755" algn="ctr">
                            <a:lnSpc>
                              <a:spcPct val="150000"/>
                            </a:lnSpc>
                            <a:spcAft>
                              <a:spcPts val="0"/>
                            </a:spcAft>
                          </a:pPr>
                          <a:r>
                            <a:rPr lang="zh-CN" sz="1800" kern="100" dirty="0">
                              <a:effectLst/>
                            </a:rPr>
                            <a:t>…</a:t>
                          </a:r>
                          <a:endParaRPr lang="zh-CN" sz="1800" kern="100" dirty="0">
                            <a:effectLst/>
                            <a:latin typeface="Times New Roman"/>
                            <a:ea typeface="宋体"/>
                          </a:endParaRPr>
                        </a:p>
                      </a:txBody>
                      <a:tcPr marL="68580" marR="68580" marT="0" marB="0" vert="eaVert" anchor="ctr"/>
                    </a:tc>
                    <a:tc>
                      <a:txBody>
                        <a:bodyPr/>
                        <a:lstStyle/>
                        <a:p>
                          <a:pPr algn="ctr">
                            <a:lnSpc>
                              <a:spcPct val="150000"/>
                            </a:lnSpc>
                            <a:spcAft>
                              <a:spcPts val="0"/>
                            </a:spcAft>
                          </a:pPr>
                          <a:r>
                            <a:rPr lang="zh-CN" sz="1800" kern="100" dirty="0">
                              <a:effectLst/>
                            </a:rPr>
                            <a:t>…</a:t>
                          </a:r>
                          <a:endParaRPr lang="zh-CN" sz="1800" kern="100" dirty="0">
                            <a:effectLst/>
                            <a:latin typeface="Times New Roman"/>
                            <a:ea typeface="宋体"/>
                          </a:endParaRPr>
                        </a:p>
                      </a:txBody>
                      <a:tcPr marL="68580" marR="68580" marT="0" marB="0" anchor="ctr"/>
                    </a:tc>
                    <a:tc>
                      <a:txBody>
                        <a:bodyPr/>
                        <a:lstStyle/>
                        <a:p>
                          <a:pPr marL="71755" marR="71755" algn="ctr">
                            <a:lnSpc>
                              <a:spcPct val="150000"/>
                            </a:lnSpc>
                            <a:spcAft>
                              <a:spcPts val="0"/>
                            </a:spcAft>
                          </a:pPr>
                          <a:r>
                            <a:rPr lang="zh-CN" sz="1800" kern="100">
                              <a:effectLst/>
                            </a:rPr>
                            <a:t>…</a:t>
                          </a:r>
                          <a:endParaRPr lang="zh-CN" sz="1800" kern="100">
                            <a:effectLst/>
                            <a:latin typeface="Times New Roman"/>
                            <a:ea typeface="宋体"/>
                          </a:endParaRPr>
                        </a:p>
                      </a:txBody>
                      <a:tcPr marL="68580" marR="68580" marT="0" marB="0" vert="eaVert" anchor="ctr"/>
                    </a:tc>
                    <a:tc>
                      <a:txBody>
                        <a:bodyPr/>
                        <a:lstStyle/>
                        <a:p>
                          <a:pPr marL="71755" marR="71755" algn="ctr">
                            <a:lnSpc>
                              <a:spcPct val="150000"/>
                            </a:lnSpc>
                            <a:spcAft>
                              <a:spcPts val="0"/>
                            </a:spcAft>
                          </a:pPr>
                          <a:r>
                            <a:rPr lang="zh-CN" sz="1800" kern="100">
                              <a:effectLst/>
                            </a:rPr>
                            <a:t>…</a:t>
                          </a:r>
                          <a:endParaRPr lang="zh-CN" sz="1800" kern="100">
                            <a:effectLst/>
                            <a:latin typeface="Times New Roman"/>
                            <a:ea typeface="宋体"/>
                          </a:endParaRPr>
                        </a:p>
                      </a:txBody>
                      <a:tcPr marL="68580" marR="68580" marT="0" marB="0" vert="eaVert" anchor="ctr"/>
                    </a:tc>
                  </a:tr>
                  <a:tr h="403102">
                    <a:tc>
                      <a:txBody>
                        <a:bodyPr/>
                        <a:lstStyle/>
                        <a:p>
                          <a:pPr algn="ctr">
                            <a:lnSpc>
                              <a:spcPct val="150000"/>
                            </a:lnSpc>
                            <a:spcAft>
                              <a:spcPts val="0"/>
                            </a:spcAft>
                          </a:pPr>
                          <a:r>
                            <a:rPr lang="en-US" sz="1800" kern="100" dirty="0" smtClean="0">
                              <a:effectLst/>
                              <a:latin typeface="Times New Roman"/>
                              <a:ea typeface="宋体"/>
                            </a:rPr>
                            <a:t>r</a:t>
                          </a:r>
                          <a:endParaRPr lang="en-US" sz="1800" kern="100" dirty="0">
                            <a:effectLst/>
                            <a:latin typeface="Times New Roman"/>
                            <a:ea typeface="宋体"/>
                          </a:endParaRPr>
                        </a:p>
                      </a:txBody>
                      <a:tcPr marL="68580" marR="68580" marT="0" marB="0" anchor="ctr"/>
                    </a:tc>
                    <a:tc>
                      <a:txBody>
                        <a:bodyPr/>
                        <a:lstStyle/>
                        <a:p>
                          <a:pPr algn="just">
                            <a:lnSpc>
                              <a:spcPct val="150000"/>
                            </a:lnSpc>
                            <a:spcAft>
                              <a:spcPts val="0"/>
                            </a:spcAft>
                          </a:pPr>
                          <a14:m>
                            <m:oMathPara xmlns:m="http://schemas.openxmlformats.org/officeDocument/2006/math">
                              <m:oMathParaPr>
                                <m:jc m:val="centerGroup"/>
                              </m:oMathParaPr>
                              <m:oMath xmlns:m="http://schemas.openxmlformats.org/officeDocument/2006/math">
                                <m:sSub>
                                  <m:sSubPr>
                                    <m:ctrlPr>
                                      <a:rPr lang="en-US" altLang="zh-CN" sz="1800" i="1" kern="100" smtClean="0">
                                        <a:effectLst/>
                                        <a:latin typeface="Cambria Math" panose="02040503050406030204" pitchFamily="18" charset="0"/>
                                        <a:ea typeface="+mn-ea"/>
                                      </a:rPr>
                                    </m:ctrlPr>
                                  </m:sSubPr>
                                  <m:e>
                                    <m:acc>
                                      <m:accPr>
                                        <m:chr m:val="̂"/>
                                        <m:ctrlPr>
                                          <a:rPr lang="en-US" altLang="zh-CN" sz="1800" i="1" kern="100" smtClean="0">
                                            <a:effectLst/>
                                            <a:latin typeface="Cambria Math" panose="02040503050406030204" pitchFamily="18" charset="0"/>
                                            <a:ea typeface="+mn-ea"/>
                                          </a:rPr>
                                        </m:ctrlPr>
                                      </m:accPr>
                                      <m:e>
                                        <m:r>
                                          <a:rPr lang="en-US" altLang="zh-CN" sz="1800" b="0" i="1" kern="100" smtClean="0">
                                            <a:effectLst/>
                                            <a:latin typeface="Cambria Math"/>
                                            <a:ea typeface="+mn-ea"/>
                                          </a:rPr>
                                          <m:t>𝑝</m:t>
                                        </m:r>
                                      </m:e>
                                    </m:acc>
                                  </m:e>
                                  <m:sub>
                                    <m:r>
                                      <a:rPr lang="en-US" altLang="zh-CN" sz="1800" b="0" i="1" kern="100" smtClean="0">
                                        <a:effectLst/>
                                        <a:latin typeface="Cambria Math"/>
                                        <a:ea typeface="+mn-ea"/>
                                      </a:rPr>
                                      <m:t>𝑟</m:t>
                                    </m:r>
                                    <m:r>
                                      <a:rPr lang="en-US" altLang="zh-CN" sz="1800" b="0" i="1" kern="100" smtClean="0">
                                        <a:effectLst/>
                                        <a:latin typeface="Cambria Math"/>
                                        <a:ea typeface="+mn-ea"/>
                                      </a:rPr>
                                      <m:t>1</m:t>
                                    </m:r>
                                  </m:sub>
                                </m:sSub>
                              </m:oMath>
                            </m:oMathPara>
                          </a14:m>
                          <a:endParaRPr lang="en-US" sz="1800" kern="100" dirty="0">
                            <a:effectLst/>
                            <a:latin typeface="Times New Roman"/>
                            <a:ea typeface="宋体"/>
                          </a:endParaRPr>
                        </a:p>
                      </a:txBody>
                      <a:tcPr marL="68580" marR="68580" marT="0" marB="0"/>
                    </a:tc>
                    <a:tc>
                      <a:txBody>
                        <a:bodyPr/>
                        <a:lstStyle/>
                        <a:p>
                          <a:pPr algn="just">
                            <a:lnSpc>
                              <a:spcPct val="150000"/>
                            </a:lnSpc>
                            <a:spcAft>
                              <a:spcPts val="0"/>
                            </a:spcAft>
                          </a:pPr>
                          <a14:m>
                            <m:oMathPara xmlns:m="http://schemas.openxmlformats.org/officeDocument/2006/math">
                              <m:oMathParaPr>
                                <m:jc m:val="centerGroup"/>
                              </m:oMathParaPr>
                              <m:oMath xmlns:m="http://schemas.openxmlformats.org/officeDocument/2006/math">
                                <m:sSub>
                                  <m:sSubPr>
                                    <m:ctrlPr>
                                      <a:rPr lang="en-US" altLang="zh-CN" sz="1800" i="1" kern="100" smtClean="0">
                                        <a:effectLst/>
                                        <a:latin typeface="Cambria Math" panose="02040503050406030204" pitchFamily="18" charset="0"/>
                                        <a:ea typeface="+mn-ea"/>
                                      </a:rPr>
                                    </m:ctrlPr>
                                  </m:sSubPr>
                                  <m:e>
                                    <m:acc>
                                      <m:accPr>
                                        <m:chr m:val="̂"/>
                                        <m:ctrlPr>
                                          <a:rPr lang="en-US" altLang="zh-CN" sz="1800" i="1" kern="100" smtClean="0">
                                            <a:effectLst/>
                                            <a:latin typeface="Cambria Math" panose="02040503050406030204" pitchFamily="18" charset="0"/>
                                            <a:ea typeface="+mn-ea"/>
                                          </a:rPr>
                                        </m:ctrlPr>
                                      </m:accPr>
                                      <m:e>
                                        <m:r>
                                          <a:rPr lang="en-US" altLang="zh-CN" sz="1800" b="0" i="1" kern="100" smtClean="0">
                                            <a:effectLst/>
                                            <a:latin typeface="Cambria Math"/>
                                            <a:ea typeface="+mn-ea"/>
                                          </a:rPr>
                                          <m:t>𝑝</m:t>
                                        </m:r>
                                      </m:e>
                                    </m:acc>
                                  </m:e>
                                  <m:sub>
                                    <m:r>
                                      <a:rPr lang="en-US" altLang="zh-CN" sz="1800" b="0" i="1" kern="100" smtClean="0">
                                        <a:effectLst/>
                                        <a:latin typeface="Cambria Math"/>
                                        <a:ea typeface="+mn-ea"/>
                                      </a:rPr>
                                      <m:t>𝑟</m:t>
                                    </m:r>
                                    <m:r>
                                      <a:rPr lang="en-US" altLang="zh-CN" sz="1800" b="0" i="1" kern="100" smtClean="0">
                                        <a:effectLst/>
                                        <a:latin typeface="Cambria Math"/>
                                        <a:ea typeface="+mn-ea"/>
                                      </a:rPr>
                                      <m:t>2</m:t>
                                    </m:r>
                                  </m:sub>
                                </m:sSub>
                              </m:oMath>
                            </m:oMathPara>
                          </a14:m>
                          <a:endParaRPr lang="en-US" sz="1800" kern="100" dirty="0">
                            <a:effectLst/>
                            <a:latin typeface="Times New Roman"/>
                            <a:ea typeface="宋体"/>
                          </a:endParaRPr>
                        </a:p>
                      </a:txBody>
                      <a:tcPr marL="68580" marR="68580" marT="0" marB="0"/>
                    </a:tc>
                    <a:tc>
                      <a:txBody>
                        <a:bodyPr/>
                        <a:lstStyle/>
                        <a:p>
                          <a:pPr algn="ctr">
                            <a:lnSpc>
                              <a:spcPct val="150000"/>
                            </a:lnSpc>
                            <a:spcAft>
                              <a:spcPts val="0"/>
                            </a:spcAft>
                          </a:pPr>
                          <a:r>
                            <a:rPr lang="zh-CN" sz="1800" kern="100" dirty="0">
                              <a:effectLst/>
                            </a:rPr>
                            <a:t>…</a:t>
                          </a:r>
                          <a:endParaRPr lang="zh-CN" sz="1800" kern="100" dirty="0">
                            <a:effectLst/>
                            <a:latin typeface="Times New Roman"/>
                            <a:ea typeface="宋体"/>
                          </a:endParaRPr>
                        </a:p>
                      </a:txBody>
                      <a:tcPr marL="68580" marR="68580" marT="0" marB="0" anchor="ctr"/>
                    </a:tc>
                    <a:tc>
                      <a:txBody>
                        <a:bodyPr/>
                        <a:lstStyle/>
                        <a:p>
                          <a:pPr algn="just">
                            <a:lnSpc>
                              <a:spcPct val="150000"/>
                            </a:lnSpc>
                            <a:spcAft>
                              <a:spcPts val="0"/>
                            </a:spcAft>
                          </a:pPr>
                          <a14:m>
                            <m:oMathPara xmlns:m="http://schemas.openxmlformats.org/officeDocument/2006/math">
                              <m:oMathParaPr>
                                <m:jc m:val="centerGroup"/>
                              </m:oMathParaPr>
                              <m:oMath xmlns:m="http://schemas.openxmlformats.org/officeDocument/2006/math">
                                <m:sSub>
                                  <m:sSubPr>
                                    <m:ctrlPr>
                                      <a:rPr lang="en-US" altLang="zh-CN" sz="1800" i="1" kern="100" smtClean="0">
                                        <a:effectLst/>
                                        <a:latin typeface="Cambria Math" panose="02040503050406030204" pitchFamily="18" charset="0"/>
                                        <a:ea typeface="+mn-ea"/>
                                      </a:rPr>
                                    </m:ctrlPr>
                                  </m:sSubPr>
                                  <m:e>
                                    <m:acc>
                                      <m:accPr>
                                        <m:chr m:val="̂"/>
                                        <m:ctrlPr>
                                          <a:rPr lang="en-US" altLang="zh-CN" sz="1800" i="1" kern="100" smtClean="0">
                                            <a:effectLst/>
                                            <a:latin typeface="Cambria Math" panose="02040503050406030204" pitchFamily="18" charset="0"/>
                                            <a:ea typeface="+mn-ea"/>
                                          </a:rPr>
                                        </m:ctrlPr>
                                      </m:accPr>
                                      <m:e>
                                        <m:r>
                                          <a:rPr lang="en-US" altLang="zh-CN" sz="1800" b="0" i="1" kern="100" smtClean="0">
                                            <a:effectLst/>
                                            <a:latin typeface="Cambria Math"/>
                                            <a:ea typeface="+mn-ea"/>
                                          </a:rPr>
                                          <m:t>𝑝</m:t>
                                        </m:r>
                                      </m:e>
                                    </m:acc>
                                  </m:e>
                                  <m:sub>
                                    <m:r>
                                      <a:rPr lang="en-US" altLang="zh-CN" sz="1800" b="0" i="1" kern="100" smtClean="0">
                                        <a:effectLst/>
                                        <a:latin typeface="Cambria Math"/>
                                        <a:ea typeface="+mn-ea"/>
                                      </a:rPr>
                                      <m:t>𝑟𝑐</m:t>
                                    </m:r>
                                  </m:sub>
                                </m:sSub>
                              </m:oMath>
                            </m:oMathPara>
                          </a14:m>
                          <a:endParaRPr lang="en-US" sz="1800" kern="100" dirty="0">
                            <a:effectLst/>
                            <a:latin typeface="Times New Roman"/>
                            <a:ea typeface="宋体"/>
                          </a:endParaRPr>
                        </a:p>
                      </a:txBody>
                      <a:tcPr marL="68580" marR="68580" marT="0" marB="0"/>
                    </a:tc>
                    <a:tc>
                      <a:txBody>
                        <a:bodyPr/>
                        <a:lstStyle/>
                        <a:p>
                          <a:pPr algn="just">
                            <a:lnSpc>
                              <a:spcPct val="150000"/>
                            </a:lnSpc>
                            <a:spcAft>
                              <a:spcPts val="0"/>
                            </a:spcAft>
                          </a:pPr>
                          <a14:m>
                            <m:oMathPara xmlns:m="http://schemas.openxmlformats.org/officeDocument/2006/math">
                              <m:oMathParaPr>
                                <m:jc m:val="centerGroup"/>
                              </m:oMathParaPr>
                              <m:oMath xmlns:m="http://schemas.openxmlformats.org/officeDocument/2006/math">
                                <m:sSub>
                                  <m:sSubPr>
                                    <m:ctrlPr>
                                      <a:rPr lang="en-US" altLang="zh-CN" sz="1800" i="1" kern="100" smtClean="0">
                                        <a:effectLst/>
                                        <a:latin typeface="Cambria Math" panose="02040503050406030204" pitchFamily="18" charset="0"/>
                                        <a:ea typeface="+mn-ea"/>
                                      </a:rPr>
                                    </m:ctrlPr>
                                  </m:sSubPr>
                                  <m:e>
                                    <m:acc>
                                      <m:accPr>
                                        <m:chr m:val="̂"/>
                                        <m:ctrlPr>
                                          <a:rPr lang="en-US" altLang="zh-CN" sz="1800" i="1" kern="100" smtClean="0">
                                            <a:effectLst/>
                                            <a:latin typeface="Cambria Math" panose="02040503050406030204" pitchFamily="18" charset="0"/>
                                            <a:ea typeface="+mn-ea"/>
                                          </a:rPr>
                                        </m:ctrlPr>
                                      </m:accPr>
                                      <m:e>
                                        <m:r>
                                          <a:rPr lang="en-US" altLang="zh-CN" sz="1800" b="0" i="1" kern="100" smtClean="0">
                                            <a:effectLst/>
                                            <a:latin typeface="Cambria Math"/>
                                            <a:ea typeface="+mn-ea"/>
                                          </a:rPr>
                                          <m:t>𝑝</m:t>
                                        </m:r>
                                      </m:e>
                                    </m:acc>
                                  </m:e>
                                  <m:sub>
                                    <m:r>
                                      <a:rPr lang="en-US" altLang="zh-CN" sz="1800" b="0" i="1" kern="100" smtClean="0">
                                        <a:effectLst/>
                                        <a:latin typeface="Cambria Math"/>
                                        <a:ea typeface="+mn-ea"/>
                                      </a:rPr>
                                      <m:t>𝑟</m:t>
                                    </m:r>
                                    <m:r>
                                      <a:rPr lang="en-US" altLang="zh-CN" sz="1800" b="0" i="1" kern="100" smtClean="0">
                                        <a:effectLst/>
                                        <a:latin typeface="Cambria Math"/>
                                        <a:ea typeface="+mn-ea"/>
                                      </a:rPr>
                                      <m:t>+</m:t>
                                    </m:r>
                                  </m:sub>
                                </m:sSub>
                              </m:oMath>
                            </m:oMathPara>
                          </a14:m>
                          <a:endParaRPr lang="en-US" sz="1800" kern="100" dirty="0">
                            <a:effectLst/>
                            <a:latin typeface="Times New Roman"/>
                            <a:ea typeface="宋体"/>
                          </a:endParaRPr>
                        </a:p>
                      </a:txBody>
                      <a:tcPr marL="68580" marR="68580" marT="0" marB="0"/>
                    </a:tc>
                  </a:tr>
                  <a:tr h="403102">
                    <a:tc>
                      <a:txBody>
                        <a:bodyPr/>
                        <a:lstStyle/>
                        <a:p>
                          <a:pPr algn="ctr">
                            <a:lnSpc>
                              <a:spcPct val="150000"/>
                            </a:lnSpc>
                            <a:spcAft>
                              <a:spcPts val="0"/>
                            </a:spcAft>
                          </a:pPr>
                          <a:r>
                            <a:rPr lang="zh-CN" sz="1800" kern="100" dirty="0">
                              <a:effectLst/>
                            </a:rPr>
                            <a:t>合计</a:t>
                          </a:r>
                          <a:endParaRPr lang="zh-CN" sz="1800" kern="100" dirty="0">
                            <a:effectLst/>
                            <a:latin typeface="Times New Roman"/>
                            <a:ea typeface="宋体"/>
                          </a:endParaRPr>
                        </a:p>
                      </a:txBody>
                      <a:tcPr marL="68580" marR="68580" marT="0" marB="0" anchor="ctr"/>
                    </a:tc>
                    <a:tc>
                      <a:txBody>
                        <a:bodyPr/>
                        <a:lstStyle/>
                        <a:p>
                          <a:pPr algn="just">
                            <a:lnSpc>
                              <a:spcPct val="150000"/>
                            </a:lnSpc>
                            <a:spcAft>
                              <a:spcPts val="0"/>
                            </a:spcAft>
                          </a:pPr>
                          <a14:m>
                            <m:oMathPara xmlns:m="http://schemas.openxmlformats.org/officeDocument/2006/math">
                              <m:oMathParaPr>
                                <m:jc m:val="centerGroup"/>
                              </m:oMathParaPr>
                              <m:oMath xmlns:m="http://schemas.openxmlformats.org/officeDocument/2006/math">
                                <m:sSub>
                                  <m:sSubPr>
                                    <m:ctrlPr>
                                      <a:rPr lang="en-US" altLang="zh-CN" sz="1800" i="1" kern="100" smtClean="0">
                                        <a:effectLst/>
                                        <a:latin typeface="Cambria Math" panose="02040503050406030204" pitchFamily="18" charset="0"/>
                                        <a:ea typeface="+mn-ea"/>
                                      </a:rPr>
                                    </m:ctrlPr>
                                  </m:sSubPr>
                                  <m:e>
                                    <m:acc>
                                      <m:accPr>
                                        <m:chr m:val="̂"/>
                                        <m:ctrlPr>
                                          <a:rPr lang="en-US" altLang="zh-CN" sz="1800" i="1" kern="100" smtClean="0">
                                            <a:effectLst/>
                                            <a:latin typeface="Cambria Math" panose="02040503050406030204" pitchFamily="18" charset="0"/>
                                            <a:ea typeface="+mn-ea"/>
                                          </a:rPr>
                                        </m:ctrlPr>
                                      </m:accPr>
                                      <m:e>
                                        <m:r>
                                          <a:rPr lang="en-US" altLang="zh-CN" sz="1800" b="0" i="1" kern="100" smtClean="0">
                                            <a:effectLst/>
                                            <a:latin typeface="Cambria Math"/>
                                            <a:ea typeface="+mn-ea"/>
                                          </a:rPr>
                                          <m:t>𝑝</m:t>
                                        </m:r>
                                      </m:e>
                                    </m:acc>
                                  </m:e>
                                  <m:sub>
                                    <m:r>
                                      <a:rPr lang="en-US" altLang="zh-CN" sz="1800" b="0" i="1" kern="100" smtClean="0">
                                        <a:effectLst/>
                                        <a:latin typeface="Cambria Math"/>
                                        <a:ea typeface="+mn-ea"/>
                                      </a:rPr>
                                      <m:t>+1</m:t>
                                    </m:r>
                                  </m:sub>
                                </m:sSub>
                              </m:oMath>
                            </m:oMathPara>
                          </a14:m>
                          <a:endParaRPr lang="en-US" sz="1800" kern="100" dirty="0">
                            <a:effectLst/>
                            <a:latin typeface="Times New Roman"/>
                            <a:ea typeface="宋体"/>
                          </a:endParaRPr>
                        </a:p>
                      </a:txBody>
                      <a:tcPr marL="68580" marR="68580" marT="0" marB="0"/>
                    </a:tc>
                    <a:tc>
                      <a:txBody>
                        <a:bodyPr/>
                        <a:lstStyle/>
                        <a:p>
                          <a:pPr algn="just">
                            <a:lnSpc>
                              <a:spcPct val="150000"/>
                            </a:lnSpc>
                            <a:spcAft>
                              <a:spcPts val="0"/>
                            </a:spcAft>
                          </a:pPr>
                          <a14:m>
                            <m:oMathPara xmlns:m="http://schemas.openxmlformats.org/officeDocument/2006/math">
                              <m:oMathParaPr>
                                <m:jc m:val="centerGroup"/>
                              </m:oMathParaPr>
                              <m:oMath xmlns:m="http://schemas.openxmlformats.org/officeDocument/2006/math">
                                <m:sSub>
                                  <m:sSubPr>
                                    <m:ctrlPr>
                                      <a:rPr lang="en-US" altLang="zh-CN" sz="1800" i="1" kern="100" smtClean="0">
                                        <a:effectLst/>
                                        <a:latin typeface="Cambria Math" panose="02040503050406030204" pitchFamily="18" charset="0"/>
                                        <a:ea typeface="+mn-ea"/>
                                      </a:rPr>
                                    </m:ctrlPr>
                                  </m:sSubPr>
                                  <m:e>
                                    <m:acc>
                                      <m:accPr>
                                        <m:chr m:val="̂"/>
                                        <m:ctrlPr>
                                          <a:rPr lang="en-US" altLang="zh-CN" sz="1800" i="1" kern="100" smtClean="0">
                                            <a:effectLst/>
                                            <a:latin typeface="Cambria Math" panose="02040503050406030204" pitchFamily="18" charset="0"/>
                                            <a:ea typeface="+mn-ea"/>
                                          </a:rPr>
                                        </m:ctrlPr>
                                      </m:accPr>
                                      <m:e>
                                        <m:r>
                                          <a:rPr lang="en-US" altLang="zh-CN" sz="1800" b="0" i="1" kern="100" smtClean="0">
                                            <a:effectLst/>
                                            <a:latin typeface="Cambria Math"/>
                                            <a:ea typeface="+mn-ea"/>
                                          </a:rPr>
                                          <m:t>𝑝</m:t>
                                        </m:r>
                                      </m:e>
                                    </m:acc>
                                  </m:e>
                                  <m:sub>
                                    <m:r>
                                      <a:rPr lang="en-US" altLang="zh-CN" sz="1800" b="0" i="1" kern="100" smtClean="0">
                                        <a:effectLst/>
                                        <a:latin typeface="Cambria Math"/>
                                        <a:ea typeface="+mn-ea"/>
                                      </a:rPr>
                                      <m:t>+2</m:t>
                                    </m:r>
                                  </m:sub>
                                </m:sSub>
                              </m:oMath>
                            </m:oMathPara>
                          </a14:m>
                          <a:endParaRPr lang="en-US" sz="1800" kern="100" dirty="0">
                            <a:effectLst/>
                            <a:latin typeface="Times New Roman"/>
                            <a:ea typeface="宋体"/>
                          </a:endParaRPr>
                        </a:p>
                      </a:txBody>
                      <a:tcPr marL="68580" marR="68580" marT="0" marB="0"/>
                    </a:tc>
                    <a:tc>
                      <a:txBody>
                        <a:bodyPr/>
                        <a:lstStyle/>
                        <a:p>
                          <a:pPr algn="ctr">
                            <a:lnSpc>
                              <a:spcPct val="150000"/>
                            </a:lnSpc>
                            <a:spcAft>
                              <a:spcPts val="0"/>
                            </a:spcAft>
                          </a:pPr>
                          <a:r>
                            <a:rPr lang="zh-CN" sz="1800" kern="100" dirty="0">
                              <a:effectLst/>
                            </a:rPr>
                            <a:t>…</a:t>
                          </a:r>
                          <a:endParaRPr lang="zh-CN" sz="1800" kern="100" dirty="0">
                            <a:effectLst/>
                            <a:latin typeface="Times New Roman"/>
                            <a:ea typeface="宋体"/>
                          </a:endParaRPr>
                        </a:p>
                      </a:txBody>
                      <a:tcPr marL="68580" marR="68580" marT="0" marB="0" anchor="ctr"/>
                    </a:tc>
                    <a:tc>
                      <a:txBody>
                        <a:bodyPr/>
                        <a:lstStyle/>
                        <a:p>
                          <a:pPr algn="just">
                            <a:lnSpc>
                              <a:spcPct val="150000"/>
                            </a:lnSpc>
                            <a:spcAft>
                              <a:spcPts val="0"/>
                            </a:spcAft>
                          </a:pPr>
                          <a14:m>
                            <m:oMathPara xmlns:m="http://schemas.openxmlformats.org/officeDocument/2006/math">
                              <m:oMathParaPr>
                                <m:jc m:val="centerGroup"/>
                              </m:oMathParaPr>
                              <m:oMath xmlns:m="http://schemas.openxmlformats.org/officeDocument/2006/math">
                                <m:sSub>
                                  <m:sSubPr>
                                    <m:ctrlPr>
                                      <a:rPr lang="en-US" altLang="zh-CN" sz="1800" i="1" kern="100" smtClean="0">
                                        <a:effectLst/>
                                        <a:latin typeface="Cambria Math" panose="02040503050406030204" pitchFamily="18" charset="0"/>
                                        <a:ea typeface="+mn-ea"/>
                                      </a:rPr>
                                    </m:ctrlPr>
                                  </m:sSubPr>
                                  <m:e>
                                    <m:acc>
                                      <m:accPr>
                                        <m:chr m:val="̂"/>
                                        <m:ctrlPr>
                                          <a:rPr lang="en-US" altLang="zh-CN" sz="1800" i="1" kern="100" smtClean="0">
                                            <a:effectLst/>
                                            <a:latin typeface="Cambria Math" panose="02040503050406030204" pitchFamily="18" charset="0"/>
                                            <a:ea typeface="+mn-ea"/>
                                          </a:rPr>
                                        </m:ctrlPr>
                                      </m:accPr>
                                      <m:e>
                                        <m:r>
                                          <a:rPr lang="en-US" altLang="zh-CN" sz="1800" b="0" i="1" kern="100" smtClean="0">
                                            <a:effectLst/>
                                            <a:latin typeface="Cambria Math"/>
                                            <a:ea typeface="+mn-ea"/>
                                          </a:rPr>
                                          <m:t>𝑝</m:t>
                                        </m:r>
                                      </m:e>
                                    </m:acc>
                                  </m:e>
                                  <m:sub>
                                    <m:r>
                                      <a:rPr lang="en-US" altLang="zh-CN" sz="1800" b="0" i="1" kern="100" smtClean="0">
                                        <a:effectLst/>
                                        <a:latin typeface="Cambria Math"/>
                                        <a:ea typeface="+mn-ea"/>
                                      </a:rPr>
                                      <m:t>+</m:t>
                                    </m:r>
                                    <m:r>
                                      <a:rPr lang="en-US" altLang="zh-CN" sz="1800" b="0" i="1" kern="100" smtClean="0">
                                        <a:effectLst/>
                                        <a:latin typeface="Cambria Math"/>
                                        <a:ea typeface="+mn-ea"/>
                                      </a:rPr>
                                      <m:t>𝑐</m:t>
                                    </m:r>
                                  </m:sub>
                                </m:sSub>
                              </m:oMath>
                            </m:oMathPara>
                          </a14:m>
                          <a:endParaRPr lang="en-US" sz="1800" kern="100" dirty="0">
                            <a:effectLst/>
                            <a:latin typeface="Times New Roman"/>
                            <a:ea typeface="宋体"/>
                          </a:endParaRPr>
                        </a:p>
                      </a:txBody>
                      <a:tcPr marL="68580" marR="68580" marT="0" marB="0"/>
                    </a:tc>
                    <a:tc>
                      <a:txBody>
                        <a:bodyPr/>
                        <a:lstStyle/>
                        <a:p>
                          <a:pPr algn="ctr">
                            <a:lnSpc>
                              <a:spcPct val="150000"/>
                            </a:lnSpc>
                            <a:spcAft>
                              <a:spcPts val="0"/>
                            </a:spcAft>
                          </a:pPr>
                          <a:r>
                            <a:rPr lang="en-US" sz="1800" kern="100" dirty="0">
                              <a:effectLst/>
                            </a:rPr>
                            <a:t>1</a:t>
                          </a:r>
                          <a:endParaRPr lang="zh-CN" sz="1800" kern="100" dirty="0">
                            <a:effectLst/>
                            <a:latin typeface="Times New Roman"/>
                            <a:ea typeface="宋体"/>
                          </a:endParaRPr>
                        </a:p>
                      </a:txBody>
                      <a:tcPr marL="68580" marR="68580" marT="0" marB="0" anchor="ctr"/>
                    </a:tc>
                  </a:tr>
                </a:tbl>
              </a:graphicData>
            </a:graphic>
          </p:graphicFrame>
        </mc:Choice>
        <mc:Fallback xmlns="">
          <p:graphicFrame>
            <p:nvGraphicFramePr>
              <p:cNvPr id="4" name="内容占位符 3"/>
              <p:cNvGraphicFramePr>
                <a:graphicFrameLocks noGrp="1"/>
              </p:cNvGraphicFramePr>
              <p:nvPr>
                <p:ph idx="1"/>
                <p:extLst>
                  <p:ext uri="{D42A27DB-BD31-4B8C-83A1-F6EECF244321}">
                    <p14:modId xmlns:p14="http://schemas.microsoft.com/office/powerpoint/2010/main" val="3273030145"/>
                  </p:ext>
                </p:extLst>
              </p:nvPr>
            </p:nvGraphicFramePr>
            <p:xfrm>
              <a:off x="611560" y="1988840"/>
              <a:ext cx="8271522" cy="2491581"/>
            </p:xfrm>
            <a:graphic>
              <a:graphicData uri="http://schemas.openxmlformats.org/drawingml/2006/table">
                <a:tbl>
                  <a:tblPr firstRow="1" firstCol="1" lastRow="1" lastCol="1" bandRow="1" bandCol="1">
                    <a:tableStyleId>{5C22544A-7EE6-4342-B048-85BDC9FD1C3A}</a:tableStyleId>
                  </a:tblPr>
                  <a:tblGrid>
                    <a:gridCol w="1378587"/>
                    <a:gridCol w="1378587"/>
                    <a:gridCol w="1378587"/>
                    <a:gridCol w="1378587"/>
                    <a:gridCol w="1378587"/>
                    <a:gridCol w="1378587"/>
                  </a:tblGrid>
                  <a:tr h="403102">
                    <a:tc>
                      <a:txBody>
                        <a:bodyPr/>
                        <a:lstStyle/>
                        <a:p>
                          <a:pPr algn="just">
                            <a:lnSpc>
                              <a:spcPct val="150000"/>
                            </a:lnSpc>
                            <a:spcAft>
                              <a:spcPts val="0"/>
                            </a:spcAft>
                          </a:pPr>
                          <a:r>
                            <a:rPr lang="en-US" sz="1050" kern="100" dirty="0">
                              <a:effectLst/>
                            </a:rPr>
                            <a:t> </a:t>
                          </a:r>
                          <a:endParaRPr lang="zh-CN" sz="1050" kern="100" dirty="0">
                            <a:effectLst/>
                            <a:latin typeface="Times New Roman"/>
                            <a:ea typeface="宋体"/>
                          </a:endParaRPr>
                        </a:p>
                      </a:txBody>
                      <a:tcPr marL="68580" marR="68580" marT="0" marB="0"/>
                    </a:tc>
                    <a:tc>
                      <a:txBody>
                        <a:bodyPr/>
                        <a:lstStyle/>
                        <a:p>
                          <a:pPr algn="just">
                            <a:lnSpc>
                              <a:spcPct val="150000"/>
                            </a:lnSpc>
                            <a:spcAft>
                              <a:spcPts val="0"/>
                            </a:spcAft>
                          </a:pPr>
                          <a:r>
                            <a:rPr lang="en-US" sz="1800" kern="100" dirty="0">
                              <a:effectLst/>
                            </a:rPr>
                            <a:t>1</a:t>
                          </a:r>
                          <a:endParaRPr lang="zh-CN" sz="1800" kern="100" dirty="0">
                            <a:effectLst/>
                            <a:latin typeface="Times New Roman"/>
                            <a:ea typeface="宋体"/>
                          </a:endParaRPr>
                        </a:p>
                      </a:txBody>
                      <a:tcPr marL="68580" marR="68580" marT="0" marB="0"/>
                    </a:tc>
                    <a:tc>
                      <a:txBody>
                        <a:bodyPr/>
                        <a:lstStyle/>
                        <a:p>
                          <a:pPr algn="just">
                            <a:lnSpc>
                              <a:spcPct val="150000"/>
                            </a:lnSpc>
                            <a:spcAft>
                              <a:spcPts val="0"/>
                            </a:spcAft>
                          </a:pPr>
                          <a:r>
                            <a:rPr lang="en-US" sz="1800" kern="100">
                              <a:effectLst/>
                            </a:rPr>
                            <a:t>2</a:t>
                          </a:r>
                          <a:endParaRPr lang="zh-CN" sz="1800" kern="100">
                            <a:effectLst/>
                            <a:latin typeface="Times New Roman"/>
                            <a:ea typeface="宋体"/>
                          </a:endParaRPr>
                        </a:p>
                      </a:txBody>
                      <a:tcPr marL="68580" marR="68580" marT="0" marB="0"/>
                    </a:tc>
                    <a:tc>
                      <a:txBody>
                        <a:bodyPr/>
                        <a:lstStyle/>
                        <a:p>
                          <a:pPr algn="ctr">
                            <a:lnSpc>
                              <a:spcPct val="150000"/>
                            </a:lnSpc>
                            <a:spcAft>
                              <a:spcPts val="0"/>
                            </a:spcAft>
                          </a:pPr>
                          <a:r>
                            <a:rPr lang="zh-CN" sz="1800" kern="100">
                              <a:effectLst/>
                            </a:rPr>
                            <a:t>…</a:t>
                          </a:r>
                          <a:endParaRPr lang="zh-CN" sz="1800" kern="100">
                            <a:effectLst/>
                            <a:latin typeface="Times New Roman"/>
                            <a:ea typeface="宋体"/>
                          </a:endParaRPr>
                        </a:p>
                      </a:txBody>
                      <a:tcPr marL="68580" marR="68580" marT="0" marB="0" anchor="ctr"/>
                    </a:tc>
                    <a:tc>
                      <a:txBody>
                        <a:bodyPr/>
                        <a:lstStyle/>
                        <a:p>
                          <a:pPr algn="just">
                            <a:lnSpc>
                              <a:spcPct val="150000"/>
                            </a:lnSpc>
                            <a:spcAft>
                              <a:spcPts val="0"/>
                            </a:spcAft>
                          </a:pPr>
                          <a:r>
                            <a:rPr lang="en-US" sz="1800" kern="100" dirty="0" smtClean="0">
                              <a:effectLst/>
                              <a:latin typeface="Times New Roman"/>
                              <a:ea typeface="宋体"/>
                            </a:rPr>
                            <a:t>c</a:t>
                          </a:r>
                          <a:endParaRPr lang="en-US" sz="1800" kern="100" dirty="0">
                            <a:effectLst/>
                            <a:latin typeface="Times New Roman"/>
                            <a:ea typeface="宋体"/>
                          </a:endParaRPr>
                        </a:p>
                      </a:txBody>
                      <a:tcPr marL="68580" marR="68580" marT="0" marB="0"/>
                    </a:tc>
                    <a:tc>
                      <a:txBody>
                        <a:bodyPr/>
                        <a:lstStyle/>
                        <a:p>
                          <a:pPr algn="just">
                            <a:lnSpc>
                              <a:spcPct val="150000"/>
                            </a:lnSpc>
                            <a:spcAft>
                              <a:spcPts val="0"/>
                            </a:spcAft>
                          </a:pPr>
                          <a:r>
                            <a:rPr lang="en-US" sz="1800" kern="100">
                              <a:effectLst/>
                            </a:rPr>
                            <a:t> </a:t>
                          </a:r>
                          <a:endParaRPr lang="zh-CN" sz="1800" kern="100">
                            <a:effectLst/>
                            <a:latin typeface="Times New Roman"/>
                            <a:ea typeface="宋体"/>
                          </a:endParaRPr>
                        </a:p>
                      </a:txBody>
                      <a:tcPr marL="68580" marR="68580" marT="0" marB="0"/>
                    </a:tc>
                  </a:tr>
                  <a:tr h="411480">
                    <a:tc>
                      <a:txBody>
                        <a:bodyPr/>
                        <a:lstStyle/>
                        <a:p>
                          <a:pPr algn="ctr">
                            <a:lnSpc>
                              <a:spcPct val="150000"/>
                            </a:lnSpc>
                            <a:spcAft>
                              <a:spcPts val="0"/>
                            </a:spcAft>
                          </a:pPr>
                          <a:r>
                            <a:rPr lang="en-US" sz="1800" kern="100" dirty="0">
                              <a:effectLst/>
                            </a:rPr>
                            <a:t>1</a:t>
                          </a:r>
                          <a:endParaRPr lang="zh-CN" sz="1800" kern="100" dirty="0">
                            <a:effectLst/>
                            <a:latin typeface="Times New Roman"/>
                            <a:ea typeface="宋体"/>
                          </a:endParaRPr>
                        </a:p>
                      </a:txBody>
                      <a:tcPr marL="68580" marR="68580" marT="0" marB="0" anchor="ctr"/>
                    </a:tc>
                    <a:tc>
                      <a:txBody>
                        <a:bodyPr/>
                        <a:lstStyle/>
                        <a:p>
                          <a:endParaRPr lang="zh-CN"/>
                        </a:p>
                      </a:txBody>
                      <a:tcPr marL="68580" marR="68580" marT="0" marB="0">
                        <a:blipFill rotWithShape="1">
                          <a:blip r:embed="rId2"/>
                          <a:stretch>
                            <a:fillRect l="-100000" t="-97059" r="-400885" b="-432353"/>
                          </a:stretch>
                        </a:blipFill>
                      </a:tcPr>
                    </a:tc>
                    <a:tc>
                      <a:txBody>
                        <a:bodyPr/>
                        <a:lstStyle/>
                        <a:p>
                          <a:endParaRPr lang="zh-CN"/>
                        </a:p>
                      </a:txBody>
                      <a:tcPr marL="68580" marR="68580" marT="0" marB="0">
                        <a:blipFill rotWithShape="1">
                          <a:blip r:embed="rId2"/>
                          <a:stretch>
                            <a:fillRect l="-199119" t="-97059" r="-299119" b="-432353"/>
                          </a:stretch>
                        </a:blipFill>
                      </a:tcPr>
                    </a:tc>
                    <a:tc>
                      <a:txBody>
                        <a:bodyPr/>
                        <a:lstStyle/>
                        <a:p>
                          <a:pPr algn="ctr">
                            <a:lnSpc>
                              <a:spcPct val="150000"/>
                            </a:lnSpc>
                            <a:spcAft>
                              <a:spcPts val="0"/>
                            </a:spcAft>
                          </a:pPr>
                          <a:r>
                            <a:rPr lang="zh-CN" sz="1800" kern="100">
                              <a:effectLst/>
                            </a:rPr>
                            <a:t>…</a:t>
                          </a:r>
                          <a:endParaRPr lang="zh-CN" sz="1800" kern="100">
                            <a:effectLst/>
                            <a:latin typeface="Times New Roman"/>
                            <a:ea typeface="宋体"/>
                          </a:endParaRPr>
                        </a:p>
                      </a:txBody>
                      <a:tcPr marL="68580" marR="68580" marT="0" marB="0" anchor="ctr"/>
                    </a:tc>
                    <a:tc>
                      <a:txBody>
                        <a:bodyPr/>
                        <a:lstStyle/>
                        <a:p>
                          <a:endParaRPr lang="zh-CN"/>
                        </a:p>
                      </a:txBody>
                      <a:tcPr marL="68580" marR="68580" marT="0" marB="0">
                        <a:blipFill rotWithShape="1">
                          <a:blip r:embed="rId2"/>
                          <a:stretch>
                            <a:fillRect l="-400442" t="-97059" r="-100442" b="-432353"/>
                          </a:stretch>
                        </a:blipFill>
                      </a:tcPr>
                    </a:tc>
                    <a:tc>
                      <a:txBody>
                        <a:bodyPr/>
                        <a:lstStyle/>
                        <a:p>
                          <a:endParaRPr lang="zh-CN"/>
                        </a:p>
                      </a:txBody>
                      <a:tcPr marL="68580" marR="68580" marT="0" marB="0">
                        <a:blipFill rotWithShape="1">
                          <a:blip r:embed="rId2"/>
                          <a:stretch>
                            <a:fillRect l="-500442" t="-97059" r="-442" b="-432353"/>
                          </a:stretch>
                        </a:blipFill>
                      </a:tcPr>
                    </a:tc>
                  </a:tr>
                  <a:tr h="411480">
                    <a:tc>
                      <a:txBody>
                        <a:bodyPr/>
                        <a:lstStyle/>
                        <a:p>
                          <a:pPr algn="ctr">
                            <a:lnSpc>
                              <a:spcPct val="150000"/>
                            </a:lnSpc>
                            <a:spcAft>
                              <a:spcPts val="0"/>
                            </a:spcAft>
                          </a:pPr>
                          <a:r>
                            <a:rPr lang="en-US" sz="1800" kern="100" dirty="0">
                              <a:effectLst/>
                            </a:rPr>
                            <a:t>2</a:t>
                          </a:r>
                          <a:endParaRPr lang="zh-CN" sz="1800" kern="100" dirty="0">
                            <a:effectLst/>
                            <a:latin typeface="Times New Roman"/>
                            <a:ea typeface="宋体"/>
                          </a:endParaRPr>
                        </a:p>
                      </a:txBody>
                      <a:tcPr marL="68580" marR="68580" marT="0" marB="0" anchor="ctr"/>
                    </a:tc>
                    <a:tc>
                      <a:txBody>
                        <a:bodyPr/>
                        <a:lstStyle/>
                        <a:p>
                          <a:endParaRPr lang="zh-CN"/>
                        </a:p>
                      </a:txBody>
                      <a:tcPr marL="68580" marR="68580" marT="0" marB="0">
                        <a:blipFill rotWithShape="1">
                          <a:blip r:embed="rId2"/>
                          <a:stretch>
                            <a:fillRect l="-100000" t="-200000" r="-400885" b="-338806"/>
                          </a:stretch>
                        </a:blipFill>
                      </a:tcPr>
                    </a:tc>
                    <a:tc>
                      <a:txBody>
                        <a:bodyPr/>
                        <a:lstStyle/>
                        <a:p>
                          <a:endParaRPr lang="zh-CN"/>
                        </a:p>
                      </a:txBody>
                      <a:tcPr marL="68580" marR="68580" marT="0" marB="0">
                        <a:blipFill rotWithShape="1">
                          <a:blip r:embed="rId2"/>
                          <a:stretch>
                            <a:fillRect l="-199119" t="-200000" r="-299119" b="-338806"/>
                          </a:stretch>
                        </a:blipFill>
                      </a:tcPr>
                    </a:tc>
                    <a:tc>
                      <a:txBody>
                        <a:bodyPr/>
                        <a:lstStyle/>
                        <a:p>
                          <a:pPr algn="ctr">
                            <a:lnSpc>
                              <a:spcPct val="150000"/>
                            </a:lnSpc>
                            <a:spcAft>
                              <a:spcPts val="0"/>
                            </a:spcAft>
                          </a:pPr>
                          <a:r>
                            <a:rPr lang="zh-CN" sz="1800" kern="100">
                              <a:effectLst/>
                            </a:rPr>
                            <a:t>…</a:t>
                          </a:r>
                          <a:endParaRPr lang="zh-CN" sz="1800" kern="100">
                            <a:effectLst/>
                            <a:latin typeface="Times New Roman"/>
                            <a:ea typeface="宋体"/>
                          </a:endParaRPr>
                        </a:p>
                      </a:txBody>
                      <a:tcPr marL="68580" marR="68580" marT="0" marB="0" anchor="ctr"/>
                    </a:tc>
                    <a:tc>
                      <a:txBody>
                        <a:bodyPr/>
                        <a:lstStyle/>
                        <a:p>
                          <a:endParaRPr lang="zh-CN"/>
                        </a:p>
                      </a:txBody>
                      <a:tcPr marL="68580" marR="68580" marT="0" marB="0">
                        <a:blipFill rotWithShape="1">
                          <a:blip r:embed="rId2"/>
                          <a:stretch>
                            <a:fillRect l="-400442" t="-200000" r="-100442" b="-338806"/>
                          </a:stretch>
                        </a:blipFill>
                      </a:tcPr>
                    </a:tc>
                    <a:tc>
                      <a:txBody>
                        <a:bodyPr/>
                        <a:lstStyle/>
                        <a:p>
                          <a:endParaRPr lang="zh-CN"/>
                        </a:p>
                      </a:txBody>
                      <a:tcPr marL="68580" marR="68580" marT="0" marB="0">
                        <a:blipFill rotWithShape="1">
                          <a:blip r:embed="rId2"/>
                          <a:stretch>
                            <a:fillRect l="-500442" t="-200000" r="-442" b="-338806"/>
                          </a:stretch>
                        </a:blipFill>
                      </a:tcPr>
                    </a:tc>
                  </a:tr>
                  <a:tr h="442559">
                    <a:tc>
                      <a:txBody>
                        <a:bodyPr/>
                        <a:lstStyle/>
                        <a:p>
                          <a:pPr marL="71755" marR="71755" algn="ctr">
                            <a:lnSpc>
                              <a:spcPct val="150000"/>
                            </a:lnSpc>
                            <a:spcAft>
                              <a:spcPts val="0"/>
                            </a:spcAft>
                          </a:pPr>
                          <a:r>
                            <a:rPr lang="zh-CN" sz="1800" kern="100" dirty="0">
                              <a:effectLst/>
                            </a:rPr>
                            <a:t>…</a:t>
                          </a:r>
                          <a:endParaRPr lang="zh-CN" sz="1800" kern="100" dirty="0">
                            <a:effectLst/>
                            <a:latin typeface="Times New Roman"/>
                            <a:ea typeface="宋体"/>
                          </a:endParaRPr>
                        </a:p>
                      </a:txBody>
                      <a:tcPr marL="0" marR="0" marT="0" marB="0" vert="eaVert" anchor="ctr"/>
                    </a:tc>
                    <a:tc>
                      <a:txBody>
                        <a:bodyPr/>
                        <a:lstStyle/>
                        <a:p>
                          <a:pPr marL="71755" marR="71755" algn="ctr">
                            <a:lnSpc>
                              <a:spcPct val="150000"/>
                            </a:lnSpc>
                            <a:spcAft>
                              <a:spcPts val="0"/>
                            </a:spcAft>
                          </a:pPr>
                          <a:r>
                            <a:rPr lang="zh-CN" sz="1800" kern="100">
                              <a:effectLst/>
                            </a:rPr>
                            <a:t>…</a:t>
                          </a:r>
                          <a:endParaRPr lang="zh-CN" sz="1800" kern="100">
                            <a:effectLst/>
                            <a:latin typeface="Times New Roman"/>
                            <a:ea typeface="宋体"/>
                          </a:endParaRPr>
                        </a:p>
                      </a:txBody>
                      <a:tcPr marL="68580" marR="68580" marT="0" marB="0" vert="eaVert" anchor="ctr"/>
                    </a:tc>
                    <a:tc>
                      <a:txBody>
                        <a:bodyPr/>
                        <a:lstStyle/>
                        <a:p>
                          <a:pPr marL="71755" marR="71755" algn="ctr">
                            <a:lnSpc>
                              <a:spcPct val="150000"/>
                            </a:lnSpc>
                            <a:spcAft>
                              <a:spcPts val="0"/>
                            </a:spcAft>
                          </a:pPr>
                          <a:r>
                            <a:rPr lang="zh-CN" sz="1800" kern="100" dirty="0">
                              <a:effectLst/>
                            </a:rPr>
                            <a:t>…</a:t>
                          </a:r>
                          <a:endParaRPr lang="zh-CN" sz="1800" kern="100" dirty="0">
                            <a:effectLst/>
                            <a:latin typeface="Times New Roman"/>
                            <a:ea typeface="宋体"/>
                          </a:endParaRPr>
                        </a:p>
                      </a:txBody>
                      <a:tcPr marL="68580" marR="68580" marT="0" marB="0" vert="eaVert" anchor="ctr"/>
                    </a:tc>
                    <a:tc>
                      <a:txBody>
                        <a:bodyPr/>
                        <a:lstStyle/>
                        <a:p>
                          <a:pPr algn="ctr">
                            <a:lnSpc>
                              <a:spcPct val="150000"/>
                            </a:lnSpc>
                            <a:spcAft>
                              <a:spcPts val="0"/>
                            </a:spcAft>
                          </a:pPr>
                          <a:r>
                            <a:rPr lang="zh-CN" sz="1800" kern="100" dirty="0">
                              <a:effectLst/>
                            </a:rPr>
                            <a:t>…</a:t>
                          </a:r>
                          <a:endParaRPr lang="zh-CN" sz="1800" kern="100" dirty="0">
                            <a:effectLst/>
                            <a:latin typeface="Times New Roman"/>
                            <a:ea typeface="宋体"/>
                          </a:endParaRPr>
                        </a:p>
                      </a:txBody>
                      <a:tcPr marL="68580" marR="68580" marT="0" marB="0" anchor="ctr"/>
                    </a:tc>
                    <a:tc>
                      <a:txBody>
                        <a:bodyPr/>
                        <a:lstStyle/>
                        <a:p>
                          <a:pPr marL="71755" marR="71755" algn="ctr">
                            <a:lnSpc>
                              <a:spcPct val="150000"/>
                            </a:lnSpc>
                            <a:spcAft>
                              <a:spcPts val="0"/>
                            </a:spcAft>
                          </a:pPr>
                          <a:r>
                            <a:rPr lang="zh-CN" sz="1800" kern="100">
                              <a:effectLst/>
                            </a:rPr>
                            <a:t>…</a:t>
                          </a:r>
                          <a:endParaRPr lang="zh-CN" sz="1800" kern="100">
                            <a:effectLst/>
                            <a:latin typeface="Times New Roman"/>
                            <a:ea typeface="宋体"/>
                          </a:endParaRPr>
                        </a:p>
                      </a:txBody>
                      <a:tcPr marL="68580" marR="68580" marT="0" marB="0" vert="eaVert" anchor="ctr"/>
                    </a:tc>
                    <a:tc>
                      <a:txBody>
                        <a:bodyPr/>
                        <a:lstStyle/>
                        <a:p>
                          <a:pPr marL="71755" marR="71755" algn="ctr">
                            <a:lnSpc>
                              <a:spcPct val="150000"/>
                            </a:lnSpc>
                            <a:spcAft>
                              <a:spcPts val="0"/>
                            </a:spcAft>
                          </a:pPr>
                          <a:r>
                            <a:rPr lang="zh-CN" sz="1800" kern="100">
                              <a:effectLst/>
                            </a:rPr>
                            <a:t>…</a:t>
                          </a:r>
                          <a:endParaRPr lang="zh-CN" sz="1800" kern="100">
                            <a:effectLst/>
                            <a:latin typeface="Times New Roman"/>
                            <a:ea typeface="宋体"/>
                          </a:endParaRPr>
                        </a:p>
                      </a:txBody>
                      <a:tcPr marL="68580" marR="68580" marT="0" marB="0" vert="eaVert" anchor="ctr"/>
                    </a:tc>
                  </a:tr>
                  <a:tr h="411480">
                    <a:tc>
                      <a:txBody>
                        <a:bodyPr/>
                        <a:lstStyle/>
                        <a:p>
                          <a:pPr algn="ctr">
                            <a:lnSpc>
                              <a:spcPct val="150000"/>
                            </a:lnSpc>
                            <a:spcAft>
                              <a:spcPts val="0"/>
                            </a:spcAft>
                          </a:pPr>
                          <a:r>
                            <a:rPr lang="en-US" sz="1800" kern="100" dirty="0" smtClean="0">
                              <a:effectLst/>
                              <a:latin typeface="Times New Roman"/>
                              <a:ea typeface="宋体"/>
                            </a:rPr>
                            <a:t>r</a:t>
                          </a:r>
                          <a:endParaRPr lang="en-US" sz="1800" kern="100" dirty="0">
                            <a:effectLst/>
                            <a:latin typeface="Times New Roman"/>
                            <a:ea typeface="宋体"/>
                          </a:endParaRPr>
                        </a:p>
                      </a:txBody>
                      <a:tcPr marL="68580" marR="68580" marT="0" marB="0" anchor="ctr"/>
                    </a:tc>
                    <a:tc>
                      <a:txBody>
                        <a:bodyPr/>
                        <a:lstStyle/>
                        <a:p>
                          <a:endParaRPr lang="zh-CN"/>
                        </a:p>
                      </a:txBody>
                      <a:tcPr marL="68580" marR="68580" marT="0" marB="0">
                        <a:blipFill rotWithShape="1">
                          <a:blip r:embed="rId2"/>
                          <a:stretch>
                            <a:fillRect l="-100000" t="-408955" r="-400885" b="-129851"/>
                          </a:stretch>
                        </a:blipFill>
                      </a:tcPr>
                    </a:tc>
                    <a:tc>
                      <a:txBody>
                        <a:bodyPr/>
                        <a:lstStyle/>
                        <a:p>
                          <a:endParaRPr lang="zh-CN"/>
                        </a:p>
                      </a:txBody>
                      <a:tcPr marL="68580" marR="68580" marT="0" marB="0">
                        <a:blipFill rotWithShape="1">
                          <a:blip r:embed="rId2"/>
                          <a:stretch>
                            <a:fillRect l="-199119" t="-408955" r="-299119" b="-129851"/>
                          </a:stretch>
                        </a:blipFill>
                      </a:tcPr>
                    </a:tc>
                    <a:tc>
                      <a:txBody>
                        <a:bodyPr/>
                        <a:lstStyle/>
                        <a:p>
                          <a:pPr algn="ctr">
                            <a:lnSpc>
                              <a:spcPct val="150000"/>
                            </a:lnSpc>
                            <a:spcAft>
                              <a:spcPts val="0"/>
                            </a:spcAft>
                          </a:pPr>
                          <a:r>
                            <a:rPr lang="zh-CN" sz="1800" kern="100" dirty="0">
                              <a:effectLst/>
                            </a:rPr>
                            <a:t>…</a:t>
                          </a:r>
                          <a:endParaRPr lang="zh-CN" sz="1800" kern="100" dirty="0">
                            <a:effectLst/>
                            <a:latin typeface="Times New Roman"/>
                            <a:ea typeface="宋体"/>
                          </a:endParaRPr>
                        </a:p>
                      </a:txBody>
                      <a:tcPr marL="68580" marR="68580" marT="0" marB="0" anchor="ctr"/>
                    </a:tc>
                    <a:tc>
                      <a:txBody>
                        <a:bodyPr/>
                        <a:lstStyle/>
                        <a:p>
                          <a:endParaRPr lang="zh-CN"/>
                        </a:p>
                      </a:txBody>
                      <a:tcPr marL="68580" marR="68580" marT="0" marB="0">
                        <a:blipFill rotWithShape="1">
                          <a:blip r:embed="rId2"/>
                          <a:stretch>
                            <a:fillRect l="-400442" t="-408955" r="-100442" b="-129851"/>
                          </a:stretch>
                        </a:blipFill>
                      </a:tcPr>
                    </a:tc>
                    <a:tc>
                      <a:txBody>
                        <a:bodyPr/>
                        <a:lstStyle/>
                        <a:p>
                          <a:endParaRPr lang="zh-CN"/>
                        </a:p>
                      </a:txBody>
                      <a:tcPr marL="68580" marR="68580" marT="0" marB="0">
                        <a:blipFill rotWithShape="1">
                          <a:blip r:embed="rId2"/>
                          <a:stretch>
                            <a:fillRect l="-500442" t="-408955" r="-442" b="-129851"/>
                          </a:stretch>
                        </a:blipFill>
                      </a:tcPr>
                    </a:tc>
                  </a:tr>
                  <a:tr h="411480">
                    <a:tc>
                      <a:txBody>
                        <a:bodyPr/>
                        <a:lstStyle/>
                        <a:p>
                          <a:pPr algn="ctr">
                            <a:lnSpc>
                              <a:spcPct val="150000"/>
                            </a:lnSpc>
                            <a:spcAft>
                              <a:spcPts val="0"/>
                            </a:spcAft>
                          </a:pPr>
                          <a:r>
                            <a:rPr lang="zh-CN" sz="1800" kern="100" dirty="0">
                              <a:effectLst/>
                            </a:rPr>
                            <a:t>合计</a:t>
                          </a:r>
                          <a:endParaRPr lang="zh-CN" sz="1800" kern="100" dirty="0">
                            <a:effectLst/>
                            <a:latin typeface="Times New Roman"/>
                            <a:ea typeface="宋体"/>
                          </a:endParaRPr>
                        </a:p>
                      </a:txBody>
                      <a:tcPr marL="68580" marR="68580" marT="0" marB="0" anchor="ctr"/>
                    </a:tc>
                    <a:tc>
                      <a:txBody>
                        <a:bodyPr/>
                        <a:lstStyle/>
                        <a:p>
                          <a:endParaRPr lang="zh-CN"/>
                        </a:p>
                      </a:txBody>
                      <a:tcPr marL="68580" marR="68580" marT="0" marB="0">
                        <a:blipFill rotWithShape="1">
                          <a:blip r:embed="rId2"/>
                          <a:stretch>
                            <a:fillRect l="-100000" t="-501471" r="-400885" b="-27941"/>
                          </a:stretch>
                        </a:blipFill>
                      </a:tcPr>
                    </a:tc>
                    <a:tc>
                      <a:txBody>
                        <a:bodyPr/>
                        <a:lstStyle/>
                        <a:p>
                          <a:endParaRPr lang="zh-CN"/>
                        </a:p>
                      </a:txBody>
                      <a:tcPr marL="68580" marR="68580" marT="0" marB="0">
                        <a:blipFill rotWithShape="1">
                          <a:blip r:embed="rId2"/>
                          <a:stretch>
                            <a:fillRect l="-199119" t="-501471" r="-299119" b="-27941"/>
                          </a:stretch>
                        </a:blipFill>
                      </a:tcPr>
                    </a:tc>
                    <a:tc>
                      <a:txBody>
                        <a:bodyPr/>
                        <a:lstStyle/>
                        <a:p>
                          <a:pPr algn="ctr">
                            <a:lnSpc>
                              <a:spcPct val="150000"/>
                            </a:lnSpc>
                            <a:spcAft>
                              <a:spcPts val="0"/>
                            </a:spcAft>
                          </a:pPr>
                          <a:r>
                            <a:rPr lang="zh-CN" sz="1800" kern="100" dirty="0">
                              <a:effectLst/>
                            </a:rPr>
                            <a:t>…</a:t>
                          </a:r>
                          <a:endParaRPr lang="zh-CN" sz="1800" kern="100" dirty="0">
                            <a:effectLst/>
                            <a:latin typeface="Times New Roman"/>
                            <a:ea typeface="宋体"/>
                          </a:endParaRPr>
                        </a:p>
                      </a:txBody>
                      <a:tcPr marL="68580" marR="68580" marT="0" marB="0" anchor="ctr"/>
                    </a:tc>
                    <a:tc>
                      <a:txBody>
                        <a:bodyPr/>
                        <a:lstStyle/>
                        <a:p>
                          <a:endParaRPr lang="zh-CN"/>
                        </a:p>
                      </a:txBody>
                      <a:tcPr marL="68580" marR="68580" marT="0" marB="0">
                        <a:blipFill rotWithShape="1">
                          <a:blip r:embed="rId2"/>
                          <a:stretch>
                            <a:fillRect l="-400442" t="-501471" r="-100442" b="-27941"/>
                          </a:stretch>
                        </a:blipFill>
                      </a:tcPr>
                    </a:tc>
                    <a:tc>
                      <a:txBody>
                        <a:bodyPr/>
                        <a:lstStyle/>
                        <a:p>
                          <a:pPr algn="ctr">
                            <a:lnSpc>
                              <a:spcPct val="150000"/>
                            </a:lnSpc>
                            <a:spcAft>
                              <a:spcPts val="0"/>
                            </a:spcAft>
                          </a:pPr>
                          <a:r>
                            <a:rPr lang="en-US" sz="1800" kern="100" dirty="0">
                              <a:effectLst/>
                            </a:rPr>
                            <a:t>1</a:t>
                          </a:r>
                          <a:endParaRPr lang="zh-CN" sz="1800" kern="100" dirty="0">
                            <a:effectLst/>
                            <a:latin typeface="Times New Roman"/>
                            <a:ea typeface="宋体"/>
                          </a:endParaRPr>
                        </a:p>
                      </a:txBody>
                      <a:tcPr marL="68580" marR="68580" marT="0" marB="0" anchor="ctr"/>
                    </a:tc>
                  </a:tr>
                </a:tbl>
              </a:graphicData>
            </a:graphic>
          </p:graphicFrame>
        </mc:Fallback>
      </mc:AlternateContent>
      <mc:AlternateContent xmlns:mc="http://schemas.openxmlformats.org/markup-compatibility/2006" xmlns:a14="http://schemas.microsoft.com/office/drawing/2010/main">
        <mc:Choice Requires="a14">
          <p:sp>
            <p:nvSpPr>
              <p:cNvPr id="23" name="TextBox 22"/>
              <p:cNvSpPr txBox="1"/>
              <p:nvPr/>
            </p:nvSpPr>
            <p:spPr>
              <a:xfrm>
                <a:off x="611560" y="4725144"/>
                <a:ext cx="8208912" cy="2234651"/>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US" altLang="zh-CN" sz="3200" i="1" kern="100" smtClean="0">
                              <a:latin typeface="Cambria Math" panose="02040503050406030204" pitchFamily="18" charset="0"/>
                            </a:rPr>
                          </m:ctrlPr>
                        </m:sSubPr>
                        <m:e>
                          <m:acc>
                            <m:accPr>
                              <m:chr m:val="̂"/>
                              <m:ctrlPr>
                                <a:rPr lang="en-US" altLang="zh-CN" sz="3200" i="1" kern="100">
                                  <a:latin typeface="Cambria Math" panose="02040503050406030204" pitchFamily="18" charset="0"/>
                                </a:rPr>
                              </m:ctrlPr>
                            </m:accPr>
                            <m:e>
                              <m:r>
                                <a:rPr lang="en-US" altLang="zh-CN" sz="3200" i="1" kern="100">
                                  <a:latin typeface="Cambria Math"/>
                                </a:rPr>
                                <m:t>𝑝</m:t>
                              </m:r>
                            </m:e>
                          </m:acc>
                        </m:e>
                        <m:sub>
                          <m:r>
                            <m:rPr>
                              <m:sty m:val="p"/>
                            </m:rPr>
                            <a:rPr lang="en-US" altLang="zh-CN" sz="3200" i="1" kern="100" smtClean="0">
                              <a:latin typeface="Cambria Math"/>
                            </a:rPr>
                            <m:t>ij</m:t>
                          </m:r>
                        </m:sub>
                      </m:sSub>
                      <m:r>
                        <a:rPr lang="en-US" altLang="zh-CN" sz="3200" b="0" i="1" kern="100" smtClean="0">
                          <a:latin typeface="Cambria Math"/>
                        </a:rPr>
                        <m:t>=</m:t>
                      </m:r>
                      <m:f>
                        <m:fPr>
                          <m:ctrlPr>
                            <a:rPr lang="en-US" altLang="zh-CN" sz="3200" b="0" i="1" kern="100" smtClean="0">
                              <a:latin typeface="Cambria Math" panose="02040503050406030204" pitchFamily="18" charset="0"/>
                            </a:rPr>
                          </m:ctrlPr>
                        </m:fPr>
                        <m:num>
                          <m:r>
                            <a:rPr lang="zh-CN" altLang="en-US" sz="3200" i="1" kern="100">
                              <a:latin typeface="Cambria Math"/>
                            </a:rPr>
                            <m:t>落入</m:t>
                          </m:r>
                          <m:r>
                            <a:rPr lang="zh-CN" altLang="en-US" sz="3200" i="1" kern="100" smtClean="0">
                              <a:latin typeface="Cambria Math"/>
                            </a:rPr>
                            <m:t>单元</m:t>
                          </m:r>
                          <m:r>
                            <a:rPr lang="zh-CN" altLang="en-US" sz="3200" b="0" i="1" kern="100" smtClean="0">
                              <a:latin typeface="Cambria Math"/>
                            </a:rPr>
                            <m:t>格</m:t>
                          </m:r>
                          <m:d>
                            <m:dPr>
                              <m:begChr m:val="（"/>
                              <m:endChr m:val="）"/>
                              <m:ctrlPr>
                                <a:rPr lang="zh-CN" altLang="en-US" sz="3200" b="0" i="1" kern="100" smtClean="0">
                                  <a:latin typeface="Cambria Math" panose="02040503050406030204" pitchFamily="18" charset="0"/>
                                </a:rPr>
                              </m:ctrlPr>
                            </m:dPr>
                            <m:e>
                              <m:r>
                                <a:rPr lang="en-US" altLang="zh-CN" sz="3200" b="0" i="1" kern="100" smtClean="0">
                                  <a:latin typeface="Cambria Math"/>
                                </a:rPr>
                                <m:t>𝑖</m:t>
                              </m:r>
                              <m:r>
                                <a:rPr lang="zh-CN" altLang="en-US" sz="3200" b="0" i="1" kern="100" smtClean="0">
                                  <a:latin typeface="Cambria Math"/>
                                </a:rPr>
                                <m:t>，</m:t>
                              </m:r>
                              <m:r>
                                <a:rPr lang="en-US" altLang="zh-CN" sz="3200" b="0" i="1" kern="100" smtClean="0">
                                  <a:latin typeface="Cambria Math"/>
                                </a:rPr>
                                <m:t>𝑗</m:t>
                              </m:r>
                            </m:e>
                          </m:d>
                          <m:r>
                            <a:rPr lang="zh-CN" altLang="en-US" sz="3200" b="0" i="1" kern="100" smtClean="0">
                              <a:latin typeface="Cambria Math"/>
                            </a:rPr>
                            <m:t>中</m:t>
                          </m:r>
                          <m:r>
                            <a:rPr lang="zh-CN" altLang="en-US" sz="3200" i="1" kern="100">
                              <a:latin typeface="Cambria Math"/>
                            </a:rPr>
                            <m:t>观测</m:t>
                          </m:r>
                          <m:r>
                            <a:rPr lang="zh-CN" altLang="en-US" sz="3200" b="0" i="1" kern="100" smtClean="0">
                              <a:latin typeface="Cambria Math"/>
                            </a:rPr>
                            <m:t>值的</m:t>
                          </m:r>
                          <m:r>
                            <a:rPr lang="zh-CN" altLang="en-US" sz="3200" i="1" kern="100">
                              <a:latin typeface="Cambria Math"/>
                            </a:rPr>
                            <m:t>权数</m:t>
                          </m:r>
                          <m:r>
                            <a:rPr lang="zh-CN" altLang="en-US" sz="3200" b="0" i="1" kern="100" smtClean="0">
                              <a:latin typeface="Cambria Math"/>
                            </a:rPr>
                            <m:t>之和</m:t>
                          </m:r>
                        </m:num>
                        <m:den>
                          <m:r>
                            <a:rPr lang="zh-CN" altLang="en-US" sz="3200" i="1" kern="100">
                              <a:latin typeface="Cambria Math"/>
                            </a:rPr>
                            <m:t>样本</m:t>
                          </m:r>
                          <m:r>
                            <a:rPr lang="zh-CN" altLang="en-US" sz="3200" b="0" i="1" kern="100" smtClean="0">
                              <a:latin typeface="Cambria Math"/>
                            </a:rPr>
                            <m:t>中</m:t>
                          </m:r>
                          <m:r>
                            <a:rPr lang="zh-CN" altLang="en-US" sz="3200" i="1" kern="100">
                              <a:latin typeface="Cambria Math"/>
                            </a:rPr>
                            <m:t>所</m:t>
                          </m:r>
                          <m:r>
                            <a:rPr lang="zh-CN" altLang="en-US" sz="3200" b="0" i="1" kern="100" smtClean="0">
                              <a:latin typeface="Cambria Math"/>
                            </a:rPr>
                            <m:t>有</m:t>
                          </m:r>
                          <m:r>
                            <a:rPr lang="zh-CN" altLang="en-US" sz="3200" i="1" kern="100">
                              <a:latin typeface="Cambria Math"/>
                            </a:rPr>
                            <m:t>观测</m:t>
                          </m:r>
                          <m:r>
                            <a:rPr lang="zh-CN" altLang="en-US" sz="3200" b="0" i="1" kern="100" smtClean="0">
                              <a:latin typeface="Cambria Math"/>
                            </a:rPr>
                            <m:t>值的</m:t>
                          </m:r>
                          <m:r>
                            <a:rPr lang="zh-CN" altLang="en-US" sz="3200" i="1" kern="100">
                              <a:latin typeface="Cambria Math"/>
                            </a:rPr>
                            <m:t>权数</m:t>
                          </m:r>
                          <m:r>
                            <a:rPr lang="zh-CN" altLang="en-US" sz="3200" b="0" i="1" kern="100" smtClean="0">
                              <a:latin typeface="Cambria Math"/>
                            </a:rPr>
                            <m:t>之和</m:t>
                          </m:r>
                        </m:den>
                      </m:f>
                      <m:r>
                        <a:rPr lang="en-US" altLang="zh-CN" sz="3200" b="0" i="1" kern="100" smtClean="0">
                          <a:latin typeface="Cambria Math"/>
                        </a:rPr>
                        <m:t>=</m:t>
                      </m:r>
                      <m:f>
                        <m:fPr>
                          <m:ctrlPr>
                            <a:rPr lang="en-US" altLang="zh-CN" sz="3200" b="0" i="1" kern="100" smtClean="0">
                              <a:latin typeface="Cambria Math" panose="02040503050406030204" pitchFamily="18" charset="0"/>
                            </a:rPr>
                          </m:ctrlPr>
                        </m:fPr>
                        <m:num>
                          <m:nary>
                            <m:naryPr>
                              <m:chr m:val="∑"/>
                              <m:subHide m:val="on"/>
                              <m:supHide m:val="on"/>
                              <m:ctrlPr>
                                <a:rPr lang="en-US" altLang="zh-CN" sz="3200" b="0" i="1" kern="100" smtClean="0">
                                  <a:latin typeface="Cambria Math" panose="02040503050406030204" pitchFamily="18" charset="0"/>
                                </a:rPr>
                              </m:ctrlPr>
                            </m:naryPr>
                            <m:sub/>
                            <m:sup/>
                            <m:e>
                              <m:sSub>
                                <m:sSubPr>
                                  <m:ctrlPr>
                                    <a:rPr lang="en-US" altLang="zh-CN" sz="3200" b="0" i="1" kern="100" smtClean="0">
                                      <a:latin typeface="Cambria Math" panose="02040503050406030204" pitchFamily="18" charset="0"/>
                                    </a:rPr>
                                  </m:ctrlPr>
                                </m:sSubPr>
                                <m:e>
                                  <m:r>
                                    <a:rPr lang="en-US" altLang="zh-CN" sz="3200" b="0" i="1" kern="100" smtClean="0">
                                      <a:latin typeface="Cambria Math"/>
                                    </a:rPr>
                                    <m:t>𝑤</m:t>
                                  </m:r>
                                </m:e>
                                <m:sub>
                                  <m:r>
                                    <a:rPr lang="en-US" altLang="zh-CN" sz="3200" b="0" i="1" kern="100" smtClean="0">
                                      <a:latin typeface="Cambria Math"/>
                                    </a:rPr>
                                    <m:t>𝑘</m:t>
                                  </m:r>
                                </m:sub>
                              </m:sSub>
                              <m:sSub>
                                <m:sSubPr>
                                  <m:ctrlPr>
                                    <a:rPr lang="en-US" altLang="zh-CN" sz="3200" b="0" i="1" kern="100" smtClean="0">
                                      <a:latin typeface="Cambria Math" panose="02040503050406030204" pitchFamily="18" charset="0"/>
                                    </a:rPr>
                                  </m:ctrlPr>
                                </m:sSubPr>
                                <m:e>
                                  <m:r>
                                    <a:rPr lang="en-US" altLang="zh-CN" sz="3200" b="0" i="1" kern="100" smtClean="0">
                                      <a:latin typeface="Cambria Math"/>
                                    </a:rPr>
                                    <m:t>𝑦</m:t>
                                  </m:r>
                                </m:e>
                                <m:sub>
                                  <m:r>
                                    <a:rPr lang="en-US" altLang="zh-CN" sz="3200" b="0" i="1" kern="100" smtClean="0">
                                      <a:latin typeface="Cambria Math"/>
                                    </a:rPr>
                                    <m:t>𝑘𝑖𝑗</m:t>
                                  </m:r>
                                </m:sub>
                              </m:sSub>
                            </m:e>
                          </m:nary>
                        </m:num>
                        <m:den>
                          <m:nary>
                            <m:naryPr>
                              <m:chr m:val="∑"/>
                              <m:subHide m:val="on"/>
                              <m:supHide m:val="on"/>
                              <m:ctrlPr>
                                <a:rPr lang="en-US" altLang="zh-CN" sz="3200" i="1" kern="100" smtClean="0">
                                  <a:latin typeface="Cambria Math" panose="02040503050406030204" pitchFamily="18" charset="0"/>
                                </a:rPr>
                              </m:ctrlPr>
                            </m:naryPr>
                            <m:sub/>
                            <m:sup/>
                            <m:e>
                              <m:sSub>
                                <m:sSubPr>
                                  <m:ctrlPr>
                                    <a:rPr lang="en-US" altLang="zh-CN" sz="3200" i="1" kern="100">
                                      <a:latin typeface="Cambria Math" panose="02040503050406030204" pitchFamily="18" charset="0"/>
                                    </a:rPr>
                                  </m:ctrlPr>
                                </m:sSubPr>
                                <m:e>
                                  <m:r>
                                    <a:rPr lang="en-US" altLang="zh-CN" sz="3200" i="1" kern="100">
                                      <a:latin typeface="Cambria Math"/>
                                    </a:rPr>
                                    <m:t>𝑤</m:t>
                                  </m:r>
                                </m:e>
                                <m:sub>
                                  <m:r>
                                    <a:rPr lang="en-US" altLang="zh-CN" sz="3200" i="1" kern="100">
                                      <a:latin typeface="Cambria Math"/>
                                    </a:rPr>
                                    <m:t>𝑘</m:t>
                                  </m:r>
                                </m:sub>
                              </m:sSub>
                            </m:e>
                          </m:nary>
                        </m:den>
                      </m:f>
                    </m:oMath>
                  </m:oMathPara>
                </a14:m>
                <a:endParaRPr lang="zh-CN" altLang="en-US" sz="3200" dirty="0"/>
              </a:p>
            </p:txBody>
          </p:sp>
        </mc:Choice>
        <mc:Fallback xmlns="">
          <p:sp>
            <p:nvSpPr>
              <p:cNvPr id="23" name="TextBox 22"/>
              <p:cNvSpPr txBox="1">
                <a:spLocks noRot="1" noChangeAspect="1" noMove="1" noResize="1" noEditPoints="1" noAdjustHandles="1" noChangeArrowheads="1" noChangeShapeType="1" noTextEdit="1"/>
              </p:cNvSpPr>
              <p:nvPr/>
            </p:nvSpPr>
            <p:spPr>
              <a:xfrm>
                <a:off x="611560" y="4725144"/>
                <a:ext cx="8208912" cy="2234651"/>
              </a:xfrm>
              <a:prstGeom prst="rect">
                <a:avLst/>
              </a:prstGeom>
              <a:blipFill rotWithShape="1">
                <a:blip r:embed="rId3"/>
                <a:stretch>
                  <a:fillRect/>
                </a:stretch>
              </a:blipFill>
            </p:spPr>
            <p:txBody>
              <a:bodyPr/>
              <a:lstStyle/>
              <a:p>
                <a:r>
                  <a:rPr lang="zh-CN" altLang="en-US">
                    <a:noFill/>
                  </a:rPr>
                  <a:t> </a:t>
                </a:r>
              </a:p>
            </p:txBody>
          </p:sp>
        </mc:Fallback>
      </mc:AlternateContent>
    </p:spTree>
    <p:extLst>
      <p:ext uri="{BB962C8B-B14F-4D97-AF65-F5344CB8AC3E}">
        <p14:creationId xmlns:p14="http://schemas.microsoft.com/office/powerpoint/2010/main" val="2764053571"/>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内容占位符 2"/>
              <p:cNvSpPr>
                <a:spLocks noGrp="1"/>
              </p:cNvSpPr>
              <p:nvPr>
                <p:ph idx="1"/>
              </p:nvPr>
            </p:nvSpPr>
            <p:spPr>
              <a:xfrm>
                <a:off x="1187624" y="1772816"/>
                <a:ext cx="7772400" cy="4840287"/>
              </a:xfrm>
            </p:spPr>
            <p:txBody>
              <a:bodyPr/>
              <a:lstStyle/>
              <a:p>
                <a:r>
                  <a:rPr lang="zh-CN" altLang="en-US" dirty="0" smtClean="0"/>
                  <a:t>在考虑权数时，检验独立性的原假设可表示为：</a:t>
                </a:r>
                <a:endParaRPr lang="en-US" altLang="zh-CN" dirty="0" smtClean="0"/>
              </a:p>
              <a:p>
                <a:pPr/>
                <a14:m>
                  <m:oMathPara xmlns:m="http://schemas.openxmlformats.org/officeDocument/2006/math">
                    <m:oMathParaPr>
                      <m:jc m:val="centerGroup"/>
                    </m:oMathParaPr>
                    <m:oMath xmlns:m="http://schemas.openxmlformats.org/officeDocument/2006/math">
                      <m:sSub>
                        <m:sSubPr>
                          <m:ctrlPr>
                            <a:rPr lang="en-US" altLang="zh-CN" i="1" smtClean="0">
                              <a:latin typeface="Cambria Math" panose="02040503050406030204" pitchFamily="18" charset="0"/>
                            </a:rPr>
                          </m:ctrlPr>
                        </m:sSubPr>
                        <m:e>
                          <m:r>
                            <a:rPr lang="en-US" altLang="zh-CN" b="0" i="1" smtClean="0">
                              <a:latin typeface="Cambria Math"/>
                            </a:rPr>
                            <m:t>𝐻</m:t>
                          </m:r>
                        </m:e>
                        <m:sub>
                          <m:r>
                            <a:rPr lang="en-US" altLang="zh-CN" b="0" i="1" smtClean="0">
                              <a:latin typeface="Cambria Math"/>
                            </a:rPr>
                            <m:t>0</m:t>
                          </m:r>
                        </m:sub>
                      </m:sSub>
                      <m:r>
                        <a:rPr lang="en-US" altLang="zh-CN" b="0" i="1" smtClean="0">
                          <a:latin typeface="Cambria Math"/>
                        </a:rPr>
                        <m:t>:</m:t>
                      </m:r>
                      <m:sSub>
                        <m:sSubPr>
                          <m:ctrlPr>
                            <a:rPr lang="en-US" altLang="zh-CN" b="0" i="1" smtClean="0">
                              <a:latin typeface="Cambria Math" panose="02040503050406030204" pitchFamily="18" charset="0"/>
                            </a:rPr>
                          </m:ctrlPr>
                        </m:sSubPr>
                        <m:e>
                          <m:r>
                            <a:rPr lang="en-US" altLang="zh-CN" b="0" i="1" smtClean="0">
                              <a:latin typeface="Cambria Math"/>
                            </a:rPr>
                            <m:t>𝑝</m:t>
                          </m:r>
                        </m:e>
                        <m:sub>
                          <m:r>
                            <a:rPr lang="en-US" altLang="zh-CN" b="0" i="1" smtClean="0">
                              <a:latin typeface="Cambria Math"/>
                            </a:rPr>
                            <m:t>𝑖𝑗</m:t>
                          </m:r>
                        </m:sub>
                      </m:sSub>
                      <m:r>
                        <a:rPr lang="en-US" altLang="zh-CN" b="0" i="1" smtClean="0">
                          <a:latin typeface="Cambria Math"/>
                        </a:rPr>
                        <m:t>=</m:t>
                      </m:r>
                      <m:sSub>
                        <m:sSubPr>
                          <m:ctrlPr>
                            <a:rPr lang="en-US" altLang="zh-CN" b="0" i="1" smtClean="0">
                              <a:latin typeface="Cambria Math" panose="02040503050406030204" pitchFamily="18" charset="0"/>
                            </a:rPr>
                          </m:ctrlPr>
                        </m:sSubPr>
                        <m:e>
                          <m:r>
                            <a:rPr lang="en-US" altLang="zh-CN" b="0" i="1" smtClean="0">
                              <a:latin typeface="Cambria Math"/>
                            </a:rPr>
                            <m:t>𝑝</m:t>
                          </m:r>
                        </m:e>
                        <m:sub>
                          <m:r>
                            <a:rPr lang="en-US" altLang="zh-CN" b="0" i="1" smtClean="0">
                              <a:latin typeface="Cambria Math"/>
                            </a:rPr>
                            <m:t>𝑖</m:t>
                          </m:r>
                          <m:r>
                            <a:rPr lang="en-US" altLang="zh-CN" b="0" i="1" smtClean="0">
                              <a:latin typeface="Cambria Math"/>
                            </a:rPr>
                            <m:t>+</m:t>
                          </m:r>
                        </m:sub>
                      </m:sSub>
                      <m:sSub>
                        <m:sSubPr>
                          <m:ctrlPr>
                            <a:rPr lang="en-US" altLang="zh-CN" b="0" i="1" smtClean="0">
                              <a:latin typeface="Cambria Math" panose="02040503050406030204" pitchFamily="18" charset="0"/>
                            </a:rPr>
                          </m:ctrlPr>
                        </m:sSubPr>
                        <m:e>
                          <m:r>
                            <a:rPr lang="en-US" altLang="zh-CN" b="0" i="1" smtClean="0">
                              <a:latin typeface="Cambria Math"/>
                            </a:rPr>
                            <m:t>𝑝</m:t>
                          </m:r>
                        </m:e>
                        <m:sub>
                          <m:r>
                            <a:rPr lang="en-US" altLang="zh-CN" b="0" i="1" smtClean="0">
                              <a:latin typeface="Cambria Math"/>
                            </a:rPr>
                            <m:t>+</m:t>
                          </m:r>
                          <m:r>
                            <a:rPr lang="en-US" altLang="zh-CN" b="0" i="1" smtClean="0">
                              <a:latin typeface="Cambria Math"/>
                            </a:rPr>
                            <m:t>𝑗</m:t>
                          </m:r>
                        </m:sub>
                      </m:sSub>
                    </m:oMath>
                  </m:oMathPara>
                </a14:m>
                <a:endParaRPr lang="en-US" altLang="zh-CN" dirty="0" smtClean="0"/>
              </a:p>
              <a:p>
                <a:r>
                  <a:rPr lang="zh-CN" altLang="en-US" dirty="0" smtClean="0"/>
                  <a:t>对于</a:t>
                </a:r>
                <a14:m>
                  <m:oMath xmlns:m="http://schemas.openxmlformats.org/officeDocument/2006/math">
                    <m:r>
                      <a:rPr lang="en-US" altLang="zh-CN" b="0" i="1" smtClean="0">
                        <a:latin typeface="Cambria Math"/>
                      </a:rPr>
                      <m:t>2</m:t>
                    </m:r>
                    <m:r>
                      <a:rPr lang="en-US" altLang="zh-CN" b="0" i="1" smtClean="0">
                        <a:latin typeface="Cambria Math"/>
                        <a:ea typeface="Cambria Math"/>
                      </a:rPr>
                      <m:t>×2</m:t>
                    </m:r>
                  </m:oMath>
                </a14:m>
                <a:r>
                  <a:rPr lang="zh-CN" altLang="en-US" dirty="0" smtClean="0"/>
                  <a:t>的表格，原假设等价于</a:t>
                </a:r>
                <a14:m>
                  <m:oMath xmlns:m="http://schemas.openxmlformats.org/officeDocument/2006/math">
                    <m:sSub>
                      <m:sSubPr>
                        <m:ctrlPr>
                          <a:rPr lang="en-US" altLang="zh-CN" i="1" smtClean="0">
                            <a:latin typeface="Cambria Math" panose="02040503050406030204" pitchFamily="18" charset="0"/>
                          </a:rPr>
                        </m:ctrlPr>
                      </m:sSubPr>
                      <m:e>
                        <m:r>
                          <a:rPr lang="en-US" altLang="zh-CN" b="0" i="1" smtClean="0">
                            <a:latin typeface="Cambria Math"/>
                          </a:rPr>
                          <m:t>𝑝</m:t>
                        </m:r>
                      </m:e>
                      <m:sub>
                        <m:r>
                          <a:rPr lang="en-US" altLang="zh-CN" b="0" i="1" smtClean="0">
                            <a:latin typeface="Cambria Math"/>
                          </a:rPr>
                          <m:t>11</m:t>
                        </m:r>
                      </m:sub>
                    </m:sSub>
                    <m:sSub>
                      <m:sSubPr>
                        <m:ctrlPr>
                          <a:rPr lang="en-US" altLang="zh-CN" i="1" smtClean="0">
                            <a:latin typeface="Cambria Math" panose="02040503050406030204" pitchFamily="18" charset="0"/>
                          </a:rPr>
                        </m:ctrlPr>
                      </m:sSubPr>
                      <m:e>
                        <m:r>
                          <a:rPr lang="en-US" altLang="zh-CN" b="0" i="1" smtClean="0">
                            <a:latin typeface="Cambria Math"/>
                          </a:rPr>
                          <m:t>𝑝</m:t>
                        </m:r>
                      </m:e>
                      <m:sub>
                        <m:r>
                          <a:rPr lang="en-US" altLang="zh-CN" b="0" i="1" smtClean="0">
                            <a:latin typeface="Cambria Math"/>
                          </a:rPr>
                          <m:t>22</m:t>
                        </m:r>
                      </m:sub>
                    </m:sSub>
                    <m:r>
                      <a:rPr lang="en-US" altLang="zh-CN" b="0" i="1" smtClean="0">
                        <a:latin typeface="Cambria Math"/>
                      </a:rPr>
                      <m:t>−</m:t>
                    </m:r>
                    <m:sSub>
                      <m:sSubPr>
                        <m:ctrlPr>
                          <a:rPr lang="en-US" altLang="zh-CN" i="1">
                            <a:latin typeface="Cambria Math" panose="02040503050406030204" pitchFamily="18" charset="0"/>
                          </a:rPr>
                        </m:ctrlPr>
                      </m:sSubPr>
                      <m:e>
                        <m:r>
                          <a:rPr lang="en-US" altLang="zh-CN" i="1">
                            <a:latin typeface="Cambria Math"/>
                          </a:rPr>
                          <m:t>𝑝</m:t>
                        </m:r>
                      </m:e>
                      <m:sub>
                        <m:r>
                          <a:rPr lang="en-US" altLang="zh-CN" i="1">
                            <a:latin typeface="Cambria Math"/>
                          </a:rPr>
                          <m:t>1</m:t>
                        </m:r>
                        <m:r>
                          <a:rPr lang="en-US" altLang="zh-CN" b="0" i="1" smtClean="0">
                            <a:latin typeface="Cambria Math"/>
                          </a:rPr>
                          <m:t>2</m:t>
                        </m:r>
                      </m:sub>
                    </m:sSub>
                    <m:sSub>
                      <m:sSubPr>
                        <m:ctrlPr>
                          <a:rPr lang="en-US" altLang="zh-CN" i="1">
                            <a:latin typeface="Cambria Math" panose="02040503050406030204" pitchFamily="18" charset="0"/>
                          </a:rPr>
                        </m:ctrlPr>
                      </m:sSubPr>
                      <m:e>
                        <m:r>
                          <a:rPr lang="en-US" altLang="zh-CN" i="1">
                            <a:latin typeface="Cambria Math"/>
                          </a:rPr>
                          <m:t>𝑝</m:t>
                        </m:r>
                      </m:e>
                      <m:sub>
                        <m:r>
                          <a:rPr lang="en-US" altLang="zh-CN" i="1">
                            <a:latin typeface="Cambria Math"/>
                          </a:rPr>
                          <m:t>2</m:t>
                        </m:r>
                        <m:r>
                          <a:rPr lang="en-US" altLang="zh-CN" b="0" i="1" smtClean="0">
                            <a:latin typeface="Cambria Math"/>
                          </a:rPr>
                          <m:t>1</m:t>
                        </m:r>
                      </m:sub>
                    </m:sSub>
                    <m:r>
                      <a:rPr lang="en-US" altLang="zh-CN" b="0" i="1" smtClean="0">
                        <a:latin typeface="Cambria Math"/>
                      </a:rPr>
                      <m:t>=0</m:t>
                    </m:r>
                  </m:oMath>
                </a14:m>
                <a:endParaRPr lang="en-US" altLang="zh-CN" dirty="0" smtClean="0"/>
              </a:p>
              <a:p>
                <a:r>
                  <a:rPr lang="zh-CN" altLang="en-US" dirty="0" smtClean="0"/>
                  <a:t>对于较大的表格，原假设可以用</a:t>
                </a:r>
                <a14:m>
                  <m:oMath xmlns:m="http://schemas.openxmlformats.org/officeDocument/2006/math">
                    <m:r>
                      <a:rPr lang="en-US" altLang="zh-CN" dirty="0" smtClean="0">
                        <a:latin typeface="Cambria Math"/>
                      </a:rPr>
                      <m:t>(</m:t>
                    </m:r>
                    <m:r>
                      <a:rPr lang="en-US" altLang="zh-CN" b="0" i="1" dirty="0" smtClean="0">
                        <a:latin typeface="Cambria Math"/>
                      </a:rPr>
                      <m:t>𝑟</m:t>
                    </m:r>
                    <m:r>
                      <a:rPr lang="en-US" altLang="zh-CN" b="0" i="1" dirty="0" smtClean="0">
                        <a:latin typeface="Cambria Math"/>
                      </a:rPr>
                      <m:t>−1)(</m:t>
                    </m:r>
                    <m:r>
                      <a:rPr lang="en-US" altLang="zh-CN" b="0" i="1" dirty="0" smtClean="0">
                        <a:latin typeface="Cambria Math"/>
                      </a:rPr>
                      <m:t>𝑐</m:t>
                    </m:r>
                    <m:r>
                      <a:rPr lang="en-US" altLang="zh-CN" b="0" i="1" dirty="0" smtClean="0">
                        <a:latin typeface="Cambria Math"/>
                      </a:rPr>
                      <m:t>−1)</m:t>
                    </m:r>
                  </m:oMath>
                </a14:m>
                <a:r>
                  <a:rPr lang="zh-CN" altLang="en-US" dirty="0" smtClean="0"/>
                  <a:t>个等式表示</a:t>
                </a:r>
                <a:endParaRPr lang="en-US" altLang="zh-CN" dirty="0" smtClean="0"/>
              </a:p>
              <a:p>
                <a:r>
                  <a:rPr lang="zh-CN" altLang="zh-CN" dirty="0"/>
                  <a:t>下面仅以</a:t>
                </a:r>
                <a:r>
                  <a:rPr lang="en-US" altLang="zh-CN" dirty="0"/>
                  <a:t>Wald</a:t>
                </a:r>
                <a:r>
                  <a:rPr lang="zh-CN" altLang="zh-CN" dirty="0"/>
                  <a:t>检验法为例说明考虑权数时如何进行分类变量的独立性检验。</a:t>
                </a:r>
                <a:endParaRPr lang="zh-CN" altLang="en-US" dirty="0"/>
              </a:p>
            </p:txBody>
          </p:sp>
        </mc:Choice>
        <mc:Fallback xmlns="">
          <p:sp>
            <p:nvSpPr>
              <p:cNvPr id="3" name="内容占位符 2"/>
              <p:cNvSpPr>
                <a:spLocks noGrp="1" noRot="1" noChangeAspect="1" noMove="1" noResize="1" noEditPoints="1" noAdjustHandles="1" noChangeArrowheads="1" noChangeShapeType="1" noTextEdit="1"/>
              </p:cNvSpPr>
              <p:nvPr>
                <p:ph idx="1"/>
              </p:nvPr>
            </p:nvSpPr>
            <p:spPr>
              <a:xfrm>
                <a:off x="1187624" y="1772816"/>
                <a:ext cx="7772400" cy="4840287"/>
              </a:xfrm>
              <a:blipFill rotWithShape="1">
                <a:blip r:embed="rId2"/>
                <a:stretch>
                  <a:fillRect l="-2039" t="-1637" b="-3275"/>
                </a:stretch>
              </a:blipFill>
            </p:spPr>
            <p:txBody>
              <a:bodyPr/>
              <a:lstStyle/>
              <a:p>
                <a:r>
                  <a:rPr lang="zh-CN" altLang="en-US">
                    <a:noFill/>
                  </a:rPr>
                  <a:t> </a:t>
                </a:r>
              </a:p>
            </p:txBody>
          </p:sp>
        </mc:Fallback>
      </mc:AlternateContent>
    </p:spTree>
    <p:extLst>
      <p:ext uri="{BB962C8B-B14F-4D97-AF65-F5344CB8AC3E}">
        <p14:creationId xmlns:p14="http://schemas.microsoft.com/office/powerpoint/2010/main" val="852304155"/>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内容占位符 2"/>
              <p:cNvSpPr>
                <a:spLocks noGrp="1"/>
              </p:cNvSpPr>
              <p:nvPr>
                <p:ph idx="1"/>
              </p:nvPr>
            </p:nvSpPr>
            <p:spPr>
              <a:xfrm>
                <a:off x="1043608" y="1988840"/>
                <a:ext cx="8285856" cy="4608512"/>
              </a:xfrm>
            </p:spPr>
            <p:txBody>
              <a:bodyPr/>
              <a:lstStyle/>
              <a:p>
                <a:r>
                  <a:rPr lang="en-US" altLang="zh-CN" dirty="0" smtClean="0"/>
                  <a:t>3. Wald</a:t>
                </a:r>
                <a:r>
                  <a:rPr lang="zh-CN" altLang="en-US" dirty="0" smtClean="0"/>
                  <a:t>检验法简介</a:t>
                </a:r>
                <a:endParaRPr lang="en-US" altLang="zh-CN" dirty="0" smtClean="0"/>
              </a:p>
              <a:p>
                <a:r>
                  <a:rPr lang="zh-CN" altLang="en-US" dirty="0"/>
                  <a:t>对于</a:t>
                </a:r>
                <a14:m>
                  <m:oMath xmlns:m="http://schemas.openxmlformats.org/officeDocument/2006/math">
                    <m:r>
                      <a:rPr lang="en-US" altLang="zh-CN" i="1">
                        <a:latin typeface="Cambria Math"/>
                      </a:rPr>
                      <m:t>2</m:t>
                    </m:r>
                    <m:r>
                      <a:rPr lang="en-US" altLang="zh-CN" i="1">
                        <a:latin typeface="Cambria Math"/>
                        <a:ea typeface="Cambria Math"/>
                      </a:rPr>
                      <m:t>×2</m:t>
                    </m:r>
                  </m:oMath>
                </a14:m>
                <a:r>
                  <a:rPr lang="zh-CN" altLang="en-US" dirty="0"/>
                  <a:t>的表格，原假设</a:t>
                </a:r>
                <a:r>
                  <a:rPr lang="zh-CN" altLang="en-US" dirty="0" smtClean="0"/>
                  <a:t>涉及一个参数</a:t>
                </a:r>
                <a14:m>
                  <m:oMath xmlns:m="http://schemas.openxmlformats.org/officeDocument/2006/math">
                    <m:r>
                      <m:rPr>
                        <m:sty m:val="p"/>
                      </m:rPr>
                      <a:rPr lang="el-GR" altLang="zh-CN" i="1" smtClean="0">
                        <a:latin typeface="Cambria Math"/>
                        <a:ea typeface="Cambria Math"/>
                      </a:rPr>
                      <m:t>θ</m:t>
                    </m:r>
                    <m:r>
                      <a:rPr lang="en-US" altLang="zh-CN" b="0" i="1" smtClean="0">
                        <a:latin typeface="Cambria Math"/>
                        <a:ea typeface="Cambria Math"/>
                      </a:rPr>
                      <m:t>=</m:t>
                    </m:r>
                    <m:sSub>
                      <m:sSubPr>
                        <m:ctrlPr>
                          <a:rPr lang="en-US" altLang="zh-CN" b="0" i="1" smtClean="0">
                            <a:latin typeface="Cambria Math" panose="02040503050406030204" pitchFamily="18" charset="0"/>
                            <a:ea typeface="Cambria Math"/>
                          </a:rPr>
                        </m:ctrlPr>
                      </m:sSubPr>
                      <m:e>
                        <m:r>
                          <a:rPr lang="zh-CN" altLang="en-US" b="0" i="1" smtClean="0">
                            <a:latin typeface="Cambria Math"/>
                            <a:ea typeface="Cambria Math"/>
                          </a:rPr>
                          <m:t>𝜃</m:t>
                        </m:r>
                      </m:e>
                      <m:sub>
                        <m:r>
                          <a:rPr lang="en-US" altLang="zh-CN" b="0" i="1" smtClean="0">
                            <a:latin typeface="Cambria Math"/>
                            <a:ea typeface="Cambria Math"/>
                          </a:rPr>
                          <m:t>11</m:t>
                        </m:r>
                      </m:sub>
                    </m:sSub>
                    <m:r>
                      <a:rPr lang="en-US" altLang="zh-CN" b="0" i="1" smtClean="0">
                        <a:latin typeface="Cambria Math"/>
                        <a:ea typeface="Cambria Math"/>
                      </a:rPr>
                      <m:t>=</m:t>
                    </m:r>
                    <m:sSub>
                      <m:sSubPr>
                        <m:ctrlPr>
                          <a:rPr lang="en-US" altLang="zh-CN" i="1">
                            <a:latin typeface="Cambria Math" panose="02040503050406030204" pitchFamily="18" charset="0"/>
                          </a:rPr>
                        </m:ctrlPr>
                      </m:sSubPr>
                      <m:e>
                        <m:r>
                          <a:rPr lang="en-US" altLang="zh-CN" i="1">
                            <a:latin typeface="Cambria Math"/>
                          </a:rPr>
                          <m:t>𝑝</m:t>
                        </m:r>
                      </m:e>
                      <m:sub>
                        <m:r>
                          <a:rPr lang="en-US" altLang="zh-CN" i="1">
                            <a:latin typeface="Cambria Math"/>
                          </a:rPr>
                          <m:t>11</m:t>
                        </m:r>
                      </m:sub>
                    </m:sSub>
                    <m:r>
                      <a:rPr lang="en-US" altLang="zh-CN" i="1">
                        <a:latin typeface="Cambria Math"/>
                      </a:rPr>
                      <m:t>−</m:t>
                    </m:r>
                    <m:sSub>
                      <m:sSubPr>
                        <m:ctrlPr>
                          <a:rPr lang="en-US" altLang="zh-CN" i="1">
                            <a:latin typeface="Cambria Math" panose="02040503050406030204" pitchFamily="18" charset="0"/>
                          </a:rPr>
                        </m:ctrlPr>
                      </m:sSubPr>
                      <m:e>
                        <m:r>
                          <a:rPr lang="en-US" altLang="zh-CN" i="1">
                            <a:latin typeface="Cambria Math"/>
                          </a:rPr>
                          <m:t>𝑝</m:t>
                        </m:r>
                      </m:e>
                      <m:sub>
                        <m:r>
                          <a:rPr lang="en-US" altLang="zh-CN" i="1">
                            <a:latin typeface="Cambria Math"/>
                          </a:rPr>
                          <m:t>1</m:t>
                        </m:r>
                        <m:r>
                          <a:rPr lang="en-US" altLang="zh-CN" b="0" i="1" smtClean="0">
                            <a:latin typeface="Cambria Math"/>
                          </a:rPr>
                          <m:t>+</m:t>
                        </m:r>
                      </m:sub>
                    </m:sSub>
                    <m:sSub>
                      <m:sSubPr>
                        <m:ctrlPr>
                          <a:rPr lang="en-US" altLang="zh-CN" i="1">
                            <a:latin typeface="Cambria Math" panose="02040503050406030204" pitchFamily="18" charset="0"/>
                          </a:rPr>
                        </m:ctrlPr>
                      </m:sSubPr>
                      <m:e>
                        <m:r>
                          <a:rPr lang="en-US" altLang="zh-CN" i="1">
                            <a:latin typeface="Cambria Math"/>
                          </a:rPr>
                          <m:t>𝑝</m:t>
                        </m:r>
                      </m:e>
                      <m:sub>
                        <m:r>
                          <a:rPr lang="en-US" altLang="zh-CN" b="0" i="1" smtClean="0">
                            <a:latin typeface="Cambria Math"/>
                          </a:rPr>
                          <m:t>+</m:t>
                        </m:r>
                        <m:r>
                          <a:rPr lang="en-US" altLang="zh-CN" i="1">
                            <a:latin typeface="Cambria Math"/>
                          </a:rPr>
                          <m:t>1</m:t>
                        </m:r>
                      </m:sub>
                    </m:sSub>
                    <m:r>
                      <a:rPr lang="en-US" altLang="zh-CN" i="1">
                        <a:latin typeface="Cambria Math"/>
                      </a:rPr>
                      <m:t>=</m:t>
                    </m:r>
                    <m:sSub>
                      <m:sSubPr>
                        <m:ctrlPr>
                          <a:rPr lang="en-US" altLang="zh-CN" i="1">
                            <a:latin typeface="Cambria Math" panose="02040503050406030204" pitchFamily="18" charset="0"/>
                          </a:rPr>
                        </m:ctrlPr>
                      </m:sSubPr>
                      <m:e>
                        <m:r>
                          <a:rPr lang="en-US" altLang="zh-CN" i="1">
                            <a:latin typeface="Cambria Math"/>
                          </a:rPr>
                          <m:t>𝑝</m:t>
                        </m:r>
                      </m:e>
                      <m:sub>
                        <m:r>
                          <a:rPr lang="en-US" altLang="zh-CN" i="1">
                            <a:latin typeface="Cambria Math"/>
                          </a:rPr>
                          <m:t>11</m:t>
                        </m:r>
                      </m:sub>
                    </m:sSub>
                    <m:sSub>
                      <m:sSubPr>
                        <m:ctrlPr>
                          <a:rPr lang="en-US" altLang="zh-CN" i="1">
                            <a:latin typeface="Cambria Math" panose="02040503050406030204" pitchFamily="18" charset="0"/>
                          </a:rPr>
                        </m:ctrlPr>
                      </m:sSubPr>
                      <m:e>
                        <m:r>
                          <a:rPr lang="en-US" altLang="zh-CN" i="1">
                            <a:latin typeface="Cambria Math"/>
                          </a:rPr>
                          <m:t>𝑝</m:t>
                        </m:r>
                      </m:e>
                      <m:sub>
                        <m:r>
                          <a:rPr lang="en-US" altLang="zh-CN" i="1">
                            <a:latin typeface="Cambria Math"/>
                          </a:rPr>
                          <m:t>22</m:t>
                        </m:r>
                      </m:sub>
                    </m:sSub>
                    <m:r>
                      <a:rPr lang="en-US" altLang="zh-CN" i="1">
                        <a:latin typeface="Cambria Math"/>
                      </a:rPr>
                      <m:t>−</m:t>
                    </m:r>
                    <m:sSub>
                      <m:sSubPr>
                        <m:ctrlPr>
                          <a:rPr lang="en-US" altLang="zh-CN" i="1">
                            <a:latin typeface="Cambria Math" panose="02040503050406030204" pitchFamily="18" charset="0"/>
                          </a:rPr>
                        </m:ctrlPr>
                      </m:sSubPr>
                      <m:e>
                        <m:r>
                          <a:rPr lang="en-US" altLang="zh-CN" i="1">
                            <a:latin typeface="Cambria Math"/>
                          </a:rPr>
                          <m:t>𝑝</m:t>
                        </m:r>
                      </m:e>
                      <m:sub>
                        <m:r>
                          <a:rPr lang="en-US" altLang="zh-CN" i="1">
                            <a:latin typeface="Cambria Math"/>
                          </a:rPr>
                          <m:t>12</m:t>
                        </m:r>
                      </m:sub>
                    </m:sSub>
                    <m:sSub>
                      <m:sSubPr>
                        <m:ctrlPr>
                          <a:rPr lang="en-US" altLang="zh-CN" i="1">
                            <a:latin typeface="Cambria Math" panose="02040503050406030204" pitchFamily="18" charset="0"/>
                          </a:rPr>
                        </m:ctrlPr>
                      </m:sSubPr>
                      <m:e>
                        <m:r>
                          <a:rPr lang="en-US" altLang="zh-CN" i="1">
                            <a:latin typeface="Cambria Math"/>
                          </a:rPr>
                          <m:t>𝑝</m:t>
                        </m:r>
                      </m:e>
                      <m:sub>
                        <m:r>
                          <a:rPr lang="en-US" altLang="zh-CN" i="1">
                            <a:latin typeface="Cambria Math"/>
                          </a:rPr>
                          <m:t>21</m:t>
                        </m:r>
                      </m:sub>
                    </m:sSub>
                  </m:oMath>
                </a14:m>
                <a:endParaRPr lang="en-US" altLang="zh-CN" dirty="0"/>
              </a:p>
              <a:p>
                <a:r>
                  <a:rPr lang="zh-CN" altLang="en-US" dirty="0" smtClean="0"/>
                  <a:t>并可估计为</a:t>
                </a:r>
                <a14:m>
                  <m:oMath xmlns:m="http://schemas.openxmlformats.org/officeDocument/2006/math">
                    <m:acc>
                      <m:accPr>
                        <m:chr m:val="̂"/>
                        <m:ctrlPr>
                          <a:rPr lang="zh-CN" altLang="en-US" i="1" smtClean="0">
                            <a:latin typeface="Cambria Math" panose="02040503050406030204" pitchFamily="18" charset="0"/>
                          </a:rPr>
                        </m:ctrlPr>
                      </m:accPr>
                      <m:e>
                        <m:r>
                          <a:rPr lang="zh-CN" altLang="en-US" i="1" smtClean="0">
                            <a:latin typeface="Cambria Math"/>
                          </a:rPr>
                          <m:t>𝜃</m:t>
                        </m:r>
                      </m:e>
                    </m:acc>
                    <m:r>
                      <a:rPr lang="en-US" altLang="zh-CN" b="0" i="1" smtClean="0">
                        <a:latin typeface="Cambria Math"/>
                      </a:rPr>
                      <m:t>=</m:t>
                    </m:r>
                    <m:sSub>
                      <m:sSubPr>
                        <m:ctrlPr>
                          <a:rPr lang="en-US" altLang="zh-CN" b="0" i="1" smtClean="0">
                            <a:latin typeface="Cambria Math" panose="02040503050406030204" pitchFamily="18" charset="0"/>
                          </a:rPr>
                        </m:ctrlPr>
                      </m:sSubPr>
                      <m:e>
                        <m:acc>
                          <m:accPr>
                            <m:chr m:val="̂"/>
                            <m:ctrlPr>
                              <a:rPr lang="en-US" altLang="zh-CN" i="1">
                                <a:latin typeface="Cambria Math" panose="02040503050406030204" pitchFamily="18" charset="0"/>
                              </a:rPr>
                            </m:ctrlPr>
                          </m:accPr>
                          <m:e>
                            <m:r>
                              <a:rPr lang="en-US" altLang="zh-CN" i="1">
                                <a:latin typeface="Cambria Math"/>
                              </a:rPr>
                              <m:t>𝑝</m:t>
                            </m:r>
                          </m:e>
                        </m:acc>
                      </m:e>
                      <m:sub>
                        <m:r>
                          <a:rPr lang="en-US" altLang="zh-CN" b="0" i="1" smtClean="0">
                            <a:latin typeface="Cambria Math"/>
                          </a:rPr>
                          <m:t>11</m:t>
                        </m:r>
                      </m:sub>
                    </m:sSub>
                    <m:sSub>
                      <m:sSubPr>
                        <m:ctrlPr>
                          <a:rPr lang="en-US" altLang="zh-CN" i="1">
                            <a:latin typeface="Cambria Math" panose="02040503050406030204" pitchFamily="18" charset="0"/>
                          </a:rPr>
                        </m:ctrlPr>
                      </m:sSubPr>
                      <m:e>
                        <m:acc>
                          <m:accPr>
                            <m:chr m:val="̂"/>
                            <m:ctrlPr>
                              <a:rPr lang="en-US" altLang="zh-CN" i="1">
                                <a:latin typeface="Cambria Math" panose="02040503050406030204" pitchFamily="18" charset="0"/>
                              </a:rPr>
                            </m:ctrlPr>
                          </m:accPr>
                          <m:e>
                            <m:r>
                              <a:rPr lang="en-US" altLang="zh-CN" i="1">
                                <a:latin typeface="Cambria Math"/>
                              </a:rPr>
                              <m:t>𝑝</m:t>
                            </m:r>
                          </m:e>
                        </m:acc>
                      </m:e>
                      <m:sub>
                        <m:r>
                          <a:rPr lang="en-US" altLang="zh-CN" b="0" i="1" smtClean="0">
                            <a:latin typeface="Cambria Math"/>
                          </a:rPr>
                          <m:t>22</m:t>
                        </m:r>
                      </m:sub>
                    </m:sSub>
                    <m:r>
                      <a:rPr lang="en-US" altLang="zh-CN" b="0" i="1" smtClean="0">
                        <a:latin typeface="Cambria Math"/>
                      </a:rPr>
                      <m:t>−</m:t>
                    </m:r>
                    <m:sSub>
                      <m:sSubPr>
                        <m:ctrlPr>
                          <a:rPr lang="en-US" altLang="zh-CN" i="1">
                            <a:latin typeface="Cambria Math" panose="02040503050406030204" pitchFamily="18" charset="0"/>
                          </a:rPr>
                        </m:ctrlPr>
                      </m:sSubPr>
                      <m:e>
                        <m:acc>
                          <m:accPr>
                            <m:chr m:val="̂"/>
                            <m:ctrlPr>
                              <a:rPr lang="en-US" altLang="zh-CN" i="1">
                                <a:latin typeface="Cambria Math" panose="02040503050406030204" pitchFamily="18" charset="0"/>
                              </a:rPr>
                            </m:ctrlPr>
                          </m:accPr>
                          <m:e>
                            <m:r>
                              <a:rPr lang="en-US" altLang="zh-CN" i="1">
                                <a:latin typeface="Cambria Math"/>
                              </a:rPr>
                              <m:t>𝑝</m:t>
                            </m:r>
                          </m:e>
                        </m:acc>
                      </m:e>
                      <m:sub>
                        <m:r>
                          <a:rPr lang="en-US" altLang="zh-CN" i="1">
                            <a:latin typeface="Cambria Math"/>
                          </a:rPr>
                          <m:t>1</m:t>
                        </m:r>
                        <m:r>
                          <a:rPr lang="en-US" altLang="zh-CN" b="0" i="1" smtClean="0">
                            <a:latin typeface="Cambria Math"/>
                          </a:rPr>
                          <m:t>2</m:t>
                        </m:r>
                      </m:sub>
                    </m:sSub>
                    <m:sSub>
                      <m:sSubPr>
                        <m:ctrlPr>
                          <a:rPr lang="en-US" altLang="zh-CN" i="1">
                            <a:latin typeface="Cambria Math" panose="02040503050406030204" pitchFamily="18" charset="0"/>
                          </a:rPr>
                        </m:ctrlPr>
                      </m:sSubPr>
                      <m:e>
                        <m:acc>
                          <m:accPr>
                            <m:chr m:val="̂"/>
                            <m:ctrlPr>
                              <a:rPr lang="en-US" altLang="zh-CN" i="1">
                                <a:latin typeface="Cambria Math" panose="02040503050406030204" pitchFamily="18" charset="0"/>
                              </a:rPr>
                            </m:ctrlPr>
                          </m:accPr>
                          <m:e>
                            <m:r>
                              <a:rPr lang="en-US" altLang="zh-CN" i="1">
                                <a:latin typeface="Cambria Math"/>
                              </a:rPr>
                              <m:t>𝑝</m:t>
                            </m:r>
                          </m:e>
                        </m:acc>
                      </m:e>
                      <m:sub>
                        <m:r>
                          <a:rPr lang="en-US" altLang="zh-CN" b="0" i="1" smtClean="0">
                            <a:latin typeface="Cambria Math"/>
                          </a:rPr>
                          <m:t>2</m:t>
                        </m:r>
                        <m:r>
                          <a:rPr lang="en-US" altLang="zh-CN" i="1">
                            <a:latin typeface="Cambria Math"/>
                          </a:rPr>
                          <m:t>1</m:t>
                        </m:r>
                      </m:sub>
                    </m:sSub>
                  </m:oMath>
                </a14:m>
                <a:endParaRPr lang="en-US" altLang="zh-CN" dirty="0" smtClean="0"/>
              </a:p>
              <a:p>
                <a:r>
                  <a:rPr lang="zh-CN" altLang="zh-CN" dirty="0" smtClean="0"/>
                  <a:t>参数</a:t>
                </a:r>
                <a14:m>
                  <m:oMath xmlns:m="http://schemas.openxmlformats.org/officeDocument/2006/math">
                    <m:r>
                      <m:rPr>
                        <m:sty m:val="p"/>
                      </m:rPr>
                      <a:rPr lang="el-GR" altLang="zh-CN" i="1">
                        <a:latin typeface="Cambria Math"/>
                        <a:ea typeface="Cambria Math"/>
                      </a:rPr>
                      <m:t>θ</m:t>
                    </m:r>
                  </m:oMath>
                </a14:m>
                <a:r>
                  <a:rPr lang="zh-CN" altLang="zh-CN" dirty="0" smtClean="0"/>
                  <a:t>是</a:t>
                </a:r>
                <a:r>
                  <a:rPr lang="zh-CN" altLang="zh-CN" dirty="0"/>
                  <a:t>总体总量的一个平滑函数，因此</a:t>
                </a:r>
                <a:r>
                  <a:rPr lang="zh-CN" altLang="zh-CN" dirty="0" smtClean="0"/>
                  <a:t>可</a:t>
                </a:r>
                <a:r>
                  <a:rPr lang="zh-CN" altLang="en-US" dirty="0"/>
                  <a:t>以</a:t>
                </a:r>
                <a:r>
                  <a:rPr lang="zh-CN" altLang="zh-CN" dirty="0" smtClean="0"/>
                  <a:t>采用</a:t>
                </a:r>
                <a:r>
                  <a:rPr lang="zh-CN" altLang="zh-CN" dirty="0"/>
                  <a:t>刀切法或其它复杂样本方差估计方法</a:t>
                </a:r>
                <a:r>
                  <a:rPr lang="zh-CN" altLang="zh-CN" dirty="0" smtClean="0"/>
                  <a:t>确定</a:t>
                </a:r>
                <a14:m>
                  <m:oMath xmlns:m="http://schemas.openxmlformats.org/officeDocument/2006/math">
                    <m:r>
                      <m:rPr>
                        <m:sty m:val="p"/>
                      </m:rPr>
                      <a:rPr lang="en-US" altLang="zh-CN" b="0" i="0" smtClean="0">
                        <a:latin typeface="Cambria Math"/>
                      </a:rPr>
                      <m:t>V</m:t>
                    </m:r>
                    <m:r>
                      <a:rPr lang="en-US" altLang="zh-CN" b="0" i="0" smtClean="0">
                        <a:latin typeface="Cambria Math"/>
                      </a:rPr>
                      <m:t>(</m:t>
                    </m:r>
                    <m:acc>
                      <m:accPr>
                        <m:chr m:val="̂"/>
                        <m:ctrlPr>
                          <a:rPr lang="zh-CN" altLang="en-US" i="1">
                            <a:latin typeface="Cambria Math" panose="02040503050406030204" pitchFamily="18" charset="0"/>
                          </a:rPr>
                        </m:ctrlPr>
                      </m:accPr>
                      <m:e>
                        <m:r>
                          <a:rPr lang="zh-CN" altLang="en-US" i="1">
                            <a:latin typeface="Cambria Math"/>
                          </a:rPr>
                          <m:t>𝜃</m:t>
                        </m:r>
                      </m:e>
                    </m:acc>
                    <m:r>
                      <a:rPr lang="en-US" altLang="zh-CN" b="0" i="1" smtClean="0">
                        <a:latin typeface="Cambria Math"/>
                      </a:rPr>
                      <m:t>)</m:t>
                    </m:r>
                  </m:oMath>
                </a14:m>
                <a:r>
                  <a:rPr lang="zh-CN" altLang="zh-CN" dirty="0" smtClean="0"/>
                  <a:t>的</a:t>
                </a:r>
                <a:r>
                  <a:rPr lang="zh-CN" altLang="zh-CN" dirty="0"/>
                  <a:t>估计量。</a:t>
                </a:r>
                <a:endParaRPr lang="zh-CN" altLang="en-US" dirty="0"/>
              </a:p>
            </p:txBody>
          </p:sp>
        </mc:Choice>
        <mc:Fallback xmlns="">
          <p:sp>
            <p:nvSpPr>
              <p:cNvPr id="3" name="内容占位符 2"/>
              <p:cNvSpPr>
                <a:spLocks noGrp="1" noRot="1" noChangeAspect="1" noMove="1" noResize="1" noEditPoints="1" noAdjustHandles="1" noChangeArrowheads="1" noChangeShapeType="1" noTextEdit="1"/>
              </p:cNvSpPr>
              <p:nvPr>
                <p:ph idx="1"/>
              </p:nvPr>
            </p:nvSpPr>
            <p:spPr>
              <a:xfrm>
                <a:off x="1043608" y="1988840"/>
                <a:ext cx="8285856" cy="4608512"/>
              </a:xfrm>
              <a:blipFill rotWithShape="1">
                <a:blip r:embed="rId2"/>
                <a:stretch>
                  <a:fillRect l="-1840" t="-1984" r="-221"/>
                </a:stretch>
              </a:blipFill>
            </p:spPr>
            <p:txBody>
              <a:bodyPr/>
              <a:lstStyle/>
              <a:p>
                <a:r>
                  <a:rPr lang="zh-CN" altLang="en-US">
                    <a:noFill/>
                  </a:rPr>
                  <a:t> </a:t>
                </a:r>
              </a:p>
            </p:txBody>
          </p:sp>
        </mc:Fallback>
      </mc:AlternateContent>
    </p:spTree>
    <p:extLst>
      <p:ext uri="{BB962C8B-B14F-4D97-AF65-F5344CB8AC3E}">
        <p14:creationId xmlns:p14="http://schemas.microsoft.com/office/powerpoint/2010/main" val="296622228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449476" y="3610858"/>
            <a:ext cx="2448272" cy="576063"/>
          </a:xfrm>
        </p:spPr>
        <p:txBody>
          <a:bodyPr>
            <a:normAutofit/>
          </a:bodyPr>
          <a:lstStyle/>
          <a:p>
            <a:pPr marL="0" indent="0">
              <a:buNone/>
            </a:pPr>
            <a:r>
              <a:rPr lang="zh-CN" altLang="en-US" sz="2800" dirty="0" smtClean="0"/>
              <a:t>外部辅助信息</a:t>
            </a:r>
            <a:endParaRPr lang="zh-CN" altLang="en-US" sz="2800" dirty="0"/>
          </a:p>
        </p:txBody>
      </p:sp>
      <p:sp>
        <p:nvSpPr>
          <p:cNvPr id="4" name="左大括号 3"/>
          <p:cNvSpPr/>
          <p:nvPr/>
        </p:nvSpPr>
        <p:spPr>
          <a:xfrm>
            <a:off x="2897748" y="2267719"/>
            <a:ext cx="396044" cy="3312368"/>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5" name="内容占位符 2"/>
          <p:cNvSpPr txBox="1">
            <a:spLocks/>
          </p:cNvSpPr>
          <p:nvPr/>
        </p:nvSpPr>
        <p:spPr>
          <a:xfrm>
            <a:off x="3563888" y="1988840"/>
            <a:ext cx="2448272" cy="576063"/>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zh-CN" altLang="en-US" sz="2800" dirty="0" smtClean="0"/>
              <a:t>普查资料</a:t>
            </a:r>
            <a:endParaRPr lang="zh-CN" altLang="en-US" sz="2800" dirty="0"/>
          </a:p>
        </p:txBody>
      </p:sp>
      <p:sp>
        <p:nvSpPr>
          <p:cNvPr id="6" name="内容占位符 2"/>
          <p:cNvSpPr txBox="1">
            <a:spLocks/>
          </p:cNvSpPr>
          <p:nvPr/>
        </p:nvSpPr>
        <p:spPr>
          <a:xfrm>
            <a:off x="3593943" y="2971273"/>
            <a:ext cx="2448272" cy="576063"/>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zh-CN" altLang="en-US" sz="2800" dirty="0" smtClean="0"/>
              <a:t>前期调查资料</a:t>
            </a:r>
            <a:endParaRPr lang="zh-CN" altLang="en-US" sz="2800" dirty="0"/>
          </a:p>
        </p:txBody>
      </p:sp>
      <p:sp>
        <p:nvSpPr>
          <p:cNvPr id="7" name="内容占位符 2"/>
          <p:cNvSpPr txBox="1">
            <a:spLocks/>
          </p:cNvSpPr>
          <p:nvPr/>
        </p:nvSpPr>
        <p:spPr>
          <a:xfrm>
            <a:off x="3593942" y="4073340"/>
            <a:ext cx="4488382" cy="576063"/>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zh-CN" altLang="en-US" sz="2800" dirty="0" smtClean="0"/>
              <a:t>各级政府部门的统计数据</a:t>
            </a:r>
            <a:endParaRPr lang="zh-CN" altLang="en-US" sz="2800" dirty="0"/>
          </a:p>
        </p:txBody>
      </p:sp>
      <p:sp>
        <p:nvSpPr>
          <p:cNvPr id="8" name="内容占位符 2"/>
          <p:cNvSpPr txBox="1">
            <a:spLocks/>
          </p:cNvSpPr>
          <p:nvPr/>
        </p:nvSpPr>
        <p:spPr>
          <a:xfrm>
            <a:off x="3593942" y="5292055"/>
            <a:ext cx="4632397" cy="576063"/>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zh-CN" altLang="en-US" sz="2800" dirty="0" smtClean="0"/>
              <a:t>各企事业单位的工作记录</a:t>
            </a:r>
            <a:endParaRPr lang="zh-CN" altLang="en-US" sz="2800" dirty="0"/>
          </a:p>
        </p:txBody>
      </p:sp>
    </p:spTree>
    <p:extLst>
      <p:ext uri="{BB962C8B-B14F-4D97-AF65-F5344CB8AC3E}">
        <p14:creationId xmlns:p14="http://schemas.microsoft.com/office/powerpoint/2010/main" val="114109567"/>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内容占位符 2"/>
              <p:cNvSpPr>
                <a:spLocks noGrp="1"/>
              </p:cNvSpPr>
              <p:nvPr>
                <p:ph idx="1"/>
              </p:nvPr>
            </p:nvSpPr>
            <p:spPr>
              <a:xfrm>
                <a:off x="323528" y="1918321"/>
                <a:ext cx="9073008" cy="4939679"/>
              </a:xfrm>
            </p:spPr>
            <p:txBody>
              <a:bodyPr/>
              <a:lstStyle/>
              <a:p>
                <a:r>
                  <a:rPr lang="zh-CN" altLang="en-US" dirty="0" smtClean="0"/>
                  <a:t>如果样本量足够大，且</a:t>
                </a:r>
                <a14:m>
                  <m:oMath xmlns:m="http://schemas.openxmlformats.org/officeDocument/2006/math">
                    <m:sSub>
                      <m:sSubPr>
                        <m:ctrlPr>
                          <a:rPr lang="en-US" altLang="zh-CN" i="1" smtClean="0">
                            <a:latin typeface="Cambria Math" panose="02040503050406030204" pitchFamily="18" charset="0"/>
                          </a:rPr>
                        </m:ctrlPr>
                      </m:sSubPr>
                      <m:e>
                        <m:r>
                          <a:rPr lang="en-US" altLang="zh-CN" b="0" i="1" smtClean="0">
                            <a:latin typeface="Cambria Math"/>
                          </a:rPr>
                          <m:t>𝐻</m:t>
                        </m:r>
                      </m:e>
                      <m:sub>
                        <m:r>
                          <a:rPr lang="en-US" altLang="zh-CN" b="0" i="1" smtClean="0">
                            <a:latin typeface="Cambria Math"/>
                          </a:rPr>
                          <m:t>0</m:t>
                        </m:r>
                      </m:sub>
                    </m:sSub>
                    <m:r>
                      <a:rPr lang="en-US" altLang="zh-CN" b="0" i="1" smtClean="0">
                        <a:latin typeface="Cambria Math"/>
                      </a:rPr>
                      <m:t>:</m:t>
                    </m:r>
                    <m:r>
                      <a:rPr lang="zh-CN" altLang="en-US" b="0" i="1" smtClean="0">
                        <a:latin typeface="Cambria Math"/>
                      </a:rPr>
                      <m:t>𝜃</m:t>
                    </m:r>
                    <m:r>
                      <a:rPr lang="en-US" altLang="zh-CN" b="0" i="1" smtClean="0">
                        <a:latin typeface="Cambria Math"/>
                      </a:rPr>
                      <m:t>=0</m:t>
                    </m:r>
                  </m:oMath>
                </a14:m>
                <a:r>
                  <a:rPr lang="zh-CN" altLang="en-US" dirty="0" smtClean="0"/>
                  <a:t>为真，则近似</a:t>
                </a:r>
                <a:endParaRPr lang="en-US" altLang="zh-CN" dirty="0" smtClean="0"/>
              </a:p>
              <a:p>
                <a:r>
                  <a:rPr lang="zh-CN" altLang="en-US" dirty="0" smtClean="0"/>
                  <a:t>有：</a:t>
                </a:r>
                <a14:m>
                  <m:oMath xmlns:m="http://schemas.openxmlformats.org/officeDocument/2006/math">
                    <m:f>
                      <m:fPr>
                        <m:ctrlPr>
                          <a:rPr lang="en-US" altLang="zh-CN" i="1" smtClean="0">
                            <a:latin typeface="Cambria Math" panose="02040503050406030204" pitchFamily="18" charset="0"/>
                          </a:rPr>
                        </m:ctrlPr>
                      </m:fPr>
                      <m:num>
                        <m:acc>
                          <m:accPr>
                            <m:chr m:val="̂"/>
                            <m:ctrlPr>
                              <a:rPr lang="zh-CN" altLang="en-US" i="1">
                                <a:latin typeface="Cambria Math" panose="02040503050406030204" pitchFamily="18" charset="0"/>
                              </a:rPr>
                            </m:ctrlPr>
                          </m:accPr>
                          <m:e>
                            <m:r>
                              <a:rPr lang="zh-CN" altLang="en-US" i="1">
                                <a:latin typeface="Cambria Math"/>
                              </a:rPr>
                              <m:t>𝜃</m:t>
                            </m:r>
                          </m:e>
                        </m:acc>
                      </m:num>
                      <m:den>
                        <m:rad>
                          <m:radPr>
                            <m:degHide m:val="on"/>
                            <m:ctrlPr>
                              <a:rPr lang="en-US" altLang="zh-CN" i="1" smtClean="0">
                                <a:latin typeface="Cambria Math" panose="02040503050406030204" pitchFamily="18" charset="0"/>
                              </a:rPr>
                            </m:ctrlPr>
                          </m:radPr>
                          <m:deg/>
                          <m:e>
                            <m:acc>
                              <m:accPr>
                                <m:chr m:val="̂"/>
                                <m:ctrlPr>
                                  <a:rPr lang="en-US" altLang="zh-CN" i="1" smtClean="0">
                                    <a:latin typeface="Cambria Math" panose="02040503050406030204" pitchFamily="18" charset="0"/>
                                  </a:rPr>
                                </m:ctrlPr>
                              </m:accPr>
                              <m:e>
                                <m:r>
                                  <a:rPr lang="en-US" altLang="zh-CN" b="0" i="1" smtClean="0">
                                    <a:latin typeface="Cambria Math"/>
                                  </a:rPr>
                                  <m:t>𝑉</m:t>
                                </m:r>
                              </m:e>
                            </m:acc>
                            <m:r>
                              <a:rPr lang="en-US" altLang="zh-CN" b="0" i="1" smtClean="0">
                                <a:latin typeface="Cambria Math"/>
                              </a:rPr>
                              <m:t>(</m:t>
                            </m:r>
                            <m:acc>
                              <m:accPr>
                                <m:chr m:val="̂"/>
                                <m:ctrlPr>
                                  <a:rPr lang="zh-CN" altLang="en-US" i="1">
                                    <a:latin typeface="Cambria Math" panose="02040503050406030204" pitchFamily="18" charset="0"/>
                                  </a:rPr>
                                </m:ctrlPr>
                              </m:accPr>
                              <m:e>
                                <m:r>
                                  <a:rPr lang="zh-CN" altLang="en-US" i="1">
                                    <a:latin typeface="Cambria Math"/>
                                  </a:rPr>
                                  <m:t>𝜃</m:t>
                                </m:r>
                              </m:e>
                            </m:acc>
                            <m:r>
                              <a:rPr lang="en-US" altLang="zh-CN" b="0" i="1" smtClean="0">
                                <a:latin typeface="Cambria Math"/>
                              </a:rPr>
                              <m:t>)</m:t>
                            </m:r>
                          </m:e>
                        </m:rad>
                      </m:den>
                    </m:f>
                    <m:r>
                      <a:rPr lang="en-US" altLang="zh-CN" b="0" i="1" smtClean="0">
                        <a:latin typeface="Cambria Math"/>
                      </a:rPr>
                      <m:t>~</m:t>
                    </m:r>
                    <m:r>
                      <a:rPr lang="en-US" altLang="zh-CN" b="0" i="1" smtClean="0">
                        <a:latin typeface="Cambria Math"/>
                      </a:rPr>
                      <m:t>𝑁</m:t>
                    </m:r>
                    <m:r>
                      <a:rPr lang="en-US" altLang="zh-CN" b="0" i="1" smtClean="0">
                        <a:latin typeface="Cambria Math"/>
                      </a:rPr>
                      <m:t>(0,1)</m:t>
                    </m:r>
                  </m:oMath>
                </a14:m>
                <a:r>
                  <a:rPr lang="en-US" altLang="zh-CN" dirty="0" smtClean="0"/>
                  <a:t>.</a:t>
                </a:r>
              </a:p>
              <a:p>
                <a:r>
                  <a:rPr lang="zh-CN" altLang="en-US" dirty="0" smtClean="0"/>
                  <a:t>等价地有</a:t>
                </a:r>
                <a:r>
                  <a:rPr lang="en-US" altLang="zh-CN" dirty="0" smtClean="0"/>
                  <a:t>Wald</a:t>
                </a:r>
                <a:r>
                  <a:rPr lang="zh-CN" altLang="en-US" dirty="0" smtClean="0"/>
                  <a:t>统计量</a:t>
                </a:r>
                <a:r>
                  <a:rPr lang="en-US" altLang="zh-CN" dirty="0" smtClean="0"/>
                  <a:t>:</a:t>
                </a:r>
                <a14:m>
                  <m:oMath xmlns:m="http://schemas.openxmlformats.org/officeDocument/2006/math">
                    <m:sSup>
                      <m:sSupPr>
                        <m:ctrlPr>
                          <a:rPr lang="en-US" altLang="zh-CN" i="1" smtClean="0">
                            <a:latin typeface="Cambria Math" panose="02040503050406030204" pitchFamily="18" charset="0"/>
                          </a:rPr>
                        </m:ctrlPr>
                      </m:sSupPr>
                      <m:e>
                        <m:sSub>
                          <m:sSubPr>
                            <m:ctrlPr>
                              <a:rPr lang="en-US" altLang="zh-CN" i="1">
                                <a:latin typeface="Cambria Math" panose="02040503050406030204" pitchFamily="18" charset="0"/>
                              </a:rPr>
                            </m:ctrlPr>
                          </m:sSubPr>
                          <m:e>
                            <m:r>
                              <a:rPr lang="en-US" altLang="zh-CN" i="1">
                                <a:latin typeface="Cambria Math"/>
                              </a:rPr>
                              <m:t>𝑋</m:t>
                            </m:r>
                          </m:e>
                          <m:sub>
                            <m:r>
                              <a:rPr lang="en-US" altLang="zh-CN" i="1">
                                <a:latin typeface="Cambria Math"/>
                              </a:rPr>
                              <m:t>𝑊</m:t>
                            </m:r>
                          </m:sub>
                        </m:sSub>
                      </m:e>
                      <m:sup>
                        <m:r>
                          <a:rPr lang="en-US" altLang="zh-CN" b="0" i="1" smtClean="0">
                            <a:latin typeface="Cambria Math"/>
                          </a:rPr>
                          <m:t>2</m:t>
                        </m:r>
                      </m:sup>
                    </m:sSup>
                    <m:r>
                      <a:rPr lang="en-US" altLang="zh-CN" b="0" i="1" smtClean="0">
                        <a:latin typeface="Cambria Math"/>
                      </a:rPr>
                      <m:t>=</m:t>
                    </m:r>
                    <m:f>
                      <m:fPr>
                        <m:ctrlPr>
                          <a:rPr lang="en-US" altLang="zh-CN" b="0" i="1" smtClean="0">
                            <a:latin typeface="Cambria Math" panose="02040503050406030204" pitchFamily="18" charset="0"/>
                          </a:rPr>
                        </m:ctrlPr>
                      </m:fPr>
                      <m:num>
                        <m:sSup>
                          <m:sSupPr>
                            <m:ctrlPr>
                              <a:rPr lang="en-US" altLang="zh-CN" b="0" i="1" smtClean="0">
                                <a:latin typeface="Cambria Math" panose="02040503050406030204" pitchFamily="18" charset="0"/>
                              </a:rPr>
                            </m:ctrlPr>
                          </m:sSupPr>
                          <m:e>
                            <m:acc>
                              <m:accPr>
                                <m:chr m:val="̂"/>
                                <m:ctrlPr>
                                  <a:rPr lang="zh-CN" altLang="en-US" i="1">
                                    <a:latin typeface="Cambria Math" panose="02040503050406030204" pitchFamily="18" charset="0"/>
                                  </a:rPr>
                                </m:ctrlPr>
                              </m:accPr>
                              <m:e>
                                <m:r>
                                  <a:rPr lang="zh-CN" altLang="en-US" i="1">
                                    <a:latin typeface="Cambria Math"/>
                                  </a:rPr>
                                  <m:t>𝜃</m:t>
                                </m:r>
                              </m:e>
                            </m:acc>
                          </m:e>
                          <m:sup>
                            <m:r>
                              <a:rPr lang="en-US" altLang="zh-CN" b="0" i="1" smtClean="0">
                                <a:latin typeface="Cambria Math"/>
                              </a:rPr>
                              <m:t>2</m:t>
                            </m:r>
                          </m:sup>
                        </m:sSup>
                      </m:num>
                      <m:den>
                        <m:acc>
                          <m:accPr>
                            <m:chr m:val="̂"/>
                            <m:ctrlPr>
                              <a:rPr lang="en-US" altLang="zh-CN" i="1">
                                <a:latin typeface="Cambria Math" panose="02040503050406030204" pitchFamily="18" charset="0"/>
                              </a:rPr>
                            </m:ctrlPr>
                          </m:accPr>
                          <m:e>
                            <m:r>
                              <a:rPr lang="en-US" altLang="zh-CN" i="1">
                                <a:latin typeface="Cambria Math"/>
                              </a:rPr>
                              <m:t>𝑉</m:t>
                            </m:r>
                          </m:e>
                        </m:acc>
                        <m:d>
                          <m:dPr>
                            <m:ctrlPr>
                              <a:rPr lang="en-US" altLang="zh-CN" i="1">
                                <a:latin typeface="Cambria Math" panose="02040503050406030204" pitchFamily="18" charset="0"/>
                              </a:rPr>
                            </m:ctrlPr>
                          </m:dPr>
                          <m:e>
                            <m:acc>
                              <m:accPr>
                                <m:chr m:val="̂"/>
                                <m:ctrlPr>
                                  <a:rPr lang="zh-CN" altLang="en-US" i="1">
                                    <a:latin typeface="Cambria Math" panose="02040503050406030204" pitchFamily="18" charset="0"/>
                                  </a:rPr>
                                </m:ctrlPr>
                              </m:accPr>
                              <m:e>
                                <m:r>
                                  <a:rPr lang="zh-CN" altLang="en-US" i="1">
                                    <a:latin typeface="Cambria Math"/>
                                  </a:rPr>
                                  <m:t>𝜃</m:t>
                                </m:r>
                              </m:e>
                            </m:acc>
                          </m:e>
                        </m:d>
                      </m:den>
                    </m:f>
                    <m:r>
                      <a:rPr lang="en-US" altLang="zh-CN" b="0" i="1" smtClean="0">
                        <a:latin typeface="Cambria Math"/>
                      </a:rPr>
                      <m:t>~</m:t>
                    </m:r>
                    <m:sSup>
                      <m:sSupPr>
                        <m:ctrlPr>
                          <a:rPr lang="en-US" altLang="zh-CN" b="0" i="1" smtClean="0">
                            <a:latin typeface="Cambria Math" panose="02040503050406030204" pitchFamily="18" charset="0"/>
                          </a:rPr>
                        </m:ctrlPr>
                      </m:sSupPr>
                      <m:e>
                        <m:r>
                          <a:rPr lang="zh-CN" altLang="en-US" b="0" i="1" smtClean="0">
                            <a:latin typeface="Cambria Math"/>
                          </a:rPr>
                          <m:t>𝜒</m:t>
                        </m:r>
                      </m:e>
                      <m:sup>
                        <m:r>
                          <a:rPr lang="en-US" altLang="zh-CN" b="0" i="1" smtClean="0">
                            <a:latin typeface="Cambria Math"/>
                          </a:rPr>
                          <m:t>2</m:t>
                        </m:r>
                      </m:sup>
                    </m:sSup>
                    <m:r>
                      <a:rPr lang="en-US" altLang="zh-CN" b="0" i="1" smtClean="0">
                        <a:latin typeface="Cambria Math"/>
                      </a:rPr>
                      <m:t>(1)</m:t>
                    </m:r>
                  </m:oMath>
                </a14:m>
                <a:r>
                  <a:rPr lang="en-US" altLang="zh-CN" dirty="0" smtClean="0"/>
                  <a:t>.</a:t>
                </a:r>
              </a:p>
              <a:p>
                <a:r>
                  <a:rPr lang="zh-CN" altLang="en-US" dirty="0" smtClean="0"/>
                  <a:t>对于较大的表格，令</a:t>
                </a:r>
                <a14:m>
                  <m:oMath xmlns:m="http://schemas.openxmlformats.org/officeDocument/2006/math">
                    <m:r>
                      <a:rPr lang="zh-CN" altLang="en-US" i="1" smtClean="0">
                        <a:latin typeface="Cambria Math"/>
                      </a:rPr>
                      <m:t>𝜃</m:t>
                    </m:r>
                    <m:r>
                      <a:rPr lang="en-US" altLang="zh-CN" b="0" i="1" smtClean="0">
                        <a:latin typeface="Cambria Math"/>
                      </a:rPr>
                      <m:t>=</m:t>
                    </m:r>
                    <m:sSup>
                      <m:sSupPr>
                        <m:ctrlPr>
                          <a:rPr lang="en-US" altLang="zh-CN" b="0" i="1" smtClean="0">
                            <a:latin typeface="Cambria Math" panose="02040503050406030204" pitchFamily="18" charset="0"/>
                          </a:rPr>
                        </m:ctrlPr>
                      </m:sSupPr>
                      <m:e>
                        <m:r>
                          <a:rPr lang="en-US" altLang="zh-CN" i="1">
                            <a:latin typeface="Cambria Math"/>
                          </a:rPr>
                          <m:t>(</m:t>
                        </m:r>
                        <m:sSub>
                          <m:sSubPr>
                            <m:ctrlPr>
                              <a:rPr lang="en-US" altLang="zh-CN" i="1">
                                <a:latin typeface="Cambria Math" panose="02040503050406030204" pitchFamily="18" charset="0"/>
                              </a:rPr>
                            </m:ctrlPr>
                          </m:sSubPr>
                          <m:e>
                            <m:r>
                              <a:rPr lang="zh-CN" altLang="en-US" i="1">
                                <a:latin typeface="Cambria Math"/>
                              </a:rPr>
                              <m:t>𝜃</m:t>
                            </m:r>
                          </m:e>
                          <m:sub>
                            <m:r>
                              <a:rPr lang="en-US" altLang="zh-CN" i="1">
                                <a:latin typeface="Cambria Math"/>
                              </a:rPr>
                              <m:t>11</m:t>
                            </m:r>
                          </m:sub>
                        </m:sSub>
                        <m:r>
                          <a:rPr lang="en-US" altLang="zh-CN" i="1">
                            <a:latin typeface="Cambria Math"/>
                          </a:rPr>
                          <m:t>,</m:t>
                        </m:r>
                        <m:sSub>
                          <m:sSubPr>
                            <m:ctrlPr>
                              <a:rPr lang="en-US" altLang="zh-CN" i="1">
                                <a:latin typeface="Cambria Math" panose="02040503050406030204" pitchFamily="18" charset="0"/>
                              </a:rPr>
                            </m:ctrlPr>
                          </m:sSubPr>
                          <m:e>
                            <m:r>
                              <a:rPr lang="zh-CN" altLang="en-US" i="1">
                                <a:latin typeface="Cambria Math"/>
                              </a:rPr>
                              <m:t>𝜃</m:t>
                            </m:r>
                          </m:e>
                          <m:sub>
                            <m:r>
                              <a:rPr lang="en-US" altLang="zh-CN" i="1">
                                <a:latin typeface="Cambria Math"/>
                              </a:rPr>
                              <m:t>12</m:t>
                            </m:r>
                          </m:sub>
                        </m:sSub>
                        <m:r>
                          <a:rPr lang="en-US" altLang="zh-CN" i="1">
                            <a:latin typeface="Cambria Math"/>
                          </a:rPr>
                          <m:t>…</m:t>
                        </m:r>
                        <m:sSub>
                          <m:sSubPr>
                            <m:ctrlPr>
                              <a:rPr lang="en-US" altLang="zh-CN" i="1">
                                <a:latin typeface="Cambria Math" panose="02040503050406030204" pitchFamily="18" charset="0"/>
                              </a:rPr>
                            </m:ctrlPr>
                          </m:sSubPr>
                          <m:e>
                            <m:r>
                              <a:rPr lang="zh-CN" altLang="en-US" i="1">
                                <a:latin typeface="Cambria Math"/>
                              </a:rPr>
                              <m:t>𝜃</m:t>
                            </m:r>
                          </m:e>
                          <m:sub>
                            <m:d>
                              <m:dPr>
                                <m:ctrlPr>
                                  <a:rPr lang="en-US" altLang="zh-CN" i="1">
                                    <a:latin typeface="Cambria Math" panose="02040503050406030204" pitchFamily="18" charset="0"/>
                                  </a:rPr>
                                </m:ctrlPr>
                              </m:dPr>
                              <m:e>
                                <m:r>
                                  <a:rPr lang="en-US" altLang="zh-CN" i="1">
                                    <a:latin typeface="Cambria Math"/>
                                  </a:rPr>
                                  <m:t>𝑟</m:t>
                                </m:r>
                                <m:r>
                                  <a:rPr lang="en-US" altLang="zh-CN" i="1">
                                    <a:latin typeface="Cambria Math"/>
                                  </a:rPr>
                                  <m:t>−1</m:t>
                                </m:r>
                              </m:e>
                            </m:d>
                            <m:d>
                              <m:dPr>
                                <m:ctrlPr>
                                  <a:rPr lang="en-US" altLang="zh-CN" i="1">
                                    <a:latin typeface="Cambria Math" panose="02040503050406030204" pitchFamily="18" charset="0"/>
                                  </a:rPr>
                                </m:ctrlPr>
                              </m:dPr>
                              <m:e>
                                <m:r>
                                  <a:rPr lang="en-US" altLang="zh-CN" i="1">
                                    <a:latin typeface="Cambria Math"/>
                                  </a:rPr>
                                  <m:t>𝑐</m:t>
                                </m:r>
                                <m:r>
                                  <a:rPr lang="en-US" altLang="zh-CN" i="1">
                                    <a:latin typeface="Cambria Math"/>
                                  </a:rPr>
                                  <m:t>−1</m:t>
                                </m:r>
                              </m:e>
                            </m:d>
                          </m:sub>
                        </m:sSub>
                        <m:r>
                          <a:rPr lang="en-US" altLang="zh-CN" b="0" i="1" smtClean="0">
                            <a:latin typeface="Cambria Math"/>
                          </a:rPr>
                          <m:t>)</m:t>
                        </m:r>
                      </m:e>
                      <m:sup>
                        <m:r>
                          <a:rPr lang="en-US" altLang="zh-CN" b="0" i="1" smtClean="0">
                            <a:latin typeface="Cambria Math"/>
                          </a:rPr>
                          <m:t>𝑇</m:t>
                        </m:r>
                      </m:sup>
                    </m:sSup>
                  </m:oMath>
                </a14:m>
                <a:endParaRPr lang="en-US" altLang="zh-CN" dirty="0" smtClean="0"/>
              </a:p>
              <a:p>
                <a:r>
                  <a:rPr lang="zh-CN" altLang="en-US" dirty="0" smtClean="0"/>
                  <a:t>则原假设可表示为：</a:t>
                </a:r>
                <a:r>
                  <a:rPr lang="en-US" altLang="zh-CN" dirty="0"/>
                  <a:t> </a:t>
                </a:r>
                <a14:m>
                  <m:oMath xmlns:m="http://schemas.openxmlformats.org/officeDocument/2006/math">
                    <m:sSub>
                      <m:sSubPr>
                        <m:ctrlPr>
                          <a:rPr lang="en-US" altLang="zh-CN" i="1">
                            <a:latin typeface="Cambria Math" panose="02040503050406030204" pitchFamily="18" charset="0"/>
                          </a:rPr>
                        </m:ctrlPr>
                      </m:sSubPr>
                      <m:e>
                        <m:r>
                          <a:rPr lang="en-US" altLang="zh-CN" i="1">
                            <a:latin typeface="Cambria Math"/>
                          </a:rPr>
                          <m:t>𝐻</m:t>
                        </m:r>
                      </m:e>
                      <m:sub>
                        <m:r>
                          <a:rPr lang="en-US" altLang="zh-CN" i="1">
                            <a:latin typeface="Cambria Math"/>
                          </a:rPr>
                          <m:t>0</m:t>
                        </m:r>
                      </m:sub>
                    </m:sSub>
                    <m:r>
                      <a:rPr lang="en-US" altLang="zh-CN" i="1">
                        <a:latin typeface="Cambria Math"/>
                      </a:rPr>
                      <m:t>:</m:t>
                    </m:r>
                    <m:r>
                      <a:rPr lang="zh-CN" altLang="en-US" i="1">
                        <a:latin typeface="Cambria Math"/>
                      </a:rPr>
                      <m:t>𝜃</m:t>
                    </m:r>
                    <m:r>
                      <a:rPr lang="en-US" altLang="zh-CN" i="1">
                        <a:latin typeface="Cambria Math"/>
                      </a:rPr>
                      <m:t>=0</m:t>
                    </m:r>
                  </m:oMath>
                </a14:m>
                <a:r>
                  <a:rPr lang="zh-CN" altLang="en-US" dirty="0" smtClean="0"/>
                  <a:t>；</a:t>
                </a:r>
                <a:r>
                  <a:rPr lang="en-US" altLang="zh-CN" dirty="0" smtClean="0"/>
                  <a:t>Wald</a:t>
                </a:r>
                <a:r>
                  <a:rPr lang="zh-CN" altLang="en-US" dirty="0" smtClean="0"/>
                  <a:t>统计量</a:t>
                </a:r>
                <a14:m>
                  <m:oMath xmlns:m="http://schemas.openxmlformats.org/officeDocument/2006/math">
                    <m:sSup>
                      <m:sSupPr>
                        <m:ctrlPr>
                          <a:rPr lang="en-US" altLang="zh-CN" i="1">
                            <a:latin typeface="Cambria Math" panose="02040503050406030204" pitchFamily="18" charset="0"/>
                          </a:rPr>
                        </m:ctrlPr>
                      </m:sSupPr>
                      <m:e>
                        <m:sSub>
                          <m:sSubPr>
                            <m:ctrlPr>
                              <a:rPr lang="en-US" altLang="zh-CN" i="1">
                                <a:latin typeface="Cambria Math" panose="02040503050406030204" pitchFamily="18" charset="0"/>
                              </a:rPr>
                            </m:ctrlPr>
                          </m:sSubPr>
                          <m:e>
                            <m:r>
                              <a:rPr lang="en-US" altLang="zh-CN" i="1">
                                <a:latin typeface="Cambria Math"/>
                              </a:rPr>
                              <m:t>𝑋</m:t>
                            </m:r>
                          </m:e>
                          <m:sub>
                            <m:r>
                              <a:rPr lang="en-US" altLang="zh-CN" i="1">
                                <a:latin typeface="Cambria Math"/>
                              </a:rPr>
                              <m:t>𝑊</m:t>
                            </m:r>
                          </m:sub>
                        </m:sSub>
                      </m:e>
                      <m:sup>
                        <m:r>
                          <a:rPr lang="en-US" altLang="zh-CN" i="1">
                            <a:latin typeface="Cambria Math"/>
                          </a:rPr>
                          <m:t>2</m:t>
                        </m:r>
                      </m:sup>
                    </m:sSup>
                    <m:r>
                      <a:rPr lang="en-US" altLang="zh-CN" b="0" i="1" smtClean="0">
                        <a:latin typeface="Cambria Math"/>
                      </a:rPr>
                      <m:t>=</m:t>
                    </m:r>
                    <m:sSup>
                      <m:sSupPr>
                        <m:ctrlPr>
                          <a:rPr lang="en-US" altLang="zh-CN" i="1">
                            <a:latin typeface="Cambria Math" panose="02040503050406030204" pitchFamily="18" charset="0"/>
                          </a:rPr>
                        </m:ctrlPr>
                      </m:sSupPr>
                      <m:e>
                        <m:acc>
                          <m:accPr>
                            <m:chr m:val="̂"/>
                            <m:ctrlPr>
                              <a:rPr lang="zh-CN" altLang="en-US" i="1">
                                <a:latin typeface="Cambria Math" panose="02040503050406030204" pitchFamily="18" charset="0"/>
                              </a:rPr>
                            </m:ctrlPr>
                          </m:accPr>
                          <m:e>
                            <m:r>
                              <a:rPr lang="zh-CN" altLang="en-US" i="1">
                                <a:latin typeface="Cambria Math"/>
                              </a:rPr>
                              <m:t>𝜃</m:t>
                            </m:r>
                          </m:e>
                        </m:acc>
                      </m:e>
                      <m:sup>
                        <m:r>
                          <a:rPr lang="en-US" altLang="zh-CN" b="0" i="1" smtClean="0">
                            <a:latin typeface="Cambria Math"/>
                          </a:rPr>
                          <m:t>𝑇</m:t>
                        </m:r>
                      </m:sup>
                    </m:sSup>
                    <m:sSup>
                      <m:sSupPr>
                        <m:ctrlPr>
                          <a:rPr lang="en-US" altLang="zh-CN" i="1" smtClean="0">
                            <a:latin typeface="Cambria Math" panose="02040503050406030204" pitchFamily="18" charset="0"/>
                          </a:rPr>
                        </m:ctrlPr>
                      </m:sSupPr>
                      <m:e>
                        <m:acc>
                          <m:accPr>
                            <m:chr m:val="̂"/>
                            <m:ctrlPr>
                              <a:rPr lang="en-US" altLang="zh-CN" i="1">
                                <a:latin typeface="Cambria Math" panose="02040503050406030204" pitchFamily="18" charset="0"/>
                              </a:rPr>
                            </m:ctrlPr>
                          </m:accPr>
                          <m:e>
                            <m:r>
                              <a:rPr lang="en-US" altLang="zh-CN" i="1">
                                <a:latin typeface="Cambria Math"/>
                              </a:rPr>
                              <m:t>𝑉</m:t>
                            </m:r>
                          </m:e>
                        </m:acc>
                        <m:d>
                          <m:dPr>
                            <m:ctrlPr>
                              <a:rPr lang="en-US" altLang="zh-CN" i="1">
                                <a:latin typeface="Cambria Math" panose="02040503050406030204" pitchFamily="18" charset="0"/>
                              </a:rPr>
                            </m:ctrlPr>
                          </m:dPr>
                          <m:e>
                            <m:acc>
                              <m:accPr>
                                <m:chr m:val="̂"/>
                                <m:ctrlPr>
                                  <a:rPr lang="zh-CN" altLang="en-US" i="1">
                                    <a:latin typeface="Cambria Math" panose="02040503050406030204" pitchFamily="18" charset="0"/>
                                  </a:rPr>
                                </m:ctrlPr>
                              </m:accPr>
                              <m:e>
                                <m:r>
                                  <a:rPr lang="zh-CN" altLang="en-US" i="1">
                                    <a:latin typeface="Cambria Math"/>
                                  </a:rPr>
                                  <m:t>𝜃</m:t>
                                </m:r>
                              </m:e>
                            </m:acc>
                          </m:e>
                        </m:d>
                      </m:e>
                      <m:sup>
                        <m:r>
                          <a:rPr lang="en-US" altLang="zh-CN" b="0" i="1" smtClean="0">
                            <a:latin typeface="Cambria Math"/>
                          </a:rPr>
                          <m:t>−1</m:t>
                        </m:r>
                      </m:sup>
                    </m:sSup>
                    <m:acc>
                      <m:accPr>
                        <m:chr m:val="̂"/>
                        <m:ctrlPr>
                          <a:rPr lang="zh-CN" altLang="en-US" i="1">
                            <a:latin typeface="Cambria Math" panose="02040503050406030204" pitchFamily="18" charset="0"/>
                          </a:rPr>
                        </m:ctrlPr>
                      </m:accPr>
                      <m:e>
                        <m:r>
                          <a:rPr lang="zh-CN" altLang="en-US" i="1">
                            <a:latin typeface="Cambria Math"/>
                          </a:rPr>
                          <m:t>𝜃</m:t>
                        </m:r>
                      </m:e>
                    </m:acc>
                  </m:oMath>
                </a14:m>
                <a:r>
                  <a:rPr lang="zh-CN" altLang="en-US" dirty="0" smtClean="0"/>
                  <a:t>近似服从</a:t>
                </a:r>
                <a14:m>
                  <m:oMath xmlns:m="http://schemas.openxmlformats.org/officeDocument/2006/math">
                    <m:sSup>
                      <m:sSupPr>
                        <m:ctrlPr>
                          <a:rPr lang="en-US" altLang="zh-CN" i="1">
                            <a:latin typeface="Cambria Math" panose="02040503050406030204" pitchFamily="18" charset="0"/>
                          </a:rPr>
                        </m:ctrlPr>
                      </m:sSupPr>
                      <m:e>
                        <m:r>
                          <a:rPr lang="zh-CN" altLang="en-US" i="1">
                            <a:latin typeface="Cambria Math"/>
                          </a:rPr>
                          <m:t>𝜒</m:t>
                        </m:r>
                      </m:e>
                      <m:sup>
                        <m:r>
                          <a:rPr lang="en-US" altLang="zh-CN" i="1">
                            <a:latin typeface="Cambria Math"/>
                          </a:rPr>
                          <m:t>2</m:t>
                        </m:r>
                      </m:sup>
                    </m:sSup>
                    <m:r>
                      <a:rPr lang="en-US" altLang="zh-CN" i="1">
                        <a:latin typeface="Cambria Math"/>
                      </a:rPr>
                      <m:t>(</m:t>
                    </m:r>
                    <m:r>
                      <a:rPr lang="en-US" altLang="zh-CN" b="0" i="1" smtClean="0">
                        <a:latin typeface="Cambria Math"/>
                      </a:rPr>
                      <m:t>(</m:t>
                    </m:r>
                    <m:r>
                      <a:rPr lang="en-US" altLang="zh-CN" b="0" i="1" smtClean="0">
                        <a:latin typeface="Cambria Math"/>
                      </a:rPr>
                      <m:t>𝑟</m:t>
                    </m:r>
                    <m:r>
                      <a:rPr lang="en-US" altLang="zh-CN" b="0" i="1" smtClean="0">
                        <a:latin typeface="Cambria Math"/>
                      </a:rPr>
                      <m:t>−1)(</m:t>
                    </m:r>
                    <m:r>
                      <a:rPr lang="en-US" altLang="zh-CN" b="0" i="1" smtClean="0">
                        <a:latin typeface="Cambria Math"/>
                      </a:rPr>
                      <m:t>𝑐</m:t>
                    </m:r>
                    <m:r>
                      <a:rPr lang="en-US" altLang="zh-CN" b="0" i="1" smtClean="0">
                        <a:latin typeface="Cambria Math"/>
                      </a:rPr>
                      <m:t>−1))</m:t>
                    </m:r>
                  </m:oMath>
                </a14:m>
                <a:r>
                  <a:rPr lang="en-US" altLang="zh-CN" dirty="0"/>
                  <a:t>.</a:t>
                </a:r>
                <a:endParaRPr lang="zh-CN" altLang="en-US" dirty="0"/>
              </a:p>
            </p:txBody>
          </p:sp>
        </mc:Choice>
        <mc:Fallback xmlns="">
          <p:sp>
            <p:nvSpPr>
              <p:cNvPr id="3" name="内容占位符 2"/>
              <p:cNvSpPr>
                <a:spLocks noGrp="1" noRot="1" noChangeAspect="1" noMove="1" noResize="1" noEditPoints="1" noAdjustHandles="1" noChangeArrowheads="1" noChangeShapeType="1" noTextEdit="1"/>
              </p:cNvSpPr>
              <p:nvPr>
                <p:ph idx="1"/>
              </p:nvPr>
            </p:nvSpPr>
            <p:spPr>
              <a:xfrm>
                <a:off x="323528" y="1918321"/>
                <a:ext cx="9073008" cy="4939679"/>
              </a:xfrm>
              <a:blipFill rotWithShape="1">
                <a:blip r:embed="rId2"/>
                <a:stretch>
                  <a:fillRect l="-1680" t="-1975" r="-1747" b="-2222"/>
                </a:stretch>
              </a:blipFill>
            </p:spPr>
            <p:txBody>
              <a:bodyPr/>
              <a:lstStyle/>
              <a:p>
                <a:r>
                  <a:rPr lang="zh-CN" altLang="en-US">
                    <a:noFill/>
                  </a:rPr>
                  <a:t> </a:t>
                </a:r>
              </a:p>
            </p:txBody>
          </p:sp>
        </mc:Fallback>
      </mc:AlternateContent>
    </p:spTree>
    <p:extLst>
      <p:ext uri="{BB962C8B-B14F-4D97-AF65-F5344CB8AC3E}">
        <p14:creationId xmlns:p14="http://schemas.microsoft.com/office/powerpoint/2010/main" val="3984136354"/>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内容占位符 2"/>
              <p:cNvSpPr>
                <a:spLocks noGrp="1"/>
              </p:cNvSpPr>
              <p:nvPr>
                <p:ph idx="1"/>
              </p:nvPr>
            </p:nvSpPr>
            <p:spPr/>
            <p:txBody>
              <a:bodyPr/>
              <a:lstStyle/>
              <a:p>
                <a:r>
                  <a:rPr lang="zh-CN" altLang="zh-CN" dirty="0"/>
                  <a:t>在例二中，每个来自完整家庭的样本观测值的权重均为</a:t>
                </a:r>
                <a:r>
                  <a:rPr lang="en-US" altLang="zh-CN" dirty="0"/>
                  <a:t>100</a:t>
                </a:r>
                <a:r>
                  <a:rPr lang="zh-CN" altLang="zh-CN" dirty="0"/>
                  <a:t>（＝</a:t>
                </a:r>
                <a:r>
                  <a:rPr lang="en-US" altLang="zh-CN" dirty="0"/>
                  <a:t>99000/990</a:t>
                </a:r>
                <a:r>
                  <a:rPr lang="zh-CN" altLang="zh-CN" dirty="0"/>
                  <a:t>），每个来自不完整家庭的样本观测值的权重均为</a:t>
                </a:r>
                <a:r>
                  <a:rPr lang="en-US" altLang="zh-CN" dirty="0"/>
                  <a:t>10</a:t>
                </a:r>
                <a:r>
                  <a:rPr lang="zh-CN" altLang="zh-CN" dirty="0"/>
                  <a:t>（＝</a:t>
                </a:r>
                <a:r>
                  <a:rPr lang="en-US" altLang="zh-CN" dirty="0"/>
                  <a:t>1000/100</a:t>
                </a:r>
                <a:r>
                  <a:rPr lang="zh-CN" altLang="zh-CN" dirty="0"/>
                  <a:t>），</a:t>
                </a:r>
                <a:r>
                  <a:rPr lang="zh-CN" altLang="zh-CN" dirty="0" smtClean="0"/>
                  <a:t>所以</a:t>
                </a:r>
                <a:r>
                  <a:rPr lang="zh-CN" altLang="en-US" dirty="0" smtClean="0"/>
                  <a:t>依据前面提到的公式</a:t>
                </a:r>
                <a14:m>
                  <m:oMath xmlns:m="http://schemas.openxmlformats.org/officeDocument/2006/math">
                    <m:sSub>
                      <m:sSubPr>
                        <m:ctrlPr>
                          <a:rPr lang="en-US" altLang="zh-CN" i="1" kern="100">
                            <a:latin typeface="Cambria Math" panose="02040503050406030204" pitchFamily="18" charset="0"/>
                          </a:rPr>
                        </m:ctrlPr>
                      </m:sSubPr>
                      <m:e>
                        <m:acc>
                          <m:accPr>
                            <m:chr m:val="̂"/>
                            <m:ctrlPr>
                              <a:rPr lang="en-US" altLang="zh-CN" i="1" kern="100">
                                <a:latin typeface="Cambria Math" panose="02040503050406030204" pitchFamily="18" charset="0"/>
                              </a:rPr>
                            </m:ctrlPr>
                          </m:accPr>
                          <m:e>
                            <m:r>
                              <a:rPr lang="en-US" altLang="zh-CN" i="1" kern="100">
                                <a:latin typeface="Cambria Math"/>
                              </a:rPr>
                              <m:t>𝑝</m:t>
                            </m:r>
                          </m:e>
                        </m:acc>
                      </m:e>
                      <m:sub>
                        <m:r>
                          <m:rPr>
                            <m:sty m:val="p"/>
                          </m:rPr>
                          <a:rPr lang="en-US" altLang="zh-CN" i="1" kern="100">
                            <a:latin typeface="Cambria Math"/>
                          </a:rPr>
                          <m:t>ij</m:t>
                        </m:r>
                      </m:sub>
                    </m:sSub>
                    <m:r>
                      <a:rPr lang="en-US" altLang="zh-CN" i="1" kern="100">
                        <a:latin typeface="Cambria Math"/>
                      </a:rPr>
                      <m:t>=</m:t>
                    </m:r>
                    <m:f>
                      <m:fPr>
                        <m:ctrlPr>
                          <a:rPr lang="en-US" altLang="zh-CN" i="1" kern="100">
                            <a:latin typeface="Cambria Math" panose="02040503050406030204" pitchFamily="18" charset="0"/>
                          </a:rPr>
                        </m:ctrlPr>
                      </m:fPr>
                      <m:num>
                        <m:nary>
                          <m:naryPr>
                            <m:chr m:val="∑"/>
                            <m:subHide m:val="on"/>
                            <m:supHide m:val="on"/>
                            <m:ctrlPr>
                              <a:rPr lang="en-US" altLang="zh-CN" i="1" kern="100">
                                <a:latin typeface="Cambria Math" panose="02040503050406030204" pitchFamily="18" charset="0"/>
                              </a:rPr>
                            </m:ctrlPr>
                          </m:naryPr>
                          <m:sub/>
                          <m:sup/>
                          <m:e>
                            <m:sSub>
                              <m:sSubPr>
                                <m:ctrlPr>
                                  <a:rPr lang="en-US" altLang="zh-CN" i="1" kern="100">
                                    <a:latin typeface="Cambria Math" panose="02040503050406030204" pitchFamily="18" charset="0"/>
                                  </a:rPr>
                                </m:ctrlPr>
                              </m:sSubPr>
                              <m:e>
                                <m:r>
                                  <a:rPr lang="en-US" altLang="zh-CN" i="1" kern="100">
                                    <a:latin typeface="Cambria Math"/>
                                  </a:rPr>
                                  <m:t>𝑤</m:t>
                                </m:r>
                              </m:e>
                              <m:sub>
                                <m:r>
                                  <a:rPr lang="en-US" altLang="zh-CN" i="1" kern="100">
                                    <a:latin typeface="Cambria Math"/>
                                  </a:rPr>
                                  <m:t>𝑘</m:t>
                                </m:r>
                              </m:sub>
                            </m:sSub>
                            <m:sSub>
                              <m:sSubPr>
                                <m:ctrlPr>
                                  <a:rPr lang="en-US" altLang="zh-CN" i="1" kern="100">
                                    <a:latin typeface="Cambria Math" panose="02040503050406030204" pitchFamily="18" charset="0"/>
                                  </a:rPr>
                                </m:ctrlPr>
                              </m:sSubPr>
                              <m:e>
                                <m:r>
                                  <a:rPr lang="en-US" altLang="zh-CN" i="1" kern="100">
                                    <a:latin typeface="Cambria Math"/>
                                  </a:rPr>
                                  <m:t>𝑦</m:t>
                                </m:r>
                              </m:e>
                              <m:sub>
                                <m:r>
                                  <a:rPr lang="en-US" altLang="zh-CN" i="1" kern="100">
                                    <a:latin typeface="Cambria Math"/>
                                  </a:rPr>
                                  <m:t>𝑘𝑖𝑗</m:t>
                                </m:r>
                              </m:sub>
                            </m:sSub>
                          </m:e>
                        </m:nary>
                      </m:num>
                      <m:den>
                        <m:nary>
                          <m:naryPr>
                            <m:chr m:val="∑"/>
                            <m:subHide m:val="on"/>
                            <m:supHide m:val="on"/>
                            <m:ctrlPr>
                              <a:rPr lang="en-US" altLang="zh-CN" i="1" kern="100">
                                <a:latin typeface="Cambria Math" panose="02040503050406030204" pitchFamily="18" charset="0"/>
                              </a:rPr>
                            </m:ctrlPr>
                          </m:naryPr>
                          <m:sub/>
                          <m:sup/>
                          <m:e>
                            <m:sSub>
                              <m:sSubPr>
                                <m:ctrlPr>
                                  <a:rPr lang="en-US" altLang="zh-CN" i="1" kern="100">
                                    <a:latin typeface="Cambria Math" panose="02040503050406030204" pitchFamily="18" charset="0"/>
                                  </a:rPr>
                                </m:ctrlPr>
                              </m:sSubPr>
                              <m:e>
                                <m:r>
                                  <a:rPr lang="en-US" altLang="zh-CN" i="1" kern="100">
                                    <a:latin typeface="Cambria Math"/>
                                  </a:rPr>
                                  <m:t>𝑤</m:t>
                                </m:r>
                              </m:e>
                              <m:sub>
                                <m:r>
                                  <a:rPr lang="en-US" altLang="zh-CN" i="1" kern="100">
                                    <a:latin typeface="Cambria Math"/>
                                  </a:rPr>
                                  <m:t>𝑘</m:t>
                                </m:r>
                              </m:sub>
                            </m:sSub>
                          </m:e>
                        </m:nary>
                      </m:den>
                    </m:f>
                  </m:oMath>
                </a14:m>
                <a:r>
                  <a:rPr lang="zh-CN" altLang="en-US" dirty="0" smtClean="0"/>
                  <a:t>，可得到每种变量组合的比例的估计，几个如下表所示：</a:t>
                </a:r>
                <a:endParaRPr lang="zh-CN" altLang="en-US" dirty="0"/>
              </a:p>
            </p:txBody>
          </p:sp>
        </mc:Choice>
        <mc:Fallback xmlns="">
          <p:sp>
            <p:nvSpPr>
              <p:cNvPr id="3" name="内容占位符 2"/>
              <p:cNvSpPr>
                <a:spLocks noGrp="1" noRot="1" noChangeAspect="1" noMove="1" noResize="1" noEditPoints="1" noAdjustHandles="1" noChangeArrowheads="1" noChangeShapeType="1" noTextEdit="1"/>
              </p:cNvSpPr>
              <p:nvPr>
                <p:ph idx="1"/>
              </p:nvPr>
            </p:nvSpPr>
            <p:spPr>
              <a:blipFill rotWithShape="1">
                <a:blip r:embed="rId2"/>
                <a:stretch>
                  <a:fillRect l="-1961" t="-1926" r="-1333"/>
                </a:stretch>
              </a:blipFill>
            </p:spPr>
            <p:txBody>
              <a:bodyPr/>
              <a:lstStyle/>
              <a:p>
                <a:r>
                  <a:rPr lang="zh-CN" altLang="en-US">
                    <a:noFill/>
                  </a:rPr>
                  <a:t> </a:t>
                </a:r>
              </a:p>
            </p:txBody>
          </p:sp>
        </mc:Fallback>
      </mc:AlternateContent>
    </p:spTree>
    <p:extLst>
      <p:ext uri="{BB962C8B-B14F-4D97-AF65-F5344CB8AC3E}">
        <p14:creationId xmlns:p14="http://schemas.microsoft.com/office/powerpoint/2010/main" val="2187600038"/>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内容占位符 3"/>
          <p:cNvGraphicFramePr>
            <a:graphicFrameLocks noGrp="1"/>
          </p:cNvGraphicFramePr>
          <p:nvPr>
            <p:ph idx="1"/>
            <p:extLst>
              <p:ext uri="{D42A27DB-BD31-4B8C-83A1-F6EECF244321}">
                <p14:modId xmlns:p14="http://schemas.microsoft.com/office/powerpoint/2010/main" val="238178003"/>
              </p:ext>
            </p:extLst>
          </p:nvPr>
        </p:nvGraphicFramePr>
        <p:xfrm>
          <a:off x="2411760" y="2132858"/>
          <a:ext cx="4824536" cy="2592287"/>
        </p:xfrm>
        <a:graphic>
          <a:graphicData uri="http://schemas.openxmlformats.org/drawingml/2006/table">
            <a:tbl>
              <a:tblPr firstRow="1" firstCol="1" lastRow="1" lastCol="1" bandRow="1" bandCol="1">
                <a:tableStyleId>{5C22544A-7EE6-4342-B048-85BDC9FD1C3A}</a:tableStyleId>
              </a:tblPr>
              <a:tblGrid>
                <a:gridCol w="1215476"/>
                <a:gridCol w="1008964"/>
                <a:gridCol w="884072"/>
                <a:gridCol w="884072"/>
                <a:gridCol w="831952"/>
              </a:tblGrid>
              <a:tr h="461856">
                <a:tc>
                  <a:txBody>
                    <a:bodyPr/>
                    <a:lstStyle/>
                    <a:p>
                      <a:pPr algn="just">
                        <a:lnSpc>
                          <a:spcPct val="150000"/>
                        </a:lnSpc>
                        <a:spcAft>
                          <a:spcPts val="0"/>
                        </a:spcAft>
                      </a:pPr>
                      <a:r>
                        <a:rPr lang="en-US" sz="1050" kern="100">
                          <a:effectLst/>
                        </a:rPr>
                        <a:t> </a:t>
                      </a:r>
                      <a:endParaRPr lang="zh-CN" sz="1050" kern="100">
                        <a:effectLst/>
                        <a:latin typeface="Times New Roman"/>
                        <a:ea typeface="宋体"/>
                      </a:endParaRPr>
                    </a:p>
                  </a:txBody>
                  <a:tcPr marL="68580" marR="68580" marT="0" marB="0"/>
                </a:tc>
                <a:tc gridSpan="4">
                  <a:txBody>
                    <a:bodyPr/>
                    <a:lstStyle/>
                    <a:p>
                      <a:pPr algn="ctr">
                        <a:lnSpc>
                          <a:spcPct val="150000"/>
                        </a:lnSpc>
                        <a:spcAft>
                          <a:spcPts val="0"/>
                        </a:spcAft>
                      </a:pPr>
                      <a:r>
                        <a:rPr lang="zh-CN" sz="1800" kern="100" dirty="0">
                          <a:effectLst/>
                        </a:rPr>
                        <a:t>犯罪状况</a:t>
                      </a:r>
                      <a:endParaRPr lang="zh-CN" sz="1800" kern="100" dirty="0">
                        <a:effectLst/>
                        <a:latin typeface="Times New Roman"/>
                        <a:ea typeface="宋体"/>
                      </a:endParaRPr>
                    </a:p>
                  </a:txBody>
                  <a:tcPr marL="68580" marR="68580" marT="0" marB="0"/>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r>
              <a:tr h="461856">
                <a:tc rowSpan="4">
                  <a:txBody>
                    <a:bodyPr/>
                    <a:lstStyle/>
                    <a:p>
                      <a:pPr algn="ctr">
                        <a:lnSpc>
                          <a:spcPct val="150000"/>
                        </a:lnSpc>
                        <a:spcAft>
                          <a:spcPts val="0"/>
                        </a:spcAft>
                      </a:pPr>
                      <a:r>
                        <a:rPr lang="zh-CN" sz="1800" kern="100" dirty="0">
                          <a:effectLst/>
                        </a:rPr>
                        <a:t>家庭状况</a:t>
                      </a:r>
                      <a:endParaRPr lang="zh-CN" sz="1800" kern="100" dirty="0">
                        <a:effectLst/>
                        <a:latin typeface="Times New Roman"/>
                        <a:ea typeface="宋体"/>
                      </a:endParaRPr>
                    </a:p>
                  </a:txBody>
                  <a:tcPr marL="68580" marR="68580" marT="0" marB="0" anchor="ctr"/>
                </a:tc>
                <a:tc>
                  <a:txBody>
                    <a:bodyPr/>
                    <a:lstStyle/>
                    <a:p>
                      <a:pPr algn="just">
                        <a:lnSpc>
                          <a:spcPct val="150000"/>
                        </a:lnSpc>
                        <a:spcAft>
                          <a:spcPts val="0"/>
                        </a:spcAft>
                      </a:pPr>
                      <a:r>
                        <a:rPr lang="en-US" sz="1800" kern="100" dirty="0">
                          <a:effectLst/>
                        </a:rPr>
                        <a:t> </a:t>
                      </a:r>
                      <a:endParaRPr lang="zh-CN" sz="1800" kern="100" dirty="0">
                        <a:effectLst/>
                        <a:latin typeface="Times New Roman"/>
                        <a:ea typeface="宋体"/>
                      </a:endParaRPr>
                    </a:p>
                  </a:txBody>
                  <a:tcPr marL="68580" marR="68580" marT="0" marB="0"/>
                </a:tc>
                <a:tc>
                  <a:txBody>
                    <a:bodyPr/>
                    <a:lstStyle/>
                    <a:p>
                      <a:pPr algn="ctr">
                        <a:lnSpc>
                          <a:spcPct val="150000"/>
                        </a:lnSpc>
                        <a:spcAft>
                          <a:spcPts val="0"/>
                        </a:spcAft>
                      </a:pPr>
                      <a:r>
                        <a:rPr lang="zh-CN" sz="1800" kern="100">
                          <a:effectLst/>
                        </a:rPr>
                        <a:t>有</a:t>
                      </a:r>
                      <a:endParaRPr lang="zh-CN" sz="1800" kern="100">
                        <a:effectLst/>
                        <a:latin typeface="Times New Roman"/>
                        <a:ea typeface="宋体"/>
                      </a:endParaRPr>
                    </a:p>
                  </a:txBody>
                  <a:tcPr marL="68580" marR="68580" marT="0" marB="0"/>
                </a:tc>
                <a:tc>
                  <a:txBody>
                    <a:bodyPr/>
                    <a:lstStyle/>
                    <a:p>
                      <a:pPr algn="ctr">
                        <a:lnSpc>
                          <a:spcPct val="150000"/>
                        </a:lnSpc>
                        <a:spcAft>
                          <a:spcPts val="0"/>
                        </a:spcAft>
                      </a:pPr>
                      <a:r>
                        <a:rPr lang="zh-CN" sz="1800" kern="100">
                          <a:effectLst/>
                        </a:rPr>
                        <a:t>无</a:t>
                      </a:r>
                      <a:endParaRPr lang="zh-CN" sz="1800" kern="100">
                        <a:effectLst/>
                        <a:latin typeface="Times New Roman"/>
                        <a:ea typeface="宋体"/>
                      </a:endParaRPr>
                    </a:p>
                  </a:txBody>
                  <a:tcPr marL="68580" marR="68580" marT="0" marB="0"/>
                </a:tc>
                <a:tc>
                  <a:txBody>
                    <a:bodyPr/>
                    <a:lstStyle/>
                    <a:p>
                      <a:pPr algn="just">
                        <a:lnSpc>
                          <a:spcPct val="150000"/>
                        </a:lnSpc>
                        <a:spcAft>
                          <a:spcPts val="0"/>
                        </a:spcAft>
                      </a:pPr>
                      <a:r>
                        <a:rPr lang="zh-CN" sz="1800" kern="100">
                          <a:effectLst/>
                        </a:rPr>
                        <a:t>合计</a:t>
                      </a:r>
                      <a:endParaRPr lang="zh-CN" sz="1800" kern="100">
                        <a:effectLst/>
                        <a:latin typeface="Times New Roman"/>
                        <a:ea typeface="宋体"/>
                      </a:endParaRPr>
                    </a:p>
                  </a:txBody>
                  <a:tcPr marL="68580" marR="68580" marT="0" marB="0"/>
                </a:tc>
              </a:tr>
              <a:tr h="461856">
                <a:tc vMerge="1">
                  <a:txBody>
                    <a:bodyPr/>
                    <a:lstStyle/>
                    <a:p>
                      <a:endParaRPr lang="zh-CN" altLang="en-US"/>
                    </a:p>
                  </a:txBody>
                  <a:tcPr/>
                </a:tc>
                <a:tc>
                  <a:txBody>
                    <a:bodyPr/>
                    <a:lstStyle/>
                    <a:p>
                      <a:pPr algn="just">
                        <a:lnSpc>
                          <a:spcPct val="150000"/>
                        </a:lnSpc>
                        <a:spcAft>
                          <a:spcPts val="0"/>
                        </a:spcAft>
                      </a:pPr>
                      <a:r>
                        <a:rPr lang="zh-CN" sz="1800" kern="100" dirty="0">
                          <a:effectLst/>
                        </a:rPr>
                        <a:t>完整</a:t>
                      </a:r>
                      <a:endParaRPr lang="zh-CN" sz="1800" kern="100" dirty="0">
                        <a:effectLst/>
                        <a:latin typeface="Times New Roman"/>
                        <a:ea typeface="宋体"/>
                      </a:endParaRPr>
                    </a:p>
                  </a:txBody>
                  <a:tcPr marL="68580" marR="68580" marT="0" marB="0"/>
                </a:tc>
                <a:tc>
                  <a:txBody>
                    <a:bodyPr/>
                    <a:lstStyle/>
                    <a:p>
                      <a:pPr algn="just">
                        <a:lnSpc>
                          <a:spcPct val="150000"/>
                        </a:lnSpc>
                        <a:spcAft>
                          <a:spcPts val="0"/>
                        </a:spcAft>
                      </a:pPr>
                      <a:r>
                        <a:rPr lang="en-US" sz="1800" kern="100">
                          <a:effectLst/>
                        </a:rPr>
                        <a:t>0.02</a:t>
                      </a:r>
                      <a:endParaRPr lang="zh-CN" sz="1800" kern="100">
                        <a:effectLst/>
                        <a:latin typeface="Times New Roman"/>
                        <a:ea typeface="宋体"/>
                      </a:endParaRPr>
                    </a:p>
                  </a:txBody>
                  <a:tcPr marL="68580" marR="68580" marT="0" marB="0"/>
                </a:tc>
                <a:tc>
                  <a:txBody>
                    <a:bodyPr/>
                    <a:lstStyle/>
                    <a:p>
                      <a:pPr algn="just">
                        <a:lnSpc>
                          <a:spcPct val="150000"/>
                        </a:lnSpc>
                        <a:spcAft>
                          <a:spcPts val="0"/>
                        </a:spcAft>
                      </a:pPr>
                      <a:r>
                        <a:rPr lang="en-US" sz="1800" kern="100">
                          <a:effectLst/>
                        </a:rPr>
                        <a:t>0.97</a:t>
                      </a:r>
                      <a:endParaRPr lang="zh-CN" sz="1800" kern="100">
                        <a:effectLst/>
                        <a:latin typeface="Times New Roman"/>
                        <a:ea typeface="宋体"/>
                      </a:endParaRPr>
                    </a:p>
                  </a:txBody>
                  <a:tcPr marL="68580" marR="68580" marT="0" marB="0"/>
                </a:tc>
                <a:tc>
                  <a:txBody>
                    <a:bodyPr/>
                    <a:lstStyle/>
                    <a:p>
                      <a:pPr algn="just">
                        <a:lnSpc>
                          <a:spcPct val="150000"/>
                        </a:lnSpc>
                        <a:spcAft>
                          <a:spcPts val="0"/>
                        </a:spcAft>
                      </a:pPr>
                      <a:r>
                        <a:rPr lang="en-US" sz="1800" kern="100">
                          <a:effectLst/>
                        </a:rPr>
                        <a:t>0.99</a:t>
                      </a:r>
                      <a:endParaRPr lang="zh-CN" sz="1800" kern="100">
                        <a:effectLst/>
                        <a:latin typeface="Times New Roman"/>
                        <a:ea typeface="宋体"/>
                      </a:endParaRPr>
                    </a:p>
                  </a:txBody>
                  <a:tcPr marL="68580" marR="68580" marT="0" marB="0"/>
                </a:tc>
              </a:tr>
              <a:tr h="461856">
                <a:tc vMerge="1">
                  <a:txBody>
                    <a:bodyPr/>
                    <a:lstStyle/>
                    <a:p>
                      <a:endParaRPr lang="zh-CN" altLang="en-US"/>
                    </a:p>
                  </a:txBody>
                  <a:tcPr/>
                </a:tc>
                <a:tc>
                  <a:txBody>
                    <a:bodyPr/>
                    <a:lstStyle/>
                    <a:p>
                      <a:pPr algn="just">
                        <a:lnSpc>
                          <a:spcPct val="150000"/>
                        </a:lnSpc>
                        <a:spcAft>
                          <a:spcPts val="0"/>
                        </a:spcAft>
                      </a:pPr>
                      <a:r>
                        <a:rPr lang="zh-CN" sz="1800" kern="100" dirty="0">
                          <a:effectLst/>
                        </a:rPr>
                        <a:t>不完整</a:t>
                      </a:r>
                      <a:endParaRPr lang="zh-CN" sz="1800" kern="100" dirty="0">
                        <a:effectLst/>
                        <a:latin typeface="Times New Roman"/>
                        <a:ea typeface="宋体"/>
                      </a:endParaRPr>
                    </a:p>
                  </a:txBody>
                  <a:tcPr marL="68580" marR="68580" marT="0" marB="0"/>
                </a:tc>
                <a:tc>
                  <a:txBody>
                    <a:bodyPr/>
                    <a:lstStyle/>
                    <a:p>
                      <a:pPr algn="just">
                        <a:lnSpc>
                          <a:spcPct val="150000"/>
                        </a:lnSpc>
                        <a:spcAft>
                          <a:spcPts val="0"/>
                        </a:spcAft>
                      </a:pPr>
                      <a:r>
                        <a:rPr lang="en-US" sz="1800" kern="100" dirty="0">
                          <a:effectLst/>
                        </a:rPr>
                        <a:t>0.001</a:t>
                      </a:r>
                      <a:endParaRPr lang="zh-CN" sz="1800" kern="100" dirty="0">
                        <a:effectLst/>
                        <a:latin typeface="Times New Roman"/>
                        <a:ea typeface="宋体"/>
                      </a:endParaRPr>
                    </a:p>
                  </a:txBody>
                  <a:tcPr marL="68580" marR="68580" marT="0" marB="0"/>
                </a:tc>
                <a:tc>
                  <a:txBody>
                    <a:bodyPr/>
                    <a:lstStyle/>
                    <a:p>
                      <a:pPr algn="just">
                        <a:lnSpc>
                          <a:spcPct val="150000"/>
                        </a:lnSpc>
                        <a:spcAft>
                          <a:spcPts val="0"/>
                        </a:spcAft>
                      </a:pPr>
                      <a:r>
                        <a:rPr lang="en-US" sz="1800" kern="100">
                          <a:effectLst/>
                        </a:rPr>
                        <a:t>0.009</a:t>
                      </a:r>
                      <a:endParaRPr lang="zh-CN" sz="1800" kern="100">
                        <a:effectLst/>
                        <a:latin typeface="Times New Roman"/>
                        <a:ea typeface="宋体"/>
                      </a:endParaRPr>
                    </a:p>
                  </a:txBody>
                  <a:tcPr marL="68580" marR="68580" marT="0" marB="0"/>
                </a:tc>
                <a:tc>
                  <a:txBody>
                    <a:bodyPr/>
                    <a:lstStyle/>
                    <a:p>
                      <a:pPr algn="just">
                        <a:lnSpc>
                          <a:spcPct val="150000"/>
                        </a:lnSpc>
                        <a:spcAft>
                          <a:spcPts val="0"/>
                        </a:spcAft>
                      </a:pPr>
                      <a:r>
                        <a:rPr lang="en-US" sz="1800" kern="100">
                          <a:effectLst/>
                        </a:rPr>
                        <a:t>0.01</a:t>
                      </a:r>
                      <a:endParaRPr lang="zh-CN" sz="1800" kern="100">
                        <a:effectLst/>
                        <a:latin typeface="Times New Roman"/>
                        <a:ea typeface="宋体"/>
                      </a:endParaRPr>
                    </a:p>
                  </a:txBody>
                  <a:tcPr marL="68580" marR="68580" marT="0" marB="0"/>
                </a:tc>
              </a:tr>
              <a:tr h="744863">
                <a:tc vMerge="1">
                  <a:txBody>
                    <a:bodyPr/>
                    <a:lstStyle/>
                    <a:p>
                      <a:endParaRPr lang="zh-CN" altLang="en-US"/>
                    </a:p>
                  </a:txBody>
                  <a:tcPr/>
                </a:tc>
                <a:tc>
                  <a:txBody>
                    <a:bodyPr/>
                    <a:lstStyle/>
                    <a:p>
                      <a:pPr algn="just">
                        <a:lnSpc>
                          <a:spcPct val="150000"/>
                        </a:lnSpc>
                        <a:spcAft>
                          <a:spcPts val="0"/>
                        </a:spcAft>
                      </a:pPr>
                      <a:r>
                        <a:rPr lang="zh-CN" sz="1800" kern="100">
                          <a:effectLst/>
                        </a:rPr>
                        <a:t>合计</a:t>
                      </a:r>
                      <a:endParaRPr lang="zh-CN" sz="1800" kern="100">
                        <a:effectLst/>
                        <a:latin typeface="Times New Roman"/>
                        <a:ea typeface="宋体"/>
                      </a:endParaRPr>
                    </a:p>
                  </a:txBody>
                  <a:tcPr marL="68580" marR="68580" marT="0" marB="0"/>
                </a:tc>
                <a:tc>
                  <a:txBody>
                    <a:bodyPr/>
                    <a:lstStyle/>
                    <a:p>
                      <a:pPr algn="just">
                        <a:lnSpc>
                          <a:spcPct val="150000"/>
                        </a:lnSpc>
                        <a:spcAft>
                          <a:spcPts val="0"/>
                        </a:spcAft>
                      </a:pPr>
                      <a:r>
                        <a:rPr lang="en-US" sz="1800" kern="100" dirty="0">
                          <a:effectLst/>
                        </a:rPr>
                        <a:t>0.021</a:t>
                      </a:r>
                      <a:endParaRPr lang="zh-CN" sz="1800" kern="100" dirty="0">
                        <a:effectLst/>
                        <a:latin typeface="Times New Roman"/>
                        <a:ea typeface="宋体"/>
                      </a:endParaRPr>
                    </a:p>
                  </a:txBody>
                  <a:tcPr marL="68580" marR="68580" marT="0" marB="0"/>
                </a:tc>
                <a:tc>
                  <a:txBody>
                    <a:bodyPr/>
                    <a:lstStyle/>
                    <a:p>
                      <a:pPr algn="just">
                        <a:lnSpc>
                          <a:spcPct val="150000"/>
                        </a:lnSpc>
                        <a:spcAft>
                          <a:spcPts val="0"/>
                        </a:spcAft>
                      </a:pPr>
                      <a:r>
                        <a:rPr lang="en-US" sz="1800" kern="100" dirty="0">
                          <a:effectLst/>
                        </a:rPr>
                        <a:t>0.979</a:t>
                      </a:r>
                      <a:endParaRPr lang="zh-CN" sz="1800" kern="100" dirty="0">
                        <a:effectLst/>
                        <a:latin typeface="Times New Roman"/>
                        <a:ea typeface="宋体"/>
                      </a:endParaRPr>
                    </a:p>
                  </a:txBody>
                  <a:tcPr marL="68580" marR="68580" marT="0" marB="0"/>
                </a:tc>
                <a:tc>
                  <a:txBody>
                    <a:bodyPr/>
                    <a:lstStyle/>
                    <a:p>
                      <a:pPr algn="ctr">
                        <a:lnSpc>
                          <a:spcPct val="150000"/>
                        </a:lnSpc>
                        <a:spcAft>
                          <a:spcPts val="0"/>
                        </a:spcAft>
                      </a:pPr>
                      <a:r>
                        <a:rPr lang="en-US" sz="1800" kern="100" dirty="0">
                          <a:effectLst/>
                        </a:rPr>
                        <a:t>1</a:t>
                      </a:r>
                      <a:endParaRPr lang="zh-CN" sz="1800" kern="100" dirty="0">
                        <a:effectLst/>
                        <a:latin typeface="Times New Roman"/>
                        <a:ea typeface="宋体"/>
                      </a:endParaRPr>
                    </a:p>
                  </a:txBody>
                  <a:tcPr marL="68580" marR="68580" marT="0" marB="0"/>
                </a:tc>
              </a:tr>
            </a:tbl>
          </a:graphicData>
        </a:graphic>
      </p:graphicFrame>
      <mc:AlternateContent xmlns:mc="http://schemas.openxmlformats.org/markup-compatibility/2006" xmlns:a14="http://schemas.microsoft.com/office/drawing/2010/main">
        <mc:Choice Requires="a14">
          <p:sp>
            <p:nvSpPr>
              <p:cNvPr id="5" name="TextBox 4"/>
              <p:cNvSpPr txBox="1"/>
              <p:nvPr/>
            </p:nvSpPr>
            <p:spPr>
              <a:xfrm>
                <a:off x="827584" y="4984872"/>
                <a:ext cx="7488832" cy="1157048"/>
              </a:xfrm>
              <a:prstGeom prst="rect">
                <a:avLst/>
              </a:prstGeom>
              <a:noFill/>
            </p:spPr>
            <p:txBody>
              <a:bodyPr wrap="square" rtlCol="0">
                <a:spAutoFit/>
              </a:bodyPr>
              <a:lstStyle/>
              <a:p>
                <a:r>
                  <a:rPr lang="zh-CN" altLang="en-US" sz="3200" dirty="0" smtClean="0"/>
                  <a:t>因此，</a:t>
                </a:r>
                <a:r>
                  <a:rPr lang="zh-CN" altLang="en-US" sz="3200" dirty="0"/>
                  <a:t> </a:t>
                </a:r>
                <a14:m>
                  <m:oMath xmlns:m="http://schemas.openxmlformats.org/officeDocument/2006/math">
                    <m:acc>
                      <m:accPr>
                        <m:chr m:val="̂"/>
                        <m:ctrlPr>
                          <a:rPr lang="zh-CN" altLang="en-US" sz="3200" i="1">
                            <a:latin typeface="Cambria Math" panose="02040503050406030204" pitchFamily="18" charset="0"/>
                          </a:rPr>
                        </m:ctrlPr>
                      </m:accPr>
                      <m:e>
                        <m:r>
                          <a:rPr lang="zh-CN" altLang="en-US" sz="3200" i="1">
                            <a:latin typeface="Cambria Math"/>
                          </a:rPr>
                          <m:t>𝜃</m:t>
                        </m:r>
                      </m:e>
                    </m:acc>
                    <m:r>
                      <a:rPr lang="en-US" altLang="zh-CN" sz="3200" i="1">
                        <a:latin typeface="Cambria Math"/>
                      </a:rPr>
                      <m:t>=</m:t>
                    </m:r>
                    <m:sSub>
                      <m:sSubPr>
                        <m:ctrlPr>
                          <a:rPr lang="en-US" altLang="zh-CN" sz="3200" i="1">
                            <a:latin typeface="Cambria Math" panose="02040503050406030204" pitchFamily="18" charset="0"/>
                          </a:rPr>
                        </m:ctrlPr>
                      </m:sSubPr>
                      <m:e>
                        <m:acc>
                          <m:accPr>
                            <m:chr m:val="̂"/>
                            <m:ctrlPr>
                              <a:rPr lang="en-US" altLang="zh-CN" sz="3200" i="1">
                                <a:latin typeface="Cambria Math" panose="02040503050406030204" pitchFamily="18" charset="0"/>
                              </a:rPr>
                            </m:ctrlPr>
                          </m:accPr>
                          <m:e>
                            <m:r>
                              <a:rPr lang="en-US" altLang="zh-CN" sz="3200" i="1">
                                <a:latin typeface="Cambria Math"/>
                              </a:rPr>
                              <m:t>𝑝</m:t>
                            </m:r>
                          </m:e>
                        </m:acc>
                      </m:e>
                      <m:sub>
                        <m:r>
                          <a:rPr lang="en-US" altLang="zh-CN" sz="3200" i="1">
                            <a:latin typeface="Cambria Math"/>
                          </a:rPr>
                          <m:t>11</m:t>
                        </m:r>
                      </m:sub>
                    </m:sSub>
                    <m:sSub>
                      <m:sSubPr>
                        <m:ctrlPr>
                          <a:rPr lang="en-US" altLang="zh-CN" sz="3200" i="1">
                            <a:latin typeface="Cambria Math" panose="02040503050406030204" pitchFamily="18" charset="0"/>
                          </a:rPr>
                        </m:ctrlPr>
                      </m:sSubPr>
                      <m:e>
                        <m:acc>
                          <m:accPr>
                            <m:chr m:val="̂"/>
                            <m:ctrlPr>
                              <a:rPr lang="en-US" altLang="zh-CN" sz="3200" i="1">
                                <a:latin typeface="Cambria Math" panose="02040503050406030204" pitchFamily="18" charset="0"/>
                              </a:rPr>
                            </m:ctrlPr>
                          </m:accPr>
                          <m:e>
                            <m:r>
                              <a:rPr lang="en-US" altLang="zh-CN" sz="3200" i="1">
                                <a:latin typeface="Cambria Math"/>
                              </a:rPr>
                              <m:t>𝑝</m:t>
                            </m:r>
                          </m:e>
                        </m:acc>
                      </m:e>
                      <m:sub>
                        <m:r>
                          <a:rPr lang="en-US" altLang="zh-CN" sz="3200" i="1">
                            <a:latin typeface="Cambria Math"/>
                          </a:rPr>
                          <m:t>22</m:t>
                        </m:r>
                      </m:sub>
                    </m:sSub>
                    <m:r>
                      <a:rPr lang="en-US" altLang="zh-CN" sz="3200" i="1">
                        <a:latin typeface="Cambria Math"/>
                      </a:rPr>
                      <m:t>−</m:t>
                    </m:r>
                    <m:sSub>
                      <m:sSubPr>
                        <m:ctrlPr>
                          <a:rPr lang="en-US" altLang="zh-CN" sz="3200" i="1">
                            <a:latin typeface="Cambria Math" panose="02040503050406030204" pitchFamily="18" charset="0"/>
                          </a:rPr>
                        </m:ctrlPr>
                      </m:sSubPr>
                      <m:e>
                        <m:acc>
                          <m:accPr>
                            <m:chr m:val="̂"/>
                            <m:ctrlPr>
                              <a:rPr lang="en-US" altLang="zh-CN" sz="3200" i="1">
                                <a:latin typeface="Cambria Math" panose="02040503050406030204" pitchFamily="18" charset="0"/>
                              </a:rPr>
                            </m:ctrlPr>
                          </m:accPr>
                          <m:e>
                            <m:r>
                              <a:rPr lang="en-US" altLang="zh-CN" sz="3200" i="1">
                                <a:latin typeface="Cambria Math"/>
                              </a:rPr>
                              <m:t>𝑝</m:t>
                            </m:r>
                          </m:e>
                        </m:acc>
                      </m:e>
                      <m:sub>
                        <m:r>
                          <a:rPr lang="en-US" altLang="zh-CN" sz="3200" i="1">
                            <a:latin typeface="Cambria Math"/>
                          </a:rPr>
                          <m:t>12</m:t>
                        </m:r>
                      </m:sub>
                    </m:sSub>
                    <m:sSub>
                      <m:sSubPr>
                        <m:ctrlPr>
                          <a:rPr lang="en-US" altLang="zh-CN" sz="3200" i="1">
                            <a:latin typeface="Cambria Math" panose="02040503050406030204" pitchFamily="18" charset="0"/>
                          </a:rPr>
                        </m:ctrlPr>
                      </m:sSubPr>
                      <m:e>
                        <m:acc>
                          <m:accPr>
                            <m:chr m:val="̂"/>
                            <m:ctrlPr>
                              <a:rPr lang="en-US" altLang="zh-CN" sz="3200" i="1">
                                <a:latin typeface="Cambria Math" panose="02040503050406030204" pitchFamily="18" charset="0"/>
                              </a:rPr>
                            </m:ctrlPr>
                          </m:accPr>
                          <m:e>
                            <m:r>
                              <a:rPr lang="en-US" altLang="zh-CN" sz="3200" i="1">
                                <a:latin typeface="Cambria Math"/>
                              </a:rPr>
                              <m:t>𝑝</m:t>
                            </m:r>
                          </m:e>
                        </m:acc>
                      </m:e>
                      <m:sub>
                        <m:r>
                          <a:rPr lang="en-US" altLang="zh-CN" sz="3200" i="1">
                            <a:latin typeface="Cambria Math"/>
                          </a:rPr>
                          <m:t>21</m:t>
                        </m:r>
                      </m:sub>
                    </m:sSub>
                    <m:r>
                      <a:rPr lang="en-US" altLang="zh-CN" sz="3200" b="0" i="1" smtClean="0">
                        <a:latin typeface="Cambria Math"/>
                      </a:rPr>
                      <m:t>=−0.00079</m:t>
                    </m:r>
                  </m:oMath>
                </a14:m>
                <a:endParaRPr lang="en-US" altLang="zh-CN" sz="3200" dirty="0" smtClean="0"/>
              </a:p>
              <a:p>
                <a:r>
                  <a:rPr lang="zh-CN" altLang="en-US" sz="3200" dirty="0" smtClean="0"/>
                  <a:t>现在采用刀法计算</a:t>
                </a:r>
                <a14:m>
                  <m:oMath xmlns:m="http://schemas.openxmlformats.org/officeDocument/2006/math">
                    <m:r>
                      <a:rPr lang="en-US" altLang="zh-CN" sz="3200" b="0" i="1" smtClean="0">
                        <a:latin typeface="Cambria Math"/>
                      </a:rPr>
                      <m:t>𝑣</m:t>
                    </m:r>
                    <m:r>
                      <a:rPr lang="en-US" altLang="zh-CN" sz="3200" b="0" i="1" smtClean="0">
                        <a:latin typeface="Cambria Math"/>
                      </a:rPr>
                      <m:t>(</m:t>
                    </m:r>
                    <m:acc>
                      <m:accPr>
                        <m:chr m:val="̂"/>
                        <m:ctrlPr>
                          <a:rPr lang="en-US" altLang="zh-CN" sz="3200" b="0" i="1" smtClean="0">
                            <a:latin typeface="Cambria Math" panose="02040503050406030204" pitchFamily="18" charset="0"/>
                          </a:rPr>
                        </m:ctrlPr>
                      </m:accPr>
                      <m:e>
                        <m:r>
                          <a:rPr lang="zh-CN" altLang="en-US" sz="3200" b="0" i="1" smtClean="0">
                            <a:latin typeface="Cambria Math"/>
                          </a:rPr>
                          <m:t>𝜃</m:t>
                        </m:r>
                      </m:e>
                    </m:acc>
                    <m:r>
                      <a:rPr lang="en-US" altLang="zh-CN" sz="3200" b="0" i="1" smtClean="0">
                        <a:latin typeface="Cambria Math"/>
                      </a:rPr>
                      <m:t>)</m:t>
                    </m:r>
                  </m:oMath>
                </a14:m>
                <a:endParaRPr lang="zh-CN" altLang="en-US" sz="3200" dirty="0"/>
              </a:p>
            </p:txBody>
          </p:sp>
        </mc:Choice>
        <mc:Fallback xmlns="">
          <p:sp>
            <p:nvSpPr>
              <p:cNvPr id="5" name="TextBox 4"/>
              <p:cNvSpPr txBox="1">
                <a:spLocks noRot="1" noChangeAspect="1" noMove="1" noResize="1" noEditPoints="1" noAdjustHandles="1" noChangeArrowheads="1" noChangeShapeType="1" noTextEdit="1"/>
              </p:cNvSpPr>
              <p:nvPr/>
            </p:nvSpPr>
            <p:spPr>
              <a:xfrm>
                <a:off x="827584" y="4984872"/>
                <a:ext cx="7488832" cy="1157048"/>
              </a:xfrm>
              <a:prstGeom prst="rect">
                <a:avLst/>
              </a:prstGeom>
              <a:blipFill rotWithShape="1">
                <a:blip r:embed="rId2"/>
                <a:stretch>
                  <a:fillRect l="-2117" t="-6842" b="-11053"/>
                </a:stretch>
              </a:blipFill>
            </p:spPr>
            <p:txBody>
              <a:bodyPr/>
              <a:lstStyle/>
              <a:p>
                <a:r>
                  <a:rPr lang="zh-CN" altLang="en-US">
                    <a:noFill/>
                  </a:rPr>
                  <a:t> </a:t>
                </a:r>
              </a:p>
            </p:txBody>
          </p:sp>
        </mc:Fallback>
      </mc:AlternateContent>
    </p:spTree>
    <p:extLst>
      <p:ext uri="{BB962C8B-B14F-4D97-AF65-F5344CB8AC3E}">
        <p14:creationId xmlns:p14="http://schemas.microsoft.com/office/powerpoint/2010/main" val="2031734443"/>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1182688" y="2017712"/>
            <a:ext cx="7772400" cy="4723655"/>
          </a:xfrm>
        </p:spPr>
        <p:txBody>
          <a:bodyPr/>
          <a:lstStyle/>
          <a:p>
            <a:r>
              <a:rPr lang="zh-CN" altLang="en-US" dirty="0" smtClean="0"/>
              <a:t>要使用刀切法，需将原始样本划分为若干个随机组，在每个随机组内分布计算估计量的值，进而可得到一个估计量方差的估计。在本例中将原始样本划分为五个随机组，计算结果如下</a:t>
            </a:r>
            <a:endParaRPr lang="en-US" altLang="zh-CN" dirty="0" smtClean="0"/>
          </a:p>
          <a:p>
            <a:endParaRPr lang="en-US" altLang="zh-CN" dirty="0"/>
          </a:p>
          <a:p>
            <a:endParaRPr lang="en-US" altLang="zh-CN" dirty="0" smtClean="0"/>
          </a:p>
          <a:p>
            <a:r>
              <a:rPr lang="zh-CN" altLang="en-US" dirty="0" smtClean="0"/>
              <a:t>这五个虚拟值之间的标准差为</a:t>
            </a:r>
            <a:r>
              <a:rPr lang="en-US" altLang="zh-CN" dirty="0" smtClean="0"/>
              <a:t>0.0005604</a:t>
            </a:r>
            <a:r>
              <a:rPr lang="zh-CN" altLang="en-US" dirty="0" smtClean="0"/>
              <a:t>，</a:t>
            </a:r>
            <a:endParaRPr lang="en-US" altLang="zh-CN" dirty="0" smtClean="0"/>
          </a:p>
          <a:p>
            <a:endParaRPr lang="zh-CN" altLang="en-US" dirty="0"/>
          </a:p>
        </p:txBody>
      </p:sp>
      <p:graphicFrame>
        <p:nvGraphicFramePr>
          <p:cNvPr id="4" name="表格 3"/>
          <p:cNvGraphicFramePr>
            <a:graphicFrameLocks noGrp="1"/>
          </p:cNvGraphicFramePr>
          <p:nvPr>
            <p:extLst>
              <p:ext uri="{D42A27DB-BD31-4B8C-83A1-F6EECF244321}">
                <p14:modId xmlns:p14="http://schemas.microsoft.com/office/powerpoint/2010/main" val="3399245350"/>
              </p:ext>
            </p:extLst>
          </p:nvPr>
        </p:nvGraphicFramePr>
        <p:xfrm>
          <a:off x="1475656" y="4725144"/>
          <a:ext cx="6624738" cy="864096"/>
        </p:xfrm>
        <a:graphic>
          <a:graphicData uri="http://schemas.openxmlformats.org/drawingml/2006/table">
            <a:tbl>
              <a:tblPr firstRow="1" bandRow="1">
                <a:tableStyleId>{5C22544A-7EE6-4342-B048-85BDC9FD1C3A}</a:tableStyleId>
              </a:tblPr>
              <a:tblGrid>
                <a:gridCol w="1104123"/>
                <a:gridCol w="1104123"/>
                <a:gridCol w="1104123"/>
                <a:gridCol w="1104123"/>
                <a:gridCol w="1104123"/>
                <a:gridCol w="1104123"/>
              </a:tblGrid>
              <a:tr h="432048">
                <a:tc>
                  <a:txBody>
                    <a:bodyPr/>
                    <a:lstStyle/>
                    <a:p>
                      <a:r>
                        <a:rPr lang="zh-CN" altLang="en-US" dirty="0" smtClean="0"/>
                        <a:t>序号</a:t>
                      </a:r>
                      <a:endParaRPr lang="zh-CN" altLang="en-US" dirty="0"/>
                    </a:p>
                  </a:txBody>
                  <a:tcPr/>
                </a:tc>
                <a:tc>
                  <a:txBody>
                    <a:bodyPr/>
                    <a:lstStyle/>
                    <a:p>
                      <a:r>
                        <a:rPr lang="en-US" altLang="zh-CN" dirty="0" smtClean="0"/>
                        <a:t>1</a:t>
                      </a:r>
                      <a:endParaRPr lang="zh-CN" altLang="en-US" dirty="0"/>
                    </a:p>
                  </a:txBody>
                  <a:tcPr/>
                </a:tc>
                <a:tc>
                  <a:txBody>
                    <a:bodyPr/>
                    <a:lstStyle/>
                    <a:p>
                      <a:r>
                        <a:rPr lang="en-US" altLang="zh-CN" dirty="0" smtClean="0"/>
                        <a:t>2</a:t>
                      </a:r>
                      <a:endParaRPr lang="zh-CN" altLang="en-US" dirty="0"/>
                    </a:p>
                  </a:txBody>
                  <a:tcPr/>
                </a:tc>
                <a:tc>
                  <a:txBody>
                    <a:bodyPr/>
                    <a:lstStyle/>
                    <a:p>
                      <a:r>
                        <a:rPr lang="en-US" altLang="zh-CN" dirty="0" smtClean="0"/>
                        <a:t>3</a:t>
                      </a:r>
                      <a:endParaRPr lang="zh-CN" altLang="en-US" dirty="0"/>
                    </a:p>
                  </a:txBody>
                  <a:tcPr/>
                </a:tc>
                <a:tc>
                  <a:txBody>
                    <a:bodyPr/>
                    <a:lstStyle/>
                    <a:p>
                      <a:r>
                        <a:rPr lang="en-US" altLang="zh-CN" dirty="0" smtClean="0"/>
                        <a:t>4</a:t>
                      </a:r>
                      <a:endParaRPr lang="zh-CN" altLang="en-US" dirty="0"/>
                    </a:p>
                  </a:txBody>
                  <a:tcPr/>
                </a:tc>
                <a:tc>
                  <a:txBody>
                    <a:bodyPr/>
                    <a:lstStyle/>
                    <a:p>
                      <a:r>
                        <a:rPr lang="en-US" altLang="zh-CN" dirty="0" smtClean="0"/>
                        <a:t>5</a:t>
                      </a:r>
                      <a:endParaRPr lang="zh-CN" altLang="en-US" dirty="0"/>
                    </a:p>
                  </a:txBody>
                  <a:tcPr/>
                </a:tc>
              </a:tr>
              <a:tr h="432048">
                <a:tc>
                  <a:txBody>
                    <a:bodyPr/>
                    <a:lstStyle/>
                    <a:p>
                      <a:r>
                        <a:rPr lang="zh-CN" altLang="en-US" dirty="0" smtClean="0"/>
                        <a:t>虚拟值</a:t>
                      </a:r>
                      <a:endParaRPr lang="zh-CN" altLang="en-US" dirty="0"/>
                    </a:p>
                  </a:txBody>
                  <a:tcPr/>
                </a:tc>
                <a:tc>
                  <a:txBody>
                    <a:bodyPr/>
                    <a:lstStyle/>
                    <a:p>
                      <a:r>
                        <a:rPr lang="en-US" altLang="zh-CN" dirty="0" smtClean="0"/>
                        <a:t>0.00058</a:t>
                      </a:r>
                      <a:endParaRPr lang="zh-CN" altLang="en-US" dirty="0"/>
                    </a:p>
                  </a:txBody>
                  <a:tcPr/>
                </a:tc>
                <a:tc>
                  <a:txBody>
                    <a:bodyPr/>
                    <a:lstStyle/>
                    <a:p>
                      <a:r>
                        <a:rPr lang="en-US" altLang="zh-CN" dirty="0" smtClean="0"/>
                        <a:t>0.00067</a:t>
                      </a:r>
                      <a:endParaRPr lang="zh-CN" altLang="en-US" dirty="0"/>
                    </a:p>
                  </a:txBody>
                  <a:tcPr/>
                </a:tc>
                <a:tc>
                  <a:txBody>
                    <a:bodyPr/>
                    <a:lstStyle/>
                    <a:p>
                      <a:r>
                        <a:rPr lang="en-US" altLang="zh-CN" dirty="0" smtClean="0"/>
                        <a:t>-0.00049</a:t>
                      </a:r>
                      <a:endParaRPr lang="zh-CN" altLang="en-US" dirty="0"/>
                    </a:p>
                  </a:txBody>
                  <a:tcPr/>
                </a:tc>
                <a:tc>
                  <a:txBody>
                    <a:bodyPr/>
                    <a:lstStyle/>
                    <a:p>
                      <a:r>
                        <a:rPr lang="en-US" altLang="zh-CN" dirty="0" smtClean="0"/>
                        <a:t>0.00062</a:t>
                      </a:r>
                      <a:endParaRPr lang="zh-CN" altLang="en-US" dirty="0"/>
                    </a:p>
                  </a:txBody>
                  <a:tcPr/>
                </a:tc>
                <a:tc>
                  <a:txBody>
                    <a:bodyPr/>
                    <a:lstStyle/>
                    <a:p>
                      <a:r>
                        <a:rPr lang="en-US" altLang="zh-CN" dirty="0" smtClean="0"/>
                        <a:t>0.00098</a:t>
                      </a:r>
                      <a:endParaRPr lang="zh-CN" altLang="en-US" dirty="0"/>
                    </a:p>
                  </a:txBody>
                  <a:tcPr/>
                </a:tc>
              </a:tr>
            </a:tbl>
          </a:graphicData>
        </a:graphic>
      </p:graphicFrame>
    </p:spTree>
    <p:extLst>
      <p:ext uri="{BB962C8B-B14F-4D97-AF65-F5344CB8AC3E}">
        <p14:creationId xmlns:p14="http://schemas.microsoft.com/office/powerpoint/2010/main" val="2161831539"/>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内容占位符 2"/>
              <p:cNvSpPr>
                <a:spLocks noGrp="1"/>
              </p:cNvSpPr>
              <p:nvPr>
                <p:ph idx="1"/>
              </p:nvPr>
            </p:nvSpPr>
            <p:spPr>
              <a:xfrm>
                <a:off x="1187624" y="1844824"/>
                <a:ext cx="7772400" cy="4723655"/>
              </a:xfrm>
            </p:spPr>
            <p:txBody>
              <a:bodyPr/>
              <a:lstStyle/>
              <a:p>
                <a:r>
                  <a:rPr lang="zh-CN" altLang="en-US" dirty="0" smtClean="0"/>
                  <a:t>故有：</a:t>
                </a:r>
                <a14:m>
                  <m:oMath xmlns:m="http://schemas.openxmlformats.org/officeDocument/2006/math">
                    <m:rad>
                      <m:radPr>
                        <m:degHide m:val="on"/>
                        <m:ctrlPr>
                          <a:rPr lang="zh-CN" altLang="en-US" i="1">
                            <a:latin typeface="Cambria Math" panose="02040503050406030204" pitchFamily="18" charset="0"/>
                          </a:rPr>
                        </m:ctrlPr>
                      </m:radPr>
                      <m:deg/>
                      <m:e>
                        <m:r>
                          <a:rPr lang="en-US" altLang="zh-CN" i="1">
                            <a:latin typeface="Cambria Math"/>
                          </a:rPr>
                          <m:t>𝑣</m:t>
                        </m:r>
                        <m:r>
                          <a:rPr lang="en-US" altLang="zh-CN" i="1">
                            <a:latin typeface="Cambria Math"/>
                          </a:rPr>
                          <m:t>(</m:t>
                        </m:r>
                        <m:acc>
                          <m:accPr>
                            <m:chr m:val="̂"/>
                            <m:ctrlPr>
                              <a:rPr lang="en-US" altLang="zh-CN" i="1">
                                <a:latin typeface="Cambria Math" panose="02040503050406030204" pitchFamily="18" charset="0"/>
                              </a:rPr>
                            </m:ctrlPr>
                          </m:accPr>
                          <m:e>
                            <m:r>
                              <a:rPr lang="zh-CN" altLang="en-US" i="1">
                                <a:latin typeface="Cambria Math"/>
                              </a:rPr>
                              <m:t>𝜃</m:t>
                            </m:r>
                          </m:e>
                        </m:acc>
                        <m:r>
                          <a:rPr lang="en-US" altLang="zh-CN" i="1">
                            <a:latin typeface="Cambria Math"/>
                          </a:rPr>
                          <m:t>)</m:t>
                        </m:r>
                        <m:r>
                          <m:rPr>
                            <m:nor/>
                          </m:rPr>
                          <a:rPr lang="zh-CN" altLang="en-US" dirty="0"/>
                          <m:t> </m:t>
                        </m:r>
                      </m:e>
                    </m:rad>
                    <m:r>
                      <a:rPr lang="en-US" altLang="zh-CN" b="0" i="1" dirty="0" smtClean="0">
                        <a:latin typeface="Cambria Math"/>
                      </a:rPr>
                      <m:t>=</m:t>
                    </m:r>
                    <m:f>
                      <m:fPr>
                        <m:ctrlPr>
                          <a:rPr lang="en-US" altLang="zh-CN" b="0" i="1" dirty="0" smtClean="0">
                            <a:latin typeface="Cambria Math" panose="02040503050406030204" pitchFamily="18" charset="0"/>
                          </a:rPr>
                        </m:ctrlPr>
                      </m:fPr>
                      <m:num>
                        <m:r>
                          <a:rPr lang="en-US" altLang="zh-CN" b="0" i="1" dirty="0" smtClean="0">
                            <a:latin typeface="Cambria Math"/>
                          </a:rPr>
                          <m:t>0.0005604</m:t>
                        </m:r>
                      </m:num>
                      <m:den>
                        <m:rad>
                          <m:radPr>
                            <m:degHide m:val="on"/>
                            <m:ctrlPr>
                              <a:rPr lang="en-US" altLang="zh-CN" b="0" i="1" dirty="0" smtClean="0">
                                <a:latin typeface="Cambria Math" panose="02040503050406030204" pitchFamily="18" charset="0"/>
                              </a:rPr>
                            </m:ctrlPr>
                          </m:radPr>
                          <m:deg/>
                          <m:e>
                            <m:r>
                              <a:rPr lang="en-US" altLang="zh-CN" b="0" i="1" dirty="0" smtClean="0">
                                <a:latin typeface="Cambria Math"/>
                              </a:rPr>
                              <m:t>5</m:t>
                            </m:r>
                          </m:e>
                        </m:rad>
                      </m:den>
                    </m:f>
                    <m:r>
                      <a:rPr lang="en-US" altLang="zh-CN" b="0" i="1" dirty="0" smtClean="0">
                        <a:latin typeface="Cambria Math"/>
                      </a:rPr>
                      <m:t>=0.0002506</m:t>
                    </m:r>
                  </m:oMath>
                </a14:m>
                <a:endParaRPr lang="en-US" altLang="zh-CN" dirty="0" smtClean="0"/>
              </a:p>
              <a:p>
                <a:r>
                  <a:rPr lang="zh-CN" altLang="en-US" dirty="0"/>
                  <a:t>则</a:t>
                </a:r>
                <a:r>
                  <a:rPr lang="en-US" altLang="zh-CN" dirty="0"/>
                  <a:t>:</a:t>
                </a:r>
                <a14:m>
                  <m:oMath xmlns:m="http://schemas.openxmlformats.org/officeDocument/2006/math">
                    <m:sSup>
                      <m:sSupPr>
                        <m:ctrlPr>
                          <a:rPr lang="en-US" altLang="zh-CN" i="1">
                            <a:latin typeface="Cambria Math" panose="02040503050406030204" pitchFamily="18" charset="0"/>
                          </a:rPr>
                        </m:ctrlPr>
                      </m:sSupPr>
                      <m:e>
                        <m:sSub>
                          <m:sSubPr>
                            <m:ctrlPr>
                              <a:rPr lang="en-US" altLang="zh-CN" i="1">
                                <a:latin typeface="Cambria Math" panose="02040503050406030204" pitchFamily="18" charset="0"/>
                              </a:rPr>
                            </m:ctrlPr>
                          </m:sSubPr>
                          <m:e>
                            <m:r>
                              <a:rPr lang="en-US" altLang="zh-CN" i="1">
                                <a:latin typeface="Cambria Math"/>
                              </a:rPr>
                              <m:t>𝑋</m:t>
                            </m:r>
                          </m:e>
                          <m:sub>
                            <m:r>
                              <a:rPr lang="en-US" altLang="zh-CN" i="1">
                                <a:latin typeface="Cambria Math"/>
                              </a:rPr>
                              <m:t>𝑊</m:t>
                            </m:r>
                          </m:sub>
                        </m:sSub>
                      </m:e>
                      <m:sup>
                        <m:r>
                          <a:rPr lang="en-US" altLang="zh-CN" i="1">
                            <a:latin typeface="Cambria Math"/>
                          </a:rPr>
                          <m:t>2</m:t>
                        </m:r>
                      </m:sup>
                    </m:sSup>
                    <m:r>
                      <a:rPr lang="en-US" altLang="zh-CN" i="1">
                        <a:latin typeface="Cambria Math"/>
                      </a:rPr>
                      <m:t>=</m:t>
                    </m:r>
                    <m:f>
                      <m:fPr>
                        <m:ctrlPr>
                          <a:rPr lang="en-US" altLang="zh-CN" i="1">
                            <a:latin typeface="Cambria Math" panose="02040503050406030204" pitchFamily="18" charset="0"/>
                          </a:rPr>
                        </m:ctrlPr>
                      </m:fPr>
                      <m:num>
                        <m:sSup>
                          <m:sSupPr>
                            <m:ctrlPr>
                              <a:rPr lang="en-US" altLang="zh-CN" i="1">
                                <a:latin typeface="Cambria Math" panose="02040503050406030204" pitchFamily="18" charset="0"/>
                              </a:rPr>
                            </m:ctrlPr>
                          </m:sSupPr>
                          <m:e>
                            <m:acc>
                              <m:accPr>
                                <m:chr m:val="̂"/>
                                <m:ctrlPr>
                                  <a:rPr lang="zh-CN" altLang="en-US" i="1">
                                    <a:latin typeface="Cambria Math" panose="02040503050406030204" pitchFamily="18" charset="0"/>
                                  </a:rPr>
                                </m:ctrlPr>
                              </m:accPr>
                              <m:e>
                                <m:r>
                                  <a:rPr lang="zh-CN" altLang="en-US" i="1">
                                    <a:latin typeface="Cambria Math"/>
                                  </a:rPr>
                                  <m:t>𝜃</m:t>
                                </m:r>
                              </m:e>
                            </m:acc>
                          </m:e>
                          <m:sup>
                            <m:r>
                              <a:rPr lang="en-US" altLang="zh-CN" i="1">
                                <a:latin typeface="Cambria Math"/>
                              </a:rPr>
                              <m:t>2</m:t>
                            </m:r>
                          </m:sup>
                        </m:sSup>
                      </m:num>
                      <m:den>
                        <m:r>
                          <a:rPr lang="en-US" altLang="zh-CN" b="0" i="1" smtClean="0">
                            <a:latin typeface="Cambria Math"/>
                          </a:rPr>
                          <m:t>𝑣</m:t>
                        </m:r>
                        <m:d>
                          <m:dPr>
                            <m:ctrlPr>
                              <a:rPr lang="en-US" altLang="zh-CN" i="1">
                                <a:latin typeface="Cambria Math" panose="02040503050406030204" pitchFamily="18" charset="0"/>
                              </a:rPr>
                            </m:ctrlPr>
                          </m:dPr>
                          <m:e>
                            <m:acc>
                              <m:accPr>
                                <m:chr m:val="̂"/>
                                <m:ctrlPr>
                                  <a:rPr lang="zh-CN" altLang="en-US" i="1">
                                    <a:latin typeface="Cambria Math" panose="02040503050406030204" pitchFamily="18" charset="0"/>
                                  </a:rPr>
                                </m:ctrlPr>
                              </m:accPr>
                              <m:e>
                                <m:r>
                                  <a:rPr lang="zh-CN" altLang="en-US" i="1">
                                    <a:latin typeface="Cambria Math"/>
                                  </a:rPr>
                                  <m:t>𝜃</m:t>
                                </m:r>
                              </m:e>
                            </m:acc>
                          </m:e>
                        </m:d>
                      </m:den>
                    </m:f>
                    <m:r>
                      <a:rPr lang="en-US" altLang="zh-CN" b="0" i="1" smtClean="0">
                        <a:latin typeface="Cambria Math"/>
                      </a:rPr>
                      <m:t>=9.9357</m:t>
                    </m:r>
                  </m:oMath>
                </a14:m>
                <a:r>
                  <a:rPr lang="zh-CN" altLang="en-US" dirty="0" smtClean="0"/>
                  <a:t> 由于随机组的个数为</a:t>
                </a:r>
                <a:r>
                  <a:rPr lang="en-US" altLang="zh-CN" dirty="0" smtClean="0"/>
                  <a:t>5</a:t>
                </a:r>
                <a:r>
                  <a:rPr lang="zh-CN" altLang="en-US" dirty="0" smtClean="0"/>
                  <a:t>，故</a:t>
                </a:r>
                <a:r>
                  <a:rPr lang="en-US" altLang="zh-CN" dirty="0" smtClean="0"/>
                  <a:t>Wald</a:t>
                </a:r>
                <a:r>
                  <a:rPr lang="zh-CN" altLang="en-US" dirty="0" smtClean="0"/>
                  <a:t>统计量的自由度为</a:t>
                </a:r>
                <a:r>
                  <a:rPr lang="en-US" altLang="zh-CN" dirty="0" smtClean="0"/>
                  <a:t>4</a:t>
                </a:r>
                <a:r>
                  <a:rPr lang="zh-CN" altLang="en-US" dirty="0" smtClean="0"/>
                  <a:t>，从而有</a:t>
                </a:r>
                <a14:m>
                  <m:oMath xmlns:m="http://schemas.openxmlformats.org/officeDocument/2006/math">
                    <m:r>
                      <a:rPr lang="en-US" altLang="zh-CN" b="0" i="1" smtClean="0">
                        <a:latin typeface="Cambria Math"/>
                      </a:rPr>
                      <m:t>𝑃</m:t>
                    </m:r>
                    <m:d>
                      <m:dPr>
                        <m:ctrlPr>
                          <a:rPr lang="en-US" altLang="zh-CN" b="0" i="1" smtClean="0">
                            <a:latin typeface="Cambria Math" panose="02040503050406030204" pitchFamily="18" charset="0"/>
                          </a:rPr>
                        </m:ctrlPr>
                      </m:dPr>
                      <m:e>
                        <m:sSup>
                          <m:sSupPr>
                            <m:ctrlPr>
                              <a:rPr lang="en-US" altLang="zh-CN" b="0" i="1" smtClean="0">
                                <a:latin typeface="Cambria Math" panose="02040503050406030204" pitchFamily="18" charset="0"/>
                              </a:rPr>
                            </m:ctrlPr>
                          </m:sSupPr>
                          <m:e>
                            <m:r>
                              <a:rPr lang="zh-CN" altLang="en-US" b="0" i="1" smtClean="0">
                                <a:latin typeface="Cambria Math"/>
                              </a:rPr>
                              <m:t>𝜒</m:t>
                            </m:r>
                          </m:e>
                          <m:sup>
                            <m:r>
                              <a:rPr lang="en-US" altLang="zh-CN" b="0" i="1" smtClean="0">
                                <a:latin typeface="Cambria Math"/>
                              </a:rPr>
                              <m:t>2</m:t>
                            </m:r>
                          </m:sup>
                        </m:sSup>
                        <m:d>
                          <m:dPr>
                            <m:ctrlPr>
                              <a:rPr lang="en-US" altLang="zh-CN" b="0" i="1" smtClean="0">
                                <a:latin typeface="Cambria Math" panose="02040503050406030204" pitchFamily="18" charset="0"/>
                              </a:rPr>
                            </m:ctrlPr>
                          </m:dPr>
                          <m:e>
                            <m:r>
                              <a:rPr lang="en-US" altLang="zh-CN" b="0" i="1" smtClean="0">
                                <a:latin typeface="Cambria Math"/>
                              </a:rPr>
                              <m:t>4</m:t>
                            </m:r>
                          </m:e>
                        </m:d>
                        <m:r>
                          <a:rPr lang="en-US" altLang="zh-CN" b="0" i="1" smtClean="0">
                            <a:latin typeface="Cambria Math"/>
                            <a:ea typeface="Cambria Math"/>
                          </a:rPr>
                          <m:t>≥9.9357</m:t>
                        </m:r>
                      </m:e>
                    </m:d>
                    <m:r>
                      <a:rPr lang="en-US" altLang="zh-CN" b="0" i="1" smtClean="0">
                        <a:latin typeface="Cambria Math"/>
                        <a:ea typeface="Cambria Math"/>
                      </a:rPr>
                      <m:t>=0.04153</m:t>
                    </m:r>
                  </m:oMath>
                </a14:m>
                <a:endParaRPr lang="en-US" altLang="zh-CN" dirty="0" smtClean="0"/>
              </a:p>
              <a:p>
                <a:r>
                  <a:rPr lang="zh-CN" altLang="en-US" dirty="0" smtClean="0"/>
                  <a:t>所以，在</a:t>
                </a:r>
                <a:r>
                  <a:rPr lang="en-US" altLang="zh-CN" dirty="0" smtClean="0"/>
                  <a:t>0.05</a:t>
                </a:r>
                <a:r>
                  <a:rPr lang="zh-CN" altLang="en-US" dirty="0" smtClean="0"/>
                  <a:t>的显著性水平拒绝原假设，即认为</a:t>
                </a:r>
                <a:r>
                  <a:rPr lang="zh-CN" altLang="zh-CN" dirty="0"/>
                  <a:t>子女犯罪状况与家庭是否完整是有关系的。</a:t>
                </a:r>
              </a:p>
              <a:p>
                <a:endParaRPr lang="zh-CN" altLang="en-US" dirty="0"/>
              </a:p>
            </p:txBody>
          </p:sp>
        </mc:Choice>
        <mc:Fallback xmlns="">
          <p:sp>
            <p:nvSpPr>
              <p:cNvPr id="3" name="内容占位符 2"/>
              <p:cNvSpPr>
                <a:spLocks noGrp="1" noRot="1" noChangeAspect="1" noMove="1" noResize="1" noEditPoints="1" noAdjustHandles="1" noChangeArrowheads="1" noChangeShapeType="1" noTextEdit="1"/>
              </p:cNvSpPr>
              <p:nvPr>
                <p:ph idx="1"/>
              </p:nvPr>
            </p:nvSpPr>
            <p:spPr>
              <a:xfrm>
                <a:off x="1187624" y="1844824"/>
                <a:ext cx="7772400" cy="4723655"/>
              </a:xfrm>
              <a:blipFill rotWithShape="1">
                <a:blip r:embed="rId2"/>
                <a:stretch>
                  <a:fillRect l="-2039" r="-1961" b="-2581"/>
                </a:stretch>
              </a:blipFill>
            </p:spPr>
            <p:txBody>
              <a:bodyPr/>
              <a:lstStyle/>
              <a:p>
                <a:r>
                  <a:rPr lang="zh-CN" altLang="en-US">
                    <a:noFill/>
                  </a:rPr>
                  <a:t> </a:t>
                </a:r>
              </a:p>
            </p:txBody>
          </p:sp>
        </mc:Fallback>
      </mc:AlternateContent>
    </p:spTree>
    <p:extLst>
      <p:ext uri="{BB962C8B-B14F-4D97-AF65-F5344CB8AC3E}">
        <p14:creationId xmlns:p14="http://schemas.microsoft.com/office/powerpoint/2010/main" val="294180800"/>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827584" y="548680"/>
            <a:ext cx="7793037" cy="1143000"/>
          </a:xfrm>
        </p:spPr>
        <p:txBody>
          <a:bodyPr/>
          <a:lstStyle/>
          <a:p>
            <a:pPr algn="ctr"/>
            <a:r>
              <a:rPr lang="en-US" altLang="zh-CN" dirty="0" smtClean="0"/>
              <a:t>8.4.2 </a:t>
            </a:r>
            <a:r>
              <a:rPr lang="zh-CN" altLang="en-US" dirty="0" smtClean="0"/>
              <a:t>复杂样本的回归分析</a:t>
            </a:r>
            <a:endParaRPr lang="zh-CN" altLang="en-US" dirty="0"/>
          </a:p>
        </p:txBody>
      </p:sp>
      <mc:AlternateContent xmlns:mc="http://schemas.openxmlformats.org/markup-compatibility/2006" xmlns:a14="http://schemas.microsoft.com/office/drawing/2010/main">
        <mc:Choice Requires="a14">
          <p:sp>
            <p:nvSpPr>
              <p:cNvPr id="3" name="内容占位符 2"/>
              <p:cNvSpPr>
                <a:spLocks noGrp="1"/>
              </p:cNvSpPr>
              <p:nvPr>
                <p:ph idx="1"/>
              </p:nvPr>
            </p:nvSpPr>
            <p:spPr>
              <a:xfrm>
                <a:off x="1182688" y="2017713"/>
                <a:ext cx="7961312" cy="4114800"/>
              </a:xfrm>
            </p:spPr>
            <p:txBody>
              <a:bodyPr/>
              <a:lstStyle/>
              <a:p>
                <a:r>
                  <a:rPr lang="en-US" altLang="zh-CN" dirty="0" smtClean="0"/>
                  <a:t>1.</a:t>
                </a:r>
                <a:r>
                  <a:rPr lang="zh-CN" altLang="en-US" dirty="0" smtClean="0"/>
                  <a:t>问题的提出</a:t>
                </a:r>
                <a:endParaRPr lang="en-US" altLang="zh-CN" dirty="0" smtClean="0"/>
              </a:p>
              <a:p>
                <a:r>
                  <a:rPr lang="en-US" altLang="zh-CN" dirty="0"/>
                  <a:t> </a:t>
                </a:r>
                <a:r>
                  <a:rPr lang="en-US" altLang="zh-CN" dirty="0" smtClean="0"/>
                  <a:t>   </a:t>
                </a:r>
                <a:r>
                  <a:rPr lang="zh-CN" altLang="en-US" dirty="0" smtClean="0"/>
                  <a:t>一元线性回归模型：</a:t>
                </a:r>
                <a14:m>
                  <m:oMath xmlns:m="http://schemas.openxmlformats.org/officeDocument/2006/math">
                    <m:r>
                      <m:rPr>
                        <m:sty m:val="p"/>
                      </m:rPr>
                      <a:rPr lang="en-US" altLang="zh-CN" dirty="0">
                        <a:latin typeface="Cambria Math"/>
                      </a:rPr>
                      <m:t>y</m:t>
                    </m:r>
                    <m:r>
                      <a:rPr lang="en-US" altLang="zh-CN" b="0" i="0" dirty="0" smtClean="0">
                        <a:latin typeface="Cambria Math"/>
                      </a:rPr>
                      <m:t>=</m:t>
                    </m:r>
                    <m:sSub>
                      <m:sSubPr>
                        <m:ctrlPr>
                          <a:rPr lang="en-US" altLang="zh-CN" b="0" i="1" dirty="0" smtClean="0">
                            <a:latin typeface="Cambria Math" panose="02040503050406030204" pitchFamily="18" charset="0"/>
                          </a:rPr>
                        </m:ctrlPr>
                      </m:sSubPr>
                      <m:e>
                        <m:r>
                          <a:rPr lang="zh-CN" altLang="en-US" b="0" i="1" dirty="0" smtClean="0">
                            <a:latin typeface="Cambria Math"/>
                          </a:rPr>
                          <m:t>𝛽</m:t>
                        </m:r>
                      </m:e>
                      <m:sub>
                        <m:r>
                          <a:rPr lang="en-US" altLang="zh-CN" b="0" i="1" dirty="0" smtClean="0">
                            <a:latin typeface="Cambria Math"/>
                          </a:rPr>
                          <m:t>0</m:t>
                        </m:r>
                      </m:sub>
                    </m:sSub>
                    <m:r>
                      <a:rPr lang="en-US" altLang="zh-CN" b="0" i="1" dirty="0" smtClean="0">
                        <a:latin typeface="Cambria Math"/>
                      </a:rPr>
                      <m:t>+</m:t>
                    </m:r>
                    <m:sSub>
                      <m:sSubPr>
                        <m:ctrlPr>
                          <a:rPr lang="en-US" altLang="zh-CN" i="1" dirty="0">
                            <a:latin typeface="Cambria Math" panose="02040503050406030204" pitchFamily="18" charset="0"/>
                          </a:rPr>
                        </m:ctrlPr>
                      </m:sSubPr>
                      <m:e>
                        <m:r>
                          <a:rPr lang="zh-CN" altLang="en-US" i="1" dirty="0">
                            <a:latin typeface="Cambria Math"/>
                          </a:rPr>
                          <m:t>𝛽</m:t>
                        </m:r>
                      </m:e>
                      <m:sub>
                        <m:r>
                          <a:rPr lang="en-US" altLang="zh-CN" b="0" i="1" dirty="0" smtClean="0">
                            <a:latin typeface="Cambria Math"/>
                          </a:rPr>
                          <m:t>1</m:t>
                        </m:r>
                      </m:sub>
                    </m:sSub>
                    <m:r>
                      <a:rPr lang="en-US" altLang="zh-CN" b="0" i="1" dirty="0" smtClean="0">
                        <a:latin typeface="Cambria Math"/>
                      </a:rPr>
                      <m:t>𝑥</m:t>
                    </m:r>
                    <m:r>
                      <a:rPr lang="en-US" altLang="zh-CN" b="0" i="1" dirty="0" smtClean="0">
                        <a:latin typeface="Cambria Math"/>
                      </a:rPr>
                      <m:t>+</m:t>
                    </m:r>
                    <m:r>
                      <a:rPr lang="zh-CN" altLang="en-US" b="0" i="1" dirty="0" smtClean="0">
                        <a:latin typeface="Cambria Math"/>
                      </a:rPr>
                      <m:t>𝜀</m:t>
                    </m:r>
                  </m:oMath>
                </a14:m>
                <a:endParaRPr lang="en-US" altLang="zh-CN" dirty="0" smtClean="0"/>
              </a:p>
              <a:p>
                <a:r>
                  <a:rPr lang="zh-CN" altLang="en-US" dirty="0" smtClean="0"/>
                  <a:t>前提假设：</a:t>
                </a:r>
                <a14:m>
                  <m:oMath xmlns:m="http://schemas.openxmlformats.org/officeDocument/2006/math">
                    <m:r>
                      <a:rPr lang="zh-CN" altLang="en-US" i="1" smtClean="0">
                        <a:latin typeface="Cambria Math"/>
                      </a:rPr>
                      <m:t>𝜀</m:t>
                    </m:r>
                    <m:r>
                      <a:rPr lang="en-US" altLang="zh-CN" b="0" i="1" smtClean="0">
                        <a:latin typeface="Cambria Math"/>
                      </a:rPr>
                      <m:t>~</m:t>
                    </m:r>
                    <m:r>
                      <a:rPr lang="en-US" altLang="zh-CN" b="0" i="1" smtClean="0">
                        <a:latin typeface="Cambria Math"/>
                      </a:rPr>
                      <m:t>𝑁</m:t>
                    </m:r>
                    <m:d>
                      <m:dPr>
                        <m:ctrlPr>
                          <a:rPr lang="en-US" altLang="zh-CN" b="0" i="1" smtClean="0">
                            <a:latin typeface="Cambria Math" panose="02040503050406030204" pitchFamily="18" charset="0"/>
                          </a:rPr>
                        </m:ctrlPr>
                      </m:dPr>
                      <m:e>
                        <m:r>
                          <a:rPr lang="en-US" altLang="zh-CN" b="0" i="1" smtClean="0">
                            <a:latin typeface="Cambria Math"/>
                          </a:rPr>
                          <m:t>0,</m:t>
                        </m:r>
                        <m:sSup>
                          <m:sSupPr>
                            <m:ctrlPr>
                              <a:rPr lang="en-US" altLang="zh-CN" b="0" i="1" smtClean="0">
                                <a:latin typeface="Cambria Math" panose="02040503050406030204" pitchFamily="18" charset="0"/>
                              </a:rPr>
                            </m:ctrlPr>
                          </m:sSupPr>
                          <m:e>
                            <m:r>
                              <a:rPr lang="zh-CN" altLang="en-US" b="0" i="1" smtClean="0">
                                <a:latin typeface="Cambria Math"/>
                              </a:rPr>
                              <m:t>𝜎</m:t>
                            </m:r>
                          </m:e>
                          <m:sup>
                            <m:r>
                              <a:rPr lang="en-US" altLang="zh-CN" b="0" i="1" smtClean="0">
                                <a:latin typeface="Cambria Math"/>
                              </a:rPr>
                              <m:t>2</m:t>
                            </m:r>
                          </m:sup>
                        </m:sSup>
                      </m:e>
                    </m:d>
                  </m:oMath>
                </a14:m>
                <a:r>
                  <a:rPr lang="en-US" altLang="zh-CN" dirty="0" smtClean="0"/>
                  <a:t>;</a:t>
                </a:r>
                <a14:m>
                  <m:oMath xmlns:m="http://schemas.openxmlformats.org/officeDocument/2006/math">
                    <m:r>
                      <a:rPr lang="en-US" altLang="zh-CN" b="0" i="1" dirty="0" smtClean="0">
                        <a:latin typeface="Cambria Math"/>
                      </a:rPr>
                      <m:t>𝑐𝑜𝑣</m:t>
                    </m:r>
                    <m:d>
                      <m:dPr>
                        <m:ctrlPr>
                          <a:rPr lang="en-US" altLang="zh-CN" b="0" i="1" dirty="0" smtClean="0">
                            <a:latin typeface="Cambria Math" panose="02040503050406030204" pitchFamily="18" charset="0"/>
                          </a:rPr>
                        </m:ctrlPr>
                      </m:dPr>
                      <m:e>
                        <m:sSub>
                          <m:sSubPr>
                            <m:ctrlPr>
                              <a:rPr lang="en-US" altLang="zh-CN" b="0" i="1" dirty="0" smtClean="0">
                                <a:latin typeface="Cambria Math" panose="02040503050406030204" pitchFamily="18" charset="0"/>
                              </a:rPr>
                            </m:ctrlPr>
                          </m:sSubPr>
                          <m:e>
                            <m:r>
                              <a:rPr lang="zh-CN" altLang="en-US" b="0" i="1" dirty="0" smtClean="0">
                                <a:latin typeface="Cambria Math"/>
                              </a:rPr>
                              <m:t>𝜀</m:t>
                            </m:r>
                          </m:e>
                          <m:sub>
                            <m:r>
                              <a:rPr lang="en-US" altLang="zh-CN" b="0" i="1" dirty="0" smtClean="0">
                                <a:latin typeface="Cambria Math"/>
                              </a:rPr>
                              <m:t>𝑖</m:t>
                            </m:r>
                          </m:sub>
                        </m:sSub>
                        <m:r>
                          <a:rPr lang="en-US" altLang="zh-CN" b="0" i="1" dirty="0" smtClean="0">
                            <a:latin typeface="Cambria Math"/>
                          </a:rPr>
                          <m:t>,</m:t>
                        </m:r>
                        <m:sSub>
                          <m:sSubPr>
                            <m:ctrlPr>
                              <a:rPr lang="en-US" altLang="zh-CN" b="0" i="1" dirty="0" smtClean="0">
                                <a:latin typeface="Cambria Math" panose="02040503050406030204" pitchFamily="18" charset="0"/>
                              </a:rPr>
                            </m:ctrlPr>
                          </m:sSubPr>
                          <m:e>
                            <m:r>
                              <a:rPr lang="zh-CN" altLang="en-US" b="0" i="1" dirty="0" smtClean="0">
                                <a:latin typeface="Cambria Math"/>
                              </a:rPr>
                              <m:t>𝜀</m:t>
                            </m:r>
                          </m:e>
                          <m:sub>
                            <m:r>
                              <a:rPr lang="en-US" altLang="zh-CN" b="0" i="1" dirty="0" smtClean="0">
                                <a:latin typeface="Cambria Math"/>
                              </a:rPr>
                              <m:t>𝑗</m:t>
                            </m:r>
                          </m:sub>
                        </m:sSub>
                      </m:e>
                    </m:d>
                    <m:r>
                      <a:rPr lang="en-US" altLang="zh-CN" b="0" i="1" dirty="0" smtClean="0">
                        <a:latin typeface="Cambria Math"/>
                      </a:rPr>
                      <m:t>=0,</m:t>
                    </m:r>
                    <m:r>
                      <a:rPr lang="en-US" altLang="zh-CN" b="0" i="1" dirty="0" smtClean="0">
                        <a:latin typeface="Cambria Math"/>
                      </a:rPr>
                      <m:t>𝑖</m:t>
                    </m:r>
                    <m:r>
                      <a:rPr lang="en-US" altLang="zh-CN" b="0" i="1" dirty="0" smtClean="0">
                        <a:latin typeface="Cambria Math"/>
                        <a:ea typeface="Cambria Math"/>
                      </a:rPr>
                      <m:t>≠</m:t>
                    </m:r>
                    <m:r>
                      <a:rPr lang="en-US" altLang="zh-CN" b="0" i="1" dirty="0" smtClean="0">
                        <a:latin typeface="Cambria Math"/>
                        <a:ea typeface="Cambria Math"/>
                      </a:rPr>
                      <m:t>𝑗</m:t>
                    </m:r>
                  </m:oMath>
                </a14:m>
                <a:endParaRPr lang="en-US" altLang="zh-CN" dirty="0" smtClean="0"/>
              </a:p>
              <a:p>
                <a:r>
                  <a:rPr lang="zh-CN" altLang="zh-CN" dirty="0"/>
                  <a:t>设从总体中采用放回简单随机抽样方式得到的样本</a:t>
                </a:r>
                <a:r>
                  <a:rPr lang="zh-CN" altLang="zh-CN" dirty="0" smtClean="0"/>
                  <a:t>为</a:t>
                </a:r>
                <a14:m>
                  <m:oMath xmlns:m="http://schemas.openxmlformats.org/officeDocument/2006/math">
                    <m:d>
                      <m:dPr>
                        <m:ctrlPr>
                          <a:rPr lang="en-US" altLang="zh-CN" b="0" i="1" smtClean="0">
                            <a:latin typeface="Cambria Math" panose="02040503050406030204" pitchFamily="18" charset="0"/>
                          </a:rPr>
                        </m:ctrlPr>
                      </m:dPr>
                      <m:e>
                        <m:sSub>
                          <m:sSubPr>
                            <m:ctrlPr>
                              <a:rPr lang="en-US" altLang="zh-CN" b="0" i="1" smtClean="0">
                                <a:latin typeface="Cambria Math" panose="02040503050406030204" pitchFamily="18" charset="0"/>
                              </a:rPr>
                            </m:ctrlPr>
                          </m:sSubPr>
                          <m:e>
                            <m:r>
                              <a:rPr lang="en-US" altLang="zh-CN" b="0" i="1" smtClean="0">
                                <a:latin typeface="Cambria Math"/>
                              </a:rPr>
                              <m:t>𝑥</m:t>
                            </m:r>
                          </m:e>
                          <m:sub>
                            <m:r>
                              <a:rPr lang="en-US" altLang="zh-CN" b="0" i="1" smtClean="0">
                                <a:latin typeface="Cambria Math"/>
                              </a:rPr>
                              <m:t>1</m:t>
                            </m:r>
                          </m:sub>
                        </m:sSub>
                        <m:r>
                          <a:rPr lang="en-US" altLang="zh-CN" b="0" i="1" smtClean="0">
                            <a:latin typeface="Cambria Math"/>
                          </a:rPr>
                          <m:t>,</m:t>
                        </m:r>
                        <m:sSub>
                          <m:sSubPr>
                            <m:ctrlPr>
                              <a:rPr lang="en-US" altLang="zh-CN" b="0" i="1" smtClean="0">
                                <a:latin typeface="Cambria Math" panose="02040503050406030204" pitchFamily="18" charset="0"/>
                              </a:rPr>
                            </m:ctrlPr>
                          </m:sSubPr>
                          <m:e>
                            <m:r>
                              <a:rPr lang="en-US" altLang="zh-CN" b="0" i="1" smtClean="0">
                                <a:latin typeface="Cambria Math"/>
                              </a:rPr>
                              <m:t>𝑦</m:t>
                            </m:r>
                          </m:e>
                          <m:sub>
                            <m:r>
                              <a:rPr lang="en-US" altLang="zh-CN" b="0" i="1" smtClean="0">
                                <a:latin typeface="Cambria Math"/>
                              </a:rPr>
                              <m:t>1</m:t>
                            </m:r>
                          </m:sub>
                        </m:sSub>
                      </m:e>
                    </m:d>
                    <m:r>
                      <a:rPr lang="en-US" altLang="zh-CN" b="0" i="1" smtClean="0">
                        <a:latin typeface="Cambria Math"/>
                      </a:rPr>
                      <m:t>,</m:t>
                    </m:r>
                    <m:r>
                      <a:rPr lang="en-US" altLang="zh-CN" i="1">
                        <a:latin typeface="Cambria Math"/>
                      </a:rPr>
                      <m:t>(</m:t>
                    </m:r>
                    <m:sSub>
                      <m:sSubPr>
                        <m:ctrlPr>
                          <a:rPr lang="en-US" altLang="zh-CN" i="1">
                            <a:latin typeface="Cambria Math" panose="02040503050406030204" pitchFamily="18" charset="0"/>
                          </a:rPr>
                        </m:ctrlPr>
                      </m:sSubPr>
                      <m:e>
                        <m:r>
                          <a:rPr lang="en-US" altLang="zh-CN" i="1">
                            <a:latin typeface="Cambria Math"/>
                          </a:rPr>
                          <m:t>𝑥</m:t>
                        </m:r>
                      </m:e>
                      <m:sub>
                        <m:r>
                          <a:rPr lang="en-US" altLang="zh-CN" b="0" i="1" smtClean="0">
                            <a:latin typeface="Cambria Math"/>
                          </a:rPr>
                          <m:t>2</m:t>
                        </m:r>
                      </m:sub>
                    </m:sSub>
                    <m:r>
                      <a:rPr lang="en-US" altLang="zh-CN" i="1">
                        <a:latin typeface="Cambria Math"/>
                      </a:rPr>
                      <m:t>,</m:t>
                    </m:r>
                    <m:sSub>
                      <m:sSubPr>
                        <m:ctrlPr>
                          <a:rPr lang="en-US" altLang="zh-CN" i="1">
                            <a:latin typeface="Cambria Math" panose="02040503050406030204" pitchFamily="18" charset="0"/>
                          </a:rPr>
                        </m:ctrlPr>
                      </m:sSubPr>
                      <m:e>
                        <m:r>
                          <a:rPr lang="en-US" altLang="zh-CN" i="1">
                            <a:latin typeface="Cambria Math"/>
                          </a:rPr>
                          <m:t>𝑦</m:t>
                        </m:r>
                      </m:e>
                      <m:sub>
                        <m:r>
                          <a:rPr lang="en-US" altLang="zh-CN" b="0" i="1" smtClean="0">
                            <a:latin typeface="Cambria Math"/>
                          </a:rPr>
                          <m:t>2</m:t>
                        </m:r>
                      </m:sub>
                    </m:sSub>
                    <m:r>
                      <a:rPr lang="en-US" altLang="zh-CN" i="1">
                        <a:latin typeface="Cambria Math"/>
                      </a:rPr>
                      <m:t>)</m:t>
                    </m:r>
                  </m:oMath>
                </a14:m>
                <a:r>
                  <a:rPr lang="en-US" altLang="zh-CN" dirty="0" smtClean="0"/>
                  <a:t>…</a:t>
                </a:r>
                <a:r>
                  <a:rPr lang="en-US" altLang="zh-CN" dirty="0"/>
                  <a:t> </a:t>
                </a:r>
                <a14:m>
                  <m:oMath xmlns:m="http://schemas.openxmlformats.org/officeDocument/2006/math">
                    <m:r>
                      <a:rPr lang="en-US" altLang="zh-CN" i="1">
                        <a:latin typeface="Cambria Math"/>
                      </a:rPr>
                      <m:t>(</m:t>
                    </m:r>
                    <m:sSub>
                      <m:sSubPr>
                        <m:ctrlPr>
                          <a:rPr lang="en-US" altLang="zh-CN" i="1">
                            <a:latin typeface="Cambria Math" panose="02040503050406030204" pitchFamily="18" charset="0"/>
                          </a:rPr>
                        </m:ctrlPr>
                      </m:sSubPr>
                      <m:e>
                        <m:r>
                          <a:rPr lang="en-US" altLang="zh-CN" i="1">
                            <a:latin typeface="Cambria Math"/>
                          </a:rPr>
                          <m:t>𝑥</m:t>
                        </m:r>
                      </m:e>
                      <m:sub>
                        <m:r>
                          <a:rPr lang="en-US" altLang="zh-CN" b="0" i="1" smtClean="0">
                            <a:latin typeface="Cambria Math"/>
                          </a:rPr>
                          <m:t>𝑛</m:t>
                        </m:r>
                      </m:sub>
                    </m:sSub>
                    <m:r>
                      <a:rPr lang="en-US" altLang="zh-CN" i="1">
                        <a:latin typeface="Cambria Math"/>
                      </a:rPr>
                      <m:t>,</m:t>
                    </m:r>
                    <m:sSub>
                      <m:sSubPr>
                        <m:ctrlPr>
                          <a:rPr lang="en-US" altLang="zh-CN" i="1">
                            <a:latin typeface="Cambria Math" panose="02040503050406030204" pitchFamily="18" charset="0"/>
                          </a:rPr>
                        </m:ctrlPr>
                      </m:sSubPr>
                      <m:e>
                        <m:r>
                          <a:rPr lang="en-US" altLang="zh-CN" i="1">
                            <a:latin typeface="Cambria Math"/>
                          </a:rPr>
                          <m:t>𝑦</m:t>
                        </m:r>
                      </m:e>
                      <m:sub>
                        <m:r>
                          <a:rPr lang="en-US" altLang="zh-CN" b="0" i="1" smtClean="0">
                            <a:latin typeface="Cambria Math"/>
                          </a:rPr>
                          <m:t>𝑛</m:t>
                        </m:r>
                      </m:sub>
                    </m:sSub>
                    <m:r>
                      <a:rPr lang="en-US" altLang="zh-CN" i="1">
                        <a:latin typeface="Cambria Math"/>
                      </a:rPr>
                      <m:t>)</m:t>
                    </m:r>
                  </m:oMath>
                </a14:m>
                <a:r>
                  <a:rPr lang="en-US" altLang="zh-CN" dirty="0"/>
                  <a:t> </a:t>
                </a:r>
                <a:r>
                  <a:rPr lang="zh-CN" altLang="zh-CN" dirty="0"/>
                  <a:t>，则利用最小二乘法可以</a:t>
                </a:r>
                <a:r>
                  <a:rPr lang="zh-CN" altLang="zh-CN" dirty="0" smtClean="0"/>
                  <a:t>得到</a:t>
                </a:r>
                <a14:m>
                  <m:oMath xmlns:m="http://schemas.openxmlformats.org/officeDocument/2006/math">
                    <m:sSub>
                      <m:sSubPr>
                        <m:ctrlPr>
                          <a:rPr lang="en-US" altLang="zh-CN" i="1" dirty="0">
                            <a:latin typeface="Cambria Math" panose="02040503050406030204" pitchFamily="18" charset="0"/>
                          </a:rPr>
                        </m:ctrlPr>
                      </m:sSubPr>
                      <m:e>
                        <m:r>
                          <a:rPr lang="zh-CN" altLang="en-US" i="1" dirty="0">
                            <a:latin typeface="Cambria Math"/>
                          </a:rPr>
                          <m:t>𝛽</m:t>
                        </m:r>
                      </m:e>
                      <m:sub>
                        <m:r>
                          <a:rPr lang="en-US" altLang="zh-CN" i="1" dirty="0">
                            <a:latin typeface="Cambria Math"/>
                          </a:rPr>
                          <m:t>0</m:t>
                        </m:r>
                      </m:sub>
                    </m:sSub>
                  </m:oMath>
                </a14:m>
                <a:r>
                  <a:rPr lang="zh-CN" altLang="zh-CN" dirty="0" smtClean="0"/>
                  <a:t>与</a:t>
                </a:r>
                <a14:m>
                  <m:oMath xmlns:m="http://schemas.openxmlformats.org/officeDocument/2006/math">
                    <m:sSub>
                      <m:sSubPr>
                        <m:ctrlPr>
                          <a:rPr lang="en-US" altLang="zh-CN" i="1" dirty="0">
                            <a:latin typeface="Cambria Math" panose="02040503050406030204" pitchFamily="18" charset="0"/>
                          </a:rPr>
                        </m:ctrlPr>
                      </m:sSubPr>
                      <m:e>
                        <m:r>
                          <a:rPr lang="zh-CN" altLang="en-US" i="1" dirty="0">
                            <a:latin typeface="Cambria Math"/>
                          </a:rPr>
                          <m:t>𝛽</m:t>
                        </m:r>
                      </m:e>
                      <m:sub>
                        <m:r>
                          <a:rPr lang="en-US" altLang="zh-CN" i="1" dirty="0">
                            <a:latin typeface="Cambria Math"/>
                          </a:rPr>
                          <m:t>1</m:t>
                        </m:r>
                      </m:sub>
                    </m:sSub>
                  </m:oMath>
                </a14:m>
                <a:r>
                  <a:rPr lang="zh-CN" altLang="zh-CN" dirty="0" smtClean="0"/>
                  <a:t>的</a:t>
                </a:r>
                <a:r>
                  <a:rPr lang="zh-CN" altLang="zh-CN" dirty="0"/>
                  <a:t>方差最小线性无偏估计量为</a:t>
                </a:r>
              </a:p>
              <a:p>
                <a:endParaRPr lang="zh-CN" altLang="en-US" dirty="0"/>
              </a:p>
            </p:txBody>
          </p:sp>
        </mc:Choice>
        <mc:Fallback xmlns="">
          <p:sp>
            <p:nvSpPr>
              <p:cNvPr id="3" name="内容占位符 2"/>
              <p:cNvSpPr>
                <a:spLocks noGrp="1" noRot="1" noChangeAspect="1" noMove="1" noResize="1" noEditPoints="1" noAdjustHandles="1" noChangeArrowheads="1" noChangeShapeType="1" noTextEdit="1"/>
              </p:cNvSpPr>
              <p:nvPr>
                <p:ph idx="1"/>
              </p:nvPr>
            </p:nvSpPr>
            <p:spPr>
              <a:xfrm>
                <a:off x="1182688" y="2017713"/>
                <a:ext cx="7961312" cy="4114800"/>
              </a:xfrm>
              <a:blipFill rotWithShape="1">
                <a:blip r:embed="rId2"/>
                <a:stretch>
                  <a:fillRect l="-1914" t="-2222" r="-1531"/>
                </a:stretch>
              </a:blipFill>
            </p:spPr>
            <p:txBody>
              <a:bodyPr/>
              <a:lstStyle/>
              <a:p>
                <a:r>
                  <a:rPr lang="zh-CN" altLang="en-US">
                    <a:noFill/>
                  </a:rPr>
                  <a:t> </a:t>
                </a:r>
              </a:p>
            </p:txBody>
          </p:sp>
        </mc:Fallback>
      </mc:AlternateContent>
    </p:spTree>
    <p:extLst>
      <p:ext uri="{BB962C8B-B14F-4D97-AF65-F5344CB8AC3E}">
        <p14:creationId xmlns:p14="http://schemas.microsoft.com/office/powerpoint/2010/main" val="994089047"/>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内容占位符 2"/>
              <p:cNvSpPr>
                <a:spLocks noGrp="1"/>
              </p:cNvSpPr>
              <p:nvPr>
                <p:ph idx="1"/>
              </p:nvPr>
            </p:nvSpPr>
            <p:spPr>
              <a:xfrm>
                <a:off x="899592" y="1556792"/>
                <a:ext cx="8640960" cy="5184576"/>
              </a:xfrm>
            </p:spPr>
            <p:txBody>
              <a:bodyPr/>
              <a:lstStyle/>
              <a:p>
                <a14:m>
                  <m:oMath xmlns:m="http://schemas.openxmlformats.org/officeDocument/2006/math">
                    <m:sSub>
                      <m:sSubPr>
                        <m:ctrlPr>
                          <a:rPr lang="en-US" altLang="zh-CN" i="1" smtClean="0">
                            <a:latin typeface="Cambria Math" panose="02040503050406030204" pitchFamily="18" charset="0"/>
                          </a:rPr>
                        </m:ctrlPr>
                      </m:sSubPr>
                      <m:e>
                        <m:acc>
                          <m:accPr>
                            <m:chr m:val="̂"/>
                            <m:ctrlPr>
                              <a:rPr lang="zh-CN" altLang="en-US" i="1">
                                <a:latin typeface="Cambria Math" panose="02040503050406030204" pitchFamily="18" charset="0"/>
                              </a:rPr>
                            </m:ctrlPr>
                          </m:accPr>
                          <m:e>
                            <m:r>
                              <a:rPr lang="zh-CN" altLang="en-US" i="1">
                                <a:latin typeface="Cambria Math"/>
                              </a:rPr>
                              <m:t>𝛽</m:t>
                            </m:r>
                          </m:e>
                        </m:acc>
                      </m:e>
                      <m:sub>
                        <m:r>
                          <a:rPr lang="en-US" altLang="zh-CN" b="0" i="1" smtClean="0">
                            <a:latin typeface="Cambria Math"/>
                          </a:rPr>
                          <m:t>1</m:t>
                        </m:r>
                      </m:sub>
                    </m:sSub>
                    <m:r>
                      <a:rPr lang="en-US" altLang="zh-CN" b="0" i="1" smtClean="0">
                        <a:latin typeface="Cambria Math"/>
                      </a:rPr>
                      <m:t>=</m:t>
                    </m:r>
                    <m:f>
                      <m:fPr>
                        <m:ctrlPr>
                          <a:rPr lang="en-US" altLang="zh-CN" b="0" i="1" smtClean="0">
                            <a:latin typeface="Cambria Math" panose="02040503050406030204" pitchFamily="18" charset="0"/>
                          </a:rPr>
                        </m:ctrlPr>
                      </m:fPr>
                      <m:num>
                        <m:nary>
                          <m:naryPr>
                            <m:chr m:val="∑"/>
                            <m:subHide m:val="on"/>
                            <m:supHide m:val="on"/>
                            <m:ctrlPr>
                              <a:rPr lang="en-US" altLang="zh-CN" b="0" i="1" smtClean="0">
                                <a:latin typeface="Cambria Math" panose="02040503050406030204" pitchFamily="18" charset="0"/>
                              </a:rPr>
                            </m:ctrlPr>
                          </m:naryPr>
                          <m:sub/>
                          <m:sup/>
                          <m:e>
                            <m:sSub>
                              <m:sSubPr>
                                <m:ctrlPr>
                                  <a:rPr lang="en-US" altLang="zh-CN" b="0" i="1" smtClean="0">
                                    <a:latin typeface="Cambria Math" panose="02040503050406030204" pitchFamily="18" charset="0"/>
                                  </a:rPr>
                                </m:ctrlPr>
                              </m:sSubPr>
                              <m:e>
                                <m:r>
                                  <a:rPr lang="en-US" altLang="zh-CN" b="0" i="1" smtClean="0">
                                    <a:latin typeface="Cambria Math"/>
                                  </a:rPr>
                                  <m:t>𝑥</m:t>
                                </m:r>
                              </m:e>
                              <m:sub>
                                <m:r>
                                  <a:rPr lang="en-US" altLang="zh-CN" b="0" i="1" smtClean="0">
                                    <a:latin typeface="Cambria Math"/>
                                  </a:rPr>
                                  <m:t>𝑖</m:t>
                                </m:r>
                              </m:sub>
                            </m:sSub>
                            <m:sSub>
                              <m:sSubPr>
                                <m:ctrlPr>
                                  <a:rPr lang="en-US" altLang="zh-CN" b="0" i="1" smtClean="0">
                                    <a:latin typeface="Cambria Math" panose="02040503050406030204" pitchFamily="18" charset="0"/>
                                  </a:rPr>
                                </m:ctrlPr>
                              </m:sSubPr>
                              <m:e>
                                <m:r>
                                  <a:rPr lang="en-US" altLang="zh-CN" b="0" i="1" smtClean="0">
                                    <a:latin typeface="Cambria Math"/>
                                  </a:rPr>
                                  <m:t>𝑦</m:t>
                                </m:r>
                              </m:e>
                              <m:sub>
                                <m:r>
                                  <a:rPr lang="en-US" altLang="zh-CN" b="0" i="1" smtClean="0">
                                    <a:latin typeface="Cambria Math"/>
                                  </a:rPr>
                                  <m:t>𝑖</m:t>
                                </m:r>
                              </m:sub>
                            </m:sSub>
                          </m:e>
                        </m:nary>
                        <m:r>
                          <a:rPr lang="en-US" altLang="zh-CN" b="0" i="1" smtClean="0">
                            <a:latin typeface="Cambria Math"/>
                          </a:rPr>
                          <m:t>−</m:t>
                        </m:r>
                        <m:f>
                          <m:fPr>
                            <m:ctrlPr>
                              <a:rPr lang="en-US" altLang="zh-CN" b="0" i="1" smtClean="0">
                                <a:latin typeface="Cambria Math" panose="02040503050406030204" pitchFamily="18" charset="0"/>
                              </a:rPr>
                            </m:ctrlPr>
                          </m:fPr>
                          <m:num>
                            <m:r>
                              <a:rPr lang="en-US" altLang="zh-CN" b="0" i="1" smtClean="0">
                                <a:latin typeface="Cambria Math"/>
                              </a:rPr>
                              <m:t>1</m:t>
                            </m:r>
                          </m:num>
                          <m:den>
                            <m:r>
                              <a:rPr lang="en-US" altLang="zh-CN" b="0" i="1" smtClean="0">
                                <a:latin typeface="Cambria Math"/>
                              </a:rPr>
                              <m:t>𝑛</m:t>
                            </m:r>
                          </m:den>
                        </m:f>
                        <m:nary>
                          <m:naryPr>
                            <m:chr m:val="∑"/>
                            <m:subHide m:val="on"/>
                            <m:supHide m:val="on"/>
                            <m:ctrlPr>
                              <a:rPr lang="en-US" altLang="zh-CN" b="0" i="1" smtClean="0">
                                <a:latin typeface="Cambria Math" panose="02040503050406030204" pitchFamily="18" charset="0"/>
                              </a:rPr>
                            </m:ctrlPr>
                          </m:naryPr>
                          <m:sub/>
                          <m:sup/>
                          <m:e>
                            <m:sSub>
                              <m:sSubPr>
                                <m:ctrlPr>
                                  <a:rPr lang="en-US" altLang="zh-CN" b="0" i="1" smtClean="0">
                                    <a:latin typeface="Cambria Math" panose="02040503050406030204" pitchFamily="18" charset="0"/>
                                  </a:rPr>
                                </m:ctrlPr>
                              </m:sSubPr>
                              <m:e>
                                <m:r>
                                  <a:rPr lang="en-US" altLang="zh-CN" b="0" i="1" smtClean="0">
                                    <a:latin typeface="Cambria Math"/>
                                  </a:rPr>
                                  <m:t>𝑥</m:t>
                                </m:r>
                              </m:e>
                              <m:sub>
                                <m:r>
                                  <a:rPr lang="en-US" altLang="zh-CN" b="0" i="1" smtClean="0">
                                    <a:latin typeface="Cambria Math"/>
                                  </a:rPr>
                                  <m:t>𝑖</m:t>
                                </m:r>
                              </m:sub>
                            </m:sSub>
                            <m:nary>
                              <m:naryPr>
                                <m:chr m:val="∑"/>
                                <m:subHide m:val="on"/>
                                <m:supHide m:val="on"/>
                                <m:ctrlPr>
                                  <a:rPr lang="en-US" altLang="zh-CN" i="1">
                                    <a:latin typeface="Cambria Math" panose="02040503050406030204" pitchFamily="18" charset="0"/>
                                  </a:rPr>
                                </m:ctrlPr>
                              </m:naryPr>
                              <m:sub/>
                              <m:sup/>
                              <m:e>
                                <m:sSub>
                                  <m:sSubPr>
                                    <m:ctrlPr>
                                      <a:rPr lang="en-US" altLang="zh-CN" i="1">
                                        <a:latin typeface="Cambria Math" panose="02040503050406030204" pitchFamily="18" charset="0"/>
                                      </a:rPr>
                                    </m:ctrlPr>
                                  </m:sSubPr>
                                  <m:e>
                                    <m:r>
                                      <a:rPr lang="en-US" altLang="zh-CN" b="0" i="1" smtClean="0">
                                        <a:latin typeface="Cambria Math"/>
                                      </a:rPr>
                                      <m:t>𝑦</m:t>
                                    </m:r>
                                  </m:e>
                                  <m:sub>
                                    <m:r>
                                      <a:rPr lang="en-US" altLang="zh-CN" i="1">
                                        <a:latin typeface="Cambria Math"/>
                                      </a:rPr>
                                      <m:t>𝑖</m:t>
                                    </m:r>
                                  </m:sub>
                                </m:sSub>
                              </m:e>
                            </m:nary>
                          </m:e>
                        </m:nary>
                      </m:num>
                      <m:den>
                        <m:nary>
                          <m:naryPr>
                            <m:chr m:val="∑"/>
                            <m:subHide m:val="on"/>
                            <m:supHide m:val="on"/>
                            <m:ctrlPr>
                              <a:rPr lang="en-US" altLang="zh-CN" i="1">
                                <a:latin typeface="Cambria Math" panose="02040503050406030204" pitchFamily="18" charset="0"/>
                              </a:rPr>
                            </m:ctrlPr>
                          </m:naryPr>
                          <m:sub/>
                          <m:sup/>
                          <m:e>
                            <m:sSup>
                              <m:sSupPr>
                                <m:ctrlPr>
                                  <a:rPr lang="en-US" altLang="zh-CN" i="1" smtClean="0">
                                    <a:latin typeface="Cambria Math" panose="02040503050406030204" pitchFamily="18" charset="0"/>
                                  </a:rPr>
                                </m:ctrlPr>
                              </m:sSupPr>
                              <m:e>
                                <m:sSub>
                                  <m:sSubPr>
                                    <m:ctrlPr>
                                      <a:rPr lang="en-US" altLang="zh-CN" i="1">
                                        <a:latin typeface="Cambria Math" panose="02040503050406030204" pitchFamily="18" charset="0"/>
                                      </a:rPr>
                                    </m:ctrlPr>
                                  </m:sSubPr>
                                  <m:e>
                                    <m:r>
                                      <a:rPr lang="en-US" altLang="zh-CN" i="1">
                                        <a:latin typeface="Cambria Math"/>
                                      </a:rPr>
                                      <m:t>𝑥</m:t>
                                    </m:r>
                                  </m:e>
                                  <m:sub>
                                    <m:r>
                                      <a:rPr lang="en-US" altLang="zh-CN" i="1">
                                        <a:latin typeface="Cambria Math"/>
                                      </a:rPr>
                                      <m:t>𝑖</m:t>
                                    </m:r>
                                  </m:sub>
                                </m:sSub>
                              </m:e>
                              <m:sup>
                                <m:r>
                                  <a:rPr lang="en-US" altLang="zh-CN" b="0" i="1" smtClean="0">
                                    <a:latin typeface="Cambria Math"/>
                                  </a:rPr>
                                  <m:t>2</m:t>
                                </m:r>
                              </m:sup>
                            </m:sSup>
                          </m:e>
                        </m:nary>
                        <m:r>
                          <a:rPr lang="en-US" altLang="zh-CN" b="0" i="1" smtClean="0">
                            <a:latin typeface="Cambria Math"/>
                          </a:rPr>
                          <m:t>−</m:t>
                        </m:r>
                        <m:f>
                          <m:fPr>
                            <m:ctrlPr>
                              <a:rPr lang="en-US" altLang="zh-CN" b="0" i="1" smtClean="0">
                                <a:latin typeface="Cambria Math" panose="02040503050406030204" pitchFamily="18" charset="0"/>
                              </a:rPr>
                            </m:ctrlPr>
                          </m:fPr>
                          <m:num>
                            <m:r>
                              <a:rPr lang="en-US" altLang="zh-CN" b="0" i="1" smtClean="0">
                                <a:latin typeface="Cambria Math"/>
                              </a:rPr>
                              <m:t>1</m:t>
                            </m:r>
                          </m:num>
                          <m:den>
                            <m:r>
                              <a:rPr lang="en-US" altLang="zh-CN" b="0" i="1" smtClean="0">
                                <a:latin typeface="Cambria Math"/>
                              </a:rPr>
                              <m:t>𝑛</m:t>
                            </m:r>
                          </m:den>
                        </m:f>
                        <m:sSup>
                          <m:sSupPr>
                            <m:ctrlPr>
                              <a:rPr lang="en-US" altLang="zh-CN" b="0" i="1" smtClean="0">
                                <a:latin typeface="Cambria Math" panose="02040503050406030204" pitchFamily="18" charset="0"/>
                              </a:rPr>
                            </m:ctrlPr>
                          </m:sSupPr>
                          <m:e>
                            <m:r>
                              <a:rPr lang="en-US" altLang="zh-CN" b="0" i="1" smtClean="0">
                                <a:latin typeface="Cambria Math"/>
                              </a:rPr>
                              <m:t>(</m:t>
                            </m:r>
                            <m:nary>
                              <m:naryPr>
                                <m:chr m:val="∑"/>
                                <m:subHide m:val="on"/>
                                <m:supHide m:val="on"/>
                                <m:ctrlPr>
                                  <a:rPr lang="en-US" altLang="zh-CN" b="0" i="1" smtClean="0">
                                    <a:latin typeface="Cambria Math" panose="02040503050406030204" pitchFamily="18" charset="0"/>
                                  </a:rPr>
                                </m:ctrlPr>
                              </m:naryPr>
                              <m:sub/>
                              <m:sup/>
                              <m:e>
                                <m:sSub>
                                  <m:sSubPr>
                                    <m:ctrlPr>
                                      <a:rPr lang="en-US" altLang="zh-CN" i="1">
                                        <a:latin typeface="Cambria Math" panose="02040503050406030204" pitchFamily="18" charset="0"/>
                                      </a:rPr>
                                    </m:ctrlPr>
                                  </m:sSubPr>
                                  <m:e>
                                    <m:r>
                                      <a:rPr lang="en-US" altLang="zh-CN" i="1">
                                        <a:latin typeface="Cambria Math"/>
                                      </a:rPr>
                                      <m:t>𝑥</m:t>
                                    </m:r>
                                  </m:e>
                                  <m:sub>
                                    <m:r>
                                      <a:rPr lang="en-US" altLang="zh-CN" i="1">
                                        <a:latin typeface="Cambria Math"/>
                                      </a:rPr>
                                      <m:t>𝑖</m:t>
                                    </m:r>
                                  </m:sub>
                                </m:sSub>
                              </m:e>
                            </m:nary>
                            <m:r>
                              <a:rPr lang="en-US" altLang="zh-CN" b="0" i="1" smtClean="0">
                                <a:latin typeface="Cambria Math"/>
                              </a:rPr>
                              <m:t>)</m:t>
                            </m:r>
                          </m:e>
                          <m:sup>
                            <m:r>
                              <a:rPr lang="en-US" altLang="zh-CN" b="0" i="1" smtClean="0">
                                <a:latin typeface="Cambria Math"/>
                              </a:rPr>
                              <m:t>2</m:t>
                            </m:r>
                          </m:sup>
                        </m:sSup>
                      </m:den>
                    </m:f>
                  </m:oMath>
                </a14:m>
                <a:r>
                  <a:rPr lang="en-US" altLang="zh-CN" dirty="0" smtClean="0"/>
                  <a:t>,</a:t>
                </a:r>
                <a14:m>
                  <m:oMath xmlns:m="http://schemas.openxmlformats.org/officeDocument/2006/math">
                    <m:sSub>
                      <m:sSubPr>
                        <m:ctrlPr>
                          <a:rPr lang="en-US" altLang="zh-CN" i="1">
                            <a:latin typeface="Cambria Math" panose="02040503050406030204" pitchFamily="18" charset="0"/>
                          </a:rPr>
                        </m:ctrlPr>
                      </m:sSubPr>
                      <m:e>
                        <m:acc>
                          <m:accPr>
                            <m:chr m:val="̂"/>
                            <m:ctrlPr>
                              <a:rPr lang="zh-CN" altLang="en-US" i="1">
                                <a:latin typeface="Cambria Math" panose="02040503050406030204" pitchFamily="18" charset="0"/>
                              </a:rPr>
                            </m:ctrlPr>
                          </m:accPr>
                          <m:e>
                            <m:r>
                              <a:rPr lang="zh-CN" altLang="en-US" i="1">
                                <a:latin typeface="Cambria Math"/>
                              </a:rPr>
                              <m:t>𝛽</m:t>
                            </m:r>
                          </m:e>
                        </m:acc>
                      </m:e>
                      <m:sub>
                        <m:r>
                          <a:rPr lang="en-US" altLang="zh-CN" b="0" i="1" smtClean="0">
                            <a:latin typeface="Cambria Math"/>
                          </a:rPr>
                          <m:t>0</m:t>
                        </m:r>
                      </m:sub>
                    </m:sSub>
                    <m:r>
                      <a:rPr lang="en-US" altLang="zh-CN" b="0" i="1" smtClean="0">
                        <a:latin typeface="Cambria Math"/>
                      </a:rPr>
                      <m:t>=</m:t>
                    </m:r>
                    <m:f>
                      <m:fPr>
                        <m:ctrlPr>
                          <a:rPr lang="en-US" altLang="zh-CN" b="0" i="1" smtClean="0">
                            <a:latin typeface="Cambria Math" panose="02040503050406030204" pitchFamily="18" charset="0"/>
                          </a:rPr>
                        </m:ctrlPr>
                      </m:fPr>
                      <m:num>
                        <m:nary>
                          <m:naryPr>
                            <m:chr m:val="∑"/>
                            <m:subHide m:val="on"/>
                            <m:supHide m:val="on"/>
                            <m:ctrlPr>
                              <a:rPr lang="en-US" altLang="zh-CN" b="0" i="1" smtClean="0">
                                <a:latin typeface="Cambria Math" panose="02040503050406030204" pitchFamily="18" charset="0"/>
                              </a:rPr>
                            </m:ctrlPr>
                          </m:naryPr>
                          <m:sub/>
                          <m:sup/>
                          <m:e>
                            <m:sSub>
                              <m:sSubPr>
                                <m:ctrlPr>
                                  <a:rPr lang="en-US" altLang="zh-CN" b="0" i="1" smtClean="0">
                                    <a:latin typeface="Cambria Math" panose="02040503050406030204" pitchFamily="18" charset="0"/>
                                  </a:rPr>
                                </m:ctrlPr>
                              </m:sSubPr>
                              <m:e>
                                <m:r>
                                  <a:rPr lang="en-US" altLang="zh-CN" b="0" i="1" smtClean="0">
                                    <a:latin typeface="Cambria Math"/>
                                  </a:rPr>
                                  <m:t>𝑦</m:t>
                                </m:r>
                              </m:e>
                              <m:sub>
                                <m:r>
                                  <a:rPr lang="en-US" altLang="zh-CN" b="0" i="1" smtClean="0">
                                    <a:latin typeface="Cambria Math"/>
                                  </a:rPr>
                                  <m:t>𝑖</m:t>
                                </m:r>
                              </m:sub>
                            </m:sSub>
                          </m:e>
                        </m:nary>
                        <m:r>
                          <a:rPr lang="en-US" altLang="zh-CN" b="0" i="1" smtClean="0">
                            <a:latin typeface="Cambria Math"/>
                          </a:rPr>
                          <m:t>−</m:t>
                        </m:r>
                        <m:sSub>
                          <m:sSubPr>
                            <m:ctrlPr>
                              <a:rPr lang="en-US" altLang="zh-CN" i="1">
                                <a:latin typeface="Cambria Math" panose="02040503050406030204" pitchFamily="18" charset="0"/>
                              </a:rPr>
                            </m:ctrlPr>
                          </m:sSubPr>
                          <m:e>
                            <m:acc>
                              <m:accPr>
                                <m:chr m:val="̂"/>
                                <m:ctrlPr>
                                  <a:rPr lang="zh-CN" altLang="en-US" i="1">
                                    <a:latin typeface="Cambria Math" panose="02040503050406030204" pitchFamily="18" charset="0"/>
                                  </a:rPr>
                                </m:ctrlPr>
                              </m:accPr>
                              <m:e>
                                <m:r>
                                  <a:rPr lang="zh-CN" altLang="en-US" i="1">
                                    <a:latin typeface="Cambria Math"/>
                                  </a:rPr>
                                  <m:t>𝛽</m:t>
                                </m:r>
                              </m:e>
                            </m:acc>
                          </m:e>
                          <m:sub>
                            <m:r>
                              <a:rPr lang="en-US" altLang="zh-CN" i="1">
                                <a:latin typeface="Cambria Math"/>
                              </a:rPr>
                              <m:t>1</m:t>
                            </m:r>
                          </m:sub>
                        </m:sSub>
                        <m:nary>
                          <m:naryPr>
                            <m:chr m:val="∑"/>
                            <m:subHide m:val="on"/>
                            <m:supHide m:val="on"/>
                            <m:ctrlPr>
                              <a:rPr lang="en-US" altLang="zh-CN" i="1" smtClean="0">
                                <a:latin typeface="Cambria Math" panose="02040503050406030204" pitchFamily="18" charset="0"/>
                              </a:rPr>
                            </m:ctrlPr>
                          </m:naryPr>
                          <m:sub/>
                          <m:sup/>
                          <m:e>
                            <m:sSub>
                              <m:sSubPr>
                                <m:ctrlPr>
                                  <a:rPr lang="en-US" altLang="zh-CN" i="1" smtClean="0">
                                    <a:latin typeface="Cambria Math" panose="02040503050406030204" pitchFamily="18" charset="0"/>
                                  </a:rPr>
                                </m:ctrlPr>
                              </m:sSubPr>
                              <m:e>
                                <m:r>
                                  <a:rPr lang="en-US" altLang="zh-CN" b="0" i="1" smtClean="0">
                                    <a:latin typeface="Cambria Math"/>
                                  </a:rPr>
                                  <m:t>𝑥</m:t>
                                </m:r>
                              </m:e>
                              <m:sub>
                                <m:r>
                                  <a:rPr lang="en-US" altLang="zh-CN" b="0" i="1" smtClean="0">
                                    <a:latin typeface="Cambria Math"/>
                                  </a:rPr>
                                  <m:t>𝑖</m:t>
                                </m:r>
                              </m:sub>
                            </m:sSub>
                          </m:e>
                        </m:nary>
                      </m:num>
                      <m:den>
                        <m:r>
                          <a:rPr lang="en-US" altLang="zh-CN" b="0" i="1" smtClean="0">
                            <a:latin typeface="Cambria Math"/>
                          </a:rPr>
                          <m:t>𝑛</m:t>
                        </m:r>
                      </m:den>
                    </m:f>
                  </m:oMath>
                </a14:m>
                <a:endParaRPr lang="en-US" altLang="zh-CN" dirty="0" smtClean="0"/>
              </a:p>
              <a:p>
                <a14:m>
                  <m:oMath xmlns:m="http://schemas.openxmlformats.org/officeDocument/2006/math">
                    <m:sSub>
                      <m:sSubPr>
                        <m:ctrlPr>
                          <a:rPr lang="en-US" altLang="zh-CN" i="1">
                            <a:latin typeface="Cambria Math" panose="02040503050406030204" pitchFamily="18" charset="0"/>
                          </a:rPr>
                        </m:ctrlPr>
                      </m:sSubPr>
                      <m:e>
                        <m:acc>
                          <m:accPr>
                            <m:chr m:val="̂"/>
                            <m:ctrlPr>
                              <a:rPr lang="zh-CN" altLang="en-US" i="1">
                                <a:latin typeface="Cambria Math" panose="02040503050406030204" pitchFamily="18" charset="0"/>
                              </a:rPr>
                            </m:ctrlPr>
                          </m:accPr>
                          <m:e>
                            <m:r>
                              <a:rPr lang="zh-CN" altLang="en-US" i="1">
                                <a:latin typeface="Cambria Math"/>
                              </a:rPr>
                              <m:t>𝛽</m:t>
                            </m:r>
                          </m:e>
                        </m:acc>
                      </m:e>
                      <m:sub>
                        <m:r>
                          <a:rPr lang="en-US" altLang="zh-CN" i="1">
                            <a:latin typeface="Cambria Math"/>
                          </a:rPr>
                          <m:t>1</m:t>
                        </m:r>
                      </m:sub>
                    </m:sSub>
                  </m:oMath>
                </a14:m>
                <a:r>
                  <a:rPr lang="zh-CN" altLang="en-US" dirty="0" smtClean="0"/>
                  <a:t>的方差估计为</a:t>
                </a:r>
                <a14:m>
                  <m:oMath xmlns:m="http://schemas.openxmlformats.org/officeDocument/2006/math">
                    <m:acc>
                      <m:accPr>
                        <m:chr m:val="̂"/>
                        <m:ctrlPr>
                          <a:rPr lang="en-US" altLang="zh-CN" i="1">
                            <a:latin typeface="Cambria Math" panose="02040503050406030204" pitchFamily="18" charset="0"/>
                          </a:rPr>
                        </m:ctrlPr>
                      </m:accPr>
                      <m:e>
                        <m:r>
                          <a:rPr lang="en-US" altLang="zh-CN" i="1">
                            <a:latin typeface="Cambria Math"/>
                          </a:rPr>
                          <m:t>𝑉</m:t>
                        </m:r>
                      </m:e>
                    </m:acc>
                    <m:d>
                      <m:dPr>
                        <m:ctrlPr>
                          <a:rPr lang="en-US" altLang="zh-CN" i="1">
                            <a:latin typeface="Cambria Math" panose="02040503050406030204" pitchFamily="18" charset="0"/>
                          </a:rPr>
                        </m:ctrlPr>
                      </m:dPr>
                      <m:e>
                        <m:sSub>
                          <m:sSubPr>
                            <m:ctrlPr>
                              <a:rPr lang="en-US" altLang="zh-CN" i="1" smtClean="0">
                                <a:latin typeface="Cambria Math" panose="02040503050406030204" pitchFamily="18" charset="0"/>
                              </a:rPr>
                            </m:ctrlPr>
                          </m:sSubPr>
                          <m:e>
                            <m:acc>
                              <m:accPr>
                                <m:chr m:val="̂"/>
                                <m:ctrlPr>
                                  <a:rPr lang="zh-CN" altLang="en-US" i="1">
                                    <a:latin typeface="Cambria Math" panose="02040503050406030204" pitchFamily="18" charset="0"/>
                                  </a:rPr>
                                </m:ctrlPr>
                              </m:accPr>
                              <m:e>
                                <m:r>
                                  <a:rPr lang="zh-CN" altLang="en-US" i="1">
                                    <a:latin typeface="Cambria Math"/>
                                  </a:rPr>
                                  <m:t>𝛽</m:t>
                                </m:r>
                              </m:e>
                            </m:acc>
                          </m:e>
                          <m:sub>
                            <m:r>
                              <a:rPr lang="en-US" altLang="zh-CN" b="0" i="1" smtClean="0">
                                <a:latin typeface="Cambria Math"/>
                              </a:rPr>
                              <m:t>1</m:t>
                            </m:r>
                          </m:sub>
                        </m:sSub>
                      </m:e>
                    </m:d>
                    <m:r>
                      <a:rPr lang="en-US" altLang="zh-CN" b="0" i="1" smtClean="0">
                        <a:latin typeface="Cambria Math"/>
                      </a:rPr>
                      <m:t>=</m:t>
                    </m:r>
                    <m:f>
                      <m:fPr>
                        <m:ctrlPr>
                          <a:rPr lang="en-US" altLang="zh-CN" b="0" i="1" smtClean="0">
                            <a:latin typeface="Cambria Math" panose="02040503050406030204" pitchFamily="18" charset="0"/>
                          </a:rPr>
                        </m:ctrlPr>
                      </m:fPr>
                      <m:num>
                        <m:f>
                          <m:fPr>
                            <m:ctrlPr>
                              <a:rPr lang="en-US" altLang="zh-CN" b="0" i="1" smtClean="0">
                                <a:latin typeface="Cambria Math" panose="02040503050406030204" pitchFamily="18" charset="0"/>
                              </a:rPr>
                            </m:ctrlPr>
                          </m:fPr>
                          <m:num>
                            <m:r>
                              <a:rPr lang="en-US" altLang="zh-CN" b="0" i="1" smtClean="0">
                                <a:latin typeface="Cambria Math"/>
                              </a:rPr>
                              <m:t>1</m:t>
                            </m:r>
                          </m:num>
                          <m:den>
                            <m:r>
                              <a:rPr lang="en-US" altLang="zh-CN" b="0" i="1" smtClean="0">
                                <a:latin typeface="Cambria Math"/>
                              </a:rPr>
                              <m:t>𝑛</m:t>
                            </m:r>
                            <m:r>
                              <a:rPr lang="en-US" altLang="zh-CN" b="0" i="1" smtClean="0">
                                <a:latin typeface="Cambria Math"/>
                              </a:rPr>
                              <m:t>−2</m:t>
                            </m:r>
                          </m:den>
                        </m:f>
                        <m:nary>
                          <m:naryPr>
                            <m:chr m:val="∑"/>
                            <m:subHide m:val="on"/>
                            <m:supHide m:val="on"/>
                            <m:ctrlPr>
                              <a:rPr lang="en-US" altLang="zh-CN" b="0" i="1" smtClean="0">
                                <a:latin typeface="Cambria Math" panose="02040503050406030204" pitchFamily="18" charset="0"/>
                              </a:rPr>
                            </m:ctrlPr>
                          </m:naryPr>
                          <m:sub/>
                          <m:sup/>
                          <m:e>
                            <m:sSup>
                              <m:sSupPr>
                                <m:ctrlPr>
                                  <a:rPr lang="en-US" altLang="zh-CN" b="0" i="1" smtClean="0">
                                    <a:latin typeface="Cambria Math" panose="02040503050406030204" pitchFamily="18" charset="0"/>
                                  </a:rPr>
                                </m:ctrlPr>
                              </m:sSupPr>
                              <m:e>
                                <m:r>
                                  <a:rPr lang="en-US" altLang="zh-CN" b="0" i="1" smtClean="0">
                                    <a:latin typeface="Cambria Math"/>
                                  </a:rPr>
                                  <m:t>(</m:t>
                                </m:r>
                                <m:sSub>
                                  <m:sSubPr>
                                    <m:ctrlPr>
                                      <a:rPr lang="en-US" altLang="zh-CN" b="0" i="1" smtClean="0">
                                        <a:latin typeface="Cambria Math" panose="02040503050406030204" pitchFamily="18" charset="0"/>
                                      </a:rPr>
                                    </m:ctrlPr>
                                  </m:sSubPr>
                                  <m:e>
                                    <m:r>
                                      <a:rPr lang="en-US" altLang="zh-CN" b="0" i="1" smtClean="0">
                                        <a:latin typeface="Cambria Math"/>
                                      </a:rPr>
                                      <m:t>𝑦</m:t>
                                    </m:r>
                                  </m:e>
                                  <m:sub>
                                    <m:r>
                                      <a:rPr lang="en-US" altLang="zh-CN" b="0" i="1" smtClean="0">
                                        <a:latin typeface="Cambria Math"/>
                                      </a:rPr>
                                      <m:t>𝑖</m:t>
                                    </m:r>
                                  </m:sub>
                                </m:sSub>
                                <m:r>
                                  <a:rPr lang="en-US" altLang="zh-CN" b="0" i="1" smtClean="0">
                                    <a:latin typeface="Cambria Math"/>
                                  </a:rPr>
                                  <m:t>−</m:t>
                                </m:r>
                                <m:sSub>
                                  <m:sSubPr>
                                    <m:ctrlPr>
                                      <a:rPr lang="en-US" altLang="zh-CN" i="1">
                                        <a:latin typeface="Cambria Math" panose="02040503050406030204" pitchFamily="18" charset="0"/>
                                      </a:rPr>
                                    </m:ctrlPr>
                                  </m:sSubPr>
                                  <m:e>
                                    <m:acc>
                                      <m:accPr>
                                        <m:chr m:val="̂"/>
                                        <m:ctrlPr>
                                          <a:rPr lang="zh-CN" altLang="en-US" i="1">
                                            <a:latin typeface="Cambria Math" panose="02040503050406030204" pitchFamily="18" charset="0"/>
                                          </a:rPr>
                                        </m:ctrlPr>
                                      </m:accPr>
                                      <m:e>
                                        <m:r>
                                          <a:rPr lang="zh-CN" altLang="en-US" i="1">
                                            <a:latin typeface="Cambria Math"/>
                                          </a:rPr>
                                          <m:t>𝛽</m:t>
                                        </m:r>
                                      </m:e>
                                    </m:acc>
                                  </m:e>
                                  <m:sub>
                                    <m:r>
                                      <a:rPr lang="en-US" altLang="zh-CN" i="1">
                                        <a:latin typeface="Cambria Math"/>
                                      </a:rPr>
                                      <m:t>0</m:t>
                                    </m:r>
                                  </m:sub>
                                </m:sSub>
                                <m:r>
                                  <a:rPr lang="en-US" altLang="zh-CN" b="0" i="1" smtClean="0">
                                    <a:latin typeface="Cambria Math"/>
                                  </a:rPr>
                                  <m:t>−</m:t>
                                </m:r>
                                <m:sSub>
                                  <m:sSubPr>
                                    <m:ctrlPr>
                                      <a:rPr lang="en-US" altLang="zh-CN" i="1">
                                        <a:latin typeface="Cambria Math" panose="02040503050406030204" pitchFamily="18" charset="0"/>
                                      </a:rPr>
                                    </m:ctrlPr>
                                  </m:sSubPr>
                                  <m:e>
                                    <m:acc>
                                      <m:accPr>
                                        <m:chr m:val="̂"/>
                                        <m:ctrlPr>
                                          <a:rPr lang="zh-CN" altLang="en-US" i="1">
                                            <a:latin typeface="Cambria Math" panose="02040503050406030204" pitchFamily="18" charset="0"/>
                                          </a:rPr>
                                        </m:ctrlPr>
                                      </m:accPr>
                                      <m:e>
                                        <m:r>
                                          <a:rPr lang="zh-CN" altLang="en-US" i="1">
                                            <a:latin typeface="Cambria Math"/>
                                          </a:rPr>
                                          <m:t>𝛽</m:t>
                                        </m:r>
                                      </m:e>
                                    </m:acc>
                                  </m:e>
                                  <m:sub>
                                    <m:r>
                                      <a:rPr lang="en-US" altLang="zh-CN" b="0" i="1" smtClean="0">
                                        <a:latin typeface="Cambria Math"/>
                                      </a:rPr>
                                      <m:t>1</m:t>
                                    </m:r>
                                  </m:sub>
                                </m:sSub>
                                <m:sSub>
                                  <m:sSubPr>
                                    <m:ctrlPr>
                                      <a:rPr lang="en-US" altLang="zh-CN" i="1" smtClean="0">
                                        <a:latin typeface="Cambria Math" panose="02040503050406030204" pitchFamily="18" charset="0"/>
                                      </a:rPr>
                                    </m:ctrlPr>
                                  </m:sSubPr>
                                  <m:e>
                                    <m:r>
                                      <a:rPr lang="en-US" altLang="zh-CN" b="0" i="1" smtClean="0">
                                        <a:latin typeface="Cambria Math"/>
                                      </a:rPr>
                                      <m:t>𝑥</m:t>
                                    </m:r>
                                  </m:e>
                                  <m:sub>
                                    <m:r>
                                      <a:rPr lang="en-US" altLang="zh-CN" b="0" i="1" smtClean="0">
                                        <a:latin typeface="Cambria Math"/>
                                      </a:rPr>
                                      <m:t>𝑖</m:t>
                                    </m:r>
                                  </m:sub>
                                </m:sSub>
                                <m:r>
                                  <a:rPr lang="en-US" altLang="zh-CN" b="0" i="1" smtClean="0">
                                    <a:latin typeface="Cambria Math"/>
                                  </a:rPr>
                                  <m:t>)</m:t>
                                </m:r>
                              </m:e>
                              <m:sup>
                                <m:r>
                                  <a:rPr lang="en-US" altLang="zh-CN" b="0" i="1" smtClean="0">
                                    <a:latin typeface="Cambria Math"/>
                                  </a:rPr>
                                  <m:t>2</m:t>
                                </m:r>
                              </m:sup>
                            </m:sSup>
                          </m:e>
                        </m:nary>
                      </m:num>
                      <m:den>
                        <m:nary>
                          <m:naryPr>
                            <m:chr m:val="∑"/>
                            <m:subHide m:val="on"/>
                            <m:supHide m:val="on"/>
                            <m:ctrlPr>
                              <a:rPr lang="en-US" altLang="zh-CN" b="0" i="1" smtClean="0">
                                <a:latin typeface="Cambria Math" panose="02040503050406030204" pitchFamily="18" charset="0"/>
                              </a:rPr>
                            </m:ctrlPr>
                          </m:naryPr>
                          <m:sub/>
                          <m:sup/>
                          <m:e>
                            <m:sSup>
                              <m:sSupPr>
                                <m:ctrlPr>
                                  <a:rPr lang="en-US" altLang="zh-CN" b="0" i="1" smtClean="0">
                                    <a:latin typeface="Cambria Math" panose="02040503050406030204" pitchFamily="18" charset="0"/>
                                  </a:rPr>
                                </m:ctrlPr>
                              </m:sSupPr>
                              <m:e>
                                <m:r>
                                  <a:rPr lang="en-US" altLang="zh-CN" b="0" i="1" smtClean="0">
                                    <a:latin typeface="Cambria Math"/>
                                  </a:rPr>
                                  <m:t>(</m:t>
                                </m:r>
                                <m:sSub>
                                  <m:sSubPr>
                                    <m:ctrlPr>
                                      <a:rPr lang="en-US" altLang="zh-CN" b="0" i="1" smtClean="0">
                                        <a:latin typeface="Cambria Math" panose="02040503050406030204" pitchFamily="18" charset="0"/>
                                      </a:rPr>
                                    </m:ctrlPr>
                                  </m:sSubPr>
                                  <m:e>
                                    <m:r>
                                      <a:rPr lang="en-US" altLang="zh-CN" b="0" i="1" smtClean="0">
                                        <a:latin typeface="Cambria Math"/>
                                      </a:rPr>
                                      <m:t>𝑥</m:t>
                                    </m:r>
                                  </m:e>
                                  <m:sub>
                                    <m:r>
                                      <a:rPr lang="en-US" altLang="zh-CN" b="0" i="1" smtClean="0">
                                        <a:latin typeface="Cambria Math"/>
                                      </a:rPr>
                                      <m:t>𝑖</m:t>
                                    </m:r>
                                  </m:sub>
                                </m:sSub>
                                <m:r>
                                  <a:rPr lang="en-US" altLang="zh-CN" b="0" i="1" smtClean="0">
                                    <a:latin typeface="Cambria Math"/>
                                  </a:rPr>
                                  <m:t>−</m:t>
                                </m:r>
                                <m:f>
                                  <m:fPr>
                                    <m:ctrlPr>
                                      <a:rPr lang="en-US" altLang="zh-CN" b="0" i="1" smtClean="0">
                                        <a:latin typeface="Cambria Math" panose="02040503050406030204" pitchFamily="18" charset="0"/>
                                      </a:rPr>
                                    </m:ctrlPr>
                                  </m:fPr>
                                  <m:num>
                                    <m:r>
                                      <a:rPr lang="en-US" altLang="zh-CN" b="0" i="1" smtClean="0">
                                        <a:latin typeface="Cambria Math"/>
                                      </a:rPr>
                                      <m:t>1</m:t>
                                    </m:r>
                                  </m:num>
                                  <m:den>
                                    <m:r>
                                      <a:rPr lang="en-US" altLang="zh-CN" b="0" i="1" smtClean="0">
                                        <a:latin typeface="Cambria Math"/>
                                      </a:rPr>
                                      <m:t>𝑛</m:t>
                                    </m:r>
                                  </m:den>
                                </m:f>
                                <m:nary>
                                  <m:naryPr>
                                    <m:chr m:val="∑"/>
                                    <m:subHide m:val="on"/>
                                    <m:supHide m:val="on"/>
                                    <m:ctrlPr>
                                      <a:rPr lang="en-US" altLang="zh-CN" b="0" i="1" smtClean="0">
                                        <a:latin typeface="Cambria Math" panose="02040503050406030204" pitchFamily="18" charset="0"/>
                                      </a:rPr>
                                    </m:ctrlPr>
                                  </m:naryPr>
                                  <m:sub/>
                                  <m:sup/>
                                  <m:e>
                                    <m:sSub>
                                      <m:sSubPr>
                                        <m:ctrlPr>
                                          <a:rPr lang="en-US" altLang="zh-CN" b="0" i="1" smtClean="0">
                                            <a:latin typeface="Cambria Math" panose="02040503050406030204" pitchFamily="18" charset="0"/>
                                          </a:rPr>
                                        </m:ctrlPr>
                                      </m:sSubPr>
                                      <m:e>
                                        <m:r>
                                          <a:rPr lang="en-US" altLang="zh-CN" b="0" i="1" smtClean="0">
                                            <a:latin typeface="Cambria Math"/>
                                          </a:rPr>
                                          <m:t>𝑥</m:t>
                                        </m:r>
                                      </m:e>
                                      <m:sub>
                                        <m:r>
                                          <a:rPr lang="en-US" altLang="zh-CN" b="0" i="1" smtClean="0">
                                            <a:latin typeface="Cambria Math"/>
                                          </a:rPr>
                                          <m:t>𝑖</m:t>
                                        </m:r>
                                      </m:sub>
                                    </m:sSub>
                                  </m:e>
                                </m:nary>
                                <m:r>
                                  <a:rPr lang="en-US" altLang="zh-CN" b="0" i="1" smtClean="0">
                                    <a:latin typeface="Cambria Math"/>
                                  </a:rPr>
                                  <m:t>)</m:t>
                                </m:r>
                              </m:e>
                              <m:sup>
                                <m:r>
                                  <a:rPr lang="en-US" altLang="zh-CN" b="0" i="1" smtClean="0">
                                    <a:latin typeface="Cambria Math"/>
                                  </a:rPr>
                                  <m:t>2</m:t>
                                </m:r>
                              </m:sup>
                            </m:sSup>
                          </m:e>
                        </m:nary>
                      </m:den>
                    </m:f>
                  </m:oMath>
                </a14:m>
                <a:endParaRPr lang="en-US" altLang="zh-CN" dirty="0" smtClean="0"/>
              </a:p>
              <a:p>
                <a:r>
                  <a:rPr lang="zh-CN" altLang="en-US" dirty="0"/>
                  <a:t>并</a:t>
                </a:r>
                <a:r>
                  <a:rPr lang="zh-CN" altLang="en-US" dirty="0" smtClean="0"/>
                  <a:t>有</a:t>
                </a:r>
                <a:r>
                  <a:rPr lang="zh-CN" altLang="en-US" dirty="0"/>
                  <a:t>：</a:t>
                </a:r>
                <a14:m>
                  <m:oMath xmlns:m="http://schemas.openxmlformats.org/officeDocument/2006/math">
                    <m:f>
                      <m:fPr>
                        <m:ctrlPr>
                          <a:rPr lang="en-US" altLang="zh-CN" i="1" smtClean="0">
                            <a:latin typeface="Cambria Math" panose="02040503050406030204" pitchFamily="18" charset="0"/>
                          </a:rPr>
                        </m:ctrlPr>
                      </m:fPr>
                      <m:num>
                        <m:sSub>
                          <m:sSubPr>
                            <m:ctrlPr>
                              <a:rPr lang="en-US" altLang="zh-CN" i="1">
                                <a:latin typeface="Cambria Math" panose="02040503050406030204" pitchFamily="18" charset="0"/>
                              </a:rPr>
                            </m:ctrlPr>
                          </m:sSubPr>
                          <m:e>
                            <m:acc>
                              <m:accPr>
                                <m:chr m:val="̂"/>
                                <m:ctrlPr>
                                  <a:rPr lang="zh-CN" altLang="en-US" i="1">
                                    <a:latin typeface="Cambria Math" panose="02040503050406030204" pitchFamily="18" charset="0"/>
                                  </a:rPr>
                                </m:ctrlPr>
                              </m:accPr>
                              <m:e>
                                <m:r>
                                  <a:rPr lang="zh-CN" altLang="en-US" i="1">
                                    <a:latin typeface="Cambria Math"/>
                                  </a:rPr>
                                  <m:t>𝛽</m:t>
                                </m:r>
                              </m:e>
                            </m:acc>
                          </m:e>
                          <m:sub>
                            <m:r>
                              <a:rPr lang="en-US" altLang="zh-CN" b="0" i="1" smtClean="0">
                                <a:latin typeface="Cambria Math"/>
                              </a:rPr>
                              <m:t>1</m:t>
                            </m:r>
                          </m:sub>
                        </m:sSub>
                        <m:r>
                          <a:rPr lang="en-US" altLang="zh-CN" b="0" i="1" smtClean="0">
                            <a:latin typeface="Cambria Math"/>
                          </a:rPr>
                          <m:t>−</m:t>
                        </m:r>
                        <m:sSub>
                          <m:sSubPr>
                            <m:ctrlPr>
                              <a:rPr lang="en-US" altLang="zh-CN" b="0" i="1" smtClean="0">
                                <a:latin typeface="Cambria Math" panose="02040503050406030204" pitchFamily="18" charset="0"/>
                              </a:rPr>
                            </m:ctrlPr>
                          </m:sSubPr>
                          <m:e>
                            <m:r>
                              <a:rPr lang="zh-CN" altLang="en-US" b="0" i="1" smtClean="0">
                                <a:latin typeface="Cambria Math"/>
                              </a:rPr>
                              <m:t>𝛽</m:t>
                            </m:r>
                          </m:e>
                          <m:sub>
                            <m:r>
                              <a:rPr lang="en-US" altLang="zh-CN" b="0" i="1" smtClean="0">
                                <a:latin typeface="Cambria Math"/>
                              </a:rPr>
                              <m:t>1</m:t>
                            </m:r>
                          </m:sub>
                        </m:sSub>
                      </m:num>
                      <m:den>
                        <m:rad>
                          <m:radPr>
                            <m:degHide m:val="on"/>
                            <m:ctrlPr>
                              <a:rPr lang="en-US" altLang="zh-CN" i="1" smtClean="0">
                                <a:latin typeface="Cambria Math" panose="02040503050406030204" pitchFamily="18" charset="0"/>
                              </a:rPr>
                            </m:ctrlPr>
                          </m:radPr>
                          <m:deg/>
                          <m:e>
                            <m:acc>
                              <m:accPr>
                                <m:chr m:val="̂"/>
                                <m:ctrlPr>
                                  <a:rPr lang="en-US" altLang="zh-CN" i="1">
                                    <a:latin typeface="Cambria Math" panose="02040503050406030204" pitchFamily="18" charset="0"/>
                                  </a:rPr>
                                </m:ctrlPr>
                              </m:accPr>
                              <m:e>
                                <m:r>
                                  <a:rPr lang="en-US" altLang="zh-CN" i="1">
                                    <a:latin typeface="Cambria Math"/>
                                  </a:rPr>
                                  <m:t>𝑉</m:t>
                                </m:r>
                              </m:e>
                            </m:acc>
                            <m:d>
                              <m:dPr>
                                <m:ctrlPr>
                                  <a:rPr lang="en-US" altLang="zh-CN" i="1">
                                    <a:latin typeface="Cambria Math" panose="02040503050406030204" pitchFamily="18" charset="0"/>
                                  </a:rPr>
                                </m:ctrlPr>
                              </m:dPr>
                              <m:e>
                                <m:sSub>
                                  <m:sSubPr>
                                    <m:ctrlPr>
                                      <a:rPr lang="en-US" altLang="zh-CN" i="1">
                                        <a:latin typeface="Cambria Math" panose="02040503050406030204" pitchFamily="18" charset="0"/>
                                      </a:rPr>
                                    </m:ctrlPr>
                                  </m:sSubPr>
                                  <m:e>
                                    <m:acc>
                                      <m:accPr>
                                        <m:chr m:val="̂"/>
                                        <m:ctrlPr>
                                          <a:rPr lang="zh-CN" altLang="en-US" i="1">
                                            <a:latin typeface="Cambria Math" panose="02040503050406030204" pitchFamily="18" charset="0"/>
                                          </a:rPr>
                                        </m:ctrlPr>
                                      </m:accPr>
                                      <m:e>
                                        <m:r>
                                          <a:rPr lang="zh-CN" altLang="en-US" i="1">
                                            <a:latin typeface="Cambria Math"/>
                                          </a:rPr>
                                          <m:t>𝛽</m:t>
                                        </m:r>
                                      </m:e>
                                    </m:acc>
                                  </m:e>
                                  <m:sub>
                                    <m:r>
                                      <a:rPr lang="en-US" altLang="zh-CN" i="1">
                                        <a:latin typeface="Cambria Math"/>
                                      </a:rPr>
                                      <m:t>1</m:t>
                                    </m:r>
                                  </m:sub>
                                </m:sSub>
                              </m:e>
                            </m:d>
                          </m:e>
                        </m:rad>
                      </m:den>
                    </m:f>
                    <m:r>
                      <a:rPr lang="en-US" altLang="zh-CN" b="0" i="1" smtClean="0">
                        <a:latin typeface="Cambria Math"/>
                      </a:rPr>
                      <m:t>~</m:t>
                    </m:r>
                    <m:r>
                      <a:rPr lang="en-US" altLang="zh-CN" b="0" i="1" smtClean="0">
                        <a:latin typeface="Cambria Math"/>
                      </a:rPr>
                      <m:t>𝑡</m:t>
                    </m:r>
                    <m:r>
                      <a:rPr lang="en-US" altLang="zh-CN" b="0" i="1" smtClean="0">
                        <a:latin typeface="Cambria Math"/>
                      </a:rPr>
                      <m:t>(</m:t>
                    </m:r>
                    <m:r>
                      <a:rPr lang="en-US" altLang="zh-CN" b="0" i="1" smtClean="0">
                        <a:latin typeface="Cambria Math"/>
                      </a:rPr>
                      <m:t>𝑛</m:t>
                    </m:r>
                    <m:r>
                      <a:rPr lang="en-US" altLang="zh-CN" b="0" i="1" smtClean="0">
                        <a:latin typeface="Cambria Math"/>
                      </a:rPr>
                      <m:t>−2)</m:t>
                    </m:r>
                  </m:oMath>
                </a14:m>
                <a:r>
                  <a:rPr lang="zh-CN" altLang="en-US" dirty="0" smtClean="0"/>
                  <a:t>，从而构造</a:t>
                </a:r>
                <a14:m>
                  <m:oMath xmlns:m="http://schemas.openxmlformats.org/officeDocument/2006/math">
                    <m:sSub>
                      <m:sSubPr>
                        <m:ctrlPr>
                          <a:rPr lang="en-US" altLang="zh-CN" i="1">
                            <a:latin typeface="Cambria Math" panose="02040503050406030204" pitchFamily="18" charset="0"/>
                          </a:rPr>
                        </m:ctrlPr>
                      </m:sSubPr>
                      <m:e>
                        <m:r>
                          <a:rPr lang="zh-CN" altLang="en-US" i="1">
                            <a:latin typeface="Cambria Math"/>
                          </a:rPr>
                          <m:t>𝛽</m:t>
                        </m:r>
                      </m:e>
                      <m:sub>
                        <m:r>
                          <a:rPr lang="en-US" altLang="zh-CN" i="1">
                            <a:latin typeface="Cambria Math"/>
                          </a:rPr>
                          <m:t>1</m:t>
                        </m:r>
                      </m:sub>
                    </m:sSub>
                  </m:oMath>
                </a14:m>
                <a:r>
                  <a:rPr lang="zh-CN" altLang="en-US" dirty="0" smtClean="0"/>
                  <a:t>的置信度为</a:t>
                </a:r>
                <a14:m>
                  <m:oMath xmlns:m="http://schemas.openxmlformats.org/officeDocument/2006/math">
                    <m:r>
                      <a:rPr lang="en-US" altLang="zh-CN" b="0" i="1" smtClean="0">
                        <a:latin typeface="Cambria Math"/>
                      </a:rPr>
                      <m:t>100</m:t>
                    </m:r>
                    <m:d>
                      <m:dPr>
                        <m:ctrlPr>
                          <a:rPr lang="en-US" altLang="zh-CN" b="0" i="1" smtClean="0">
                            <a:latin typeface="Cambria Math" panose="02040503050406030204" pitchFamily="18" charset="0"/>
                          </a:rPr>
                        </m:ctrlPr>
                      </m:dPr>
                      <m:e>
                        <m:r>
                          <a:rPr lang="en-US" altLang="zh-CN" b="0" i="1" smtClean="0">
                            <a:latin typeface="Cambria Math"/>
                          </a:rPr>
                          <m:t>1−</m:t>
                        </m:r>
                        <m:r>
                          <a:rPr lang="zh-CN" altLang="en-US" b="0" i="1" smtClean="0">
                            <a:latin typeface="Cambria Math"/>
                          </a:rPr>
                          <m:t>𝛼</m:t>
                        </m:r>
                      </m:e>
                    </m:d>
                    <m:r>
                      <a:rPr lang="en-US" altLang="zh-CN" b="0" i="1" smtClean="0">
                        <a:latin typeface="Cambria Math"/>
                      </a:rPr>
                      <m:t>%</m:t>
                    </m:r>
                  </m:oMath>
                </a14:m>
                <a:r>
                  <a:rPr lang="zh-CN" altLang="en-US" dirty="0" smtClean="0"/>
                  <a:t>的置信区间为：</a:t>
                </a:r>
                <a:endParaRPr lang="en-US" altLang="zh-CN" dirty="0" smtClean="0"/>
              </a:p>
              <a:p>
                <a:pPr/>
                <a14:m>
                  <m:oMathPara xmlns:m="http://schemas.openxmlformats.org/officeDocument/2006/math">
                    <m:oMathParaPr>
                      <m:jc m:val="left"/>
                    </m:oMathParaPr>
                    <m:oMath xmlns:m="http://schemas.openxmlformats.org/officeDocument/2006/math">
                      <m:acc>
                        <m:accPr>
                          <m:chr m:val="̂"/>
                          <m:ctrlPr>
                            <a:rPr lang="zh-CN" altLang="en-US" i="1" smtClean="0">
                              <a:latin typeface="Cambria Math" panose="02040503050406030204" pitchFamily="18" charset="0"/>
                            </a:rPr>
                          </m:ctrlPr>
                        </m:accPr>
                        <m:e>
                          <m:sSub>
                            <m:sSubPr>
                              <m:ctrlPr>
                                <a:rPr lang="en-US" altLang="zh-CN" i="1">
                                  <a:latin typeface="Cambria Math" panose="02040503050406030204" pitchFamily="18" charset="0"/>
                                </a:rPr>
                              </m:ctrlPr>
                            </m:sSubPr>
                            <m:e>
                              <m:r>
                                <a:rPr lang="zh-CN" altLang="en-US" i="1">
                                  <a:latin typeface="Cambria Math"/>
                                </a:rPr>
                                <m:t>𝛽</m:t>
                              </m:r>
                            </m:e>
                            <m:sub>
                              <m:r>
                                <a:rPr lang="en-US" altLang="zh-CN" i="1">
                                  <a:latin typeface="Cambria Math"/>
                                </a:rPr>
                                <m:t>1</m:t>
                              </m:r>
                            </m:sub>
                          </m:sSub>
                        </m:e>
                      </m:acc>
                      <m:r>
                        <a:rPr lang="en-US" altLang="zh-CN" i="1" smtClean="0">
                          <a:latin typeface="Cambria Math"/>
                          <a:ea typeface="Cambria Math"/>
                        </a:rPr>
                        <m:t>±</m:t>
                      </m:r>
                      <m:sSub>
                        <m:sSubPr>
                          <m:ctrlPr>
                            <a:rPr lang="en-US" altLang="zh-CN" i="1" smtClean="0">
                              <a:latin typeface="Cambria Math" panose="02040503050406030204" pitchFamily="18" charset="0"/>
                              <a:ea typeface="Cambria Math"/>
                            </a:rPr>
                          </m:ctrlPr>
                        </m:sSubPr>
                        <m:e>
                          <m:r>
                            <a:rPr lang="en-US" altLang="zh-CN" b="0" i="1" smtClean="0">
                              <a:latin typeface="Cambria Math"/>
                              <a:ea typeface="Cambria Math"/>
                            </a:rPr>
                            <m:t>𝑡</m:t>
                          </m:r>
                        </m:e>
                        <m:sub>
                          <m:f>
                            <m:fPr>
                              <m:ctrlPr>
                                <a:rPr lang="en-US" altLang="zh-CN" i="1" smtClean="0">
                                  <a:latin typeface="Cambria Math" panose="02040503050406030204" pitchFamily="18" charset="0"/>
                                  <a:ea typeface="Cambria Math"/>
                                </a:rPr>
                              </m:ctrlPr>
                            </m:fPr>
                            <m:num>
                              <m:r>
                                <a:rPr lang="zh-CN" altLang="en-US" i="1" smtClean="0">
                                  <a:latin typeface="Cambria Math"/>
                                  <a:ea typeface="Cambria Math"/>
                                </a:rPr>
                                <m:t>𝛼</m:t>
                              </m:r>
                            </m:num>
                            <m:den>
                              <m:r>
                                <a:rPr lang="en-US" altLang="zh-CN" b="0" i="1" smtClean="0">
                                  <a:latin typeface="Cambria Math"/>
                                  <a:ea typeface="Cambria Math"/>
                                </a:rPr>
                                <m:t>2</m:t>
                              </m:r>
                            </m:den>
                          </m:f>
                        </m:sub>
                      </m:sSub>
                      <m:r>
                        <a:rPr lang="en-US" altLang="zh-CN" b="0" i="1" smtClean="0">
                          <a:latin typeface="Cambria Math"/>
                          <a:ea typeface="Cambria Math"/>
                        </a:rPr>
                        <m:t>(</m:t>
                      </m:r>
                      <m:r>
                        <a:rPr lang="en-US" altLang="zh-CN" b="0" i="1" smtClean="0">
                          <a:latin typeface="Cambria Math"/>
                          <a:ea typeface="Cambria Math"/>
                        </a:rPr>
                        <m:t>𝑛</m:t>
                      </m:r>
                      <m:r>
                        <a:rPr lang="en-US" altLang="zh-CN" b="0" i="1" smtClean="0">
                          <a:latin typeface="Cambria Math"/>
                          <a:ea typeface="Cambria Math"/>
                        </a:rPr>
                        <m:t>−2)</m:t>
                      </m:r>
                      <m:rad>
                        <m:radPr>
                          <m:degHide m:val="on"/>
                          <m:ctrlPr>
                            <a:rPr lang="en-US" altLang="zh-CN" i="1">
                              <a:latin typeface="Cambria Math" panose="02040503050406030204" pitchFamily="18" charset="0"/>
                            </a:rPr>
                          </m:ctrlPr>
                        </m:radPr>
                        <m:deg/>
                        <m:e>
                          <m:acc>
                            <m:accPr>
                              <m:chr m:val="̂"/>
                              <m:ctrlPr>
                                <a:rPr lang="en-US" altLang="zh-CN" i="1">
                                  <a:latin typeface="Cambria Math" panose="02040503050406030204" pitchFamily="18" charset="0"/>
                                </a:rPr>
                              </m:ctrlPr>
                            </m:accPr>
                            <m:e>
                              <m:r>
                                <a:rPr lang="en-US" altLang="zh-CN" i="1">
                                  <a:latin typeface="Cambria Math"/>
                                </a:rPr>
                                <m:t>𝑉</m:t>
                              </m:r>
                            </m:e>
                          </m:acc>
                          <m:d>
                            <m:dPr>
                              <m:ctrlPr>
                                <a:rPr lang="en-US" altLang="zh-CN" i="1">
                                  <a:latin typeface="Cambria Math" panose="02040503050406030204" pitchFamily="18" charset="0"/>
                                </a:rPr>
                              </m:ctrlPr>
                            </m:dPr>
                            <m:e>
                              <m:sSub>
                                <m:sSubPr>
                                  <m:ctrlPr>
                                    <a:rPr lang="en-US" altLang="zh-CN" i="1">
                                      <a:latin typeface="Cambria Math" panose="02040503050406030204" pitchFamily="18" charset="0"/>
                                    </a:rPr>
                                  </m:ctrlPr>
                                </m:sSubPr>
                                <m:e>
                                  <m:acc>
                                    <m:accPr>
                                      <m:chr m:val="̂"/>
                                      <m:ctrlPr>
                                        <a:rPr lang="zh-CN" altLang="en-US" i="1">
                                          <a:latin typeface="Cambria Math" panose="02040503050406030204" pitchFamily="18" charset="0"/>
                                        </a:rPr>
                                      </m:ctrlPr>
                                    </m:accPr>
                                    <m:e>
                                      <m:r>
                                        <a:rPr lang="zh-CN" altLang="en-US" i="1">
                                          <a:latin typeface="Cambria Math"/>
                                        </a:rPr>
                                        <m:t>𝛽</m:t>
                                      </m:r>
                                    </m:e>
                                  </m:acc>
                                </m:e>
                                <m:sub>
                                  <m:r>
                                    <a:rPr lang="en-US" altLang="zh-CN" i="1">
                                      <a:latin typeface="Cambria Math"/>
                                    </a:rPr>
                                    <m:t>1</m:t>
                                  </m:r>
                                </m:sub>
                              </m:sSub>
                            </m:e>
                          </m:d>
                        </m:e>
                      </m:rad>
                    </m:oMath>
                  </m:oMathPara>
                </a14:m>
                <a:endParaRPr lang="zh-CN" altLang="en-US" dirty="0"/>
              </a:p>
            </p:txBody>
          </p:sp>
        </mc:Choice>
        <mc:Fallback xmlns="">
          <p:sp>
            <p:nvSpPr>
              <p:cNvPr id="3" name="内容占位符 2"/>
              <p:cNvSpPr>
                <a:spLocks noGrp="1" noRot="1" noChangeAspect="1" noMove="1" noResize="1" noEditPoints="1" noAdjustHandles="1" noChangeArrowheads="1" noChangeShapeType="1" noTextEdit="1"/>
              </p:cNvSpPr>
              <p:nvPr>
                <p:ph idx="1"/>
              </p:nvPr>
            </p:nvSpPr>
            <p:spPr>
              <a:xfrm>
                <a:off x="899592" y="1556792"/>
                <a:ext cx="8640960" cy="5184576"/>
              </a:xfrm>
              <a:blipFill rotWithShape="1">
                <a:blip r:embed="rId2"/>
                <a:stretch>
                  <a:fillRect l="-1835" b="-2703"/>
                </a:stretch>
              </a:blipFill>
            </p:spPr>
            <p:txBody>
              <a:bodyPr/>
              <a:lstStyle/>
              <a:p>
                <a:r>
                  <a:rPr lang="zh-CN" altLang="en-US">
                    <a:noFill/>
                  </a:rPr>
                  <a:t> </a:t>
                </a:r>
              </a:p>
            </p:txBody>
          </p:sp>
        </mc:Fallback>
      </mc:AlternateContent>
    </p:spTree>
    <p:extLst>
      <p:ext uri="{BB962C8B-B14F-4D97-AF65-F5344CB8AC3E}">
        <p14:creationId xmlns:p14="http://schemas.microsoft.com/office/powerpoint/2010/main" val="682836983"/>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内容占位符 2"/>
              <p:cNvSpPr>
                <a:spLocks noGrp="1"/>
              </p:cNvSpPr>
              <p:nvPr>
                <p:ph idx="1"/>
              </p:nvPr>
            </p:nvSpPr>
            <p:spPr/>
            <p:txBody>
              <a:bodyPr/>
              <a:lstStyle/>
              <a:p>
                <a:r>
                  <a:rPr lang="zh-CN" altLang="zh-CN" dirty="0" smtClean="0"/>
                  <a:t>使用</a:t>
                </a:r>
                <a:r>
                  <a:rPr lang="en-US" altLang="zh-CN" dirty="0" err="1"/>
                  <a:t>Macdonell</a:t>
                </a:r>
                <a:r>
                  <a:rPr lang="zh-CN" altLang="zh-CN" dirty="0"/>
                  <a:t>在</a:t>
                </a:r>
                <a:r>
                  <a:rPr lang="en-US" altLang="zh-CN" dirty="0"/>
                  <a:t>1901</a:t>
                </a:r>
                <a:r>
                  <a:rPr lang="zh-CN" altLang="zh-CN" dirty="0"/>
                  <a:t>年给出的数据集说明上述回归分析过程</a:t>
                </a:r>
                <a:r>
                  <a:rPr lang="zh-CN" altLang="zh-CN" dirty="0" smtClean="0"/>
                  <a:t>。</a:t>
                </a:r>
                <a:r>
                  <a:rPr lang="zh-CN" altLang="en-US" dirty="0" smtClean="0"/>
                  <a:t>从</a:t>
                </a:r>
                <a:r>
                  <a:rPr lang="zh-CN" altLang="zh-CN" dirty="0"/>
                  <a:t>中采用放回简单随机抽样方式抽取</a:t>
                </a:r>
                <a:r>
                  <a:rPr lang="en-US" altLang="zh-CN" dirty="0"/>
                  <a:t>200</a:t>
                </a:r>
                <a:r>
                  <a:rPr lang="zh-CN" altLang="zh-CN" dirty="0"/>
                  <a:t>条记录，</a:t>
                </a:r>
                <a:r>
                  <a:rPr lang="zh-CN" altLang="zh-CN" dirty="0" smtClean="0"/>
                  <a:t>利用</a:t>
                </a:r>
                <a:r>
                  <a:rPr lang="zh-CN" altLang="en-US" dirty="0" smtClean="0"/>
                  <a:t>上</a:t>
                </a:r>
                <a:r>
                  <a:rPr lang="zh-CN" altLang="zh-CN" dirty="0" smtClean="0"/>
                  <a:t>式拟合</a:t>
                </a:r>
                <a:r>
                  <a:rPr lang="zh-CN" altLang="zh-CN" dirty="0"/>
                  <a:t>身高关于左中指长度的回归方程</a:t>
                </a:r>
                <a:r>
                  <a:rPr lang="zh-CN" altLang="zh-CN" dirty="0" smtClean="0"/>
                  <a:t>如下</a:t>
                </a:r>
                <a:r>
                  <a:rPr lang="zh-CN" altLang="en-US" dirty="0" smtClean="0"/>
                  <a:t>：</a:t>
                </a:r>
                <a:endParaRPr lang="en-US" altLang="zh-CN" b="0" i="1" dirty="0" smtClean="0">
                  <a:latin typeface="Cambria Math"/>
                </a:endParaRPr>
              </a:p>
              <a:p>
                <a:pPr/>
                <a14:m>
                  <m:oMathPara xmlns:m="http://schemas.openxmlformats.org/officeDocument/2006/math">
                    <m:oMathParaPr>
                      <m:jc m:val="centerGroup"/>
                    </m:oMathParaPr>
                    <m:oMath xmlns:m="http://schemas.openxmlformats.org/officeDocument/2006/math">
                      <m:r>
                        <a:rPr lang="en-US" altLang="zh-CN" b="0" i="1" smtClean="0">
                          <a:latin typeface="Cambria Math"/>
                        </a:rPr>
                        <m:t>𝑦</m:t>
                      </m:r>
                      <m:r>
                        <a:rPr lang="en-US" altLang="zh-CN" b="0" i="1" smtClean="0">
                          <a:latin typeface="Cambria Math"/>
                        </a:rPr>
                        <m:t>=30.32+3.05</m:t>
                      </m:r>
                      <m:r>
                        <a:rPr lang="en-US" altLang="zh-CN" b="0" i="1" smtClean="0">
                          <a:latin typeface="Cambria Math"/>
                        </a:rPr>
                        <m:t>𝑥</m:t>
                      </m:r>
                    </m:oMath>
                  </m:oMathPara>
                </a14:m>
                <a:endParaRPr lang="zh-CN" altLang="en-US" dirty="0"/>
              </a:p>
            </p:txBody>
          </p:sp>
        </mc:Choice>
        <mc:Fallback xmlns="">
          <p:sp>
            <p:nvSpPr>
              <p:cNvPr id="3" name="内容占位符 2"/>
              <p:cNvSpPr>
                <a:spLocks noGrp="1" noRot="1" noChangeAspect="1" noMove="1" noResize="1" noEditPoints="1" noAdjustHandles="1" noChangeArrowheads="1" noChangeShapeType="1" noTextEdit="1"/>
              </p:cNvSpPr>
              <p:nvPr>
                <p:ph idx="1"/>
              </p:nvPr>
            </p:nvSpPr>
            <p:spPr>
              <a:blipFill rotWithShape="1">
                <a:blip r:embed="rId2"/>
                <a:stretch>
                  <a:fillRect l="-1961" t="-2222" r="-1804"/>
                </a:stretch>
              </a:blipFill>
            </p:spPr>
            <p:txBody>
              <a:bodyPr/>
              <a:lstStyle/>
              <a:p>
                <a:r>
                  <a:rPr lang="zh-CN" altLang="en-US">
                    <a:noFill/>
                  </a:rPr>
                  <a:t> </a:t>
                </a:r>
              </a:p>
            </p:txBody>
          </p:sp>
        </mc:Fallback>
      </mc:AlternateContent>
    </p:spTree>
    <p:extLst>
      <p:ext uri="{BB962C8B-B14F-4D97-AF65-F5344CB8AC3E}">
        <p14:creationId xmlns:p14="http://schemas.microsoft.com/office/powerpoint/2010/main" val="830800291"/>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内容占位符 2"/>
              <p:cNvSpPr>
                <a:spLocks noGrp="1"/>
              </p:cNvSpPr>
              <p:nvPr>
                <p:ph idx="1"/>
              </p:nvPr>
            </p:nvSpPr>
            <p:spPr>
              <a:xfrm>
                <a:off x="1182688" y="2017712"/>
                <a:ext cx="7772400" cy="4840288"/>
              </a:xfrm>
            </p:spPr>
            <p:txBody>
              <a:bodyPr/>
              <a:lstStyle/>
              <a:p>
                <a:r>
                  <a:rPr lang="zh-CN" altLang="zh-CN" dirty="0" smtClean="0"/>
                  <a:t>现在假如采用不等概率抽样从原数据集中抽取</a:t>
                </a:r>
                <a:r>
                  <a:rPr lang="en-US" altLang="zh-CN" dirty="0"/>
                  <a:t>200</a:t>
                </a:r>
                <a:r>
                  <a:rPr lang="zh-CN" altLang="zh-CN" dirty="0"/>
                  <a:t>条记录，各条记录的入样概率如表</a:t>
                </a:r>
                <a:r>
                  <a:rPr lang="en-US" altLang="zh-CN" dirty="0" smtClean="0"/>
                  <a:t>8</a:t>
                </a:r>
                <a:r>
                  <a:rPr lang="zh-CN" altLang="zh-CN" dirty="0" smtClean="0"/>
                  <a:t>所示</a:t>
                </a:r>
                <a:r>
                  <a:rPr lang="en-US" altLang="zh-CN" dirty="0" smtClean="0"/>
                  <a:t>:</a:t>
                </a:r>
              </a:p>
              <a:p>
                <a:endParaRPr lang="en-US" altLang="zh-CN" dirty="0"/>
              </a:p>
              <a:p>
                <a:endParaRPr lang="en-US" altLang="zh-CN" dirty="0" smtClean="0"/>
              </a:p>
              <a:p>
                <a:r>
                  <a:rPr lang="zh-CN" altLang="en-US" dirty="0" smtClean="0"/>
                  <a:t>仍然利用前面的估计式得到的拟合方程如下：</a:t>
                </a:r>
                <a14:m>
                  <m:oMath xmlns:m="http://schemas.openxmlformats.org/officeDocument/2006/math">
                    <m:r>
                      <a:rPr lang="en-US" altLang="zh-CN" b="0" i="1" smtClean="0">
                        <a:latin typeface="Cambria Math"/>
                      </a:rPr>
                      <m:t>𝑦</m:t>
                    </m:r>
                    <m:r>
                      <a:rPr lang="en-US" altLang="zh-CN" b="0" i="1" smtClean="0">
                        <a:latin typeface="Cambria Math"/>
                      </a:rPr>
                      <m:t>=43.41+1.79</m:t>
                    </m:r>
                    <m:r>
                      <a:rPr lang="en-US" altLang="zh-CN" b="0" i="1" smtClean="0">
                        <a:latin typeface="Cambria Math"/>
                      </a:rPr>
                      <m:t>𝑥</m:t>
                    </m:r>
                  </m:oMath>
                </a14:m>
                <a:endParaRPr lang="en-US" altLang="zh-CN" dirty="0" smtClean="0"/>
              </a:p>
              <a:p>
                <a:r>
                  <a:rPr lang="zh-CN" altLang="en-US" dirty="0"/>
                  <a:t>两</a:t>
                </a:r>
                <a:r>
                  <a:rPr lang="zh-CN" altLang="en-US" dirty="0" smtClean="0"/>
                  <a:t>次的结果差异很大，原因在于样本性质不同。</a:t>
                </a:r>
                <a:endParaRPr lang="zh-CN" altLang="zh-CN" dirty="0"/>
              </a:p>
              <a:p>
                <a:endParaRPr lang="zh-CN" altLang="en-US" dirty="0"/>
              </a:p>
            </p:txBody>
          </p:sp>
        </mc:Choice>
        <mc:Fallback xmlns="">
          <p:sp>
            <p:nvSpPr>
              <p:cNvPr id="3" name="内容占位符 2"/>
              <p:cNvSpPr>
                <a:spLocks noGrp="1" noRot="1" noChangeAspect="1" noMove="1" noResize="1" noEditPoints="1" noAdjustHandles="1" noChangeArrowheads="1" noChangeShapeType="1" noTextEdit="1"/>
              </p:cNvSpPr>
              <p:nvPr>
                <p:ph idx="1"/>
              </p:nvPr>
            </p:nvSpPr>
            <p:spPr>
              <a:xfrm>
                <a:off x="1182688" y="2017712"/>
                <a:ext cx="7772400" cy="4840288"/>
              </a:xfrm>
              <a:blipFill rotWithShape="1">
                <a:blip r:embed="rId2"/>
                <a:stretch>
                  <a:fillRect l="-1961" t="-1637" b="-4534"/>
                </a:stretch>
              </a:blipFill>
            </p:spPr>
            <p:txBody>
              <a:bodyPr/>
              <a:lstStyle/>
              <a:p>
                <a:r>
                  <a:rPr lang="zh-CN" altLang="en-US">
                    <a:noFill/>
                  </a:rPr>
                  <a:t> </a:t>
                </a:r>
              </a:p>
            </p:txBody>
          </p:sp>
        </mc:Fallback>
      </mc:AlternateContent>
      <p:graphicFrame>
        <p:nvGraphicFramePr>
          <p:cNvPr id="4" name="表格 3"/>
          <p:cNvGraphicFramePr>
            <a:graphicFrameLocks noGrp="1"/>
          </p:cNvGraphicFramePr>
          <p:nvPr>
            <p:extLst>
              <p:ext uri="{D42A27DB-BD31-4B8C-83A1-F6EECF244321}">
                <p14:modId xmlns:p14="http://schemas.microsoft.com/office/powerpoint/2010/main" val="744671127"/>
              </p:ext>
            </p:extLst>
          </p:nvPr>
        </p:nvGraphicFramePr>
        <p:xfrm>
          <a:off x="1182688" y="3645024"/>
          <a:ext cx="7772400" cy="913197"/>
        </p:xfrm>
        <a:graphic>
          <a:graphicData uri="http://schemas.openxmlformats.org/drawingml/2006/table">
            <a:tbl>
              <a:tblPr firstRow="1" firstCol="1" lastRow="1" lastCol="1" bandRow="1" bandCol="1">
                <a:tableStyleId>{5C22544A-7EE6-4342-B048-85BDC9FD1C3A}</a:tableStyleId>
              </a:tblPr>
              <a:tblGrid>
                <a:gridCol w="1295400"/>
                <a:gridCol w="1295400"/>
                <a:gridCol w="1295400"/>
                <a:gridCol w="1295400"/>
                <a:gridCol w="1295400"/>
                <a:gridCol w="1295400"/>
              </a:tblGrid>
              <a:tr h="455797">
                <a:tc>
                  <a:txBody>
                    <a:bodyPr/>
                    <a:lstStyle/>
                    <a:p>
                      <a:pPr algn="ctr">
                        <a:lnSpc>
                          <a:spcPct val="150000"/>
                        </a:lnSpc>
                        <a:spcAft>
                          <a:spcPts val="0"/>
                        </a:spcAft>
                      </a:pPr>
                      <a:r>
                        <a:rPr lang="zh-CN" sz="1800" kern="100" dirty="0">
                          <a:effectLst/>
                        </a:rPr>
                        <a:t>身高（英寸）</a:t>
                      </a:r>
                      <a:r>
                        <a:rPr lang="en-US" sz="1800" kern="100" dirty="0">
                          <a:effectLst/>
                        </a:rPr>
                        <a:t> </a:t>
                      </a:r>
                      <a:endParaRPr lang="zh-CN" sz="1800" kern="100" dirty="0">
                        <a:effectLst/>
                        <a:latin typeface="Times New Roman"/>
                        <a:ea typeface="宋体"/>
                      </a:endParaRPr>
                    </a:p>
                  </a:txBody>
                  <a:tcPr marL="68580" marR="68580" marT="0" marB="0"/>
                </a:tc>
                <a:tc>
                  <a:txBody>
                    <a:bodyPr/>
                    <a:lstStyle/>
                    <a:p>
                      <a:pPr algn="ctr">
                        <a:lnSpc>
                          <a:spcPct val="150000"/>
                        </a:lnSpc>
                        <a:spcAft>
                          <a:spcPts val="0"/>
                        </a:spcAft>
                      </a:pPr>
                      <a:r>
                        <a:rPr lang="en-US" sz="1800" kern="100" dirty="0">
                          <a:effectLst/>
                        </a:rPr>
                        <a:t>68</a:t>
                      </a:r>
                      <a:r>
                        <a:rPr lang="zh-CN" sz="1800" kern="100" dirty="0">
                          <a:effectLst/>
                        </a:rPr>
                        <a:t>或以上</a:t>
                      </a:r>
                      <a:endParaRPr lang="zh-CN" sz="1800" kern="100" dirty="0">
                        <a:effectLst/>
                        <a:latin typeface="Times New Roman"/>
                        <a:ea typeface="宋体"/>
                      </a:endParaRPr>
                    </a:p>
                  </a:txBody>
                  <a:tcPr marL="68580" marR="68580" marT="0" marB="0"/>
                </a:tc>
                <a:tc>
                  <a:txBody>
                    <a:bodyPr/>
                    <a:lstStyle/>
                    <a:p>
                      <a:pPr algn="ctr">
                        <a:lnSpc>
                          <a:spcPct val="150000"/>
                        </a:lnSpc>
                        <a:spcAft>
                          <a:spcPts val="0"/>
                        </a:spcAft>
                      </a:pPr>
                      <a:r>
                        <a:rPr lang="en-US" sz="1800" kern="100">
                          <a:effectLst/>
                        </a:rPr>
                        <a:t>67</a:t>
                      </a:r>
                      <a:endParaRPr lang="zh-CN" sz="1800" kern="100">
                        <a:effectLst/>
                        <a:latin typeface="Times New Roman"/>
                        <a:ea typeface="宋体"/>
                      </a:endParaRPr>
                    </a:p>
                  </a:txBody>
                  <a:tcPr marL="68580" marR="68580" marT="0" marB="0"/>
                </a:tc>
                <a:tc>
                  <a:txBody>
                    <a:bodyPr/>
                    <a:lstStyle/>
                    <a:p>
                      <a:pPr algn="ctr">
                        <a:lnSpc>
                          <a:spcPct val="150000"/>
                        </a:lnSpc>
                        <a:spcAft>
                          <a:spcPts val="0"/>
                        </a:spcAft>
                      </a:pPr>
                      <a:r>
                        <a:rPr lang="en-US" sz="1800" kern="100">
                          <a:effectLst/>
                        </a:rPr>
                        <a:t>66</a:t>
                      </a:r>
                      <a:endParaRPr lang="zh-CN" sz="1800" kern="100">
                        <a:effectLst/>
                        <a:latin typeface="Times New Roman"/>
                        <a:ea typeface="宋体"/>
                      </a:endParaRPr>
                    </a:p>
                  </a:txBody>
                  <a:tcPr marL="68580" marR="68580" marT="0" marB="0"/>
                </a:tc>
                <a:tc>
                  <a:txBody>
                    <a:bodyPr/>
                    <a:lstStyle/>
                    <a:p>
                      <a:pPr algn="ctr">
                        <a:lnSpc>
                          <a:spcPct val="150000"/>
                        </a:lnSpc>
                        <a:spcAft>
                          <a:spcPts val="0"/>
                        </a:spcAft>
                      </a:pPr>
                      <a:r>
                        <a:rPr lang="en-US" sz="1800" kern="100">
                          <a:effectLst/>
                        </a:rPr>
                        <a:t>65</a:t>
                      </a:r>
                      <a:endParaRPr lang="zh-CN" sz="1800" kern="100">
                        <a:effectLst/>
                        <a:latin typeface="Times New Roman"/>
                        <a:ea typeface="宋体"/>
                      </a:endParaRPr>
                    </a:p>
                  </a:txBody>
                  <a:tcPr marL="68580" marR="68580" marT="0" marB="0"/>
                </a:tc>
                <a:tc>
                  <a:txBody>
                    <a:bodyPr/>
                    <a:lstStyle/>
                    <a:p>
                      <a:pPr algn="ctr">
                        <a:lnSpc>
                          <a:spcPct val="150000"/>
                        </a:lnSpc>
                        <a:spcAft>
                          <a:spcPts val="0"/>
                        </a:spcAft>
                      </a:pPr>
                      <a:r>
                        <a:rPr lang="en-US" sz="1800" kern="100">
                          <a:effectLst/>
                        </a:rPr>
                        <a:t>64</a:t>
                      </a:r>
                      <a:r>
                        <a:rPr lang="zh-CN" sz="1800" kern="100">
                          <a:effectLst/>
                        </a:rPr>
                        <a:t>或以下</a:t>
                      </a:r>
                      <a:endParaRPr lang="zh-CN" sz="1800" kern="100">
                        <a:effectLst/>
                        <a:latin typeface="Times New Roman"/>
                        <a:ea typeface="宋体"/>
                      </a:endParaRPr>
                    </a:p>
                  </a:txBody>
                  <a:tcPr marL="68580" marR="68580" marT="0" marB="0"/>
                </a:tc>
              </a:tr>
              <a:tr h="457400">
                <a:tc>
                  <a:txBody>
                    <a:bodyPr/>
                    <a:lstStyle/>
                    <a:p>
                      <a:pPr algn="ctr">
                        <a:lnSpc>
                          <a:spcPct val="150000"/>
                        </a:lnSpc>
                        <a:spcAft>
                          <a:spcPts val="0"/>
                        </a:spcAft>
                      </a:pPr>
                      <a:r>
                        <a:rPr lang="zh-CN" sz="1800" kern="100" dirty="0">
                          <a:effectLst/>
                        </a:rPr>
                        <a:t>入样概率</a:t>
                      </a:r>
                      <a:r>
                        <a:rPr lang="en-US" sz="1800" kern="100" dirty="0">
                          <a:effectLst/>
                        </a:rPr>
                        <a:t> </a:t>
                      </a:r>
                      <a:endParaRPr lang="zh-CN" sz="1800" kern="100" dirty="0">
                        <a:effectLst/>
                        <a:latin typeface="Times New Roman"/>
                        <a:ea typeface="宋体"/>
                      </a:endParaRPr>
                    </a:p>
                  </a:txBody>
                  <a:tcPr marL="68580" marR="68580" marT="0" marB="0"/>
                </a:tc>
                <a:tc>
                  <a:txBody>
                    <a:bodyPr/>
                    <a:lstStyle/>
                    <a:p>
                      <a:pPr algn="ctr">
                        <a:lnSpc>
                          <a:spcPct val="150000"/>
                        </a:lnSpc>
                        <a:spcAft>
                          <a:spcPts val="0"/>
                        </a:spcAft>
                      </a:pPr>
                      <a:r>
                        <a:rPr lang="en-US" sz="1800" kern="100" dirty="0" smtClean="0">
                          <a:effectLst/>
                          <a:latin typeface="Times New Roman"/>
                          <a:ea typeface="宋体"/>
                        </a:rPr>
                        <a:t>a</a:t>
                      </a:r>
                      <a:endParaRPr lang="en-US" sz="1800" kern="100" dirty="0">
                        <a:effectLst/>
                        <a:latin typeface="Times New Roman"/>
                        <a:ea typeface="宋体"/>
                      </a:endParaRPr>
                    </a:p>
                  </a:txBody>
                  <a:tcPr marL="68580" marR="68580" marT="0" marB="0"/>
                </a:tc>
                <a:tc>
                  <a:txBody>
                    <a:bodyPr/>
                    <a:lstStyle/>
                    <a:p>
                      <a:pPr algn="ctr">
                        <a:lnSpc>
                          <a:spcPct val="150000"/>
                        </a:lnSpc>
                        <a:spcAft>
                          <a:spcPts val="0"/>
                        </a:spcAft>
                      </a:pPr>
                      <a:r>
                        <a:rPr lang="en-US" sz="1800" kern="100" dirty="0" smtClean="0">
                          <a:effectLst/>
                          <a:latin typeface="Times New Roman"/>
                          <a:ea typeface="宋体"/>
                        </a:rPr>
                        <a:t>2a</a:t>
                      </a:r>
                      <a:endParaRPr lang="en-US" sz="1800" kern="100" dirty="0">
                        <a:effectLst/>
                        <a:latin typeface="Times New Roman"/>
                        <a:ea typeface="宋体"/>
                      </a:endParaRPr>
                    </a:p>
                  </a:txBody>
                  <a:tcPr marL="68580" marR="68580" marT="0" marB="0"/>
                </a:tc>
                <a:tc>
                  <a:txBody>
                    <a:bodyPr/>
                    <a:lstStyle/>
                    <a:p>
                      <a:pPr algn="ctr">
                        <a:lnSpc>
                          <a:spcPct val="150000"/>
                        </a:lnSpc>
                        <a:spcAft>
                          <a:spcPts val="0"/>
                        </a:spcAft>
                      </a:pPr>
                      <a:r>
                        <a:rPr lang="en-US" sz="1800" kern="100" dirty="0" smtClean="0">
                          <a:effectLst/>
                          <a:latin typeface="Times New Roman"/>
                          <a:ea typeface="宋体"/>
                        </a:rPr>
                        <a:t>3a</a:t>
                      </a:r>
                      <a:endParaRPr lang="en-US" sz="1800" kern="100" dirty="0">
                        <a:effectLst/>
                        <a:latin typeface="Times New Roman"/>
                        <a:ea typeface="宋体"/>
                      </a:endParaRPr>
                    </a:p>
                  </a:txBody>
                  <a:tcPr marL="68580" marR="68580" marT="0" marB="0"/>
                </a:tc>
                <a:tc>
                  <a:txBody>
                    <a:bodyPr/>
                    <a:lstStyle/>
                    <a:p>
                      <a:pPr algn="ctr">
                        <a:lnSpc>
                          <a:spcPct val="150000"/>
                        </a:lnSpc>
                        <a:spcAft>
                          <a:spcPts val="0"/>
                        </a:spcAft>
                      </a:pPr>
                      <a:r>
                        <a:rPr lang="en-US" sz="1800" kern="100" dirty="0" smtClean="0">
                          <a:effectLst/>
                          <a:latin typeface="Times New Roman"/>
                          <a:ea typeface="宋体"/>
                        </a:rPr>
                        <a:t>12a</a:t>
                      </a:r>
                      <a:endParaRPr lang="en-US" sz="1800" kern="100" dirty="0">
                        <a:effectLst/>
                        <a:latin typeface="Times New Roman"/>
                        <a:ea typeface="宋体"/>
                      </a:endParaRPr>
                    </a:p>
                  </a:txBody>
                  <a:tcPr marL="68580" marR="68580" marT="0" marB="0"/>
                </a:tc>
                <a:tc>
                  <a:txBody>
                    <a:bodyPr/>
                    <a:lstStyle/>
                    <a:p>
                      <a:pPr algn="ctr">
                        <a:lnSpc>
                          <a:spcPct val="150000"/>
                        </a:lnSpc>
                        <a:spcAft>
                          <a:spcPts val="0"/>
                        </a:spcAft>
                      </a:pPr>
                      <a:r>
                        <a:rPr lang="en-US" sz="1800" kern="100" dirty="0" smtClean="0">
                          <a:effectLst/>
                          <a:latin typeface="Times New Roman"/>
                          <a:ea typeface="宋体"/>
                        </a:rPr>
                        <a:t>24a</a:t>
                      </a:r>
                      <a:endParaRPr lang="en-US" sz="1800" kern="100" dirty="0">
                        <a:effectLst/>
                        <a:latin typeface="Times New Roman"/>
                        <a:ea typeface="宋体"/>
                      </a:endParaRPr>
                    </a:p>
                  </a:txBody>
                  <a:tcPr marL="68580" marR="68580" marT="0" marB="0"/>
                </a:tc>
              </a:tr>
            </a:tbl>
          </a:graphicData>
        </a:graphic>
      </p:graphicFrame>
    </p:spTree>
    <p:extLst>
      <p:ext uri="{BB962C8B-B14F-4D97-AF65-F5344CB8AC3E}">
        <p14:creationId xmlns:p14="http://schemas.microsoft.com/office/powerpoint/2010/main" val="1749661114"/>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内容占位符 2"/>
              <p:cNvSpPr>
                <a:spLocks noGrp="1"/>
              </p:cNvSpPr>
              <p:nvPr>
                <p:ph idx="1"/>
              </p:nvPr>
            </p:nvSpPr>
            <p:spPr>
              <a:xfrm>
                <a:off x="1182688" y="2017712"/>
                <a:ext cx="7772400" cy="4840287"/>
              </a:xfrm>
            </p:spPr>
            <p:txBody>
              <a:bodyPr/>
              <a:lstStyle/>
              <a:p>
                <a:r>
                  <a:rPr lang="en-US" altLang="zh-CN" dirty="0" smtClean="0"/>
                  <a:t>2. </a:t>
                </a:r>
                <a:r>
                  <a:rPr lang="zh-CN" altLang="en-US" dirty="0" smtClean="0"/>
                  <a:t>复杂样本的线性回归</a:t>
                </a:r>
                <a:endParaRPr lang="en-US" altLang="zh-CN" dirty="0" smtClean="0"/>
              </a:p>
              <a:p>
                <a:r>
                  <a:rPr lang="zh-CN" altLang="en-US" dirty="0" smtClean="0"/>
                  <a:t>（</a:t>
                </a:r>
                <a:r>
                  <a:rPr lang="en-US" altLang="zh-CN" dirty="0" smtClean="0"/>
                  <a:t>1</a:t>
                </a:r>
                <a:r>
                  <a:rPr lang="zh-CN" altLang="en-US" dirty="0" smtClean="0"/>
                  <a:t>）一元线性回归</a:t>
                </a:r>
                <a:endParaRPr lang="en-US" altLang="zh-CN" dirty="0" smtClean="0"/>
              </a:p>
              <a:p>
                <a:r>
                  <a:rPr lang="zh-CN" altLang="en-US" dirty="0" smtClean="0"/>
                  <a:t>对于有限总体，使</a:t>
                </a:r>
                <a14:m>
                  <m:oMath xmlns:m="http://schemas.openxmlformats.org/officeDocument/2006/math">
                    <m:nary>
                      <m:naryPr>
                        <m:chr m:val="∑"/>
                        <m:ctrlPr>
                          <a:rPr lang="zh-CN" altLang="en-US" i="1" smtClean="0">
                            <a:latin typeface="Cambria Math" panose="02040503050406030204" pitchFamily="18" charset="0"/>
                          </a:rPr>
                        </m:ctrlPr>
                      </m:naryPr>
                      <m:sub>
                        <m:r>
                          <m:rPr>
                            <m:brk m:alnAt="23"/>
                          </m:rPr>
                          <a:rPr lang="en-US" altLang="zh-CN" b="0" i="1" smtClean="0">
                            <a:latin typeface="Cambria Math"/>
                          </a:rPr>
                          <m:t>𝑖</m:t>
                        </m:r>
                        <m:r>
                          <a:rPr lang="en-US" altLang="zh-CN" b="0" i="1" smtClean="0">
                            <a:latin typeface="Cambria Math"/>
                          </a:rPr>
                          <m:t>=1</m:t>
                        </m:r>
                      </m:sub>
                      <m:sup>
                        <m:r>
                          <a:rPr lang="en-US" altLang="zh-CN" b="0" i="1" smtClean="0">
                            <a:latin typeface="Cambria Math"/>
                          </a:rPr>
                          <m:t>𝑁</m:t>
                        </m:r>
                      </m:sup>
                      <m:e>
                        <m:sSup>
                          <m:sSupPr>
                            <m:ctrlPr>
                              <a:rPr lang="en-US" altLang="zh-CN" i="1" smtClean="0">
                                <a:latin typeface="Cambria Math" panose="02040503050406030204" pitchFamily="18" charset="0"/>
                              </a:rPr>
                            </m:ctrlPr>
                          </m:sSupPr>
                          <m:e>
                            <m:r>
                              <a:rPr lang="en-US" altLang="zh-CN" b="0" i="1" smtClean="0">
                                <a:latin typeface="Cambria Math"/>
                              </a:rPr>
                              <m:t>(</m:t>
                            </m:r>
                            <m:sSub>
                              <m:sSubPr>
                                <m:ctrlPr>
                                  <a:rPr lang="en-US" altLang="zh-CN" b="0" i="1" smtClean="0">
                                    <a:latin typeface="Cambria Math" panose="02040503050406030204" pitchFamily="18" charset="0"/>
                                  </a:rPr>
                                </m:ctrlPr>
                              </m:sSubPr>
                              <m:e>
                                <m:r>
                                  <a:rPr lang="en-US" altLang="zh-CN" b="0" i="1" smtClean="0">
                                    <a:latin typeface="Cambria Math"/>
                                  </a:rPr>
                                  <m:t>𝑦</m:t>
                                </m:r>
                              </m:e>
                              <m:sub>
                                <m:r>
                                  <a:rPr lang="en-US" altLang="zh-CN" b="0" i="1" smtClean="0">
                                    <a:latin typeface="Cambria Math"/>
                                  </a:rPr>
                                  <m:t>𝑖</m:t>
                                </m:r>
                              </m:sub>
                            </m:sSub>
                            <m:r>
                              <a:rPr lang="en-US" altLang="zh-CN" b="0" i="1" smtClean="0">
                                <a:latin typeface="Cambria Math"/>
                              </a:rPr>
                              <m:t>−</m:t>
                            </m:r>
                            <m:sSub>
                              <m:sSubPr>
                                <m:ctrlPr>
                                  <a:rPr lang="en-US" altLang="zh-CN" b="0" i="1" smtClean="0">
                                    <a:latin typeface="Cambria Math" panose="02040503050406030204" pitchFamily="18" charset="0"/>
                                  </a:rPr>
                                </m:ctrlPr>
                              </m:sSubPr>
                              <m:e>
                                <m:r>
                                  <a:rPr lang="en-US" altLang="zh-CN" b="0" i="1" smtClean="0">
                                    <a:latin typeface="Cambria Math"/>
                                  </a:rPr>
                                  <m:t>𝐵</m:t>
                                </m:r>
                              </m:e>
                              <m:sub>
                                <m:r>
                                  <a:rPr lang="en-US" altLang="zh-CN" b="0" i="1" smtClean="0">
                                    <a:latin typeface="Cambria Math"/>
                                  </a:rPr>
                                  <m:t>0</m:t>
                                </m:r>
                              </m:sub>
                            </m:sSub>
                            <m:r>
                              <a:rPr lang="en-US" altLang="zh-CN" b="0" i="1" smtClean="0">
                                <a:latin typeface="Cambria Math"/>
                              </a:rPr>
                              <m:t>−</m:t>
                            </m:r>
                            <m:sSub>
                              <m:sSubPr>
                                <m:ctrlPr>
                                  <a:rPr lang="en-US" altLang="zh-CN" b="0" i="1" smtClean="0">
                                    <a:latin typeface="Cambria Math" panose="02040503050406030204" pitchFamily="18" charset="0"/>
                                  </a:rPr>
                                </m:ctrlPr>
                              </m:sSubPr>
                              <m:e>
                                <m:r>
                                  <a:rPr lang="en-US" altLang="zh-CN" b="0" i="1" smtClean="0">
                                    <a:latin typeface="Cambria Math"/>
                                  </a:rPr>
                                  <m:t>𝐵</m:t>
                                </m:r>
                              </m:e>
                              <m:sub>
                                <m:r>
                                  <a:rPr lang="en-US" altLang="zh-CN" b="0" i="1" smtClean="0">
                                    <a:latin typeface="Cambria Math"/>
                                  </a:rPr>
                                  <m:t>1</m:t>
                                </m:r>
                              </m:sub>
                            </m:sSub>
                            <m:sSub>
                              <m:sSubPr>
                                <m:ctrlPr>
                                  <a:rPr lang="en-US" altLang="zh-CN" b="0" i="1" smtClean="0">
                                    <a:latin typeface="Cambria Math" panose="02040503050406030204" pitchFamily="18" charset="0"/>
                                  </a:rPr>
                                </m:ctrlPr>
                              </m:sSubPr>
                              <m:e>
                                <m:r>
                                  <a:rPr lang="en-US" altLang="zh-CN" b="0" i="1" smtClean="0">
                                    <a:latin typeface="Cambria Math"/>
                                  </a:rPr>
                                  <m:t>𝑥</m:t>
                                </m:r>
                              </m:e>
                              <m:sub>
                                <m:r>
                                  <a:rPr lang="en-US" altLang="zh-CN" b="0" i="1" smtClean="0">
                                    <a:latin typeface="Cambria Math"/>
                                  </a:rPr>
                                  <m:t>𝑖</m:t>
                                </m:r>
                              </m:sub>
                            </m:sSub>
                            <m:r>
                              <a:rPr lang="en-US" altLang="zh-CN" b="0" i="1" smtClean="0">
                                <a:latin typeface="Cambria Math"/>
                              </a:rPr>
                              <m:t>)</m:t>
                            </m:r>
                          </m:e>
                          <m:sup>
                            <m:r>
                              <a:rPr lang="en-US" altLang="zh-CN" b="0" i="1" smtClean="0">
                                <a:latin typeface="Cambria Math"/>
                              </a:rPr>
                              <m:t>2</m:t>
                            </m:r>
                          </m:sup>
                        </m:sSup>
                      </m:e>
                    </m:nary>
                  </m:oMath>
                </a14:m>
                <a:r>
                  <a:rPr lang="zh-CN" altLang="en-US" dirty="0" smtClean="0"/>
                  <a:t>达到最小的</a:t>
                </a:r>
                <a14:m>
                  <m:oMath xmlns:m="http://schemas.openxmlformats.org/officeDocument/2006/math">
                    <m:sSub>
                      <m:sSubPr>
                        <m:ctrlPr>
                          <a:rPr lang="en-US" altLang="zh-CN" i="1">
                            <a:latin typeface="Cambria Math" panose="02040503050406030204" pitchFamily="18" charset="0"/>
                          </a:rPr>
                        </m:ctrlPr>
                      </m:sSubPr>
                      <m:e>
                        <m:r>
                          <a:rPr lang="en-US" altLang="zh-CN" i="1">
                            <a:latin typeface="Cambria Math"/>
                          </a:rPr>
                          <m:t>𝐵</m:t>
                        </m:r>
                      </m:e>
                      <m:sub>
                        <m:r>
                          <a:rPr lang="en-US" altLang="zh-CN" i="1">
                            <a:latin typeface="Cambria Math"/>
                          </a:rPr>
                          <m:t>0</m:t>
                        </m:r>
                      </m:sub>
                    </m:sSub>
                  </m:oMath>
                </a14:m>
                <a:r>
                  <a:rPr lang="zh-CN" altLang="en-US" dirty="0" smtClean="0"/>
                  <a:t>和</a:t>
                </a:r>
                <a14:m>
                  <m:oMath xmlns:m="http://schemas.openxmlformats.org/officeDocument/2006/math">
                    <m:sSub>
                      <m:sSubPr>
                        <m:ctrlPr>
                          <a:rPr lang="en-US" altLang="zh-CN" i="1">
                            <a:latin typeface="Cambria Math" panose="02040503050406030204" pitchFamily="18" charset="0"/>
                          </a:rPr>
                        </m:ctrlPr>
                      </m:sSubPr>
                      <m:e>
                        <m:r>
                          <a:rPr lang="en-US" altLang="zh-CN" i="1">
                            <a:latin typeface="Cambria Math"/>
                          </a:rPr>
                          <m:t>𝐵</m:t>
                        </m:r>
                      </m:e>
                      <m:sub>
                        <m:r>
                          <a:rPr lang="en-US" altLang="zh-CN" b="0" i="1" smtClean="0">
                            <a:latin typeface="Cambria Math"/>
                          </a:rPr>
                          <m:t>1</m:t>
                        </m:r>
                      </m:sub>
                    </m:sSub>
                  </m:oMath>
                </a14:m>
                <a:r>
                  <a:rPr lang="zh-CN" altLang="en-US" dirty="0" smtClean="0"/>
                  <a:t>为：</a:t>
                </a:r>
                <a:r>
                  <a:rPr lang="en-US" altLang="zh-CN" dirty="0"/>
                  <a:t> </a:t>
                </a:r>
                <a14:m>
                  <m:oMath xmlns:m="http://schemas.openxmlformats.org/officeDocument/2006/math">
                    <m:sSub>
                      <m:sSubPr>
                        <m:ctrlPr>
                          <a:rPr lang="en-US" altLang="zh-CN" i="1">
                            <a:latin typeface="Cambria Math" panose="02040503050406030204" pitchFamily="18" charset="0"/>
                          </a:rPr>
                        </m:ctrlPr>
                      </m:sSubPr>
                      <m:e>
                        <m:r>
                          <a:rPr lang="en-US" altLang="zh-CN" i="1">
                            <a:latin typeface="Cambria Math"/>
                          </a:rPr>
                          <m:t>𝐵</m:t>
                        </m:r>
                      </m:e>
                      <m:sub>
                        <m:r>
                          <a:rPr lang="en-US" altLang="zh-CN" b="0" i="1" smtClean="0">
                            <a:latin typeface="Cambria Math"/>
                          </a:rPr>
                          <m:t>1</m:t>
                        </m:r>
                      </m:sub>
                    </m:sSub>
                    <m:r>
                      <a:rPr lang="en-US" altLang="zh-CN" b="0" i="1" smtClean="0">
                        <a:latin typeface="Cambria Math"/>
                      </a:rPr>
                      <m:t>=</m:t>
                    </m:r>
                    <m:f>
                      <m:fPr>
                        <m:ctrlPr>
                          <a:rPr lang="en-US" altLang="zh-CN" b="0" i="1" smtClean="0">
                            <a:latin typeface="Cambria Math" panose="02040503050406030204" pitchFamily="18" charset="0"/>
                          </a:rPr>
                        </m:ctrlPr>
                      </m:fPr>
                      <m:num>
                        <m:nary>
                          <m:naryPr>
                            <m:chr m:val="∑"/>
                            <m:ctrlPr>
                              <a:rPr lang="en-US" altLang="zh-CN" b="0" i="1" smtClean="0">
                                <a:latin typeface="Cambria Math" panose="02040503050406030204" pitchFamily="18" charset="0"/>
                              </a:rPr>
                            </m:ctrlPr>
                          </m:naryPr>
                          <m:sub>
                            <m:r>
                              <m:rPr>
                                <m:brk m:alnAt="23"/>
                              </m:rPr>
                              <a:rPr lang="en-US" altLang="zh-CN" b="0" i="1" smtClean="0">
                                <a:latin typeface="Cambria Math"/>
                              </a:rPr>
                              <m:t>𝑖</m:t>
                            </m:r>
                            <m:r>
                              <a:rPr lang="en-US" altLang="zh-CN" b="0" i="1" smtClean="0">
                                <a:latin typeface="Cambria Math"/>
                              </a:rPr>
                              <m:t>=1</m:t>
                            </m:r>
                          </m:sub>
                          <m:sup>
                            <m:r>
                              <a:rPr lang="en-US" altLang="zh-CN" b="0" i="1" smtClean="0">
                                <a:latin typeface="Cambria Math"/>
                              </a:rPr>
                              <m:t>𝑁</m:t>
                            </m:r>
                          </m:sup>
                          <m:e>
                            <m:sSub>
                              <m:sSubPr>
                                <m:ctrlPr>
                                  <a:rPr lang="en-US" altLang="zh-CN" b="0" i="1" smtClean="0">
                                    <a:latin typeface="Cambria Math" panose="02040503050406030204" pitchFamily="18" charset="0"/>
                                  </a:rPr>
                                </m:ctrlPr>
                              </m:sSubPr>
                              <m:e>
                                <m:r>
                                  <a:rPr lang="en-US" altLang="zh-CN" b="0" i="1" smtClean="0">
                                    <a:latin typeface="Cambria Math"/>
                                  </a:rPr>
                                  <m:t>𝑥</m:t>
                                </m:r>
                              </m:e>
                              <m:sub>
                                <m:r>
                                  <a:rPr lang="en-US" altLang="zh-CN" b="0" i="1" smtClean="0">
                                    <a:latin typeface="Cambria Math"/>
                                  </a:rPr>
                                  <m:t>𝑖</m:t>
                                </m:r>
                              </m:sub>
                            </m:sSub>
                            <m:sSub>
                              <m:sSubPr>
                                <m:ctrlPr>
                                  <a:rPr lang="en-US" altLang="zh-CN" b="0" i="1" smtClean="0">
                                    <a:latin typeface="Cambria Math" panose="02040503050406030204" pitchFamily="18" charset="0"/>
                                  </a:rPr>
                                </m:ctrlPr>
                              </m:sSubPr>
                              <m:e>
                                <m:r>
                                  <a:rPr lang="en-US" altLang="zh-CN" b="0" i="1" smtClean="0">
                                    <a:latin typeface="Cambria Math"/>
                                  </a:rPr>
                                  <m:t>𝑦</m:t>
                                </m:r>
                              </m:e>
                              <m:sub>
                                <m:r>
                                  <a:rPr lang="en-US" altLang="zh-CN" b="0" i="1" smtClean="0">
                                    <a:latin typeface="Cambria Math"/>
                                  </a:rPr>
                                  <m:t>𝑖</m:t>
                                </m:r>
                              </m:sub>
                            </m:sSub>
                          </m:e>
                        </m:nary>
                        <m:r>
                          <a:rPr lang="en-US" altLang="zh-CN" b="0" i="1" smtClean="0">
                            <a:latin typeface="Cambria Math"/>
                          </a:rPr>
                          <m:t>−</m:t>
                        </m:r>
                        <m:f>
                          <m:fPr>
                            <m:ctrlPr>
                              <a:rPr lang="en-US" altLang="zh-CN" b="0" i="1" smtClean="0">
                                <a:latin typeface="Cambria Math" panose="02040503050406030204" pitchFamily="18" charset="0"/>
                              </a:rPr>
                            </m:ctrlPr>
                          </m:fPr>
                          <m:num>
                            <m:r>
                              <a:rPr lang="en-US" altLang="zh-CN" b="0" i="1" smtClean="0">
                                <a:latin typeface="Cambria Math"/>
                              </a:rPr>
                              <m:t>1</m:t>
                            </m:r>
                          </m:num>
                          <m:den>
                            <m:r>
                              <a:rPr lang="en-US" altLang="zh-CN" b="0" i="1" smtClean="0">
                                <a:latin typeface="Cambria Math"/>
                              </a:rPr>
                              <m:t>𝑁</m:t>
                            </m:r>
                          </m:den>
                        </m:f>
                        <m:nary>
                          <m:naryPr>
                            <m:chr m:val="∑"/>
                            <m:ctrlPr>
                              <a:rPr lang="en-US" altLang="zh-CN" b="0" i="1" smtClean="0">
                                <a:latin typeface="Cambria Math" panose="02040503050406030204" pitchFamily="18" charset="0"/>
                              </a:rPr>
                            </m:ctrlPr>
                          </m:naryPr>
                          <m:sub>
                            <m:r>
                              <m:rPr>
                                <m:brk m:alnAt="23"/>
                              </m:rPr>
                              <a:rPr lang="en-US" altLang="zh-CN" b="0" i="1" smtClean="0">
                                <a:latin typeface="Cambria Math"/>
                              </a:rPr>
                              <m:t>𝑖</m:t>
                            </m:r>
                            <m:r>
                              <a:rPr lang="en-US" altLang="zh-CN" b="0" i="1" smtClean="0">
                                <a:latin typeface="Cambria Math"/>
                              </a:rPr>
                              <m:t>=1</m:t>
                            </m:r>
                          </m:sub>
                          <m:sup>
                            <m:r>
                              <a:rPr lang="en-US" altLang="zh-CN" b="0" i="1" smtClean="0">
                                <a:latin typeface="Cambria Math"/>
                              </a:rPr>
                              <m:t>𝑁</m:t>
                            </m:r>
                          </m:sup>
                          <m:e>
                            <m:sSub>
                              <m:sSubPr>
                                <m:ctrlPr>
                                  <a:rPr lang="en-US" altLang="zh-CN" b="0" i="1" smtClean="0">
                                    <a:latin typeface="Cambria Math" panose="02040503050406030204" pitchFamily="18" charset="0"/>
                                  </a:rPr>
                                </m:ctrlPr>
                              </m:sSubPr>
                              <m:e>
                                <m:r>
                                  <a:rPr lang="en-US" altLang="zh-CN" b="0" i="1" smtClean="0">
                                    <a:latin typeface="Cambria Math"/>
                                  </a:rPr>
                                  <m:t>𝑥</m:t>
                                </m:r>
                              </m:e>
                              <m:sub>
                                <m:r>
                                  <a:rPr lang="en-US" altLang="zh-CN" b="0" i="1" smtClean="0">
                                    <a:latin typeface="Cambria Math"/>
                                  </a:rPr>
                                  <m:t>𝑖</m:t>
                                </m:r>
                              </m:sub>
                            </m:sSub>
                          </m:e>
                        </m:nary>
                        <m:nary>
                          <m:naryPr>
                            <m:chr m:val="∑"/>
                            <m:ctrlPr>
                              <a:rPr lang="en-US" altLang="zh-CN" i="1">
                                <a:latin typeface="Cambria Math" panose="02040503050406030204" pitchFamily="18" charset="0"/>
                              </a:rPr>
                            </m:ctrlPr>
                          </m:naryPr>
                          <m:sub>
                            <m:r>
                              <m:rPr>
                                <m:brk m:alnAt="23"/>
                              </m:rPr>
                              <a:rPr lang="en-US" altLang="zh-CN" i="1">
                                <a:latin typeface="Cambria Math"/>
                              </a:rPr>
                              <m:t>𝑖</m:t>
                            </m:r>
                            <m:r>
                              <a:rPr lang="en-US" altLang="zh-CN" i="1">
                                <a:latin typeface="Cambria Math"/>
                              </a:rPr>
                              <m:t>=1</m:t>
                            </m:r>
                          </m:sub>
                          <m:sup>
                            <m:r>
                              <a:rPr lang="en-US" altLang="zh-CN" i="1">
                                <a:latin typeface="Cambria Math"/>
                              </a:rPr>
                              <m:t>𝑁</m:t>
                            </m:r>
                          </m:sup>
                          <m:e>
                            <m:sSub>
                              <m:sSubPr>
                                <m:ctrlPr>
                                  <a:rPr lang="en-US" altLang="zh-CN" i="1">
                                    <a:latin typeface="Cambria Math" panose="02040503050406030204" pitchFamily="18" charset="0"/>
                                  </a:rPr>
                                </m:ctrlPr>
                              </m:sSubPr>
                              <m:e>
                                <m:r>
                                  <a:rPr lang="en-US" altLang="zh-CN" b="0" i="1" smtClean="0">
                                    <a:latin typeface="Cambria Math"/>
                                  </a:rPr>
                                  <m:t>𝑦</m:t>
                                </m:r>
                              </m:e>
                              <m:sub>
                                <m:r>
                                  <a:rPr lang="en-US" altLang="zh-CN" i="1">
                                    <a:latin typeface="Cambria Math"/>
                                  </a:rPr>
                                  <m:t>𝑖</m:t>
                                </m:r>
                              </m:sub>
                            </m:sSub>
                          </m:e>
                        </m:nary>
                      </m:num>
                      <m:den>
                        <m:nary>
                          <m:naryPr>
                            <m:chr m:val="∑"/>
                            <m:ctrlPr>
                              <a:rPr lang="en-US" altLang="zh-CN" i="1">
                                <a:latin typeface="Cambria Math" panose="02040503050406030204" pitchFamily="18" charset="0"/>
                              </a:rPr>
                            </m:ctrlPr>
                          </m:naryPr>
                          <m:sub>
                            <m:r>
                              <m:rPr>
                                <m:brk m:alnAt="23"/>
                              </m:rPr>
                              <a:rPr lang="en-US" altLang="zh-CN" i="1">
                                <a:latin typeface="Cambria Math"/>
                              </a:rPr>
                              <m:t>𝑖</m:t>
                            </m:r>
                            <m:r>
                              <a:rPr lang="en-US" altLang="zh-CN" i="1">
                                <a:latin typeface="Cambria Math"/>
                              </a:rPr>
                              <m:t>=1</m:t>
                            </m:r>
                          </m:sub>
                          <m:sup>
                            <m:r>
                              <a:rPr lang="en-US" altLang="zh-CN" i="1">
                                <a:latin typeface="Cambria Math"/>
                              </a:rPr>
                              <m:t>𝑁</m:t>
                            </m:r>
                          </m:sup>
                          <m:e>
                            <m:sSup>
                              <m:sSupPr>
                                <m:ctrlPr>
                                  <a:rPr lang="en-US" altLang="zh-CN" i="1" smtClean="0">
                                    <a:latin typeface="Cambria Math" panose="02040503050406030204" pitchFamily="18" charset="0"/>
                                  </a:rPr>
                                </m:ctrlPr>
                              </m:sSupPr>
                              <m:e>
                                <m:sSub>
                                  <m:sSubPr>
                                    <m:ctrlPr>
                                      <a:rPr lang="en-US" altLang="zh-CN" i="1">
                                        <a:latin typeface="Cambria Math" panose="02040503050406030204" pitchFamily="18" charset="0"/>
                                      </a:rPr>
                                    </m:ctrlPr>
                                  </m:sSubPr>
                                  <m:e>
                                    <m:r>
                                      <a:rPr lang="en-US" altLang="zh-CN" i="1">
                                        <a:latin typeface="Cambria Math"/>
                                      </a:rPr>
                                      <m:t>𝑥</m:t>
                                    </m:r>
                                  </m:e>
                                  <m:sub>
                                    <m:r>
                                      <a:rPr lang="en-US" altLang="zh-CN" i="1">
                                        <a:latin typeface="Cambria Math"/>
                                      </a:rPr>
                                      <m:t>𝑖</m:t>
                                    </m:r>
                                  </m:sub>
                                </m:sSub>
                              </m:e>
                              <m:sup>
                                <m:r>
                                  <a:rPr lang="en-US" altLang="zh-CN" b="0" i="1" smtClean="0">
                                    <a:latin typeface="Cambria Math"/>
                                  </a:rPr>
                                  <m:t>2</m:t>
                                </m:r>
                              </m:sup>
                            </m:sSup>
                          </m:e>
                        </m:nary>
                        <m:r>
                          <a:rPr lang="en-US" altLang="zh-CN" b="0" i="1" smtClean="0">
                            <a:latin typeface="Cambria Math"/>
                          </a:rPr>
                          <m:t>−</m:t>
                        </m:r>
                        <m:f>
                          <m:fPr>
                            <m:ctrlPr>
                              <a:rPr lang="en-US" altLang="zh-CN" b="0" i="1" smtClean="0">
                                <a:latin typeface="Cambria Math" panose="02040503050406030204" pitchFamily="18" charset="0"/>
                              </a:rPr>
                            </m:ctrlPr>
                          </m:fPr>
                          <m:num>
                            <m:r>
                              <a:rPr lang="en-US" altLang="zh-CN" b="0" i="1" smtClean="0">
                                <a:latin typeface="Cambria Math"/>
                              </a:rPr>
                              <m:t>1</m:t>
                            </m:r>
                          </m:num>
                          <m:den>
                            <m:r>
                              <a:rPr lang="en-US" altLang="zh-CN" b="0" i="1" smtClean="0">
                                <a:latin typeface="Cambria Math"/>
                              </a:rPr>
                              <m:t>𝑁</m:t>
                            </m:r>
                          </m:den>
                        </m:f>
                        <m:sSup>
                          <m:sSupPr>
                            <m:ctrlPr>
                              <a:rPr lang="en-US" altLang="zh-CN" b="0" i="1" smtClean="0">
                                <a:latin typeface="Cambria Math" panose="02040503050406030204" pitchFamily="18" charset="0"/>
                              </a:rPr>
                            </m:ctrlPr>
                          </m:sSupPr>
                          <m:e>
                            <m:r>
                              <a:rPr lang="en-US" altLang="zh-CN" b="0" i="1" smtClean="0">
                                <a:latin typeface="Cambria Math"/>
                              </a:rPr>
                              <m:t>(</m:t>
                            </m:r>
                            <m:nary>
                              <m:naryPr>
                                <m:chr m:val="∑"/>
                                <m:ctrlPr>
                                  <a:rPr lang="en-US" altLang="zh-CN" b="0" i="1" smtClean="0">
                                    <a:latin typeface="Cambria Math" panose="02040503050406030204" pitchFamily="18" charset="0"/>
                                  </a:rPr>
                                </m:ctrlPr>
                              </m:naryPr>
                              <m:sub>
                                <m:r>
                                  <m:rPr>
                                    <m:brk m:alnAt="23"/>
                                  </m:rPr>
                                  <a:rPr lang="en-US" altLang="zh-CN" b="0" i="1" smtClean="0">
                                    <a:latin typeface="Cambria Math"/>
                                  </a:rPr>
                                  <m:t>𝑖</m:t>
                                </m:r>
                                <m:r>
                                  <a:rPr lang="en-US" altLang="zh-CN" b="0" i="1" smtClean="0">
                                    <a:latin typeface="Cambria Math"/>
                                  </a:rPr>
                                  <m:t>=1</m:t>
                                </m:r>
                              </m:sub>
                              <m:sup>
                                <m:r>
                                  <a:rPr lang="en-US" altLang="zh-CN" b="0" i="1" smtClean="0">
                                    <a:latin typeface="Cambria Math"/>
                                  </a:rPr>
                                  <m:t>𝑁</m:t>
                                </m:r>
                              </m:sup>
                              <m:e>
                                <m:sSub>
                                  <m:sSubPr>
                                    <m:ctrlPr>
                                      <a:rPr lang="en-US" altLang="zh-CN" i="1">
                                        <a:latin typeface="Cambria Math" panose="02040503050406030204" pitchFamily="18" charset="0"/>
                                      </a:rPr>
                                    </m:ctrlPr>
                                  </m:sSubPr>
                                  <m:e>
                                    <m:r>
                                      <a:rPr lang="en-US" altLang="zh-CN" i="1">
                                        <a:latin typeface="Cambria Math"/>
                                      </a:rPr>
                                      <m:t>𝑥</m:t>
                                    </m:r>
                                  </m:e>
                                  <m:sub>
                                    <m:r>
                                      <a:rPr lang="en-US" altLang="zh-CN" i="1">
                                        <a:latin typeface="Cambria Math"/>
                                      </a:rPr>
                                      <m:t>𝑖</m:t>
                                    </m:r>
                                  </m:sub>
                                </m:sSub>
                              </m:e>
                            </m:nary>
                            <m:r>
                              <a:rPr lang="en-US" altLang="zh-CN" b="0" i="1" smtClean="0">
                                <a:latin typeface="Cambria Math"/>
                              </a:rPr>
                              <m:t>)</m:t>
                            </m:r>
                          </m:e>
                          <m:sup>
                            <m:r>
                              <a:rPr lang="en-US" altLang="zh-CN" b="0" i="1" smtClean="0">
                                <a:latin typeface="Cambria Math"/>
                              </a:rPr>
                              <m:t>2</m:t>
                            </m:r>
                          </m:sup>
                        </m:sSup>
                      </m:den>
                    </m:f>
                  </m:oMath>
                </a14:m>
                <a:endParaRPr lang="en-US" altLang="zh-CN" dirty="0" smtClean="0"/>
              </a:p>
              <a:p>
                <a:pPr/>
                <a14:m>
                  <m:oMathPara xmlns:m="http://schemas.openxmlformats.org/officeDocument/2006/math">
                    <m:oMathParaPr>
                      <m:jc m:val="centerGroup"/>
                    </m:oMathParaPr>
                    <m:oMath xmlns:m="http://schemas.openxmlformats.org/officeDocument/2006/math">
                      <m:sSub>
                        <m:sSubPr>
                          <m:ctrlPr>
                            <a:rPr lang="en-US" altLang="zh-CN" i="1" smtClean="0">
                              <a:latin typeface="Cambria Math" panose="02040503050406030204" pitchFamily="18" charset="0"/>
                            </a:rPr>
                          </m:ctrlPr>
                        </m:sSubPr>
                        <m:e>
                          <m:r>
                            <a:rPr lang="en-US" altLang="zh-CN" b="0" i="1" smtClean="0">
                              <a:latin typeface="Cambria Math"/>
                            </a:rPr>
                            <m:t>𝐵</m:t>
                          </m:r>
                        </m:e>
                        <m:sub>
                          <m:r>
                            <a:rPr lang="en-US" altLang="zh-CN" b="0" i="1" smtClean="0">
                              <a:latin typeface="Cambria Math"/>
                            </a:rPr>
                            <m:t>0</m:t>
                          </m:r>
                        </m:sub>
                      </m:sSub>
                      <m:r>
                        <a:rPr lang="en-US" altLang="zh-CN" b="0" i="1" smtClean="0">
                          <a:latin typeface="Cambria Math"/>
                        </a:rPr>
                        <m:t>=</m:t>
                      </m:r>
                      <m:f>
                        <m:fPr>
                          <m:ctrlPr>
                            <a:rPr lang="en-US" altLang="zh-CN" b="0" i="1" smtClean="0">
                              <a:latin typeface="Cambria Math" panose="02040503050406030204" pitchFamily="18" charset="0"/>
                            </a:rPr>
                          </m:ctrlPr>
                        </m:fPr>
                        <m:num>
                          <m:nary>
                            <m:naryPr>
                              <m:chr m:val="∑"/>
                              <m:ctrlPr>
                                <a:rPr lang="en-US" altLang="zh-CN" i="1">
                                  <a:latin typeface="Cambria Math" panose="02040503050406030204" pitchFamily="18" charset="0"/>
                                </a:rPr>
                              </m:ctrlPr>
                            </m:naryPr>
                            <m:sub>
                              <m:r>
                                <m:rPr>
                                  <m:brk m:alnAt="23"/>
                                </m:rPr>
                                <a:rPr lang="en-US" altLang="zh-CN" i="1">
                                  <a:latin typeface="Cambria Math"/>
                                </a:rPr>
                                <m:t>𝑖</m:t>
                              </m:r>
                              <m:r>
                                <a:rPr lang="en-US" altLang="zh-CN" i="1">
                                  <a:latin typeface="Cambria Math"/>
                                </a:rPr>
                                <m:t>=1</m:t>
                              </m:r>
                            </m:sub>
                            <m:sup>
                              <m:r>
                                <a:rPr lang="en-US" altLang="zh-CN" i="1">
                                  <a:latin typeface="Cambria Math"/>
                                </a:rPr>
                                <m:t>𝑁</m:t>
                              </m:r>
                            </m:sup>
                            <m:e>
                              <m:sSub>
                                <m:sSubPr>
                                  <m:ctrlPr>
                                    <a:rPr lang="en-US" altLang="zh-CN" i="1">
                                      <a:latin typeface="Cambria Math" panose="02040503050406030204" pitchFamily="18" charset="0"/>
                                    </a:rPr>
                                  </m:ctrlPr>
                                </m:sSubPr>
                                <m:e>
                                  <m:r>
                                    <a:rPr lang="en-US" altLang="zh-CN" i="1">
                                      <a:latin typeface="Cambria Math"/>
                                    </a:rPr>
                                    <m:t>𝑦</m:t>
                                  </m:r>
                                </m:e>
                                <m:sub>
                                  <m:r>
                                    <a:rPr lang="en-US" altLang="zh-CN" i="1">
                                      <a:latin typeface="Cambria Math"/>
                                    </a:rPr>
                                    <m:t>𝑖</m:t>
                                  </m:r>
                                </m:sub>
                              </m:sSub>
                            </m:e>
                          </m:nary>
                          <m:r>
                            <a:rPr lang="en-US" altLang="zh-CN" b="0" i="1" smtClean="0">
                              <a:latin typeface="Cambria Math"/>
                            </a:rPr>
                            <m:t>−</m:t>
                          </m:r>
                          <m:sSub>
                            <m:sSubPr>
                              <m:ctrlPr>
                                <a:rPr lang="en-US" altLang="zh-CN" b="0" i="1" smtClean="0">
                                  <a:latin typeface="Cambria Math" panose="02040503050406030204" pitchFamily="18" charset="0"/>
                                </a:rPr>
                              </m:ctrlPr>
                            </m:sSubPr>
                            <m:e>
                              <m:r>
                                <a:rPr lang="en-US" altLang="zh-CN" b="0" i="1" smtClean="0">
                                  <a:latin typeface="Cambria Math"/>
                                </a:rPr>
                                <m:t>𝐵</m:t>
                              </m:r>
                            </m:e>
                            <m:sub>
                              <m:r>
                                <a:rPr lang="en-US" altLang="zh-CN" b="0" i="1" smtClean="0">
                                  <a:latin typeface="Cambria Math"/>
                                </a:rPr>
                                <m:t>1</m:t>
                              </m:r>
                            </m:sub>
                          </m:sSub>
                          <m:nary>
                            <m:naryPr>
                              <m:chr m:val="∑"/>
                              <m:ctrlPr>
                                <a:rPr lang="en-US" altLang="zh-CN" i="1">
                                  <a:latin typeface="Cambria Math" panose="02040503050406030204" pitchFamily="18" charset="0"/>
                                </a:rPr>
                              </m:ctrlPr>
                            </m:naryPr>
                            <m:sub>
                              <m:r>
                                <m:rPr>
                                  <m:brk m:alnAt="23"/>
                                </m:rPr>
                                <a:rPr lang="en-US" altLang="zh-CN" i="1">
                                  <a:latin typeface="Cambria Math"/>
                                </a:rPr>
                                <m:t>𝑖</m:t>
                              </m:r>
                              <m:r>
                                <a:rPr lang="en-US" altLang="zh-CN" i="1">
                                  <a:latin typeface="Cambria Math"/>
                                </a:rPr>
                                <m:t>=1</m:t>
                              </m:r>
                            </m:sub>
                            <m:sup>
                              <m:r>
                                <a:rPr lang="en-US" altLang="zh-CN" i="1">
                                  <a:latin typeface="Cambria Math"/>
                                </a:rPr>
                                <m:t>𝑁</m:t>
                              </m:r>
                            </m:sup>
                            <m:e>
                              <m:sSub>
                                <m:sSubPr>
                                  <m:ctrlPr>
                                    <a:rPr lang="en-US" altLang="zh-CN" i="1">
                                      <a:latin typeface="Cambria Math" panose="02040503050406030204" pitchFamily="18" charset="0"/>
                                    </a:rPr>
                                  </m:ctrlPr>
                                </m:sSubPr>
                                <m:e>
                                  <m:r>
                                    <a:rPr lang="en-US" altLang="zh-CN" b="0" i="1" smtClean="0">
                                      <a:latin typeface="Cambria Math"/>
                                    </a:rPr>
                                    <m:t>𝑥</m:t>
                                  </m:r>
                                </m:e>
                                <m:sub>
                                  <m:r>
                                    <a:rPr lang="en-US" altLang="zh-CN" i="1">
                                      <a:latin typeface="Cambria Math"/>
                                    </a:rPr>
                                    <m:t>𝑖</m:t>
                                  </m:r>
                                </m:sub>
                              </m:sSub>
                            </m:e>
                          </m:nary>
                        </m:num>
                        <m:den>
                          <m:r>
                            <a:rPr lang="en-US" altLang="zh-CN" b="0" i="1" smtClean="0">
                              <a:latin typeface="Cambria Math"/>
                            </a:rPr>
                            <m:t>𝑁</m:t>
                          </m:r>
                        </m:den>
                      </m:f>
                    </m:oMath>
                  </m:oMathPara>
                </a14:m>
                <a:endParaRPr lang="en-US" altLang="zh-CN" dirty="0" smtClean="0"/>
              </a:p>
              <a:p>
                <a:endParaRPr lang="zh-CN" altLang="en-US" dirty="0"/>
              </a:p>
            </p:txBody>
          </p:sp>
        </mc:Choice>
        <mc:Fallback xmlns="">
          <p:sp>
            <p:nvSpPr>
              <p:cNvPr id="3" name="内容占位符 2"/>
              <p:cNvSpPr>
                <a:spLocks noGrp="1" noRot="1" noChangeAspect="1" noMove="1" noResize="1" noEditPoints="1" noAdjustHandles="1" noChangeArrowheads="1" noChangeShapeType="1" noTextEdit="1"/>
              </p:cNvSpPr>
              <p:nvPr>
                <p:ph idx="1"/>
              </p:nvPr>
            </p:nvSpPr>
            <p:spPr>
              <a:xfrm>
                <a:off x="1182688" y="2017712"/>
                <a:ext cx="7772400" cy="4840287"/>
              </a:xfrm>
              <a:blipFill rotWithShape="1">
                <a:blip r:embed="rId2"/>
                <a:stretch>
                  <a:fillRect l="-1961" t="-1889" r="-1098"/>
                </a:stretch>
              </a:blipFill>
            </p:spPr>
            <p:txBody>
              <a:bodyPr/>
              <a:lstStyle/>
              <a:p>
                <a:r>
                  <a:rPr lang="zh-CN" altLang="en-US">
                    <a:noFill/>
                  </a:rPr>
                  <a:t> </a:t>
                </a:r>
              </a:p>
            </p:txBody>
          </p:sp>
        </mc:Fallback>
      </mc:AlternateContent>
    </p:spTree>
    <p:extLst>
      <p:ext uri="{BB962C8B-B14F-4D97-AF65-F5344CB8AC3E}">
        <p14:creationId xmlns:p14="http://schemas.microsoft.com/office/powerpoint/2010/main" val="382415419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smtClean="0"/>
              <a:t>8.1.2 </a:t>
            </a:r>
            <a:r>
              <a:rPr lang="zh-CN" altLang="en-US" dirty="0" smtClean="0"/>
              <a:t>辅助信息的利用</a:t>
            </a:r>
            <a:endParaRPr lang="zh-CN" altLang="en-US" dirty="0"/>
          </a:p>
        </p:txBody>
      </p:sp>
      <p:sp>
        <p:nvSpPr>
          <p:cNvPr id="3" name="内容占位符 2"/>
          <p:cNvSpPr>
            <a:spLocks noGrp="1"/>
          </p:cNvSpPr>
          <p:nvPr>
            <p:ph idx="1"/>
          </p:nvPr>
        </p:nvSpPr>
        <p:spPr>
          <a:xfrm>
            <a:off x="683568" y="2132856"/>
            <a:ext cx="8136904" cy="4114800"/>
          </a:xfrm>
        </p:spPr>
        <p:txBody>
          <a:bodyPr/>
          <a:lstStyle/>
          <a:p>
            <a:r>
              <a:rPr lang="zh-CN" altLang="en-US" sz="2800" b="1" dirty="0" smtClean="0"/>
              <a:t>抽样</a:t>
            </a:r>
            <a:r>
              <a:rPr lang="zh-CN" altLang="en-US" sz="2800" b="1" smtClean="0"/>
              <a:t>设计：</a:t>
            </a:r>
            <a:r>
              <a:rPr lang="zh-CN" altLang="en-US" sz="2800" smtClean="0"/>
              <a:t>如</a:t>
            </a:r>
            <a:r>
              <a:rPr lang="zh-CN" altLang="en-US" sz="2800" dirty="0" smtClean="0"/>
              <a:t>分层抽样中层与层之间的</a:t>
            </a:r>
            <a:r>
              <a:rPr lang="zh-CN" altLang="en-US" sz="2800" smtClean="0"/>
              <a:t>分界点，不</a:t>
            </a:r>
            <a:endParaRPr lang="en-US" altLang="zh-CN" sz="2800" smtClean="0"/>
          </a:p>
          <a:p>
            <a:r>
              <a:rPr lang="zh-CN" altLang="en-US" sz="2800" smtClean="0"/>
              <a:t>等</a:t>
            </a:r>
            <a:r>
              <a:rPr lang="zh-CN" altLang="en-US" sz="2800" dirty="0" smtClean="0"/>
              <a:t>概抽样中每个单位被抽中的概率与其规模</a:t>
            </a:r>
            <a:r>
              <a:rPr lang="zh-CN" altLang="en-US" sz="2800" smtClean="0"/>
              <a:t>有关，</a:t>
            </a:r>
            <a:endParaRPr lang="en-US" altLang="zh-CN" sz="2800" smtClean="0"/>
          </a:p>
          <a:p>
            <a:r>
              <a:rPr lang="zh-CN" altLang="en-US" sz="2800" smtClean="0"/>
              <a:t>系统抽样</a:t>
            </a:r>
            <a:r>
              <a:rPr lang="zh-CN" altLang="en-US" sz="2800" dirty="0" smtClean="0"/>
              <a:t>中采用的“按有关标志排队”的方法。</a:t>
            </a:r>
            <a:endParaRPr lang="en-US" altLang="zh-CN" sz="2800" dirty="0" smtClean="0"/>
          </a:p>
          <a:p>
            <a:r>
              <a:rPr lang="zh-CN" altLang="en-US" sz="2800" b="1" dirty="0" smtClean="0"/>
              <a:t>估计：</a:t>
            </a:r>
            <a:r>
              <a:rPr lang="zh-CN" altLang="en-US" sz="2800" dirty="0" smtClean="0"/>
              <a:t>比率估计和回归估计中的“</a:t>
            </a:r>
            <a:r>
              <a:rPr lang="en-US" altLang="zh-CN" sz="2800" dirty="0" smtClean="0"/>
              <a:t>x</a:t>
            </a:r>
            <a:r>
              <a:rPr lang="zh-CN" altLang="en-US" sz="2800" dirty="0" smtClean="0"/>
              <a:t>”。</a:t>
            </a:r>
            <a:endParaRPr lang="en-US" altLang="zh-CN" sz="2800" dirty="0" smtClean="0"/>
          </a:p>
          <a:p>
            <a:r>
              <a:rPr lang="zh-CN" altLang="en-US" sz="2800" b="1" dirty="0"/>
              <a:t>数据</a:t>
            </a:r>
            <a:r>
              <a:rPr lang="zh-CN" altLang="en-US" sz="2800" b="1" dirty="0" smtClean="0"/>
              <a:t>调整</a:t>
            </a:r>
            <a:r>
              <a:rPr lang="zh-CN" altLang="en-US" sz="2800" dirty="0" smtClean="0"/>
              <a:t>：对入样单元进行权数的计算和调整</a:t>
            </a:r>
            <a:r>
              <a:rPr lang="zh-CN" altLang="en-US" sz="2800" smtClean="0"/>
              <a:t>；利</a:t>
            </a:r>
            <a:endParaRPr lang="en-US" altLang="zh-CN" sz="2800" smtClean="0"/>
          </a:p>
          <a:p>
            <a:r>
              <a:rPr lang="zh-CN" altLang="en-US" sz="2800" smtClean="0"/>
              <a:t>用</a:t>
            </a:r>
            <a:r>
              <a:rPr lang="zh-CN" altLang="en-US" sz="2800" dirty="0" smtClean="0"/>
              <a:t>辅助信息减小调查中无回答的偏差。</a:t>
            </a:r>
            <a:endParaRPr lang="zh-CN" altLang="en-US" sz="2800" dirty="0"/>
          </a:p>
        </p:txBody>
      </p:sp>
    </p:spTree>
    <p:extLst>
      <p:ext uri="{BB962C8B-B14F-4D97-AF65-F5344CB8AC3E}">
        <p14:creationId xmlns:p14="http://schemas.microsoft.com/office/powerpoint/2010/main" val="523572146"/>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内容占位符 2"/>
              <p:cNvSpPr>
                <a:spLocks noGrp="1"/>
              </p:cNvSpPr>
              <p:nvPr>
                <p:ph idx="1"/>
              </p:nvPr>
            </p:nvSpPr>
            <p:spPr/>
            <p:txBody>
              <a:bodyPr/>
              <a:lstStyle/>
              <a:p>
                <a:r>
                  <a:rPr lang="zh-CN" altLang="zh-CN" dirty="0" smtClean="0"/>
                  <a:t>对于</a:t>
                </a:r>
                <a:r>
                  <a:rPr lang="en-US" altLang="zh-CN" dirty="0"/>
                  <a:t>3000</a:t>
                </a:r>
                <a:r>
                  <a:rPr lang="zh-CN" altLang="zh-CN" dirty="0"/>
                  <a:t>名罪犯的所有数据，</a:t>
                </a:r>
                <a:r>
                  <a:rPr lang="zh-CN" altLang="zh-CN" dirty="0" smtClean="0"/>
                  <a:t>利用</a:t>
                </a:r>
                <a:r>
                  <a:rPr lang="zh-CN" altLang="en-US" dirty="0"/>
                  <a:t>上</a:t>
                </a:r>
                <a:r>
                  <a:rPr lang="zh-CN" altLang="zh-CN" dirty="0" smtClean="0"/>
                  <a:t>式拟合</a:t>
                </a:r>
                <a:r>
                  <a:rPr lang="zh-CN" altLang="zh-CN" dirty="0"/>
                  <a:t>身高关于左中指长度的回归方程</a:t>
                </a:r>
                <a:r>
                  <a:rPr lang="zh-CN" altLang="zh-CN" dirty="0" smtClean="0"/>
                  <a:t>为</a:t>
                </a:r>
                <a:endParaRPr lang="en-US" altLang="zh-CN" dirty="0"/>
              </a:p>
              <a:p>
                <a:pPr/>
                <a14:m>
                  <m:oMathPara xmlns:m="http://schemas.openxmlformats.org/officeDocument/2006/math">
                    <m:oMathParaPr>
                      <m:jc m:val="centerGroup"/>
                    </m:oMathParaPr>
                    <m:oMath xmlns:m="http://schemas.openxmlformats.org/officeDocument/2006/math">
                      <m:r>
                        <a:rPr lang="en-US" altLang="zh-CN" b="0" i="1" smtClean="0">
                          <a:latin typeface="Cambria Math"/>
                        </a:rPr>
                        <m:t>𝑦</m:t>
                      </m:r>
                      <m:r>
                        <a:rPr lang="en-US" altLang="zh-CN" b="0" i="1" smtClean="0">
                          <a:latin typeface="Cambria Math"/>
                        </a:rPr>
                        <m:t>=30.18+3.06</m:t>
                      </m:r>
                      <m:r>
                        <a:rPr lang="en-US" altLang="zh-CN" b="0" i="1" smtClean="0">
                          <a:latin typeface="Cambria Math"/>
                        </a:rPr>
                        <m:t>𝑥</m:t>
                      </m:r>
                    </m:oMath>
                  </m:oMathPara>
                </a14:m>
                <a:endParaRPr lang="en-US" altLang="zh-CN" dirty="0" smtClean="0"/>
              </a:p>
              <a:p>
                <a:r>
                  <a:rPr lang="zh-CN" altLang="en-US" dirty="0"/>
                  <a:t>可见</a:t>
                </a:r>
                <a14:m>
                  <m:oMath xmlns:m="http://schemas.openxmlformats.org/officeDocument/2006/math">
                    <m:sSub>
                      <m:sSubPr>
                        <m:ctrlPr>
                          <a:rPr lang="en-US" altLang="zh-CN" i="1">
                            <a:latin typeface="Cambria Math" panose="02040503050406030204" pitchFamily="18" charset="0"/>
                          </a:rPr>
                        </m:ctrlPr>
                      </m:sSubPr>
                      <m:e>
                        <m:r>
                          <a:rPr lang="en-US" altLang="zh-CN" i="1">
                            <a:latin typeface="Cambria Math"/>
                          </a:rPr>
                          <m:t>𝐵</m:t>
                        </m:r>
                      </m:e>
                      <m:sub>
                        <m:r>
                          <a:rPr lang="en-US" altLang="zh-CN" i="1">
                            <a:latin typeface="Cambria Math"/>
                          </a:rPr>
                          <m:t>0</m:t>
                        </m:r>
                      </m:sub>
                    </m:sSub>
                  </m:oMath>
                </a14:m>
                <a:r>
                  <a:rPr lang="zh-CN" altLang="en-US" dirty="0" smtClean="0"/>
                  <a:t>和</a:t>
                </a:r>
                <a14:m>
                  <m:oMath xmlns:m="http://schemas.openxmlformats.org/officeDocument/2006/math">
                    <m:sSub>
                      <m:sSubPr>
                        <m:ctrlPr>
                          <a:rPr lang="en-US" altLang="zh-CN" i="1">
                            <a:latin typeface="Cambria Math" panose="02040503050406030204" pitchFamily="18" charset="0"/>
                          </a:rPr>
                        </m:ctrlPr>
                      </m:sSubPr>
                      <m:e>
                        <m:r>
                          <a:rPr lang="en-US" altLang="zh-CN" i="1">
                            <a:latin typeface="Cambria Math"/>
                          </a:rPr>
                          <m:t>𝐵</m:t>
                        </m:r>
                      </m:e>
                      <m:sub>
                        <m:r>
                          <a:rPr lang="en-US" altLang="zh-CN" b="0" i="1" smtClean="0">
                            <a:latin typeface="Cambria Math"/>
                          </a:rPr>
                          <m:t>1</m:t>
                        </m:r>
                      </m:sub>
                    </m:sSub>
                  </m:oMath>
                </a14:m>
                <a:r>
                  <a:rPr lang="zh-CN" altLang="en-US" dirty="0" smtClean="0"/>
                  <a:t>均为总体总量的函数。</a:t>
                </a:r>
                <a:r>
                  <a:rPr lang="zh-CN" altLang="zh-CN" dirty="0"/>
                  <a:t>对于复杂样本，可以利用先前的抽样知识给出总体总量的估计，从而</a:t>
                </a:r>
                <a:r>
                  <a:rPr lang="zh-CN" altLang="zh-CN" dirty="0" smtClean="0"/>
                  <a:t>得到</a:t>
                </a:r>
                <a14:m>
                  <m:oMath xmlns:m="http://schemas.openxmlformats.org/officeDocument/2006/math">
                    <m:sSub>
                      <m:sSubPr>
                        <m:ctrlPr>
                          <a:rPr lang="en-US" altLang="zh-CN" i="1">
                            <a:latin typeface="Cambria Math" panose="02040503050406030204" pitchFamily="18" charset="0"/>
                          </a:rPr>
                        </m:ctrlPr>
                      </m:sSubPr>
                      <m:e>
                        <m:r>
                          <a:rPr lang="en-US" altLang="zh-CN" i="1">
                            <a:latin typeface="Cambria Math"/>
                          </a:rPr>
                          <m:t>𝐵</m:t>
                        </m:r>
                      </m:e>
                      <m:sub>
                        <m:r>
                          <a:rPr lang="en-US" altLang="zh-CN" i="1">
                            <a:latin typeface="Cambria Math"/>
                          </a:rPr>
                          <m:t>0</m:t>
                        </m:r>
                      </m:sub>
                    </m:sSub>
                  </m:oMath>
                </a14:m>
                <a:r>
                  <a:rPr lang="zh-CN" altLang="en-US" dirty="0"/>
                  <a:t>和</a:t>
                </a:r>
                <a14:m>
                  <m:oMath xmlns:m="http://schemas.openxmlformats.org/officeDocument/2006/math">
                    <m:sSub>
                      <m:sSubPr>
                        <m:ctrlPr>
                          <a:rPr lang="en-US" altLang="zh-CN" i="1">
                            <a:latin typeface="Cambria Math" panose="02040503050406030204" pitchFamily="18" charset="0"/>
                          </a:rPr>
                        </m:ctrlPr>
                      </m:sSubPr>
                      <m:e>
                        <m:r>
                          <a:rPr lang="en-US" altLang="zh-CN" i="1">
                            <a:latin typeface="Cambria Math"/>
                          </a:rPr>
                          <m:t>𝐵</m:t>
                        </m:r>
                      </m:e>
                      <m:sub>
                        <m:r>
                          <a:rPr lang="en-US" altLang="zh-CN" i="1">
                            <a:latin typeface="Cambria Math"/>
                          </a:rPr>
                          <m:t>1</m:t>
                        </m:r>
                      </m:sub>
                    </m:sSub>
                  </m:oMath>
                </a14:m>
                <a:r>
                  <a:rPr lang="zh-CN" altLang="zh-CN" dirty="0" smtClean="0"/>
                  <a:t>的</a:t>
                </a:r>
                <a:r>
                  <a:rPr lang="zh-CN" altLang="zh-CN" dirty="0"/>
                  <a:t>估计为</a:t>
                </a:r>
              </a:p>
              <a:p>
                <a:endParaRPr lang="zh-CN" altLang="en-US" dirty="0"/>
              </a:p>
            </p:txBody>
          </p:sp>
        </mc:Choice>
        <mc:Fallback xmlns="">
          <p:sp>
            <p:nvSpPr>
              <p:cNvPr id="3" name="内容占位符 2"/>
              <p:cNvSpPr>
                <a:spLocks noGrp="1" noRot="1" noChangeAspect="1" noMove="1" noResize="1" noEditPoints="1" noAdjustHandles="1" noChangeArrowheads="1" noChangeShapeType="1" noTextEdit="1"/>
              </p:cNvSpPr>
              <p:nvPr>
                <p:ph idx="1"/>
              </p:nvPr>
            </p:nvSpPr>
            <p:spPr>
              <a:blipFill rotWithShape="1">
                <a:blip r:embed="rId2"/>
                <a:stretch>
                  <a:fillRect l="-1961" t="-2222" r="-2039"/>
                </a:stretch>
              </a:blipFill>
            </p:spPr>
            <p:txBody>
              <a:bodyPr/>
              <a:lstStyle/>
              <a:p>
                <a:r>
                  <a:rPr lang="zh-CN" altLang="en-US">
                    <a:noFill/>
                  </a:rPr>
                  <a:t> </a:t>
                </a:r>
              </a:p>
            </p:txBody>
          </p:sp>
        </mc:Fallback>
      </mc:AlternateContent>
    </p:spTree>
    <p:extLst>
      <p:ext uri="{BB962C8B-B14F-4D97-AF65-F5344CB8AC3E}">
        <p14:creationId xmlns:p14="http://schemas.microsoft.com/office/powerpoint/2010/main" val="3236184228"/>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内容占位符 2"/>
              <p:cNvSpPr>
                <a:spLocks noGrp="1"/>
              </p:cNvSpPr>
              <p:nvPr>
                <p:ph idx="1"/>
              </p:nvPr>
            </p:nvSpPr>
            <p:spPr/>
            <p:txBody>
              <a:bodyPr/>
              <a:lstStyle/>
              <a:p>
                <a:pPr/>
                <a14:m>
                  <m:oMathPara xmlns:m="http://schemas.openxmlformats.org/officeDocument/2006/math">
                    <m:oMathParaPr>
                      <m:jc m:val="centerGroup"/>
                    </m:oMathParaPr>
                    <m:oMath xmlns:m="http://schemas.openxmlformats.org/officeDocument/2006/math">
                      <m:sSub>
                        <m:sSubPr>
                          <m:ctrlPr>
                            <a:rPr lang="en-US" altLang="zh-CN" i="1" smtClean="0">
                              <a:latin typeface="Cambria Math" panose="02040503050406030204" pitchFamily="18" charset="0"/>
                            </a:rPr>
                          </m:ctrlPr>
                        </m:sSubPr>
                        <m:e>
                          <m:acc>
                            <m:accPr>
                              <m:chr m:val="̂"/>
                              <m:ctrlPr>
                                <a:rPr lang="en-US" altLang="zh-CN" i="1" smtClean="0">
                                  <a:latin typeface="Cambria Math" panose="02040503050406030204" pitchFamily="18" charset="0"/>
                                </a:rPr>
                              </m:ctrlPr>
                            </m:accPr>
                            <m:e>
                              <m:r>
                                <a:rPr lang="en-US" altLang="zh-CN" b="0" i="1" smtClean="0">
                                  <a:latin typeface="Cambria Math"/>
                                </a:rPr>
                                <m:t>𝐵</m:t>
                              </m:r>
                            </m:e>
                          </m:acc>
                        </m:e>
                        <m:sub>
                          <m:r>
                            <a:rPr lang="en-US" altLang="zh-CN" b="0" i="1" smtClean="0">
                              <a:latin typeface="Cambria Math"/>
                            </a:rPr>
                            <m:t>1</m:t>
                          </m:r>
                        </m:sub>
                      </m:sSub>
                      <m:r>
                        <a:rPr lang="en-US" altLang="zh-CN" b="0" i="1" smtClean="0">
                          <a:latin typeface="Cambria Math"/>
                        </a:rPr>
                        <m:t>=</m:t>
                      </m:r>
                      <m:f>
                        <m:fPr>
                          <m:ctrlPr>
                            <a:rPr lang="en-US" altLang="zh-CN" b="0" i="1" smtClean="0">
                              <a:latin typeface="Cambria Math" panose="02040503050406030204" pitchFamily="18" charset="0"/>
                            </a:rPr>
                          </m:ctrlPr>
                        </m:fPr>
                        <m:num>
                          <m:nary>
                            <m:naryPr>
                              <m:chr m:val="∑"/>
                              <m:subHide m:val="on"/>
                              <m:supHide m:val="on"/>
                              <m:ctrlPr>
                                <a:rPr lang="en-US" altLang="zh-CN" b="0" i="1" smtClean="0">
                                  <a:latin typeface="Cambria Math" panose="02040503050406030204" pitchFamily="18" charset="0"/>
                                </a:rPr>
                              </m:ctrlPr>
                            </m:naryPr>
                            <m:sub/>
                            <m:sup/>
                            <m:e>
                              <m:sSub>
                                <m:sSubPr>
                                  <m:ctrlPr>
                                    <a:rPr lang="en-US" altLang="zh-CN" b="0" i="1" smtClean="0">
                                      <a:latin typeface="Cambria Math" panose="02040503050406030204" pitchFamily="18" charset="0"/>
                                    </a:rPr>
                                  </m:ctrlPr>
                                </m:sSubPr>
                                <m:e>
                                  <m:r>
                                    <a:rPr lang="en-US" altLang="zh-CN" b="0" i="1" smtClean="0">
                                      <a:latin typeface="Cambria Math"/>
                                    </a:rPr>
                                    <m:t>𝑤</m:t>
                                  </m:r>
                                </m:e>
                                <m:sub>
                                  <m:r>
                                    <a:rPr lang="en-US" altLang="zh-CN" b="0" i="1" smtClean="0">
                                      <a:latin typeface="Cambria Math"/>
                                    </a:rPr>
                                    <m:t>𝑖</m:t>
                                  </m:r>
                                </m:sub>
                              </m:sSub>
                              <m:sSub>
                                <m:sSubPr>
                                  <m:ctrlPr>
                                    <a:rPr lang="en-US" altLang="zh-CN" i="1">
                                      <a:latin typeface="Cambria Math" panose="02040503050406030204" pitchFamily="18" charset="0"/>
                                    </a:rPr>
                                  </m:ctrlPr>
                                </m:sSubPr>
                                <m:e>
                                  <m:r>
                                    <a:rPr lang="en-US" altLang="zh-CN" i="1">
                                      <a:latin typeface="Cambria Math"/>
                                    </a:rPr>
                                    <m:t>𝑥</m:t>
                                  </m:r>
                                </m:e>
                                <m:sub>
                                  <m:r>
                                    <a:rPr lang="en-US" altLang="zh-CN" i="1">
                                      <a:latin typeface="Cambria Math"/>
                                    </a:rPr>
                                    <m:t>𝑖</m:t>
                                  </m:r>
                                </m:sub>
                              </m:sSub>
                              <m:sSub>
                                <m:sSubPr>
                                  <m:ctrlPr>
                                    <a:rPr lang="en-US" altLang="zh-CN" i="1">
                                      <a:latin typeface="Cambria Math" panose="02040503050406030204" pitchFamily="18" charset="0"/>
                                    </a:rPr>
                                  </m:ctrlPr>
                                </m:sSubPr>
                                <m:e>
                                  <m:r>
                                    <a:rPr lang="en-US" altLang="zh-CN" i="1">
                                      <a:latin typeface="Cambria Math"/>
                                    </a:rPr>
                                    <m:t>𝑦</m:t>
                                  </m:r>
                                </m:e>
                                <m:sub>
                                  <m:r>
                                    <a:rPr lang="en-US" altLang="zh-CN" i="1">
                                      <a:latin typeface="Cambria Math"/>
                                    </a:rPr>
                                    <m:t>𝑖</m:t>
                                  </m:r>
                                </m:sub>
                              </m:sSub>
                            </m:e>
                          </m:nary>
                          <m:r>
                            <a:rPr lang="en-US" altLang="zh-CN" b="0" i="1" smtClean="0">
                              <a:latin typeface="Cambria Math"/>
                            </a:rPr>
                            <m:t>−</m:t>
                          </m:r>
                          <m:f>
                            <m:fPr>
                              <m:ctrlPr>
                                <a:rPr lang="en-US" altLang="zh-CN" b="0" i="1" smtClean="0">
                                  <a:latin typeface="Cambria Math" panose="02040503050406030204" pitchFamily="18" charset="0"/>
                                </a:rPr>
                              </m:ctrlPr>
                            </m:fPr>
                            <m:num>
                              <m:r>
                                <a:rPr lang="en-US" altLang="zh-CN" b="0" i="1" smtClean="0">
                                  <a:latin typeface="Cambria Math"/>
                                </a:rPr>
                                <m:t>1</m:t>
                              </m:r>
                            </m:num>
                            <m:den>
                              <m:nary>
                                <m:naryPr>
                                  <m:chr m:val="∑"/>
                                  <m:subHide m:val="on"/>
                                  <m:supHide m:val="on"/>
                                  <m:ctrlPr>
                                    <a:rPr lang="en-US" altLang="zh-CN" i="1">
                                      <a:latin typeface="Cambria Math" panose="02040503050406030204" pitchFamily="18" charset="0"/>
                                    </a:rPr>
                                  </m:ctrlPr>
                                </m:naryPr>
                                <m:sub/>
                                <m:sup/>
                                <m:e>
                                  <m:sSub>
                                    <m:sSubPr>
                                      <m:ctrlPr>
                                        <a:rPr lang="en-US" altLang="zh-CN" i="1">
                                          <a:latin typeface="Cambria Math" panose="02040503050406030204" pitchFamily="18" charset="0"/>
                                        </a:rPr>
                                      </m:ctrlPr>
                                    </m:sSubPr>
                                    <m:e>
                                      <m:r>
                                        <a:rPr lang="en-US" altLang="zh-CN" i="1">
                                          <a:latin typeface="Cambria Math"/>
                                        </a:rPr>
                                        <m:t>𝑤</m:t>
                                      </m:r>
                                    </m:e>
                                    <m:sub>
                                      <m:r>
                                        <a:rPr lang="en-US" altLang="zh-CN" i="1">
                                          <a:latin typeface="Cambria Math"/>
                                        </a:rPr>
                                        <m:t>𝑖</m:t>
                                      </m:r>
                                    </m:sub>
                                  </m:sSub>
                                </m:e>
                              </m:nary>
                            </m:den>
                          </m:f>
                          <m:nary>
                            <m:naryPr>
                              <m:chr m:val="∑"/>
                              <m:subHide m:val="on"/>
                              <m:supHide m:val="on"/>
                              <m:ctrlPr>
                                <a:rPr lang="en-US" altLang="zh-CN" i="1">
                                  <a:latin typeface="Cambria Math" panose="02040503050406030204" pitchFamily="18" charset="0"/>
                                </a:rPr>
                              </m:ctrlPr>
                            </m:naryPr>
                            <m:sub/>
                            <m:sup/>
                            <m:e>
                              <m:sSub>
                                <m:sSubPr>
                                  <m:ctrlPr>
                                    <a:rPr lang="en-US" altLang="zh-CN" i="1">
                                      <a:latin typeface="Cambria Math" panose="02040503050406030204" pitchFamily="18" charset="0"/>
                                    </a:rPr>
                                  </m:ctrlPr>
                                </m:sSubPr>
                                <m:e>
                                  <m:r>
                                    <a:rPr lang="en-US" altLang="zh-CN" i="1">
                                      <a:latin typeface="Cambria Math"/>
                                    </a:rPr>
                                    <m:t>𝑤</m:t>
                                  </m:r>
                                </m:e>
                                <m:sub>
                                  <m:r>
                                    <a:rPr lang="en-US" altLang="zh-CN" i="1">
                                      <a:latin typeface="Cambria Math"/>
                                    </a:rPr>
                                    <m:t>𝑖</m:t>
                                  </m:r>
                                </m:sub>
                              </m:sSub>
                              <m:sSub>
                                <m:sSubPr>
                                  <m:ctrlPr>
                                    <a:rPr lang="en-US" altLang="zh-CN" i="1">
                                      <a:latin typeface="Cambria Math" panose="02040503050406030204" pitchFamily="18" charset="0"/>
                                    </a:rPr>
                                  </m:ctrlPr>
                                </m:sSubPr>
                                <m:e>
                                  <m:r>
                                    <a:rPr lang="en-US" altLang="zh-CN" i="1">
                                      <a:latin typeface="Cambria Math"/>
                                    </a:rPr>
                                    <m:t>𝑥</m:t>
                                  </m:r>
                                </m:e>
                                <m:sub>
                                  <m:r>
                                    <a:rPr lang="en-US" altLang="zh-CN" i="1">
                                      <a:latin typeface="Cambria Math"/>
                                    </a:rPr>
                                    <m:t>𝑖</m:t>
                                  </m:r>
                                </m:sub>
                              </m:sSub>
                            </m:e>
                          </m:nary>
                          <m:nary>
                            <m:naryPr>
                              <m:chr m:val="∑"/>
                              <m:subHide m:val="on"/>
                              <m:supHide m:val="on"/>
                              <m:ctrlPr>
                                <a:rPr lang="en-US" altLang="zh-CN" i="1">
                                  <a:latin typeface="Cambria Math" panose="02040503050406030204" pitchFamily="18" charset="0"/>
                                </a:rPr>
                              </m:ctrlPr>
                            </m:naryPr>
                            <m:sub/>
                            <m:sup/>
                            <m:e>
                              <m:sSub>
                                <m:sSubPr>
                                  <m:ctrlPr>
                                    <a:rPr lang="en-US" altLang="zh-CN" i="1">
                                      <a:latin typeface="Cambria Math" panose="02040503050406030204" pitchFamily="18" charset="0"/>
                                    </a:rPr>
                                  </m:ctrlPr>
                                </m:sSubPr>
                                <m:e>
                                  <m:r>
                                    <a:rPr lang="en-US" altLang="zh-CN" i="1">
                                      <a:latin typeface="Cambria Math"/>
                                    </a:rPr>
                                    <m:t>𝑤</m:t>
                                  </m:r>
                                </m:e>
                                <m:sub>
                                  <m:r>
                                    <a:rPr lang="en-US" altLang="zh-CN" i="1">
                                      <a:latin typeface="Cambria Math"/>
                                    </a:rPr>
                                    <m:t>𝑖</m:t>
                                  </m:r>
                                </m:sub>
                              </m:sSub>
                              <m:sSub>
                                <m:sSubPr>
                                  <m:ctrlPr>
                                    <a:rPr lang="en-US" altLang="zh-CN" i="1">
                                      <a:latin typeface="Cambria Math" panose="02040503050406030204" pitchFamily="18" charset="0"/>
                                    </a:rPr>
                                  </m:ctrlPr>
                                </m:sSubPr>
                                <m:e>
                                  <m:r>
                                    <a:rPr lang="en-US" altLang="zh-CN" i="1">
                                      <a:latin typeface="Cambria Math"/>
                                    </a:rPr>
                                    <m:t>𝑦</m:t>
                                  </m:r>
                                </m:e>
                                <m:sub>
                                  <m:r>
                                    <a:rPr lang="en-US" altLang="zh-CN" i="1">
                                      <a:latin typeface="Cambria Math"/>
                                    </a:rPr>
                                    <m:t>𝑖</m:t>
                                  </m:r>
                                </m:sub>
                              </m:sSub>
                            </m:e>
                          </m:nary>
                        </m:num>
                        <m:den>
                          <m:nary>
                            <m:naryPr>
                              <m:chr m:val="∑"/>
                              <m:subHide m:val="on"/>
                              <m:supHide m:val="on"/>
                              <m:ctrlPr>
                                <a:rPr lang="en-US" altLang="zh-CN" i="1">
                                  <a:latin typeface="Cambria Math" panose="02040503050406030204" pitchFamily="18" charset="0"/>
                                </a:rPr>
                              </m:ctrlPr>
                            </m:naryPr>
                            <m:sub/>
                            <m:sup/>
                            <m:e>
                              <m:sSub>
                                <m:sSubPr>
                                  <m:ctrlPr>
                                    <a:rPr lang="en-US" altLang="zh-CN" i="1">
                                      <a:latin typeface="Cambria Math" panose="02040503050406030204" pitchFamily="18" charset="0"/>
                                    </a:rPr>
                                  </m:ctrlPr>
                                </m:sSubPr>
                                <m:e>
                                  <m:r>
                                    <a:rPr lang="en-US" altLang="zh-CN" i="1">
                                      <a:latin typeface="Cambria Math"/>
                                    </a:rPr>
                                    <m:t>𝑤</m:t>
                                  </m:r>
                                </m:e>
                                <m:sub>
                                  <m:r>
                                    <a:rPr lang="en-US" altLang="zh-CN" i="1">
                                      <a:latin typeface="Cambria Math"/>
                                    </a:rPr>
                                    <m:t>𝑖</m:t>
                                  </m:r>
                                </m:sub>
                              </m:sSub>
                              <m:sSup>
                                <m:sSupPr>
                                  <m:ctrlPr>
                                    <a:rPr lang="en-US" altLang="zh-CN" i="1" smtClean="0">
                                      <a:latin typeface="Cambria Math" panose="02040503050406030204" pitchFamily="18" charset="0"/>
                                    </a:rPr>
                                  </m:ctrlPr>
                                </m:sSupPr>
                                <m:e>
                                  <m:sSub>
                                    <m:sSubPr>
                                      <m:ctrlPr>
                                        <a:rPr lang="en-US" altLang="zh-CN" i="1" smtClean="0">
                                          <a:latin typeface="Cambria Math" panose="02040503050406030204" pitchFamily="18" charset="0"/>
                                        </a:rPr>
                                      </m:ctrlPr>
                                    </m:sSubPr>
                                    <m:e>
                                      <m:r>
                                        <a:rPr lang="en-US" altLang="zh-CN" b="0" i="1" smtClean="0">
                                          <a:latin typeface="Cambria Math"/>
                                        </a:rPr>
                                        <m:t>𝑥</m:t>
                                      </m:r>
                                    </m:e>
                                    <m:sub>
                                      <m:r>
                                        <a:rPr lang="en-US" altLang="zh-CN" b="0" i="1" smtClean="0">
                                          <a:latin typeface="Cambria Math"/>
                                        </a:rPr>
                                        <m:t>𝑖</m:t>
                                      </m:r>
                                    </m:sub>
                                  </m:sSub>
                                </m:e>
                                <m:sup>
                                  <m:r>
                                    <a:rPr lang="en-US" altLang="zh-CN" b="0" i="1" smtClean="0">
                                      <a:latin typeface="Cambria Math"/>
                                    </a:rPr>
                                    <m:t>2</m:t>
                                  </m:r>
                                </m:sup>
                              </m:sSup>
                            </m:e>
                          </m:nary>
                          <m:r>
                            <a:rPr lang="en-US" altLang="zh-CN" b="0" i="1" smtClean="0">
                              <a:latin typeface="Cambria Math"/>
                            </a:rPr>
                            <m:t>−</m:t>
                          </m:r>
                          <m:f>
                            <m:fPr>
                              <m:ctrlPr>
                                <a:rPr lang="en-US" altLang="zh-CN" i="1">
                                  <a:latin typeface="Cambria Math" panose="02040503050406030204" pitchFamily="18" charset="0"/>
                                </a:rPr>
                              </m:ctrlPr>
                            </m:fPr>
                            <m:num>
                              <m:r>
                                <a:rPr lang="en-US" altLang="zh-CN" i="1">
                                  <a:latin typeface="Cambria Math"/>
                                </a:rPr>
                                <m:t>1</m:t>
                              </m:r>
                            </m:num>
                            <m:den>
                              <m:nary>
                                <m:naryPr>
                                  <m:chr m:val="∑"/>
                                  <m:subHide m:val="on"/>
                                  <m:supHide m:val="on"/>
                                  <m:ctrlPr>
                                    <a:rPr lang="en-US" altLang="zh-CN" i="1">
                                      <a:latin typeface="Cambria Math" panose="02040503050406030204" pitchFamily="18" charset="0"/>
                                    </a:rPr>
                                  </m:ctrlPr>
                                </m:naryPr>
                                <m:sub/>
                                <m:sup/>
                                <m:e>
                                  <m:sSub>
                                    <m:sSubPr>
                                      <m:ctrlPr>
                                        <a:rPr lang="en-US" altLang="zh-CN" i="1">
                                          <a:latin typeface="Cambria Math" panose="02040503050406030204" pitchFamily="18" charset="0"/>
                                        </a:rPr>
                                      </m:ctrlPr>
                                    </m:sSubPr>
                                    <m:e>
                                      <m:r>
                                        <a:rPr lang="en-US" altLang="zh-CN" i="1">
                                          <a:latin typeface="Cambria Math"/>
                                        </a:rPr>
                                        <m:t>𝑤</m:t>
                                      </m:r>
                                    </m:e>
                                    <m:sub>
                                      <m:r>
                                        <a:rPr lang="en-US" altLang="zh-CN" i="1">
                                          <a:latin typeface="Cambria Math"/>
                                        </a:rPr>
                                        <m:t>𝑖</m:t>
                                      </m:r>
                                    </m:sub>
                                  </m:sSub>
                                </m:e>
                              </m:nary>
                            </m:den>
                          </m:f>
                          <m:sSup>
                            <m:sSupPr>
                              <m:ctrlPr>
                                <a:rPr lang="en-US" altLang="zh-CN" b="0" i="1" smtClean="0">
                                  <a:latin typeface="Cambria Math" panose="02040503050406030204" pitchFamily="18" charset="0"/>
                                </a:rPr>
                              </m:ctrlPr>
                            </m:sSupPr>
                            <m:e>
                              <m:r>
                                <a:rPr lang="en-US" altLang="zh-CN" b="0" i="1" smtClean="0">
                                  <a:latin typeface="Cambria Math"/>
                                </a:rPr>
                                <m:t>(</m:t>
                              </m:r>
                              <m:nary>
                                <m:naryPr>
                                  <m:chr m:val="∑"/>
                                  <m:subHide m:val="on"/>
                                  <m:supHide m:val="on"/>
                                  <m:ctrlPr>
                                    <a:rPr lang="en-US" altLang="zh-CN" i="1">
                                      <a:latin typeface="Cambria Math" panose="02040503050406030204" pitchFamily="18" charset="0"/>
                                    </a:rPr>
                                  </m:ctrlPr>
                                </m:naryPr>
                                <m:sub/>
                                <m:sup/>
                                <m:e>
                                  <m:sSub>
                                    <m:sSubPr>
                                      <m:ctrlPr>
                                        <a:rPr lang="en-US" altLang="zh-CN" i="1">
                                          <a:latin typeface="Cambria Math" panose="02040503050406030204" pitchFamily="18" charset="0"/>
                                        </a:rPr>
                                      </m:ctrlPr>
                                    </m:sSubPr>
                                    <m:e>
                                      <m:r>
                                        <a:rPr lang="en-US" altLang="zh-CN" i="1">
                                          <a:latin typeface="Cambria Math"/>
                                        </a:rPr>
                                        <m:t>𝑤</m:t>
                                      </m:r>
                                    </m:e>
                                    <m:sub>
                                      <m:r>
                                        <a:rPr lang="en-US" altLang="zh-CN" i="1">
                                          <a:latin typeface="Cambria Math"/>
                                        </a:rPr>
                                        <m:t>𝑖</m:t>
                                      </m:r>
                                    </m:sub>
                                  </m:sSub>
                                  <m:sSub>
                                    <m:sSubPr>
                                      <m:ctrlPr>
                                        <a:rPr lang="en-US" altLang="zh-CN" i="1">
                                          <a:latin typeface="Cambria Math" panose="02040503050406030204" pitchFamily="18" charset="0"/>
                                        </a:rPr>
                                      </m:ctrlPr>
                                    </m:sSubPr>
                                    <m:e>
                                      <m:r>
                                        <a:rPr lang="en-US" altLang="zh-CN" i="1">
                                          <a:latin typeface="Cambria Math"/>
                                        </a:rPr>
                                        <m:t>𝑥</m:t>
                                      </m:r>
                                    </m:e>
                                    <m:sub>
                                      <m:r>
                                        <a:rPr lang="en-US" altLang="zh-CN" i="1">
                                          <a:latin typeface="Cambria Math"/>
                                        </a:rPr>
                                        <m:t>𝑖</m:t>
                                      </m:r>
                                    </m:sub>
                                  </m:sSub>
                                </m:e>
                              </m:nary>
                              <m:r>
                                <a:rPr lang="en-US" altLang="zh-CN" b="0" i="1" smtClean="0">
                                  <a:latin typeface="Cambria Math"/>
                                </a:rPr>
                                <m:t>)</m:t>
                              </m:r>
                            </m:e>
                            <m:sup>
                              <m:r>
                                <a:rPr lang="en-US" altLang="zh-CN" b="0" i="1" smtClean="0">
                                  <a:latin typeface="Cambria Math"/>
                                </a:rPr>
                                <m:t>2</m:t>
                              </m:r>
                            </m:sup>
                          </m:sSup>
                        </m:den>
                      </m:f>
                    </m:oMath>
                  </m:oMathPara>
                </a14:m>
                <a:endParaRPr lang="en-US" altLang="zh-CN" dirty="0" smtClean="0"/>
              </a:p>
              <a:p>
                <a:pPr/>
                <a14:m>
                  <m:oMathPara xmlns:m="http://schemas.openxmlformats.org/officeDocument/2006/math">
                    <m:oMathParaPr>
                      <m:jc m:val="centerGroup"/>
                    </m:oMathParaPr>
                    <m:oMath xmlns:m="http://schemas.openxmlformats.org/officeDocument/2006/math">
                      <m:sSub>
                        <m:sSubPr>
                          <m:ctrlPr>
                            <a:rPr lang="en-US" altLang="zh-CN" i="1">
                              <a:latin typeface="Cambria Math" panose="02040503050406030204" pitchFamily="18" charset="0"/>
                            </a:rPr>
                          </m:ctrlPr>
                        </m:sSubPr>
                        <m:e>
                          <m:acc>
                            <m:accPr>
                              <m:chr m:val="̂"/>
                              <m:ctrlPr>
                                <a:rPr lang="en-US" altLang="zh-CN" i="1">
                                  <a:latin typeface="Cambria Math" panose="02040503050406030204" pitchFamily="18" charset="0"/>
                                </a:rPr>
                              </m:ctrlPr>
                            </m:accPr>
                            <m:e>
                              <m:r>
                                <a:rPr lang="en-US" altLang="zh-CN" i="1">
                                  <a:latin typeface="Cambria Math"/>
                                </a:rPr>
                                <m:t>𝐵</m:t>
                              </m:r>
                            </m:e>
                          </m:acc>
                        </m:e>
                        <m:sub>
                          <m:r>
                            <a:rPr lang="en-US" altLang="zh-CN" b="0" i="1" smtClean="0">
                              <a:latin typeface="Cambria Math"/>
                            </a:rPr>
                            <m:t>0</m:t>
                          </m:r>
                        </m:sub>
                      </m:sSub>
                      <m:r>
                        <a:rPr lang="en-US" altLang="zh-CN" b="0" i="1" smtClean="0">
                          <a:latin typeface="Cambria Math"/>
                        </a:rPr>
                        <m:t>=</m:t>
                      </m:r>
                      <m:f>
                        <m:fPr>
                          <m:ctrlPr>
                            <a:rPr lang="en-US" altLang="zh-CN" i="1">
                              <a:latin typeface="Cambria Math" panose="02040503050406030204" pitchFamily="18" charset="0"/>
                            </a:rPr>
                          </m:ctrlPr>
                        </m:fPr>
                        <m:num>
                          <m:nary>
                            <m:naryPr>
                              <m:chr m:val="∑"/>
                              <m:subHide m:val="on"/>
                              <m:supHide m:val="on"/>
                              <m:ctrlPr>
                                <a:rPr lang="en-US" altLang="zh-CN" i="1">
                                  <a:latin typeface="Cambria Math" panose="02040503050406030204" pitchFamily="18" charset="0"/>
                                </a:rPr>
                              </m:ctrlPr>
                            </m:naryPr>
                            <m:sub/>
                            <m:sup/>
                            <m:e>
                              <m:sSub>
                                <m:sSubPr>
                                  <m:ctrlPr>
                                    <a:rPr lang="en-US" altLang="zh-CN" i="1">
                                      <a:latin typeface="Cambria Math" panose="02040503050406030204" pitchFamily="18" charset="0"/>
                                    </a:rPr>
                                  </m:ctrlPr>
                                </m:sSubPr>
                                <m:e>
                                  <m:r>
                                    <a:rPr lang="en-US" altLang="zh-CN" i="1">
                                      <a:latin typeface="Cambria Math"/>
                                    </a:rPr>
                                    <m:t>𝑤</m:t>
                                  </m:r>
                                </m:e>
                                <m:sub>
                                  <m:r>
                                    <a:rPr lang="en-US" altLang="zh-CN" i="1">
                                      <a:latin typeface="Cambria Math"/>
                                    </a:rPr>
                                    <m:t>𝑖</m:t>
                                  </m:r>
                                </m:sub>
                              </m:sSub>
                              <m:sSub>
                                <m:sSubPr>
                                  <m:ctrlPr>
                                    <a:rPr lang="en-US" altLang="zh-CN" i="1">
                                      <a:latin typeface="Cambria Math" panose="02040503050406030204" pitchFamily="18" charset="0"/>
                                    </a:rPr>
                                  </m:ctrlPr>
                                </m:sSubPr>
                                <m:e>
                                  <m:r>
                                    <a:rPr lang="en-US" altLang="zh-CN" i="1">
                                      <a:latin typeface="Cambria Math"/>
                                    </a:rPr>
                                    <m:t>𝑦</m:t>
                                  </m:r>
                                </m:e>
                                <m:sub>
                                  <m:r>
                                    <a:rPr lang="en-US" altLang="zh-CN" i="1">
                                      <a:latin typeface="Cambria Math"/>
                                    </a:rPr>
                                    <m:t>𝑖</m:t>
                                  </m:r>
                                </m:sub>
                              </m:sSub>
                            </m:e>
                          </m:nary>
                          <m:r>
                            <a:rPr lang="en-US" altLang="zh-CN" i="1">
                              <a:latin typeface="Cambria Math"/>
                            </a:rPr>
                            <m:t>−</m:t>
                          </m:r>
                          <m:sSub>
                            <m:sSubPr>
                              <m:ctrlPr>
                                <a:rPr lang="en-US" altLang="zh-CN" i="1">
                                  <a:latin typeface="Cambria Math" panose="02040503050406030204" pitchFamily="18" charset="0"/>
                                </a:rPr>
                              </m:ctrlPr>
                            </m:sSubPr>
                            <m:e>
                              <m:acc>
                                <m:accPr>
                                  <m:chr m:val="̂"/>
                                  <m:ctrlPr>
                                    <a:rPr lang="en-US" altLang="zh-CN" i="1">
                                      <a:latin typeface="Cambria Math" panose="02040503050406030204" pitchFamily="18" charset="0"/>
                                    </a:rPr>
                                  </m:ctrlPr>
                                </m:accPr>
                                <m:e>
                                  <m:r>
                                    <a:rPr lang="en-US" altLang="zh-CN" i="1">
                                      <a:latin typeface="Cambria Math"/>
                                    </a:rPr>
                                    <m:t>𝐵</m:t>
                                  </m:r>
                                </m:e>
                              </m:acc>
                            </m:e>
                            <m:sub>
                              <m:r>
                                <a:rPr lang="en-US" altLang="zh-CN" i="1">
                                  <a:latin typeface="Cambria Math"/>
                                </a:rPr>
                                <m:t>1</m:t>
                              </m:r>
                            </m:sub>
                          </m:sSub>
                          <m:nary>
                            <m:naryPr>
                              <m:chr m:val="∑"/>
                              <m:subHide m:val="on"/>
                              <m:supHide m:val="on"/>
                              <m:ctrlPr>
                                <a:rPr lang="en-US" altLang="zh-CN" i="1">
                                  <a:latin typeface="Cambria Math" panose="02040503050406030204" pitchFamily="18" charset="0"/>
                                </a:rPr>
                              </m:ctrlPr>
                            </m:naryPr>
                            <m:sub/>
                            <m:sup/>
                            <m:e>
                              <m:sSub>
                                <m:sSubPr>
                                  <m:ctrlPr>
                                    <a:rPr lang="en-US" altLang="zh-CN" i="1">
                                      <a:latin typeface="Cambria Math" panose="02040503050406030204" pitchFamily="18" charset="0"/>
                                    </a:rPr>
                                  </m:ctrlPr>
                                </m:sSubPr>
                                <m:e>
                                  <m:r>
                                    <a:rPr lang="en-US" altLang="zh-CN" i="1">
                                      <a:latin typeface="Cambria Math"/>
                                    </a:rPr>
                                    <m:t>𝑤</m:t>
                                  </m:r>
                                </m:e>
                                <m:sub>
                                  <m:r>
                                    <a:rPr lang="en-US" altLang="zh-CN" i="1">
                                      <a:latin typeface="Cambria Math"/>
                                    </a:rPr>
                                    <m:t>𝑖</m:t>
                                  </m:r>
                                </m:sub>
                              </m:sSub>
                              <m:sSub>
                                <m:sSubPr>
                                  <m:ctrlPr>
                                    <a:rPr lang="en-US" altLang="zh-CN" i="1">
                                      <a:latin typeface="Cambria Math" panose="02040503050406030204" pitchFamily="18" charset="0"/>
                                    </a:rPr>
                                  </m:ctrlPr>
                                </m:sSubPr>
                                <m:e>
                                  <m:r>
                                    <a:rPr lang="en-US" altLang="zh-CN" i="1">
                                      <a:latin typeface="Cambria Math"/>
                                    </a:rPr>
                                    <m:t>𝑥</m:t>
                                  </m:r>
                                </m:e>
                                <m:sub>
                                  <m:r>
                                    <a:rPr lang="en-US" altLang="zh-CN" i="1">
                                      <a:latin typeface="Cambria Math"/>
                                    </a:rPr>
                                    <m:t>𝑖</m:t>
                                  </m:r>
                                </m:sub>
                              </m:sSub>
                            </m:e>
                          </m:nary>
                        </m:num>
                        <m:den>
                          <m:nary>
                            <m:naryPr>
                              <m:chr m:val="∑"/>
                              <m:subHide m:val="on"/>
                              <m:supHide m:val="on"/>
                              <m:ctrlPr>
                                <a:rPr lang="en-US" altLang="zh-CN" i="1">
                                  <a:latin typeface="Cambria Math" panose="02040503050406030204" pitchFamily="18" charset="0"/>
                                </a:rPr>
                              </m:ctrlPr>
                            </m:naryPr>
                            <m:sub/>
                            <m:sup/>
                            <m:e>
                              <m:sSub>
                                <m:sSubPr>
                                  <m:ctrlPr>
                                    <a:rPr lang="en-US" altLang="zh-CN" i="1">
                                      <a:latin typeface="Cambria Math" panose="02040503050406030204" pitchFamily="18" charset="0"/>
                                    </a:rPr>
                                  </m:ctrlPr>
                                </m:sSubPr>
                                <m:e>
                                  <m:r>
                                    <a:rPr lang="en-US" altLang="zh-CN" i="1">
                                      <a:latin typeface="Cambria Math"/>
                                    </a:rPr>
                                    <m:t>𝑤</m:t>
                                  </m:r>
                                </m:e>
                                <m:sub>
                                  <m:r>
                                    <a:rPr lang="en-US" altLang="zh-CN" i="1">
                                      <a:latin typeface="Cambria Math"/>
                                    </a:rPr>
                                    <m:t>𝑖</m:t>
                                  </m:r>
                                </m:sub>
                              </m:sSub>
                            </m:e>
                          </m:nary>
                        </m:den>
                      </m:f>
                    </m:oMath>
                  </m:oMathPara>
                </a14:m>
                <a:endParaRPr lang="en-US" altLang="zh-CN" dirty="0" smtClean="0"/>
              </a:p>
              <a:p>
                <a:r>
                  <a:rPr lang="zh-CN" altLang="en-US" dirty="0" smtClean="0"/>
                  <a:t>其中，</a:t>
                </a:r>
                <a14:m>
                  <m:oMath xmlns:m="http://schemas.openxmlformats.org/officeDocument/2006/math">
                    <m:sSub>
                      <m:sSubPr>
                        <m:ctrlPr>
                          <a:rPr lang="en-US" altLang="zh-CN" i="1">
                            <a:latin typeface="Cambria Math" panose="02040503050406030204" pitchFamily="18" charset="0"/>
                          </a:rPr>
                        </m:ctrlPr>
                      </m:sSubPr>
                      <m:e>
                        <m:r>
                          <a:rPr lang="en-US" altLang="zh-CN" i="1">
                            <a:latin typeface="Cambria Math"/>
                          </a:rPr>
                          <m:t>𝑤</m:t>
                        </m:r>
                      </m:e>
                      <m:sub>
                        <m:r>
                          <a:rPr lang="en-US" altLang="zh-CN" i="1">
                            <a:latin typeface="Cambria Math"/>
                          </a:rPr>
                          <m:t>𝑖</m:t>
                        </m:r>
                      </m:sub>
                    </m:sSub>
                  </m:oMath>
                </a14:m>
                <a:r>
                  <a:rPr lang="zh-CN" altLang="en-US" dirty="0" smtClean="0"/>
                  <a:t>为第</a:t>
                </a:r>
                <a:r>
                  <a:rPr lang="en-US" altLang="zh-CN" dirty="0" err="1" smtClean="0"/>
                  <a:t>i</a:t>
                </a:r>
                <a:r>
                  <a:rPr lang="zh-CN" altLang="en-US" dirty="0" smtClean="0"/>
                  <a:t>个样本观测值的权数。</a:t>
                </a:r>
                <a:endParaRPr lang="zh-CN" altLang="en-US" dirty="0"/>
              </a:p>
            </p:txBody>
          </p:sp>
        </mc:Choice>
        <mc:Fallback xmlns="">
          <p:sp>
            <p:nvSpPr>
              <p:cNvPr id="3" name="内容占位符 2"/>
              <p:cNvSpPr>
                <a:spLocks noGrp="1" noRot="1" noChangeAspect="1" noMove="1" noResize="1" noEditPoints="1" noAdjustHandles="1" noChangeArrowheads="1" noChangeShapeType="1" noTextEdit="1"/>
              </p:cNvSpPr>
              <p:nvPr>
                <p:ph idx="1"/>
              </p:nvPr>
            </p:nvSpPr>
            <p:spPr>
              <a:blipFill rotWithShape="1">
                <a:blip r:embed="rId2"/>
                <a:stretch>
                  <a:fillRect l="-1961"/>
                </a:stretch>
              </a:blipFill>
            </p:spPr>
            <p:txBody>
              <a:bodyPr/>
              <a:lstStyle/>
              <a:p>
                <a:r>
                  <a:rPr lang="zh-CN" altLang="en-US">
                    <a:noFill/>
                  </a:rPr>
                  <a:t> </a:t>
                </a:r>
              </a:p>
            </p:txBody>
          </p:sp>
        </mc:Fallback>
      </mc:AlternateContent>
    </p:spTree>
    <p:extLst>
      <p:ext uri="{BB962C8B-B14F-4D97-AF65-F5344CB8AC3E}">
        <p14:creationId xmlns:p14="http://schemas.microsoft.com/office/powerpoint/2010/main" val="601355913"/>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内容占位符 2"/>
              <p:cNvSpPr>
                <a:spLocks noGrp="1"/>
              </p:cNvSpPr>
              <p:nvPr>
                <p:ph idx="1"/>
              </p:nvPr>
            </p:nvSpPr>
            <p:spPr/>
            <p:txBody>
              <a:bodyPr/>
              <a:lstStyle/>
              <a:p>
                <a:r>
                  <a:rPr lang="zh-CN" altLang="zh-CN" dirty="0" smtClean="0"/>
                  <a:t>仍使用前面的容量为</a:t>
                </a:r>
                <a:r>
                  <a:rPr lang="en-US" altLang="zh-CN" dirty="0"/>
                  <a:t>200</a:t>
                </a:r>
                <a:r>
                  <a:rPr lang="zh-CN" altLang="zh-CN" dirty="0"/>
                  <a:t>的不等概率样本，</a:t>
                </a:r>
                <a:r>
                  <a:rPr lang="zh-CN" altLang="zh-CN" dirty="0" smtClean="0"/>
                  <a:t>利用</a:t>
                </a:r>
                <a:r>
                  <a:rPr lang="zh-CN" altLang="en-US" dirty="0" smtClean="0"/>
                  <a:t>上</a:t>
                </a:r>
                <a:r>
                  <a:rPr lang="zh-CN" altLang="zh-CN" dirty="0" smtClean="0"/>
                  <a:t>式估计</a:t>
                </a:r>
                <a:r>
                  <a:rPr lang="zh-CN" altLang="zh-CN" dirty="0"/>
                  <a:t>身高关于左中指长度的回归方程，结果如下所</a:t>
                </a:r>
                <a:r>
                  <a:rPr lang="zh-CN" altLang="zh-CN" dirty="0" smtClean="0"/>
                  <a:t>示</a:t>
                </a:r>
                <a:r>
                  <a:rPr lang="zh-CN" altLang="en-US" dirty="0" smtClean="0"/>
                  <a:t>：</a:t>
                </a:r>
                <a:endParaRPr lang="en-US" altLang="zh-CN" dirty="0" smtClean="0"/>
              </a:p>
              <a:p>
                <a:pPr/>
                <a14:m>
                  <m:oMathPara xmlns:m="http://schemas.openxmlformats.org/officeDocument/2006/math">
                    <m:oMathParaPr>
                      <m:jc m:val="centerGroup"/>
                    </m:oMathParaPr>
                    <m:oMath xmlns:m="http://schemas.openxmlformats.org/officeDocument/2006/math">
                      <m:r>
                        <a:rPr lang="en-US" altLang="zh-CN" i="1">
                          <a:latin typeface="Cambria Math"/>
                        </a:rPr>
                        <m:t>𝑦</m:t>
                      </m:r>
                      <m:r>
                        <a:rPr lang="en-US" altLang="zh-CN" i="1">
                          <a:latin typeface="Cambria Math"/>
                        </a:rPr>
                        <m:t>=30.19+3.05</m:t>
                      </m:r>
                      <m:r>
                        <a:rPr lang="en-US" altLang="zh-CN" i="1">
                          <a:latin typeface="Cambria Math"/>
                        </a:rPr>
                        <m:t>𝑥</m:t>
                      </m:r>
                    </m:oMath>
                  </m:oMathPara>
                </a14:m>
                <a:endParaRPr lang="en-US" altLang="zh-CN" dirty="0"/>
              </a:p>
              <a:p>
                <a:r>
                  <a:rPr lang="zh-CN" altLang="zh-CN" dirty="0" smtClean="0"/>
                  <a:t>由于</a:t>
                </a:r>
                <a14:m>
                  <m:oMath xmlns:m="http://schemas.openxmlformats.org/officeDocument/2006/math">
                    <m:sSub>
                      <m:sSubPr>
                        <m:ctrlPr>
                          <a:rPr lang="en-US" altLang="zh-CN" i="1">
                            <a:latin typeface="Cambria Math" panose="02040503050406030204" pitchFamily="18" charset="0"/>
                          </a:rPr>
                        </m:ctrlPr>
                      </m:sSubPr>
                      <m:e>
                        <m:acc>
                          <m:accPr>
                            <m:chr m:val="̂"/>
                            <m:ctrlPr>
                              <a:rPr lang="en-US" altLang="zh-CN" i="1">
                                <a:latin typeface="Cambria Math" panose="02040503050406030204" pitchFamily="18" charset="0"/>
                              </a:rPr>
                            </m:ctrlPr>
                          </m:accPr>
                          <m:e>
                            <m:r>
                              <a:rPr lang="en-US" altLang="zh-CN" i="1">
                                <a:latin typeface="Cambria Math"/>
                              </a:rPr>
                              <m:t>𝐵</m:t>
                            </m:r>
                          </m:e>
                        </m:acc>
                      </m:e>
                      <m:sub>
                        <m:r>
                          <a:rPr lang="en-US" altLang="zh-CN" i="1">
                            <a:latin typeface="Cambria Math"/>
                          </a:rPr>
                          <m:t>0</m:t>
                        </m:r>
                      </m:sub>
                    </m:sSub>
                  </m:oMath>
                </a14:m>
                <a:r>
                  <a:rPr lang="zh-CN" altLang="zh-CN" dirty="0" smtClean="0"/>
                  <a:t>与</a:t>
                </a:r>
                <a14:m>
                  <m:oMath xmlns:m="http://schemas.openxmlformats.org/officeDocument/2006/math">
                    <m:sSub>
                      <m:sSubPr>
                        <m:ctrlPr>
                          <a:rPr lang="en-US" altLang="zh-CN" i="1">
                            <a:latin typeface="Cambria Math" panose="02040503050406030204" pitchFamily="18" charset="0"/>
                          </a:rPr>
                        </m:ctrlPr>
                      </m:sSubPr>
                      <m:e>
                        <m:acc>
                          <m:accPr>
                            <m:chr m:val="̂"/>
                            <m:ctrlPr>
                              <a:rPr lang="en-US" altLang="zh-CN" i="1">
                                <a:latin typeface="Cambria Math" panose="02040503050406030204" pitchFamily="18" charset="0"/>
                              </a:rPr>
                            </m:ctrlPr>
                          </m:accPr>
                          <m:e>
                            <m:r>
                              <a:rPr lang="en-US" altLang="zh-CN" i="1">
                                <a:latin typeface="Cambria Math"/>
                              </a:rPr>
                              <m:t>𝐵</m:t>
                            </m:r>
                          </m:e>
                        </m:acc>
                      </m:e>
                      <m:sub>
                        <m:r>
                          <a:rPr lang="en-US" altLang="zh-CN" i="1">
                            <a:latin typeface="Cambria Math"/>
                          </a:rPr>
                          <m:t>1</m:t>
                        </m:r>
                      </m:sub>
                    </m:sSub>
                  </m:oMath>
                </a14:m>
                <a:r>
                  <a:rPr lang="zh-CN" altLang="zh-CN" dirty="0" smtClean="0"/>
                  <a:t>均</a:t>
                </a:r>
                <a:r>
                  <a:rPr lang="zh-CN" altLang="zh-CN" dirty="0"/>
                  <a:t>是由复杂样本得到的估计量，所以可以利用复杂样本的方差估计方法来估计它们的方差。</a:t>
                </a:r>
              </a:p>
              <a:p>
                <a:endParaRPr lang="zh-CN" altLang="en-US" dirty="0"/>
              </a:p>
            </p:txBody>
          </p:sp>
        </mc:Choice>
        <mc:Fallback xmlns="">
          <p:sp>
            <p:nvSpPr>
              <p:cNvPr id="3" name="内容占位符 2"/>
              <p:cNvSpPr>
                <a:spLocks noGrp="1" noRot="1" noChangeAspect="1" noMove="1" noResize="1" noEditPoints="1" noAdjustHandles="1" noChangeArrowheads="1" noChangeShapeType="1" noTextEdit="1"/>
              </p:cNvSpPr>
              <p:nvPr>
                <p:ph idx="1"/>
              </p:nvPr>
            </p:nvSpPr>
            <p:spPr>
              <a:blipFill rotWithShape="1">
                <a:blip r:embed="rId2"/>
                <a:stretch>
                  <a:fillRect l="-1961" t="-2222" r="-7216"/>
                </a:stretch>
              </a:blipFill>
            </p:spPr>
            <p:txBody>
              <a:bodyPr/>
              <a:lstStyle/>
              <a:p>
                <a:r>
                  <a:rPr lang="zh-CN" altLang="en-US">
                    <a:noFill/>
                  </a:rPr>
                  <a:t> </a:t>
                </a:r>
              </a:p>
            </p:txBody>
          </p:sp>
        </mc:Fallback>
      </mc:AlternateContent>
    </p:spTree>
    <p:extLst>
      <p:ext uri="{BB962C8B-B14F-4D97-AF65-F5344CB8AC3E}">
        <p14:creationId xmlns:p14="http://schemas.microsoft.com/office/powerpoint/2010/main" val="1430758565"/>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内容占位符 2"/>
              <p:cNvSpPr>
                <a:spLocks noGrp="1"/>
              </p:cNvSpPr>
              <p:nvPr>
                <p:ph idx="1"/>
              </p:nvPr>
            </p:nvSpPr>
            <p:spPr>
              <a:xfrm>
                <a:off x="971600" y="2017712"/>
                <a:ext cx="8172400" cy="4579639"/>
              </a:xfrm>
            </p:spPr>
            <p:txBody>
              <a:bodyPr/>
              <a:lstStyle/>
              <a:p>
                <a:r>
                  <a:rPr lang="zh-CN" altLang="en-US" dirty="0" smtClean="0"/>
                  <a:t>设</a:t>
                </a:r>
                <a14:m>
                  <m:oMath xmlns:m="http://schemas.openxmlformats.org/officeDocument/2006/math">
                    <m:sSub>
                      <m:sSubPr>
                        <m:ctrlPr>
                          <a:rPr lang="en-US" altLang="zh-CN" i="1">
                            <a:latin typeface="Cambria Math" panose="02040503050406030204" pitchFamily="18" charset="0"/>
                          </a:rPr>
                        </m:ctrlPr>
                      </m:sSubPr>
                      <m:e>
                        <m:acc>
                          <m:accPr>
                            <m:chr m:val="̂"/>
                            <m:ctrlPr>
                              <a:rPr lang="en-US" altLang="zh-CN" i="1">
                                <a:latin typeface="Cambria Math" panose="02040503050406030204" pitchFamily="18" charset="0"/>
                              </a:rPr>
                            </m:ctrlPr>
                          </m:accPr>
                          <m:e>
                            <m:r>
                              <a:rPr lang="en-US" altLang="zh-CN" i="1">
                                <a:latin typeface="Cambria Math"/>
                              </a:rPr>
                              <m:t>𝐵</m:t>
                            </m:r>
                          </m:e>
                        </m:acc>
                      </m:e>
                      <m:sub>
                        <m:r>
                          <a:rPr lang="en-US" altLang="zh-CN" i="1">
                            <a:latin typeface="Cambria Math"/>
                          </a:rPr>
                          <m:t>1</m:t>
                        </m:r>
                      </m:sub>
                    </m:sSub>
                  </m:oMath>
                </a14:m>
                <a:r>
                  <a:rPr lang="zh-CN" altLang="en-US" dirty="0" smtClean="0"/>
                  <a:t>的方差估计为</a:t>
                </a:r>
                <a14:m>
                  <m:oMath xmlns:m="http://schemas.openxmlformats.org/officeDocument/2006/math">
                    <m:acc>
                      <m:accPr>
                        <m:chr m:val="̂"/>
                        <m:ctrlPr>
                          <a:rPr lang="en-US" altLang="zh-CN" i="1">
                            <a:latin typeface="Cambria Math" panose="02040503050406030204" pitchFamily="18" charset="0"/>
                          </a:rPr>
                        </m:ctrlPr>
                      </m:accPr>
                      <m:e>
                        <m:r>
                          <a:rPr lang="en-US" altLang="zh-CN" i="1">
                            <a:latin typeface="Cambria Math"/>
                          </a:rPr>
                          <m:t>𝑉</m:t>
                        </m:r>
                      </m:e>
                    </m:acc>
                    <m:d>
                      <m:dPr>
                        <m:ctrlPr>
                          <a:rPr lang="en-US" altLang="zh-CN" i="1">
                            <a:latin typeface="Cambria Math" panose="02040503050406030204" pitchFamily="18" charset="0"/>
                          </a:rPr>
                        </m:ctrlPr>
                      </m:dPr>
                      <m:e>
                        <m:sSub>
                          <m:sSubPr>
                            <m:ctrlPr>
                              <a:rPr lang="en-US" altLang="zh-CN" i="1">
                                <a:latin typeface="Cambria Math" panose="02040503050406030204" pitchFamily="18" charset="0"/>
                              </a:rPr>
                            </m:ctrlPr>
                          </m:sSubPr>
                          <m:e>
                            <m:acc>
                              <m:accPr>
                                <m:chr m:val="̂"/>
                                <m:ctrlPr>
                                  <a:rPr lang="en-US" altLang="zh-CN" i="1">
                                    <a:latin typeface="Cambria Math" panose="02040503050406030204" pitchFamily="18" charset="0"/>
                                  </a:rPr>
                                </m:ctrlPr>
                              </m:accPr>
                              <m:e>
                                <m:r>
                                  <a:rPr lang="en-US" altLang="zh-CN" i="1">
                                    <a:latin typeface="Cambria Math"/>
                                  </a:rPr>
                                  <m:t>𝐵</m:t>
                                </m:r>
                              </m:e>
                            </m:acc>
                          </m:e>
                          <m:sub>
                            <m:r>
                              <a:rPr lang="en-US" altLang="zh-CN" i="1">
                                <a:latin typeface="Cambria Math"/>
                              </a:rPr>
                              <m:t>1</m:t>
                            </m:r>
                          </m:sub>
                        </m:sSub>
                      </m:e>
                    </m:d>
                  </m:oMath>
                </a14:m>
                <a:r>
                  <a:rPr lang="zh-CN" altLang="en-US" dirty="0" smtClean="0"/>
                  <a:t>，则有限总体量</a:t>
                </a:r>
                <a14:m>
                  <m:oMath xmlns:m="http://schemas.openxmlformats.org/officeDocument/2006/math">
                    <m:sSub>
                      <m:sSubPr>
                        <m:ctrlPr>
                          <a:rPr lang="en-US" altLang="zh-CN" i="1" smtClean="0">
                            <a:latin typeface="Cambria Math" panose="02040503050406030204" pitchFamily="18" charset="0"/>
                          </a:rPr>
                        </m:ctrlPr>
                      </m:sSubPr>
                      <m:e>
                        <m:r>
                          <a:rPr lang="en-US" altLang="zh-CN" b="0" i="1" smtClean="0">
                            <a:latin typeface="Cambria Math"/>
                          </a:rPr>
                          <m:t>𝐵</m:t>
                        </m:r>
                      </m:e>
                      <m:sub>
                        <m:r>
                          <a:rPr lang="en-US" altLang="zh-CN" b="0" i="1" smtClean="0">
                            <a:latin typeface="Cambria Math"/>
                          </a:rPr>
                          <m:t>1</m:t>
                        </m:r>
                      </m:sub>
                    </m:sSub>
                  </m:oMath>
                </a14:m>
                <a:r>
                  <a:rPr lang="zh-CN" altLang="en-US" dirty="0" smtClean="0"/>
                  <a:t>的置信度为</a:t>
                </a:r>
                <a14:m>
                  <m:oMath xmlns:m="http://schemas.openxmlformats.org/officeDocument/2006/math">
                    <m:r>
                      <a:rPr lang="en-US" altLang="zh-CN" i="1">
                        <a:latin typeface="Cambria Math"/>
                      </a:rPr>
                      <m:t>100</m:t>
                    </m:r>
                    <m:d>
                      <m:dPr>
                        <m:ctrlPr>
                          <a:rPr lang="en-US" altLang="zh-CN" i="1">
                            <a:latin typeface="Cambria Math" panose="02040503050406030204" pitchFamily="18" charset="0"/>
                          </a:rPr>
                        </m:ctrlPr>
                      </m:dPr>
                      <m:e>
                        <m:r>
                          <a:rPr lang="en-US" altLang="zh-CN" i="1">
                            <a:latin typeface="Cambria Math"/>
                          </a:rPr>
                          <m:t>1−</m:t>
                        </m:r>
                        <m:r>
                          <a:rPr lang="zh-CN" altLang="en-US" i="1">
                            <a:latin typeface="Cambria Math"/>
                          </a:rPr>
                          <m:t>𝛼</m:t>
                        </m:r>
                      </m:e>
                    </m:d>
                    <m:r>
                      <a:rPr lang="en-US" altLang="zh-CN" i="1">
                        <a:latin typeface="Cambria Math"/>
                      </a:rPr>
                      <m:t>%</m:t>
                    </m:r>
                  </m:oMath>
                </a14:m>
                <a:r>
                  <a:rPr lang="zh-CN" altLang="en-US" dirty="0"/>
                  <a:t>的置信区间</a:t>
                </a:r>
                <a:r>
                  <a:rPr lang="zh-CN" altLang="en-US" dirty="0" smtClean="0"/>
                  <a:t>为：</a:t>
                </a:r>
                <a:endParaRPr lang="en-US" altLang="zh-CN" dirty="0" smtClean="0"/>
              </a:p>
              <a:p>
                <a:pPr/>
                <a14:m>
                  <m:oMathPara xmlns:m="http://schemas.openxmlformats.org/officeDocument/2006/math">
                    <m:oMathParaPr>
                      <m:jc m:val="centerGroup"/>
                    </m:oMathParaPr>
                    <m:oMath xmlns:m="http://schemas.openxmlformats.org/officeDocument/2006/math">
                      <m:sSub>
                        <m:sSubPr>
                          <m:ctrlPr>
                            <a:rPr lang="en-US" altLang="zh-CN" i="1">
                              <a:latin typeface="Cambria Math" panose="02040503050406030204" pitchFamily="18" charset="0"/>
                            </a:rPr>
                          </m:ctrlPr>
                        </m:sSubPr>
                        <m:e>
                          <m:acc>
                            <m:accPr>
                              <m:chr m:val="̂"/>
                              <m:ctrlPr>
                                <a:rPr lang="en-US" altLang="zh-CN" i="1">
                                  <a:latin typeface="Cambria Math" panose="02040503050406030204" pitchFamily="18" charset="0"/>
                                </a:rPr>
                              </m:ctrlPr>
                            </m:accPr>
                            <m:e>
                              <m:r>
                                <a:rPr lang="en-US" altLang="zh-CN" i="1">
                                  <a:latin typeface="Cambria Math"/>
                                </a:rPr>
                                <m:t>𝐵</m:t>
                              </m:r>
                            </m:e>
                          </m:acc>
                        </m:e>
                        <m:sub>
                          <m:r>
                            <a:rPr lang="en-US" altLang="zh-CN" i="1">
                              <a:latin typeface="Cambria Math"/>
                            </a:rPr>
                            <m:t>1</m:t>
                          </m:r>
                        </m:sub>
                      </m:sSub>
                      <m:r>
                        <a:rPr lang="en-US" altLang="zh-CN" i="1" smtClean="0">
                          <a:latin typeface="Cambria Math"/>
                          <a:ea typeface="Cambria Math"/>
                        </a:rPr>
                        <m:t>±</m:t>
                      </m:r>
                      <m:sSub>
                        <m:sSubPr>
                          <m:ctrlPr>
                            <a:rPr lang="en-US" altLang="zh-CN" i="1">
                              <a:latin typeface="Cambria Math" panose="02040503050406030204" pitchFamily="18" charset="0"/>
                              <a:ea typeface="Cambria Math"/>
                            </a:rPr>
                          </m:ctrlPr>
                        </m:sSubPr>
                        <m:e>
                          <m:r>
                            <a:rPr lang="en-US" altLang="zh-CN" i="1">
                              <a:latin typeface="Cambria Math"/>
                              <a:ea typeface="Cambria Math"/>
                            </a:rPr>
                            <m:t>𝑡</m:t>
                          </m:r>
                        </m:e>
                        <m:sub>
                          <m:f>
                            <m:fPr>
                              <m:ctrlPr>
                                <a:rPr lang="en-US" altLang="zh-CN" i="1">
                                  <a:latin typeface="Cambria Math" panose="02040503050406030204" pitchFamily="18" charset="0"/>
                                  <a:ea typeface="Cambria Math"/>
                                </a:rPr>
                              </m:ctrlPr>
                            </m:fPr>
                            <m:num>
                              <m:r>
                                <a:rPr lang="zh-CN" altLang="en-US" i="1">
                                  <a:latin typeface="Cambria Math"/>
                                  <a:ea typeface="Cambria Math"/>
                                </a:rPr>
                                <m:t>𝛼</m:t>
                              </m:r>
                            </m:num>
                            <m:den>
                              <m:r>
                                <a:rPr lang="en-US" altLang="zh-CN" i="1">
                                  <a:latin typeface="Cambria Math"/>
                                  <a:ea typeface="Cambria Math"/>
                                </a:rPr>
                                <m:t>2</m:t>
                              </m:r>
                            </m:den>
                          </m:f>
                        </m:sub>
                      </m:sSub>
                      <m:rad>
                        <m:radPr>
                          <m:degHide m:val="on"/>
                          <m:ctrlPr>
                            <a:rPr lang="en-US" altLang="zh-CN" i="1">
                              <a:latin typeface="Cambria Math" panose="02040503050406030204" pitchFamily="18" charset="0"/>
                            </a:rPr>
                          </m:ctrlPr>
                        </m:radPr>
                        <m:deg/>
                        <m:e>
                          <m:acc>
                            <m:accPr>
                              <m:chr m:val="̂"/>
                              <m:ctrlPr>
                                <a:rPr lang="en-US" altLang="zh-CN" i="1">
                                  <a:latin typeface="Cambria Math" panose="02040503050406030204" pitchFamily="18" charset="0"/>
                                </a:rPr>
                              </m:ctrlPr>
                            </m:accPr>
                            <m:e>
                              <m:r>
                                <a:rPr lang="en-US" altLang="zh-CN" i="1">
                                  <a:latin typeface="Cambria Math"/>
                                </a:rPr>
                                <m:t>𝑉</m:t>
                              </m:r>
                            </m:e>
                          </m:acc>
                          <m:d>
                            <m:dPr>
                              <m:ctrlPr>
                                <a:rPr lang="en-US" altLang="zh-CN" i="1">
                                  <a:latin typeface="Cambria Math" panose="02040503050406030204" pitchFamily="18" charset="0"/>
                                </a:rPr>
                              </m:ctrlPr>
                            </m:dPr>
                            <m:e>
                              <m:sSub>
                                <m:sSubPr>
                                  <m:ctrlPr>
                                    <a:rPr lang="en-US" altLang="zh-CN" i="1">
                                      <a:latin typeface="Cambria Math" panose="02040503050406030204" pitchFamily="18" charset="0"/>
                                    </a:rPr>
                                  </m:ctrlPr>
                                </m:sSubPr>
                                <m:e>
                                  <m:acc>
                                    <m:accPr>
                                      <m:chr m:val="̂"/>
                                      <m:ctrlPr>
                                        <a:rPr lang="en-US" altLang="zh-CN" i="1">
                                          <a:latin typeface="Cambria Math" panose="02040503050406030204" pitchFamily="18" charset="0"/>
                                        </a:rPr>
                                      </m:ctrlPr>
                                    </m:accPr>
                                    <m:e>
                                      <m:r>
                                        <a:rPr lang="en-US" altLang="zh-CN" i="1">
                                          <a:latin typeface="Cambria Math"/>
                                        </a:rPr>
                                        <m:t>𝐵</m:t>
                                      </m:r>
                                    </m:e>
                                  </m:acc>
                                </m:e>
                                <m:sub>
                                  <m:r>
                                    <a:rPr lang="en-US" altLang="zh-CN" i="1">
                                      <a:latin typeface="Cambria Math"/>
                                    </a:rPr>
                                    <m:t>1</m:t>
                                  </m:r>
                                </m:sub>
                              </m:sSub>
                            </m:e>
                          </m:d>
                        </m:e>
                      </m:rad>
                    </m:oMath>
                  </m:oMathPara>
                </a14:m>
                <a:endParaRPr lang="en-US" altLang="zh-CN" dirty="0" smtClean="0"/>
              </a:p>
              <a:p>
                <a:r>
                  <a:rPr lang="zh-CN" altLang="en-US" dirty="0" smtClean="0"/>
                  <a:t>其中</a:t>
                </a:r>
                <a:r>
                  <a:rPr lang="en-US" altLang="zh-CN" dirty="0"/>
                  <a:t>t</a:t>
                </a:r>
                <a:r>
                  <a:rPr lang="zh-CN" altLang="en-US" dirty="0" smtClean="0"/>
                  <a:t>分布的自由度依赖于估计</a:t>
                </a:r>
                <a14:m>
                  <m:oMath xmlns:m="http://schemas.openxmlformats.org/officeDocument/2006/math">
                    <m:r>
                      <a:rPr lang="en-US" altLang="zh-CN" b="0" i="1" smtClean="0">
                        <a:latin typeface="Cambria Math"/>
                      </a:rPr>
                      <m:t>𝑉</m:t>
                    </m:r>
                    <m:d>
                      <m:dPr>
                        <m:ctrlPr>
                          <a:rPr lang="en-US" altLang="zh-CN" i="1">
                            <a:latin typeface="Cambria Math" panose="02040503050406030204" pitchFamily="18" charset="0"/>
                          </a:rPr>
                        </m:ctrlPr>
                      </m:dPr>
                      <m:e>
                        <m:sSub>
                          <m:sSubPr>
                            <m:ctrlPr>
                              <a:rPr lang="en-US" altLang="zh-CN" i="1">
                                <a:latin typeface="Cambria Math" panose="02040503050406030204" pitchFamily="18" charset="0"/>
                              </a:rPr>
                            </m:ctrlPr>
                          </m:sSubPr>
                          <m:e>
                            <m:acc>
                              <m:accPr>
                                <m:chr m:val="̂"/>
                                <m:ctrlPr>
                                  <a:rPr lang="en-US" altLang="zh-CN" i="1">
                                    <a:latin typeface="Cambria Math" panose="02040503050406030204" pitchFamily="18" charset="0"/>
                                  </a:rPr>
                                </m:ctrlPr>
                              </m:accPr>
                              <m:e>
                                <m:r>
                                  <a:rPr lang="en-US" altLang="zh-CN" i="1">
                                    <a:latin typeface="Cambria Math"/>
                                  </a:rPr>
                                  <m:t>𝐵</m:t>
                                </m:r>
                              </m:e>
                            </m:acc>
                          </m:e>
                          <m:sub>
                            <m:r>
                              <a:rPr lang="en-US" altLang="zh-CN" i="1">
                                <a:latin typeface="Cambria Math"/>
                              </a:rPr>
                              <m:t>1</m:t>
                            </m:r>
                          </m:sub>
                        </m:sSub>
                      </m:e>
                    </m:d>
                  </m:oMath>
                </a14:m>
                <a:r>
                  <a:rPr lang="zh-CN" altLang="en-US" dirty="0" smtClean="0"/>
                  <a:t>时所用的方法。</a:t>
                </a:r>
                <a:r>
                  <a:rPr lang="zh-CN" altLang="zh-CN" dirty="0"/>
                  <a:t>若采用刀切法，则自由度等于</a:t>
                </a:r>
                <a:r>
                  <a:rPr lang="en-US" altLang="zh-CN" dirty="0"/>
                  <a:t>PSU</a:t>
                </a:r>
                <a:r>
                  <a:rPr lang="zh-CN" altLang="zh-CN" dirty="0"/>
                  <a:t>的个数减去层的个数，若采用随机组方法，则自由度等于随机组的个数减去一。</a:t>
                </a:r>
                <a:endParaRPr lang="en-US" altLang="zh-CN" dirty="0" smtClean="0"/>
              </a:p>
              <a:p>
                <a:endParaRPr lang="zh-CN" altLang="en-US" dirty="0"/>
              </a:p>
            </p:txBody>
          </p:sp>
        </mc:Choice>
        <mc:Fallback xmlns="">
          <p:sp>
            <p:nvSpPr>
              <p:cNvPr id="3" name="内容占位符 2"/>
              <p:cNvSpPr>
                <a:spLocks noGrp="1" noRot="1" noChangeAspect="1" noMove="1" noResize="1" noEditPoints="1" noAdjustHandles="1" noChangeArrowheads="1" noChangeShapeType="1" noTextEdit="1"/>
              </p:cNvSpPr>
              <p:nvPr>
                <p:ph idx="1"/>
              </p:nvPr>
            </p:nvSpPr>
            <p:spPr>
              <a:xfrm>
                <a:off x="971600" y="2017712"/>
                <a:ext cx="8172400" cy="4579639"/>
              </a:xfrm>
              <a:blipFill rotWithShape="1">
                <a:blip r:embed="rId2"/>
                <a:stretch>
                  <a:fillRect l="-1864" t="-1731" r="-6115"/>
                </a:stretch>
              </a:blipFill>
            </p:spPr>
            <p:txBody>
              <a:bodyPr/>
              <a:lstStyle/>
              <a:p>
                <a:r>
                  <a:rPr lang="zh-CN" altLang="en-US">
                    <a:noFill/>
                  </a:rPr>
                  <a:t> </a:t>
                </a:r>
              </a:p>
            </p:txBody>
          </p:sp>
        </mc:Fallback>
      </mc:AlternateContent>
    </p:spTree>
    <p:extLst>
      <p:ext uri="{BB962C8B-B14F-4D97-AF65-F5344CB8AC3E}">
        <p14:creationId xmlns:p14="http://schemas.microsoft.com/office/powerpoint/2010/main" val="4262146518"/>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内容占位符 2"/>
              <p:cNvSpPr>
                <a:spLocks noGrp="1"/>
              </p:cNvSpPr>
              <p:nvPr>
                <p:ph idx="1"/>
              </p:nvPr>
            </p:nvSpPr>
            <p:spPr>
              <a:xfrm>
                <a:off x="1182688" y="2017712"/>
                <a:ext cx="7772400" cy="4723655"/>
              </a:xfrm>
            </p:spPr>
            <p:txBody>
              <a:bodyPr/>
              <a:lstStyle/>
              <a:p>
                <a:r>
                  <a:rPr lang="zh-CN" altLang="en-US" dirty="0" smtClean="0"/>
                  <a:t>（</a:t>
                </a:r>
                <a:r>
                  <a:rPr lang="en-US" altLang="zh-CN" dirty="0" smtClean="0"/>
                  <a:t>2</a:t>
                </a:r>
                <a:r>
                  <a:rPr lang="zh-CN" altLang="en-US" dirty="0" smtClean="0"/>
                  <a:t>）多元线性回归</a:t>
                </a:r>
                <a:endParaRPr lang="en-US" altLang="zh-CN" dirty="0" smtClean="0"/>
              </a:p>
              <a:p>
                <a:r>
                  <a:rPr lang="zh-CN" altLang="zh-CN" dirty="0"/>
                  <a:t>要估计</a:t>
                </a:r>
                <a:r>
                  <a:rPr lang="zh-CN" altLang="zh-CN" dirty="0" smtClean="0"/>
                  <a:t>模型</a:t>
                </a:r>
                <a14:m>
                  <m:oMath xmlns:m="http://schemas.openxmlformats.org/officeDocument/2006/math">
                    <m:r>
                      <a:rPr lang="en-US" altLang="zh-CN" b="0" i="1" smtClean="0">
                        <a:latin typeface="Cambria Math"/>
                      </a:rPr>
                      <m:t>𝑦</m:t>
                    </m:r>
                    <m:r>
                      <a:rPr lang="en-US" altLang="zh-CN" b="0" i="1" smtClean="0">
                        <a:latin typeface="Cambria Math"/>
                      </a:rPr>
                      <m:t>=</m:t>
                    </m:r>
                    <m:sSup>
                      <m:sSupPr>
                        <m:ctrlPr>
                          <a:rPr lang="en-US" altLang="zh-CN" b="0" i="1" smtClean="0">
                            <a:latin typeface="Cambria Math" panose="02040503050406030204" pitchFamily="18" charset="0"/>
                          </a:rPr>
                        </m:ctrlPr>
                      </m:sSupPr>
                      <m:e>
                        <m:r>
                          <a:rPr lang="en-US" altLang="zh-CN" b="0" i="1" smtClean="0">
                            <a:latin typeface="Cambria Math"/>
                          </a:rPr>
                          <m:t>𝑥</m:t>
                        </m:r>
                      </m:e>
                      <m:sup>
                        <m:r>
                          <a:rPr lang="en-US" altLang="zh-CN" b="0" i="1" smtClean="0">
                            <a:latin typeface="Cambria Math"/>
                          </a:rPr>
                          <m:t>𝑇</m:t>
                        </m:r>
                      </m:sup>
                    </m:sSup>
                    <m:r>
                      <a:rPr lang="en-US" altLang="zh-CN" b="0" i="1" smtClean="0">
                        <a:latin typeface="Cambria Math"/>
                      </a:rPr>
                      <m:t>𝐵</m:t>
                    </m:r>
                  </m:oMath>
                </a14:m>
                <a:r>
                  <a:rPr lang="zh-CN" altLang="zh-CN" dirty="0" smtClean="0"/>
                  <a:t>中的</a:t>
                </a:r>
                <a:r>
                  <a:rPr lang="en-US" altLang="zh-CN" dirty="0"/>
                  <a:t>p</a:t>
                </a:r>
                <a:r>
                  <a:rPr lang="zh-CN" altLang="zh-CN" dirty="0" smtClean="0"/>
                  <a:t>维</a:t>
                </a:r>
                <a:r>
                  <a:rPr lang="zh-CN" altLang="zh-CN" dirty="0"/>
                  <a:t>总体参数</a:t>
                </a:r>
                <a:r>
                  <a:rPr lang="zh-CN" altLang="zh-CN" dirty="0" smtClean="0"/>
                  <a:t>向</a:t>
                </a:r>
                <a:r>
                  <a:rPr lang="zh-CN" altLang="en-US" dirty="0" smtClean="0"/>
                  <a:t>量</a:t>
                </a:r>
                <a:r>
                  <a:rPr lang="en-US" altLang="zh-CN" dirty="0" smtClean="0"/>
                  <a:t>B</a:t>
                </a:r>
                <a:r>
                  <a:rPr lang="zh-CN" altLang="zh-CN" dirty="0" smtClean="0"/>
                  <a:t>。定义</a:t>
                </a:r>
                <a:r>
                  <a:rPr lang="en-US" altLang="zh-CN" dirty="0" smtClean="0"/>
                  <a:t>:</a:t>
                </a:r>
                <a14:m>
                  <m:oMath xmlns:m="http://schemas.openxmlformats.org/officeDocument/2006/math">
                    <m:sSub>
                      <m:sSubPr>
                        <m:ctrlPr>
                          <a:rPr lang="en-US" altLang="zh-CN" i="1">
                            <a:latin typeface="Cambria Math" panose="02040503050406030204" pitchFamily="18" charset="0"/>
                          </a:rPr>
                        </m:ctrlPr>
                      </m:sSubPr>
                      <m:e>
                        <m:r>
                          <a:rPr lang="en-US" altLang="zh-CN" b="0" i="1" smtClean="0">
                            <a:latin typeface="Cambria Math"/>
                          </a:rPr>
                          <m:t>𝑥</m:t>
                        </m:r>
                      </m:e>
                      <m:sub>
                        <m:r>
                          <a:rPr lang="en-US" altLang="zh-CN" b="0" i="1" smtClean="0">
                            <a:latin typeface="Cambria Math"/>
                          </a:rPr>
                          <m:t>𝑖</m:t>
                        </m:r>
                      </m:sub>
                    </m:sSub>
                    <m:r>
                      <a:rPr lang="en-US" altLang="zh-CN" i="1">
                        <a:latin typeface="Cambria Math"/>
                      </a:rPr>
                      <m:t>=</m:t>
                    </m:r>
                    <m:sSup>
                      <m:sSupPr>
                        <m:ctrlPr>
                          <a:rPr lang="en-US" altLang="zh-CN" i="1">
                            <a:latin typeface="Cambria Math" panose="02040503050406030204" pitchFamily="18" charset="0"/>
                          </a:rPr>
                        </m:ctrlPr>
                      </m:sSupPr>
                      <m:e>
                        <m:r>
                          <a:rPr lang="en-US" altLang="zh-CN" i="1">
                            <a:latin typeface="Cambria Math"/>
                          </a:rPr>
                          <m:t>(</m:t>
                        </m:r>
                        <m:m>
                          <m:mPr>
                            <m:mcs>
                              <m:mc>
                                <m:mcPr>
                                  <m:count m:val="3"/>
                                  <m:mcJc m:val="center"/>
                                </m:mcPr>
                              </m:mc>
                            </m:mcs>
                            <m:ctrlPr>
                              <a:rPr lang="en-US" altLang="zh-CN" i="1">
                                <a:latin typeface="Cambria Math" panose="02040503050406030204" pitchFamily="18" charset="0"/>
                              </a:rPr>
                            </m:ctrlPr>
                          </m:mPr>
                          <m:mr>
                            <m:e>
                              <m:sSubSup>
                                <m:sSubSupPr>
                                  <m:ctrlPr>
                                    <a:rPr lang="en-US" altLang="zh-CN" i="1">
                                      <a:latin typeface="Cambria Math" panose="02040503050406030204" pitchFamily="18" charset="0"/>
                                    </a:rPr>
                                  </m:ctrlPr>
                                </m:sSubSupPr>
                                <m:e>
                                  <m:r>
                                    <a:rPr lang="en-US" altLang="zh-CN" b="0" i="1" smtClean="0">
                                      <a:latin typeface="Cambria Math"/>
                                    </a:rPr>
                                    <m:t>𝑥</m:t>
                                  </m:r>
                                </m:e>
                                <m:sub>
                                  <m:r>
                                    <a:rPr lang="en-US" altLang="zh-CN" b="0" i="1" smtClean="0">
                                      <a:latin typeface="Cambria Math"/>
                                    </a:rPr>
                                    <m:t>𝑖</m:t>
                                  </m:r>
                                  <m:r>
                                    <a:rPr lang="en-US" altLang="zh-CN" i="1">
                                      <a:latin typeface="Cambria Math"/>
                                    </a:rPr>
                                    <m:t>1</m:t>
                                  </m:r>
                                </m:sub>
                                <m:sup/>
                              </m:sSubSup>
                            </m:e>
                            <m:e>
                              <m:r>
                                <a:rPr lang="en-US" altLang="zh-CN" i="1">
                                  <a:latin typeface="Cambria Math"/>
                                </a:rPr>
                                <m:t>…</m:t>
                              </m:r>
                            </m:e>
                            <m:e>
                              <m:sSubSup>
                                <m:sSubSupPr>
                                  <m:ctrlPr>
                                    <a:rPr lang="en-US" altLang="zh-CN" i="1">
                                      <a:latin typeface="Cambria Math" panose="02040503050406030204" pitchFamily="18" charset="0"/>
                                    </a:rPr>
                                  </m:ctrlPr>
                                </m:sSubSupPr>
                                <m:e>
                                  <m:r>
                                    <a:rPr lang="en-US" altLang="zh-CN" i="1">
                                      <a:latin typeface="Cambria Math"/>
                                    </a:rPr>
                                    <m:t>𝑦</m:t>
                                  </m:r>
                                </m:e>
                                <m:sub>
                                  <m:r>
                                    <a:rPr lang="en-US" altLang="zh-CN" b="0" i="1" smtClean="0">
                                      <a:latin typeface="Cambria Math"/>
                                    </a:rPr>
                                    <m:t>𝑖𝑝</m:t>
                                  </m:r>
                                </m:sub>
                                <m:sup/>
                              </m:sSubSup>
                            </m:e>
                          </m:mr>
                        </m:m>
                        <m:r>
                          <a:rPr lang="en-US" altLang="zh-CN" i="1">
                            <a:latin typeface="Cambria Math"/>
                          </a:rPr>
                          <m:t>)</m:t>
                        </m:r>
                      </m:e>
                      <m:sup>
                        <m:r>
                          <a:rPr lang="en-US" altLang="zh-CN" i="1">
                            <a:latin typeface="Cambria Math"/>
                          </a:rPr>
                          <m:t>𝑇</m:t>
                        </m:r>
                      </m:sup>
                    </m:sSup>
                  </m:oMath>
                </a14:m>
                <a:endParaRPr lang="en-US" altLang="zh-CN" dirty="0" smtClean="0"/>
              </a:p>
              <a:p>
                <a:pPr/>
                <a14:m>
                  <m:oMathPara xmlns:m="http://schemas.openxmlformats.org/officeDocument/2006/math">
                    <m:oMathParaPr>
                      <m:jc m:val="centerGroup"/>
                    </m:oMathParaPr>
                    <m:oMath xmlns:m="http://schemas.openxmlformats.org/officeDocument/2006/math">
                      <m:sSub>
                        <m:sSubPr>
                          <m:ctrlPr>
                            <a:rPr lang="en-US" altLang="zh-CN" i="1" smtClean="0">
                              <a:latin typeface="Cambria Math" panose="02040503050406030204" pitchFamily="18" charset="0"/>
                            </a:rPr>
                          </m:ctrlPr>
                        </m:sSubPr>
                        <m:e>
                          <m:r>
                            <a:rPr lang="en-US" altLang="zh-CN" b="0" i="1" smtClean="0">
                              <a:latin typeface="Cambria Math"/>
                            </a:rPr>
                            <m:t>𝑦</m:t>
                          </m:r>
                        </m:e>
                        <m:sub>
                          <m:r>
                            <a:rPr lang="en-US" altLang="zh-CN" b="0" i="1" smtClean="0">
                              <a:latin typeface="Cambria Math"/>
                            </a:rPr>
                            <m:t>𝑈</m:t>
                          </m:r>
                        </m:sub>
                      </m:sSub>
                      <m:r>
                        <a:rPr lang="en-US" altLang="zh-CN" b="0" i="1" smtClean="0">
                          <a:latin typeface="Cambria Math"/>
                        </a:rPr>
                        <m:t>=</m:t>
                      </m:r>
                      <m:sSup>
                        <m:sSupPr>
                          <m:ctrlPr>
                            <a:rPr lang="en-US" altLang="zh-CN" b="0" i="1" smtClean="0">
                              <a:latin typeface="Cambria Math" panose="02040503050406030204" pitchFamily="18" charset="0"/>
                            </a:rPr>
                          </m:ctrlPr>
                        </m:sSupPr>
                        <m:e>
                          <m:r>
                            <a:rPr lang="en-US" altLang="zh-CN" b="0" i="1" smtClean="0">
                              <a:latin typeface="Cambria Math"/>
                            </a:rPr>
                            <m:t>(</m:t>
                          </m:r>
                          <m:m>
                            <m:mPr>
                              <m:mcs>
                                <m:mc>
                                  <m:mcPr>
                                    <m:count m:val="3"/>
                                    <m:mcJc m:val="center"/>
                                  </m:mcPr>
                                </m:mc>
                              </m:mcs>
                              <m:ctrlPr>
                                <a:rPr lang="en-US" altLang="zh-CN" b="0" i="1" smtClean="0">
                                  <a:latin typeface="Cambria Math" panose="02040503050406030204" pitchFamily="18" charset="0"/>
                                </a:rPr>
                              </m:ctrlPr>
                            </m:mPr>
                            <m:mr>
                              <m:e>
                                <m:sSubSup>
                                  <m:sSubSupPr>
                                    <m:ctrlPr>
                                      <a:rPr lang="en-US" altLang="zh-CN" i="1">
                                        <a:latin typeface="Cambria Math" panose="02040503050406030204" pitchFamily="18" charset="0"/>
                                      </a:rPr>
                                    </m:ctrlPr>
                                  </m:sSubSupPr>
                                  <m:e>
                                    <m:r>
                                      <a:rPr lang="en-US" altLang="zh-CN" i="1">
                                        <a:latin typeface="Cambria Math"/>
                                      </a:rPr>
                                      <m:t>𝑦</m:t>
                                    </m:r>
                                  </m:e>
                                  <m:sub>
                                    <m:r>
                                      <a:rPr lang="en-US" altLang="zh-CN" i="1">
                                        <a:latin typeface="Cambria Math"/>
                                      </a:rPr>
                                      <m:t>1</m:t>
                                    </m:r>
                                  </m:sub>
                                  <m:sup/>
                                </m:sSubSup>
                              </m:e>
                              <m:e>
                                <m:r>
                                  <a:rPr lang="en-US" altLang="zh-CN" b="0" i="1" smtClean="0">
                                    <a:latin typeface="Cambria Math"/>
                                  </a:rPr>
                                  <m:t>…</m:t>
                                </m:r>
                              </m:e>
                              <m:e>
                                <m:sSubSup>
                                  <m:sSubSupPr>
                                    <m:ctrlPr>
                                      <a:rPr lang="en-US" altLang="zh-CN" i="1">
                                        <a:latin typeface="Cambria Math" panose="02040503050406030204" pitchFamily="18" charset="0"/>
                                      </a:rPr>
                                    </m:ctrlPr>
                                  </m:sSubSupPr>
                                  <m:e>
                                    <m:r>
                                      <a:rPr lang="en-US" altLang="zh-CN" i="1">
                                        <a:latin typeface="Cambria Math"/>
                                      </a:rPr>
                                      <m:t>𝑦</m:t>
                                    </m:r>
                                  </m:e>
                                  <m:sub>
                                    <m:r>
                                      <a:rPr lang="en-US" altLang="zh-CN" b="0" i="1" smtClean="0">
                                        <a:latin typeface="Cambria Math"/>
                                      </a:rPr>
                                      <m:t>𝑁</m:t>
                                    </m:r>
                                  </m:sub>
                                  <m:sup/>
                                </m:sSubSup>
                              </m:e>
                            </m:mr>
                          </m:m>
                          <m:r>
                            <a:rPr lang="en-US" altLang="zh-CN" b="0" i="1" smtClean="0">
                              <a:latin typeface="Cambria Math"/>
                            </a:rPr>
                            <m:t>)</m:t>
                          </m:r>
                        </m:e>
                        <m:sup>
                          <m:r>
                            <a:rPr lang="en-US" altLang="zh-CN" b="0" i="1" smtClean="0">
                              <a:latin typeface="Cambria Math"/>
                            </a:rPr>
                            <m:t>𝑇</m:t>
                          </m:r>
                        </m:sup>
                      </m:sSup>
                    </m:oMath>
                  </m:oMathPara>
                </a14:m>
                <a:endParaRPr lang="en-US" altLang="zh-CN" dirty="0" smtClean="0"/>
              </a:p>
              <a:p>
                <a:pPr/>
                <a14:m>
                  <m:oMathPara xmlns:m="http://schemas.openxmlformats.org/officeDocument/2006/math">
                    <m:oMathParaPr>
                      <m:jc m:val="centerGroup"/>
                    </m:oMathParaPr>
                    <m:oMath xmlns:m="http://schemas.openxmlformats.org/officeDocument/2006/math">
                      <m:sSub>
                        <m:sSubPr>
                          <m:ctrlPr>
                            <a:rPr lang="en-US" altLang="zh-CN" i="1">
                              <a:latin typeface="Cambria Math" panose="02040503050406030204" pitchFamily="18" charset="0"/>
                            </a:rPr>
                          </m:ctrlPr>
                        </m:sSubPr>
                        <m:e>
                          <m:r>
                            <a:rPr lang="en-US" altLang="zh-CN" b="0" i="1" smtClean="0">
                              <a:latin typeface="Cambria Math"/>
                            </a:rPr>
                            <m:t>𝑥</m:t>
                          </m:r>
                        </m:e>
                        <m:sub>
                          <m:r>
                            <a:rPr lang="en-US" altLang="zh-CN" i="1">
                              <a:latin typeface="Cambria Math"/>
                            </a:rPr>
                            <m:t>𝑈</m:t>
                          </m:r>
                        </m:sub>
                      </m:sSub>
                      <m:r>
                        <a:rPr lang="en-US" altLang="zh-CN" i="1">
                          <a:latin typeface="Cambria Math"/>
                        </a:rPr>
                        <m:t>=</m:t>
                      </m:r>
                      <m:sSup>
                        <m:sSupPr>
                          <m:ctrlPr>
                            <a:rPr lang="en-US" altLang="zh-CN" i="1">
                              <a:latin typeface="Cambria Math" panose="02040503050406030204" pitchFamily="18" charset="0"/>
                            </a:rPr>
                          </m:ctrlPr>
                        </m:sSupPr>
                        <m:e>
                          <m:r>
                            <a:rPr lang="en-US" altLang="zh-CN" i="1">
                              <a:latin typeface="Cambria Math"/>
                            </a:rPr>
                            <m:t>(</m:t>
                          </m:r>
                          <m:m>
                            <m:mPr>
                              <m:mcs>
                                <m:mc>
                                  <m:mcPr>
                                    <m:count m:val="3"/>
                                    <m:mcJc m:val="center"/>
                                  </m:mcPr>
                                </m:mc>
                              </m:mcs>
                              <m:ctrlPr>
                                <a:rPr lang="en-US" altLang="zh-CN" i="1">
                                  <a:latin typeface="Cambria Math" panose="02040503050406030204" pitchFamily="18" charset="0"/>
                                </a:rPr>
                              </m:ctrlPr>
                            </m:mPr>
                            <m:mr>
                              <m:e>
                                <m:sSubSup>
                                  <m:sSubSupPr>
                                    <m:ctrlPr>
                                      <a:rPr lang="en-US" altLang="zh-CN" i="1">
                                        <a:latin typeface="Cambria Math" panose="02040503050406030204" pitchFamily="18" charset="0"/>
                                      </a:rPr>
                                    </m:ctrlPr>
                                  </m:sSubSupPr>
                                  <m:e>
                                    <m:r>
                                      <a:rPr lang="en-US" altLang="zh-CN" b="0" i="1" smtClean="0">
                                        <a:latin typeface="Cambria Math"/>
                                      </a:rPr>
                                      <m:t>𝑥</m:t>
                                    </m:r>
                                  </m:e>
                                  <m:sub>
                                    <m:r>
                                      <a:rPr lang="en-US" altLang="zh-CN" i="1">
                                        <a:latin typeface="Cambria Math"/>
                                      </a:rPr>
                                      <m:t>1</m:t>
                                    </m:r>
                                  </m:sub>
                                  <m:sup/>
                                </m:sSubSup>
                              </m:e>
                              <m:e>
                                <m:r>
                                  <a:rPr lang="en-US" altLang="zh-CN" i="1">
                                    <a:latin typeface="Cambria Math"/>
                                  </a:rPr>
                                  <m:t>…</m:t>
                                </m:r>
                              </m:e>
                              <m:e>
                                <m:sSubSup>
                                  <m:sSubSupPr>
                                    <m:ctrlPr>
                                      <a:rPr lang="en-US" altLang="zh-CN" i="1">
                                        <a:latin typeface="Cambria Math" panose="02040503050406030204" pitchFamily="18" charset="0"/>
                                      </a:rPr>
                                    </m:ctrlPr>
                                  </m:sSubSupPr>
                                  <m:e>
                                    <m:r>
                                      <a:rPr lang="en-US" altLang="zh-CN" b="0" i="1" smtClean="0">
                                        <a:latin typeface="Cambria Math"/>
                                      </a:rPr>
                                      <m:t>𝑥</m:t>
                                    </m:r>
                                  </m:e>
                                  <m:sub>
                                    <m:r>
                                      <a:rPr lang="en-US" altLang="zh-CN" i="1">
                                        <a:latin typeface="Cambria Math"/>
                                      </a:rPr>
                                      <m:t>𝑁</m:t>
                                    </m:r>
                                  </m:sub>
                                  <m:sup/>
                                </m:sSubSup>
                              </m:e>
                            </m:mr>
                          </m:m>
                          <m:r>
                            <a:rPr lang="en-US" altLang="zh-CN" i="1">
                              <a:latin typeface="Cambria Math"/>
                            </a:rPr>
                            <m:t>)</m:t>
                          </m:r>
                        </m:e>
                        <m:sup/>
                      </m:sSup>
                    </m:oMath>
                  </m:oMathPara>
                </a14:m>
                <a:endParaRPr lang="zh-CN" altLang="zh-CN" dirty="0"/>
              </a:p>
              <a:p>
                <a:r>
                  <a:rPr lang="zh-CN" altLang="en-US" dirty="0" smtClean="0"/>
                  <a:t>整个总体的正规方程为</a:t>
                </a:r>
                <a:r>
                  <a:rPr lang="en-US" altLang="zh-CN" dirty="0" smtClean="0"/>
                  <a:t>:</a:t>
                </a:r>
                <a14:m>
                  <m:oMath xmlns:m="http://schemas.openxmlformats.org/officeDocument/2006/math">
                    <m:sSup>
                      <m:sSupPr>
                        <m:ctrlPr>
                          <a:rPr lang="en-US" altLang="zh-CN" i="1" smtClean="0">
                            <a:latin typeface="Cambria Math" panose="02040503050406030204" pitchFamily="18" charset="0"/>
                          </a:rPr>
                        </m:ctrlPr>
                      </m:sSupPr>
                      <m:e>
                        <m:sSub>
                          <m:sSubPr>
                            <m:ctrlPr>
                              <a:rPr lang="en-US" altLang="zh-CN" i="1" smtClean="0">
                                <a:latin typeface="Cambria Math" panose="02040503050406030204" pitchFamily="18" charset="0"/>
                              </a:rPr>
                            </m:ctrlPr>
                          </m:sSubPr>
                          <m:e>
                            <m:r>
                              <a:rPr lang="en-US" altLang="zh-CN" b="0" i="1" smtClean="0">
                                <a:latin typeface="Cambria Math"/>
                              </a:rPr>
                              <m:t>𝑋</m:t>
                            </m:r>
                          </m:e>
                          <m:sub>
                            <m:r>
                              <a:rPr lang="en-US" altLang="zh-CN" b="0" i="1" smtClean="0">
                                <a:latin typeface="Cambria Math"/>
                              </a:rPr>
                              <m:t>𝑈</m:t>
                            </m:r>
                          </m:sub>
                        </m:sSub>
                      </m:e>
                      <m:sup>
                        <m:r>
                          <a:rPr lang="en-US" altLang="zh-CN" b="0" i="1" smtClean="0">
                            <a:latin typeface="Cambria Math"/>
                          </a:rPr>
                          <m:t>𝑇</m:t>
                        </m:r>
                      </m:sup>
                    </m:sSup>
                    <m:sSub>
                      <m:sSubPr>
                        <m:ctrlPr>
                          <a:rPr lang="en-US" altLang="zh-CN" i="1">
                            <a:latin typeface="Cambria Math" panose="02040503050406030204" pitchFamily="18" charset="0"/>
                          </a:rPr>
                        </m:ctrlPr>
                      </m:sSubPr>
                      <m:e>
                        <m:r>
                          <a:rPr lang="en-US" altLang="zh-CN" i="1">
                            <a:latin typeface="Cambria Math"/>
                          </a:rPr>
                          <m:t>𝑋</m:t>
                        </m:r>
                      </m:e>
                      <m:sub>
                        <m:r>
                          <a:rPr lang="en-US" altLang="zh-CN" i="1">
                            <a:latin typeface="Cambria Math"/>
                          </a:rPr>
                          <m:t>𝑈</m:t>
                        </m:r>
                      </m:sub>
                    </m:sSub>
                    <m:r>
                      <a:rPr lang="en-US" altLang="zh-CN" b="0" i="1" smtClean="0">
                        <a:latin typeface="Cambria Math"/>
                      </a:rPr>
                      <m:t>𝐵</m:t>
                    </m:r>
                    <m:r>
                      <a:rPr lang="en-US" altLang="zh-CN" b="0" i="1" smtClean="0">
                        <a:latin typeface="Cambria Math"/>
                      </a:rPr>
                      <m:t>=</m:t>
                    </m:r>
                    <m:sSup>
                      <m:sSupPr>
                        <m:ctrlPr>
                          <a:rPr lang="en-US" altLang="zh-CN" b="0" i="1" smtClean="0">
                            <a:latin typeface="Cambria Math" panose="02040503050406030204" pitchFamily="18" charset="0"/>
                          </a:rPr>
                        </m:ctrlPr>
                      </m:sSupPr>
                      <m:e>
                        <m:sSub>
                          <m:sSubPr>
                            <m:ctrlPr>
                              <a:rPr lang="en-US" altLang="zh-CN" i="1">
                                <a:latin typeface="Cambria Math" panose="02040503050406030204" pitchFamily="18" charset="0"/>
                              </a:rPr>
                            </m:ctrlPr>
                          </m:sSubPr>
                          <m:e>
                            <m:r>
                              <a:rPr lang="en-US" altLang="zh-CN" i="1">
                                <a:latin typeface="Cambria Math"/>
                              </a:rPr>
                              <m:t>𝑋</m:t>
                            </m:r>
                          </m:e>
                          <m:sub>
                            <m:r>
                              <a:rPr lang="en-US" altLang="zh-CN" i="1">
                                <a:latin typeface="Cambria Math"/>
                              </a:rPr>
                              <m:t>𝑈</m:t>
                            </m:r>
                          </m:sub>
                        </m:sSub>
                      </m:e>
                      <m:sup>
                        <m:r>
                          <a:rPr lang="en-US" altLang="zh-CN" b="0" i="1" smtClean="0">
                            <a:latin typeface="Cambria Math"/>
                          </a:rPr>
                          <m:t>𝑇</m:t>
                        </m:r>
                      </m:sup>
                    </m:sSup>
                    <m:sSub>
                      <m:sSubPr>
                        <m:ctrlPr>
                          <a:rPr lang="en-US" altLang="zh-CN" i="1">
                            <a:latin typeface="Cambria Math" panose="02040503050406030204" pitchFamily="18" charset="0"/>
                          </a:rPr>
                        </m:ctrlPr>
                      </m:sSubPr>
                      <m:e>
                        <m:r>
                          <a:rPr lang="en-US" altLang="zh-CN" b="0" i="1" smtClean="0">
                            <a:latin typeface="Cambria Math"/>
                          </a:rPr>
                          <m:t>𝑦</m:t>
                        </m:r>
                      </m:e>
                      <m:sub>
                        <m:r>
                          <a:rPr lang="en-US" altLang="zh-CN" i="1">
                            <a:latin typeface="Cambria Math"/>
                          </a:rPr>
                          <m:t>𝑈</m:t>
                        </m:r>
                      </m:sub>
                    </m:sSub>
                  </m:oMath>
                </a14:m>
                <a:endParaRPr lang="en-US" altLang="zh-CN" dirty="0" smtClean="0"/>
              </a:p>
              <a:p>
                <a:r>
                  <a:rPr lang="zh-CN" altLang="en-US" dirty="0" smtClean="0"/>
                  <a:t>假定</a:t>
                </a:r>
                <a14:m>
                  <m:oMath xmlns:m="http://schemas.openxmlformats.org/officeDocument/2006/math">
                    <m:sSup>
                      <m:sSupPr>
                        <m:ctrlPr>
                          <a:rPr lang="en-US" altLang="zh-CN" i="1" smtClean="0">
                            <a:latin typeface="Cambria Math" panose="02040503050406030204" pitchFamily="18" charset="0"/>
                          </a:rPr>
                        </m:ctrlPr>
                      </m:sSupPr>
                      <m:e>
                        <m:r>
                          <a:rPr lang="en-US" altLang="zh-CN" b="0" i="1" smtClean="0">
                            <a:latin typeface="Cambria Math"/>
                          </a:rPr>
                          <m:t>(</m:t>
                        </m:r>
                        <m:sSup>
                          <m:sSupPr>
                            <m:ctrlPr>
                              <a:rPr lang="en-US" altLang="zh-CN" i="1">
                                <a:latin typeface="Cambria Math" panose="02040503050406030204" pitchFamily="18" charset="0"/>
                              </a:rPr>
                            </m:ctrlPr>
                          </m:sSupPr>
                          <m:e>
                            <m:sSub>
                              <m:sSubPr>
                                <m:ctrlPr>
                                  <a:rPr lang="en-US" altLang="zh-CN" i="1">
                                    <a:latin typeface="Cambria Math" panose="02040503050406030204" pitchFamily="18" charset="0"/>
                                  </a:rPr>
                                </m:ctrlPr>
                              </m:sSubPr>
                              <m:e>
                                <m:r>
                                  <a:rPr lang="en-US" altLang="zh-CN" i="1">
                                    <a:latin typeface="Cambria Math"/>
                                  </a:rPr>
                                  <m:t>𝑋</m:t>
                                </m:r>
                              </m:e>
                              <m:sub>
                                <m:r>
                                  <a:rPr lang="en-US" altLang="zh-CN" i="1">
                                    <a:latin typeface="Cambria Math"/>
                                  </a:rPr>
                                  <m:t>𝑈</m:t>
                                </m:r>
                              </m:sub>
                            </m:sSub>
                          </m:e>
                          <m:sup>
                            <m:r>
                              <a:rPr lang="en-US" altLang="zh-CN" i="1">
                                <a:latin typeface="Cambria Math"/>
                              </a:rPr>
                              <m:t>𝑇</m:t>
                            </m:r>
                          </m:sup>
                        </m:sSup>
                        <m:sSub>
                          <m:sSubPr>
                            <m:ctrlPr>
                              <a:rPr lang="en-US" altLang="zh-CN" i="1">
                                <a:latin typeface="Cambria Math" panose="02040503050406030204" pitchFamily="18" charset="0"/>
                              </a:rPr>
                            </m:ctrlPr>
                          </m:sSubPr>
                          <m:e>
                            <m:r>
                              <a:rPr lang="en-US" altLang="zh-CN" i="1">
                                <a:latin typeface="Cambria Math"/>
                              </a:rPr>
                              <m:t>𝑋</m:t>
                            </m:r>
                          </m:e>
                          <m:sub>
                            <m:r>
                              <a:rPr lang="en-US" altLang="zh-CN" i="1">
                                <a:latin typeface="Cambria Math"/>
                              </a:rPr>
                              <m:t>𝑈</m:t>
                            </m:r>
                          </m:sub>
                        </m:sSub>
                        <m:r>
                          <a:rPr lang="en-US" altLang="zh-CN" b="0" i="1" smtClean="0">
                            <a:latin typeface="Cambria Math"/>
                          </a:rPr>
                          <m:t>)</m:t>
                        </m:r>
                      </m:e>
                      <m:sup>
                        <m:r>
                          <a:rPr lang="en-US" altLang="zh-CN" b="0" i="1" smtClean="0">
                            <a:latin typeface="Cambria Math"/>
                          </a:rPr>
                          <m:t>−1</m:t>
                        </m:r>
                      </m:sup>
                    </m:sSup>
                  </m:oMath>
                </a14:m>
                <a:r>
                  <a:rPr lang="zh-CN" altLang="en-US" dirty="0" smtClean="0"/>
                  <a:t>存在，则感兴趣的有限总体量为</a:t>
                </a:r>
                <a14:m>
                  <m:oMath xmlns:m="http://schemas.openxmlformats.org/officeDocument/2006/math">
                    <m:sSup>
                      <m:sSupPr>
                        <m:ctrlPr>
                          <a:rPr lang="en-US" altLang="zh-CN" i="1">
                            <a:latin typeface="Cambria Math" panose="02040503050406030204" pitchFamily="18" charset="0"/>
                          </a:rPr>
                        </m:ctrlPr>
                      </m:sSupPr>
                      <m:e>
                        <m:r>
                          <a:rPr lang="en-US" altLang="zh-CN" b="0" i="1" smtClean="0">
                            <a:latin typeface="Cambria Math"/>
                          </a:rPr>
                          <m:t>𝐵</m:t>
                        </m:r>
                        <m:r>
                          <a:rPr lang="en-US" altLang="zh-CN" b="0" i="1" smtClean="0">
                            <a:latin typeface="Cambria Math"/>
                          </a:rPr>
                          <m:t>=(</m:t>
                        </m:r>
                        <m:sSup>
                          <m:sSupPr>
                            <m:ctrlPr>
                              <a:rPr lang="en-US" altLang="zh-CN" i="1">
                                <a:latin typeface="Cambria Math" panose="02040503050406030204" pitchFamily="18" charset="0"/>
                              </a:rPr>
                            </m:ctrlPr>
                          </m:sSupPr>
                          <m:e>
                            <m:sSub>
                              <m:sSubPr>
                                <m:ctrlPr>
                                  <a:rPr lang="en-US" altLang="zh-CN" i="1">
                                    <a:latin typeface="Cambria Math" panose="02040503050406030204" pitchFamily="18" charset="0"/>
                                  </a:rPr>
                                </m:ctrlPr>
                              </m:sSubPr>
                              <m:e>
                                <m:r>
                                  <a:rPr lang="en-US" altLang="zh-CN" i="1">
                                    <a:latin typeface="Cambria Math"/>
                                  </a:rPr>
                                  <m:t>𝑋</m:t>
                                </m:r>
                              </m:e>
                              <m:sub>
                                <m:r>
                                  <a:rPr lang="en-US" altLang="zh-CN" i="1">
                                    <a:latin typeface="Cambria Math"/>
                                  </a:rPr>
                                  <m:t>𝑈</m:t>
                                </m:r>
                              </m:sub>
                            </m:sSub>
                          </m:e>
                          <m:sup>
                            <m:r>
                              <a:rPr lang="en-US" altLang="zh-CN" i="1">
                                <a:latin typeface="Cambria Math"/>
                              </a:rPr>
                              <m:t>𝑇</m:t>
                            </m:r>
                          </m:sup>
                        </m:sSup>
                        <m:sSub>
                          <m:sSubPr>
                            <m:ctrlPr>
                              <a:rPr lang="en-US" altLang="zh-CN" i="1">
                                <a:latin typeface="Cambria Math" panose="02040503050406030204" pitchFamily="18" charset="0"/>
                              </a:rPr>
                            </m:ctrlPr>
                          </m:sSubPr>
                          <m:e>
                            <m:r>
                              <a:rPr lang="en-US" altLang="zh-CN" i="1">
                                <a:latin typeface="Cambria Math"/>
                              </a:rPr>
                              <m:t>𝑋</m:t>
                            </m:r>
                          </m:e>
                          <m:sub>
                            <m:r>
                              <a:rPr lang="en-US" altLang="zh-CN" i="1">
                                <a:latin typeface="Cambria Math"/>
                              </a:rPr>
                              <m:t>𝑈</m:t>
                            </m:r>
                          </m:sub>
                        </m:sSub>
                        <m:r>
                          <a:rPr lang="en-US" altLang="zh-CN" i="1">
                            <a:latin typeface="Cambria Math"/>
                          </a:rPr>
                          <m:t>)</m:t>
                        </m:r>
                      </m:e>
                      <m:sup>
                        <m:r>
                          <a:rPr lang="en-US" altLang="zh-CN" i="1">
                            <a:latin typeface="Cambria Math"/>
                          </a:rPr>
                          <m:t>−1</m:t>
                        </m:r>
                      </m:sup>
                    </m:sSup>
                    <m:sSup>
                      <m:sSupPr>
                        <m:ctrlPr>
                          <a:rPr lang="en-US" altLang="zh-CN" i="1">
                            <a:latin typeface="Cambria Math" panose="02040503050406030204" pitchFamily="18" charset="0"/>
                          </a:rPr>
                        </m:ctrlPr>
                      </m:sSupPr>
                      <m:e>
                        <m:sSub>
                          <m:sSubPr>
                            <m:ctrlPr>
                              <a:rPr lang="en-US" altLang="zh-CN" i="1">
                                <a:latin typeface="Cambria Math" panose="02040503050406030204" pitchFamily="18" charset="0"/>
                              </a:rPr>
                            </m:ctrlPr>
                          </m:sSubPr>
                          <m:e>
                            <m:r>
                              <a:rPr lang="en-US" altLang="zh-CN" i="1">
                                <a:latin typeface="Cambria Math"/>
                              </a:rPr>
                              <m:t>𝑋</m:t>
                            </m:r>
                          </m:e>
                          <m:sub>
                            <m:r>
                              <a:rPr lang="en-US" altLang="zh-CN" i="1">
                                <a:latin typeface="Cambria Math"/>
                              </a:rPr>
                              <m:t>𝑈</m:t>
                            </m:r>
                          </m:sub>
                        </m:sSub>
                      </m:e>
                      <m:sup>
                        <m:r>
                          <a:rPr lang="en-US" altLang="zh-CN" i="1">
                            <a:latin typeface="Cambria Math"/>
                          </a:rPr>
                          <m:t>𝑇</m:t>
                        </m:r>
                      </m:sup>
                    </m:sSup>
                    <m:sSub>
                      <m:sSubPr>
                        <m:ctrlPr>
                          <a:rPr lang="en-US" altLang="zh-CN" i="1">
                            <a:latin typeface="Cambria Math" panose="02040503050406030204" pitchFamily="18" charset="0"/>
                          </a:rPr>
                        </m:ctrlPr>
                      </m:sSubPr>
                      <m:e>
                        <m:r>
                          <a:rPr lang="en-US" altLang="zh-CN" i="1">
                            <a:latin typeface="Cambria Math"/>
                          </a:rPr>
                          <m:t>𝑦</m:t>
                        </m:r>
                      </m:e>
                      <m:sub>
                        <m:r>
                          <a:rPr lang="en-US" altLang="zh-CN" i="1">
                            <a:latin typeface="Cambria Math"/>
                          </a:rPr>
                          <m:t>𝑈</m:t>
                        </m:r>
                      </m:sub>
                    </m:sSub>
                  </m:oMath>
                </a14:m>
                <a:endParaRPr lang="zh-CN" altLang="en-US" dirty="0"/>
              </a:p>
            </p:txBody>
          </p:sp>
        </mc:Choice>
        <mc:Fallback xmlns="">
          <p:sp>
            <p:nvSpPr>
              <p:cNvPr id="3" name="内容占位符 2"/>
              <p:cNvSpPr>
                <a:spLocks noGrp="1" noRot="1" noChangeAspect="1" noMove="1" noResize="1" noEditPoints="1" noAdjustHandles="1" noChangeArrowheads="1" noChangeShapeType="1" noTextEdit="1"/>
              </p:cNvSpPr>
              <p:nvPr>
                <p:ph idx="1"/>
              </p:nvPr>
            </p:nvSpPr>
            <p:spPr>
              <a:xfrm>
                <a:off x="1182688" y="2017712"/>
                <a:ext cx="7772400" cy="4723655"/>
              </a:xfrm>
              <a:blipFill rotWithShape="1">
                <a:blip r:embed="rId2"/>
                <a:stretch>
                  <a:fillRect l="-1961" t="-1935"/>
                </a:stretch>
              </a:blipFill>
            </p:spPr>
            <p:txBody>
              <a:bodyPr/>
              <a:lstStyle/>
              <a:p>
                <a:r>
                  <a:rPr lang="zh-CN" altLang="en-US">
                    <a:noFill/>
                  </a:rPr>
                  <a:t> </a:t>
                </a:r>
              </a:p>
            </p:txBody>
          </p:sp>
        </mc:Fallback>
      </mc:AlternateContent>
    </p:spTree>
    <p:extLst>
      <p:ext uri="{BB962C8B-B14F-4D97-AF65-F5344CB8AC3E}">
        <p14:creationId xmlns:p14="http://schemas.microsoft.com/office/powerpoint/2010/main" val="289583116"/>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内容占位符 2"/>
              <p:cNvSpPr>
                <a:spLocks noGrp="1"/>
              </p:cNvSpPr>
              <p:nvPr>
                <p:ph idx="1"/>
              </p:nvPr>
            </p:nvSpPr>
            <p:spPr>
              <a:xfrm>
                <a:off x="1182688" y="2017712"/>
                <a:ext cx="7961312" cy="4840287"/>
              </a:xfrm>
            </p:spPr>
            <p:txBody>
              <a:bodyPr/>
              <a:lstStyle/>
              <a:p>
                <a:r>
                  <a:rPr lang="zh-CN" altLang="en-US" dirty="0" smtClean="0"/>
                  <a:t>对于复杂样本，可利用样本权数</a:t>
                </a:r>
                <a14:m>
                  <m:oMath xmlns:m="http://schemas.openxmlformats.org/officeDocument/2006/math">
                    <m:sSub>
                      <m:sSubPr>
                        <m:ctrlPr>
                          <a:rPr lang="en-US" altLang="zh-CN" i="1" smtClean="0">
                            <a:latin typeface="Cambria Math" panose="02040503050406030204" pitchFamily="18" charset="0"/>
                          </a:rPr>
                        </m:ctrlPr>
                      </m:sSubPr>
                      <m:e>
                        <m:r>
                          <a:rPr lang="en-US" altLang="zh-CN" b="0" i="1" smtClean="0">
                            <a:latin typeface="Cambria Math"/>
                          </a:rPr>
                          <m:t>𝑤</m:t>
                        </m:r>
                      </m:e>
                      <m:sub>
                        <m:r>
                          <a:rPr lang="en-US" altLang="zh-CN" b="0" i="1" smtClean="0">
                            <a:latin typeface="Cambria Math"/>
                          </a:rPr>
                          <m:t>𝑖</m:t>
                        </m:r>
                      </m:sub>
                    </m:sSub>
                  </m:oMath>
                </a14:m>
                <a:r>
                  <a:rPr lang="zh-CN" altLang="en-US" dirty="0" smtClean="0"/>
                  <a:t>来估计矩阵</a:t>
                </a:r>
                <a14:m>
                  <m:oMath xmlns:m="http://schemas.openxmlformats.org/officeDocument/2006/math">
                    <m:sSup>
                      <m:sSupPr>
                        <m:ctrlPr>
                          <a:rPr lang="en-US" altLang="zh-CN" i="1">
                            <a:latin typeface="Cambria Math" panose="02040503050406030204" pitchFamily="18" charset="0"/>
                          </a:rPr>
                        </m:ctrlPr>
                      </m:sSupPr>
                      <m:e>
                        <m:sSub>
                          <m:sSubPr>
                            <m:ctrlPr>
                              <a:rPr lang="en-US" altLang="zh-CN" i="1">
                                <a:latin typeface="Cambria Math" panose="02040503050406030204" pitchFamily="18" charset="0"/>
                              </a:rPr>
                            </m:ctrlPr>
                          </m:sSubPr>
                          <m:e>
                            <m:r>
                              <a:rPr lang="en-US" altLang="zh-CN" i="1">
                                <a:latin typeface="Cambria Math"/>
                              </a:rPr>
                              <m:t>𝑋</m:t>
                            </m:r>
                          </m:e>
                          <m:sub>
                            <m:r>
                              <a:rPr lang="en-US" altLang="zh-CN" i="1">
                                <a:latin typeface="Cambria Math"/>
                              </a:rPr>
                              <m:t>𝑈</m:t>
                            </m:r>
                          </m:sub>
                        </m:sSub>
                      </m:e>
                      <m:sup>
                        <m:r>
                          <a:rPr lang="en-US" altLang="zh-CN" i="1">
                            <a:latin typeface="Cambria Math"/>
                          </a:rPr>
                          <m:t>𝑇</m:t>
                        </m:r>
                      </m:sup>
                    </m:sSup>
                    <m:sSub>
                      <m:sSubPr>
                        <m:ctrlPr>
                          <a:rPr lang="en-US" altLang="zh-CN" i="1">
                            <a:latin typeface="Cambria Math" panose="02040503050406030204" pitchFamily="18" charset="0"/>
                          </a:rPr>
                        </m:ctrlPr>
                      </m:sSubPr>
                      <m:e>
                        <m:r>
                          <a:rPr lang="en-US" altLang="zh-CN" i="1">
                            <a:latin typeface="Cambria Math"/>
                          </a:rPr>
                          <m:t>𝑋</m:t>
                        </m:r>
                      </m:e>
                      <m:sub>
                        <m:r>
                          <a:rPr lang="en-US" altLang="zh-CN" i="1">
                            <a:latin typeface="Cambria Math"/>
                          </a:rPr>
                          <m:t>𝑈</m:t>
                        </m:r>
                      </m:sub>
                    </m:sSub>
                  </m:oMath>
                </a14:m>
                <a:r>
                  <a:rPr lang="zh-CN" altLang="en-US" dirty="0" smtClean="0"/>
                  <a:t>和</a:t>
                </a:r>
                <a14:m>
                  <m:oMath xmlns:m="http://schemas.openxmlformats.org/officeDocument/2006/math">
                    <m:sSup>
                      <m:sSupPr>
                        <m:ctrlPr>
                          <a:rPr lang="en-US" altLang="zh-CN" i="1">
                            <a:latin typeface="Cambria Math" panose="02040503050406030204" pitchFamily="18" charset="0"/>
                          </a:rPr>
                        </m:ctrlPr>
                      </m:sSupPr>
                      <m:e>
                        <m:sSub>
                          <m:sSubPr>
                            <m:ctrlPr>
                              <a:rPr lang="en-US" altLang="zh-CN" i="1">
                                <a:latin typeface="Cambria Math" panose="02040503050406030204" pitchFamily="18" charset="0"/>
                              </a:rPr>
                            </m:ctrlPr>
                          </m:sSubPr>
                          <m:e>
                            <m:r>
                              <a:rPr lang="en-US" altLang="zh-CN" i="1">
                                <a:latin typeface="Cambria Math"/>
                              </a:rPr>
                              <m:t>𝑋</m:t>
                            </m:r>
                          </m:e>
                          <m:sub>
                            <m:r>
                              <a:rPr lang="en-US" altLang="zh-CN" i="1">
                                <a:latin typeface="Cambria Math"/>
                              </a:rPr>
                              <m:t>𝑈</m:t>
                            </m:r>
                          </m:sub>
                        </m:sSub>
                      </m:e>
                      <m:sup>
                        <m:r>
                          <a:rPr lang="en-US" altLang="zh-CN" i="1">
                            <a:latin typeface="Cambria Math"/>
                          </a:rPr>
                          <m:t>𝑇</m:t>
                        </m:r>
                      </m:sup>
                    </m:sSup>
                    <m:sSub>
                      <m:sSubPr>
                        <m:ctrlPr>
                          <a:rPr lang="en-US" altLang="zh-CN" i="1">
                            <a:latin typeface="Cambria Math" panose="02040503050406030204" pitchFamily="18" charset="0"/>
                          </a:rPr>
                        </m:ctrlPr>
                      </m:sSubPr>
                      <m:e>
                        <m:r>
                          <a:rPr lang="en-US" altLang="zh-CN" b="0" i="1" smtClean="0">
                            <a:latin typeface="Cambria Math"/>
                          </a:rPr>
                          <m:t>𝑦</m:t>
                        </m:r>
                      </m:e>
                      <m:sub>
                        <m:r>
                          <a:rPr lang="en-US" altLang="zh-CN" i="1">
                            <a:latin typeface="Cambria Math"/>
                          </a:rPr>
                          <m:t>𝑈</m:t>
                        </m:r>
                      </m:sub>
                    </m:sSub>
                  </m:oMath>
                </a14:m>
                <a:r>
                  <a:rPr lang="zh-CN" altLang="en-US" dirty="0" smtClean="0"/>
                  <a:t>。</a:t>
                </a:r>
                <a:endParaRPr lang="en-US" altLang="zh-CN" dirty="0" smtClean="0"/>
              </a:p>
              <a:p>
                <a:r>
                  <a:rPr lang="zh-CN" altLang="en-US" dirty="0" smtClean="0"/>
                  <a:t>令</a:t>
                </a:r>
                <a14:m>
                  <m:oMath xmlns:m="http://schemas.openxmlformats.org/officeDocument/2006/math">
                    <m:sSub>
                      <m:sSubPr>
                        <m:ctrlPr>
                          <a:rPr lang="en-US" altLang="zh-CN" i="1" smtClean="0">
                            <a:latin typeface="Cambria Math" panose="02040503050406030204" pitchFamily="18" charset="0"/>
                          </a:rPr>
                        </m:ctrlPr>
                      </m:sSubPr>
                      <m:e>
                        <m:r>
                          <a:rPr lang="en-US" altLang="zh-CN" b="0" i="1" smtClean="0">
                            <a:latin typeface="Cambria Math"/>
                          </a:rPr>
                          <m:t>𝑋</m:t>
                        </m:r>
                      </m:e>
                      <m:sub>
                        <m:r>
                          <a:rPr lang="en-US" altLang="zh-CN" b="0" i="1" smtClean="0">
                            <a:latin typeface="Cambria Math"/>
                          </a:rPr>
                          <m:t>𝑠</m:t>
                        </m:r>
                      </m:sub>
                    </m:sSub>
                  </m:oMath>
                </a14:m>
                <a:r>
                  <a:rPr lang="zh-CN" altLang="en-US" dirty="0" smtClean="0"/>
                  <a:t>为自闭拿来的样本观测值矩阵，</a:t>
                </a:r>
                <a:r>
                  <a:rPr lang="en-US" altLang="zh-CN" dirty="0"/>
                  <a:t> </a:t>
                </a:r>
                <a14:m>
                  <m:oMath xmlns:m="http://schemas.openxmlformats.org/officeDocument/2006/math">
                    <m:sSub>
                      <m:sSubPr>
                        <m:ctrlPr>
                          <a:rPr lang="en-US" altLang="zh-CN" i="1">
                            <a:latin typeface="Cambria Math" panose="02040503050406030204" pitchFamily="18" charset="0"/>
                          </a:rPr>
                        </m:ctrlPr>
                      </m:sSubPr>
                      <m:e>
                        <m:r>
                          <a:rPr lang="en-US" altLang="zh-CN" b="0" i="1" smtClean="0">
                            <a:latin typeface="Cambria Math"/>
                          </a:rPr>
                          <m:t>𝑦</m:t>
                        </m:r>
                      </m:e>
                      <m:sub>
                        <m:r>
                          <a:rPr lang="en-US" altLang="zh-CN" i="1">
                            <a:latin typeface="Cambria Math"/>
                          </a:rPr>
                          <m:t>𝑠</m:t>
                        </m:r>
                      </m:sub>
                    </m:sSub>
                  </m:oMath>
                </a14:m>
                <a:r>
                  <a:rPr lang="zh-CN" altLang="en-US" dirty="0" smtClean="0"/>
                  <a:t>为因变量的样本观测值向量，</a:t>
                </a:r>
                <a:r>
                  <a:rPr lang="en-US" altLang="zh-CN" dirty="0"/>
                  <a:t> </a:t>
                </a:r>
                <a14:m>
                  <m:oMath xmlns:m="http://schemas.openxmlformats.org/officeDocument/2006/math">
                    <m:sSub>
                      <m:sSubPr>
                        <m:ctrlPr>
                          <a:rPr lang="en-US" altLang="zh-CN" i="1">
                            <a:latin typeface="Cambria Math" panose="02040503050406030204" pitchFamily="18" charset="0"/>
                          </a:rPr>
                        </m:ctrlPr>
                      </m:sSubPr>
                      <m:e>
                        <m:r>
                          <a:rPr lang="en-US" altLang="zh-CN" b="0" i="1" smtClean="0">
                            <a:latin typeface="Cambria Math"/>
                          </a:rPr>
                          <m:t>𝑊</m:t>
                        </m:r>
                      </m:e>
                      <m:sub>
                        <m:r>
                          <a:rPr lang="en-US" altLang="zh-CN" i="1">
                            <a:latin typeface="Cambria Math"/>
                          </a:rPr>
                          <m:t>𝑠</m:t>
                        </m:r>
                      </m:sub>
                    </m:sSub>
                  </m:oMath>
                </a14:m>
                <a:r>
                  <a:rPr lang="zh-CN" altLang="en-US" dirty="0" smtClean="0"/>
                  <a:t>是样本权数</a:t>
                </a:r>
                <a14:m>
                  <m:oMath xmlns:m="http://schemas.openxmlformats.org/officeDocument/2006/math">
                    <m:sSub>
                      <m:sSubPr>
                        <m:ctrlPr>
                          <a:rPr lang="en-US" altLang="zh-CN" i="1">
                            <a:latin typeface="Cambria Math" panose="02040503050406030204" pitchFamily="18" charset="0"/>
                          </a:rPr>
                        </m:ctrlPr>
                      </m:sSubPr>
                      <m:e>
                        <m:r>
                          <a:rPr lang="en-US" altLang="zh-CN" i="1">
                            <a:latin typeface="Cambria Math"/>
                          </a:rPr>
                          <m:t>𝑤</m:t>
                        </m:r>
                      </m:e>
                      <m:sub>
                        <m:r>
                          <a:rPr lang="en-US" altLang="zh-CN" i="1">
                            <a:latin typeface="Cambria Math"/>
                          </a:rPr>
                          <m:t>𝑖</m:t>
                        </m:r>
                      </m:sub>
                    </m:sSub>
                  </m:oMath>
                </a14:m>
                <a:r>
                  <a:rPr lang="zh-CN" altLang="en-US" dirty="0" smtClean="0"/>
                  <a:t>的对角矩阵，则</a:t>
                </a:r>
                <a14:m>
                  <m:oMath xmlns:m="http://schemas.openxmlformats.org/officeDocument/2006/math">
                    <m:r>
                      <a:rPr lang="en-US" altLang="zh-CN" b="0" i="1" smtClean="0">
                        <a:latin typeface="Cambria Math"/>
                      </a:rPr>
                      <m:t>𝑝</m:t>
                    </m:r>
                    <m:r>
                      <a:rPr lang="en-US" altLang="zh-CN" b="0" i="1" smtClean="0">
                        <a:latin typeface="Cambria Math"/>
                        <a:ea typeface="Cambria Math"/>
                      </a:rPr>
                      <m:t>×</m:t>
                    </m:r>
                    <m:r>
                      <a:rPr lang="en-US" altLang="zh-CN" b="0" i="1" smtClean="0">
                        <a:latin typeface="Cambria Math"/>
                        <a:ea typeface="Cambria Math"/>
                      </a:rPr>
                      <m:t>𝑝</m:t>
                    </m:r>
                  </m:oMath>
                </a14:m>
                <a:r>
                  <a:rPr lang="zh-CN" altLang="en-US" dirty="0" smtClean="0"/>
                  <a:t>矩阵</a:t>
                </a:r>
                <a14:m>
                  <m:oMath xmlns:m="http://schemas.openxmlformats.org/officeDocument/2006/math">
                    <m:sSup>
                      <m:sSupPr>
                        <m:ctrlPr>
                          <a:rPr lang="en-US" altLang="zh-CN" i="1">
                            <a:latin typeface="Cambria Math" panose="02040503050406030204" pitchFamily="18" charset="0"/>
                          </a:rPr>
                        </m:ctrlPr>
                      </m:sSupPr>
                      <m:e>
                        <m:sSub>
                          <m:sSubPr>
                            <m:ctrlPr>
                              <a:rPr lang="en-US" altLang="zh-CN" i="1">
                                <a:latin typeface="Cambria Math" panose="02040503050406030204" pitchFamily="18" charset="0"/>
                              </a:rPr>
                            </m:ctrlPr>
                          </m:sSubPr>
                          <m:e>
                            <m:r>
                              <a:rPr lang="en-US" altLang="zh-CN" i="1">
                                <a:latin typeface="Cambria Math"/>
                              </a:rPr>
                              <m:t>𝑋</m:t>
                            </m:r>
                          </m:e>
                          <m:sub>
                            <m:r>
                              <a:rPr lang="en-US" altLang="zh-CN" b="0" i="1" smtClean="0">
                                <a:latin typeface="Cambria Math"/>
                              </a:rPr>
                              <m:t>𝑆</m:t>
                            </m:r>
                          </m:sub>
                        </m:sSub>
                      </m:e>
                      <m:sup>
                        <m:r>
                          <a:rPr lang="en-US" altLang="zh-CN" i="1">
                            <a:latin typeface="Cambria Math"/>
                          </a:rPr>
                          <m:t>𝑇</m:t>
                        </m:r>
                      </m:sup>
                    </m:sSup>
                    <m:sSub>
                      <m:sSubPr>
                        <m:ctrlPr>
                          <a:rPr lang="en-US" altLang="zh-CN" i="1">
                            <a:latin typeface="Cambria Math" panose="02040503050406030204" pitchFamily="18" charset="0"/>
                          </a:rPr>
                        </m:ctrlPr>
                      </m:sSubPr>
                      <m:e>
                        <m:r>
                          <a:rPr lang="en-US" altLang="zh-CN" i="1">
                            <a:latin typeface="Cambria Math"/>
                          </a:rPr>
                          <m:t>𝑊</m:t>
                        </m:r>
                      </m:e>
                      <m:sub>
                        <m:r>
                          <a:rPr lang="en-US" altLang="zh-CN" i="1">
                            <a:latin typeface="Cambria Math"/>
                          </a:rPr>
                          <m:t>𝑠</m:t>
                        </m:r>
                      </m:sub>
                    </m:sSub>
                    <m:sSub>
                      <m:sSubPr>
                        <m:ctrlPr>
                          <a:rPr lang="en-US" altLang="zh-CN" i="1">
                            <a:latin typeface="Cambria Math" panose="02040503050406030204" pitchFamily="18" charset="0"/>
                          </a:rPr>
                        </m:ctrlPr>
                      </m:sSubPr>
                      <m:e>
                        <m:r>
                          <a:rPr lang="en-US" altLang="zh-CN" i="1">
                            <a:latin typeface="Cambria Math"/>
                          </a:rPr>
                          <m:t>𝑋</m:t>
                        </m:r>
                      </m:e>
                      <m:sub>
                        <m:r>
                          <a:rPr lang="en-US" altLang="zh-CN" b="0" i="1" smtClean="0">
                            <a:latin typeface="Cambria Math"/>
                          </a:rPr>
                          <m:t>𝑆</m:t>
                        </m:r>
                      </m:sub>
                    </m:sSub>
                  </m:oMath>
                </a14:m>
                <a:r>
                  <a:rPr lang="zh-CN" altLang="en-US" dirty="0" smtClean="0"/>
                  <a:t>中的第</a:t>
                </a:r>
                <a14:m>
                  <m:oMath xmlns:m="http://schemas.openxmlformats.org/officeDocument/2006/math">
                    <m:r>
                      <a:rPr lang="en-US" altLang="zh-CN" b="0" i="1" smtClean="0">
                        <a:latin typeface="Cambria Math"/>
                      </a:rPr>
                      <m:t>(</m:t>
                    </m:r>
                    <m:r>
                      <a:rPr lang="en-US" altLang="zh-CN" b="0" i="1" smtClean="0">
                        <a:latin typeface="Cambria Math"/>
                      </a:rPr>
                      <m:t>𝑗</m:t>
                    </m:r>
                    <m:r>
                      <a:rPr lang="en-US" altLang="zh-CN" b="0" i="1" smtClean="0">
                        <a:latin typeface="Cambria Math"/>
                      </a:rPr>
                      <m:t>,</m:t>
                    </m:r>
                    <m:r>
                      <a:rPr lang="en-US" altLang="zh-CN" b="0" i="1" smtClean="0">
                        <a:latin typeface="Cambria Math"/>
                      </a:rPr>
                      <m:t>𝑘</m:t>
                    </m:r>
                    <m:r>
                      <a:rPr lang="en-US" altLang="zh-CN" b="0" i="1" smtClean="0">
                        <a:latin typeface="Cambria Math"/>
                      </a:rPr>
                      <m:t>)</m:t>
                    </m:r>
                  </m:oMath>
                </a14:m>
                <a:r>
                  <a:rPr lang="zh-CN" altLang="en-US" dirty="0" smtClean="0"/>
                  <a:t>个元素为</a:t>
                </a:r>
                <a14:m>
                  <m:oMath xmlns:m="http://schemas.openxmlformats.org/officeDocument/2006/math">
                    <m:nary>
                      <m:naryPr>
                        <m:chr m:val="∑"/>
                        <m:supHide m:val="on"/>
                        <m:ctrlPr>
                          <a:rPr lang="zh-CN" altLang="en-US" i="1" smtClean="0">
                            <a:latin typeface="Cambria Math" panose="02040503050406030204" pitchFamily="18" charset="0"/>
                          </a:rPr>
                        </m:ctrlPr>
                      </m:naryPr>
                      <m:sub>
                        <m:r>
                          <m:rPr>
                            <m:brk m:alnAt="7"/>
                          </m:rPr>
                          <a:rPr lang="en-US" altLang="zh-CN" b="0" i="1" smtClean="0">
                            <a:latin typeface="Cambria Math"/>
                          </a:rPr>
                          <m:t>𝑖</m:t>
                        </m:r>
                        <m:r>
                          <a:rPr lang="en-US" altLang="zh-CN" b="0" i="1" smtClean="0">
                            <a:latin typeface="Cambria Math"/>
                            <a:ea typeface="Cambria Math"/>
                          </a:rPr>
                          <m:t>∈</m:t>
                        </m:r>
                        <m:r>
                          <a:rPr lang="en-US" altLang="zh-CN" b="0" i="1" smtClean="0">
                            <a:latin typeface="Cambria Math"/>
                            <a:ea typeface="Cambria Math"/>
                          </a:rPr>
                          <m:t>𝑆</m:t>
                        </m:r>
                      </m:sub>
                      <m:sup/>
                      <m:e>
                        <m:sSub>
                          <m:sSubPr>
                            <m:ctrlPr>
                              <a:rPr lang="en-US" altLang="zh-CN" i="1">
                                <a:latin typeface="Cambria Math" panose="02040503050406030204" pitchFamily="18" charset="0"/>
                              </a:rPr>
                            </m:ctrlPr>
                          </m:sSubPr>
                          <m:e>
                            <m:r>
                              <a:rPr lang="en-US" altLang="zh-CN" i="1">
                                <a:latin typeface="Cambria Math"/>
                              </a:rPr>
                              <m:t>𝑤</m:t>
                            </m:r>
                          </m:e>
                          <m:sub>
                            <m:r>
                              <a:rPr lang="en-US" altLang="zh-CN" i="1">
                                <a:latin typeface="Cambria Math"/>
                              </a:rPr>
                              <m:t>𝑖</m:t>
                            </m:r>
                          </m:sub>
                        </m:sSub>
                        <m:sSub>
                          <m:sSubPr>
                            <m:ctrlPr>
                              <a:rPr lang="en-US" altLang="zh-CN" i="1" smtClean="0">
                                <a:latin typeface="Cambria Math" panose="02040503050406030204" pitchFamily="18" charset="0"/>
                              </a:rPr>
                            </m:ctrlPr>
                          </m:sSubPr>
                          <m:e>
                            <m:r>
                              <a:rPr lang="en-US" altLang="zh-CN" b="0" i="1" smtClean="0">
                                <a:latin typeface="Cambria Math"/>
                              </a:rPr>
                              <m:t>𝑥</m:t>
                            </m:r>
                          </m:e>
                          <m:sub>
                            <m:r>
                              <a:rPr lang="en-US" altLang="zh-CN" b="0" i="1" smtClean="0">
                                <a:latin typeface="Cambria Math"/>
                              </a:rPr>
                              <m:t>𝑖𝑗</m:t>
                            </m:r>
                          </m:sub>
                        </m:sSub>
                        <m:sSub>
                          <m:sSubPr>
                            <m:ctrlPr>
                              <a:rPr lang="en-US" altLang="zh-CN" i="1">
                                <a:latin typeface="Cambria Math" panose="02040503050406030204" pitchFamily="18" charset="0"/>
                              </a:rPr>
                            </m:ctrlPr>
                          </m:sSubPr>
                          <m:e>
                            <m:r>
                              <a:rPr lang="en-US" altLang="zh-CN" i="1">
                                <a:latin typeface="Cambria Math"/>
                              </a:rPr>
                              <m:t>𝑥</m:t>
                            </m:r>
                          </m:e>
                          <m:sub>
                            <m:r>
                              <a:rPr lang="en-US" altLang="zh-CN" i="1">
                                <a:latin typeface="Cambria Math"/>
                              </a:rPr>
                              <m:t>𝑖</m:t>
                            </m:r>
                            <m:r>
                              <a:rPr lang="en-US" altLang="zh-CN" b="0" i="1" smtClean="0">
                                <a:latin typeface="Cambria Math"/>
                              </a:rPr>
                              <m:t>𝑘</m:t>
                            </m:r>
                          </m:sub>
                        </m:sSub>
                      </m:e>
                    </m:nary>
                  </m:oMath>
                </a14:m>
                <a:r>
                  <a:rPr lang="zh-CN" altLang="en-US" dirty="0" smtClean="0"/>
                  <a:t>，它是总体总量</a:t>
                </a:r>
                <a14:m>
                  <m:oMath xmlns:m="http://schemas.openxmlformats.org/officeDocument/2006/math">
                    <m:nary>
                      <m:naryPr>
                        <m:chr m:val="∑"/>
                        <m:ctrlPr>
                          <a:rPr lang="zh-CN" altLang="en-US" i="1" smtClean="0">
                            <a:latin typeface="Cambria Math" panose="02040503050406030204" pitchFamily="18" charset="0"/>
                          </a:rPr>
                        </m:ctrlPr>
                      </m:naryPr>
                      <m:sub>
                        <m:r>
                          <m:rPr>
                            <m:brk m:alnAt="23"/>
                          </m:rPr>
                          <a:rPr lang="en-US" altLang="zh-CN" b="0" i="1" smtClean="0">
                            <a:latin typeface="Cambria Math"/>
                          </a:rPr>
                          <m:t>𝑖</m:t>
                        </m:r>
                        <m:r>
                          <a:rPr lang="en-US" altLang="zh-CN" b="0" i="1" smtClean="0">
                            <a:latin typeface="Cambria Math"/>
                          </a:rPr>
                          <m:t>=1</m:t>
                        </m:r>
                      </m:sub>
                      <m:sup>
                        <m:r>
                          <a:rPr lang="en-US" altLang="zh-CN" b="0" i="1" smtClean="0">
                            <a:latin typeface="Cambria Math"/>
                          </a:rPr>
                          <m:t>𝑁</m:t>
                        </m:r>
                      </m:sup>
                      <m:e>
                        <m:sSub>
                          <m:sSubPr>
                            <m:ctrlPr>
                              <a:rPr lang="en-US" altLang="zh-CN" i="1">
                                <a:latin typeface="Cambria Math" panose="02040503050406030204" pitchFamily="18" charset="0"/>
                              </a:rPr>
                            </m:ctrlPr>
                          </m:sSubPr>
                          <m:e>
                            <m:r>
                              <a:rPr lang="en-US" altLang="zh-CN" i="1">
                                <a:latin typeface="Cambria Math"/>
                              </a:rPr>
                              <m:t>𝑥</m:t>
                            </m:r>
                          </m:e>
                          <m:sub>
                            <m:r>
                              <a:rPr lang="en-US" altLang="zh-CN" i="1">
                                <a:latin typeface="Cambria Math"/>
                              </a:rPr>
                              <m:t>𝑖𝑗</m:t>
                            </m:r>
                          </m:sub>
                        </m:sSub>
                        <m:sSub>
                          <m:sSubPr>
                            <m:ctrlPr>
                              <a:rPr lang="en-US" altLang="zh-CN" i="1">
                                <a:latin typeface="Cambria Math" panose="02040503050406030204" pitchFamily="18" charset="0"/>
                              </a:rPr>
                            </m:ctrlPr>
                          </m:sSubPr>
                          <m:e>
                            <m:r>
                              <a:rPr lang="en-US" altLang="zh-CN" i="1">
                                <a:latin typeface="Cambria Math"/>
                              </a:rPr>
                              <m:t>𝑥</m:t>
                            </m:r>
                          </m:e>
                          <m:sub>
                            <m:r>
                              <a:rPr lang="en-US" altLang="zh-CN" i="1">
                                <a:latin typeface="Cambria Math"/>
                              </a:rPr>
                              <m:t>𝑖𝑘</m:t>
                            </m:r>
                          </m:sub>
                        </m:sSub>
                      </m:e>
                    </m:nary>
                  </m:oMath>
                </a14:m>
                <a:r>
                  <a:rPr lang="zh-CN" altLang="en-US" dirty="0" smtClean="0"/>
                  <a:t>的估计；</a:t>
                </a:r>
                <a:r>
                  <a:rPr lang="en-US" altLang="zh-CN" dirty="0" smtClean="0"/>
                  <a:t>p</a:t>
                </a:r>
                <a:r>
                  <a:rPr lang="zh-CN" altLang="en-US" dirty="0" smtClean="0"/>
                  <a:t>维向量</a:t>
                </a:r>
                <a14:m>
                  <m:oMath xmlns:m="http://schemas.openxmlformats.org/officeDocument/2006/math">
                    <m:sSup>
                      <m:sSupPr>
                        <m:ctrlPr>
                          <a:rPr lang="en-US" altLang="zh-CN" i="1">
                            <a:latin typeface="Cambria Math" panose="02040503050406030204" pitchFamily="18" charset="0"/>
                          </a:rPr>
                        </m:ctrlPr>
                      </m:sSupPr>
                      <m:e>
                        <m:sSub>
                          <m:sSubPr>
                            <m:ctrlPr>
                              <a:rPr lang="en-US" altLang="zh-CN" i="1">
                                <a:latin typeface="Cambria Math" panose="02040503050406030204" pitchFamily="18" charset="0"/>
                              </a:rPr>
                            </m:ctrlPr>
                          </m:sSubPr>
                          <m:e>
                            <m:r>
                              <a:rPr lang="en-US" altLang="zh-CN" i="1">
                                <a:latin typeface="Cambria Math"/>
                              </a:rPr>
                              <m:t>𝑋</m:t>
                            </m:r>
                          </m:e>
                          <m:sub>
                            <m:r>
                              <a:rPr lang="en-US" altLang="zh-CN" i="1">
                                <a:latin typeface="Cambria Math"/>
                              </a:rPr>
                              <m:t>𝑆</m:t>
                            </m:r>
                          </m:sub>
                        </m:sSub>
                      </m:e>
                      <m:sup>
                        <m:r>
                          <a:rPr lang="en-US" altLang="zh-CN" i="1">
                            <a:latin typeface="Cambria Math"/>
                          </a:rPr>
                          <m:t>𝑇</m:t>
                        </m:r>
                      </m:sup>
                    </m:sSup>
                    <m:sSub>
                      <m:sSubPr>
                        <m:ctrlPr>
                          <a:rPr lang="en-US" altLang="zh-CN" i="1">
                            <a:latin typeface="Cambria Math" panose="02040503050406030204" pitchFamily="18" charset="0"/>
                          </a:rPr>
                        </m:ctrlPr>
                      </m:sSubPr>
                      <m:e>
                        <m:r>
                          <a:rPr lang="en-US" altLang="zh-CN" i="1">
                            <a:latin typeface="Cambria Math"/>
                          </a:rPr>
                          <m:t>𝑊</m:t>
                        </m:r>
                      </m:e>
                      <m:sub>
                        <m:r>
                          <a:rPr lang="en-US" altLang="zh-CN" i="1">
                            <a:latin typeface="Cambria Math"/>
                          </a:rPr>
                          <m:t>𝑠</m:t>
                        </m:r>
                      </m:sub>
                    </m:sSub>
                    <m:sSub>
                      <m:sSubPr>
                        <m:ctrlPr>
                          <a:rPr lang="en-US" altLang="zh-CN" i="1">
                            <a:latin typeface="Cambria Math" panose="02040503050406030204" pitchFamily="18" charset="0"/>
                          </a:rPr>
                        </m:ctrlPr>
                      </m:sSubPr>
                      <m:e>
                        <m:r>
                          <a:rPr lang="en-US" altLang="zh-CN" b="0" i="1" smtClean="0">
                            <a:latin typeface="Cambria Math"/>
                          </a:rPr>
                          <m:t>𝑦</m:t>
                        </m:r>
                      </m:e>
                      <m:sub>
                        <m:r>
                          <a:rPr lang="en-US" altLang="zh-CN" i="1">
                            <a:latin typeface="Cambria Math"/>
                          </a:rPr>
                          <m:t>𝑆</m:t>
                        </m:r>
                      </m:sub>
                    </m:sSub>
                  </m:oMath>
                </a14:m>
                <a:r>
                  <a:rPr lang="zh-CN" altLang="en-US" dirty="0" smtClean="0"/>
                  <a:t>中的第</a:t>
                </a:r>
                <a:r>
                  <a:rPr lang="en-US" altLang="zh-CN" dirty="0" smtClean="0"/>
                  <a:t>k</a:t>
                </a:r>
                <a:r>
                  <a:rPr lang="zh-CN" altLang="en-US" dirty="0" smtClean="0"/>
                  <a:t>个元素为</a:t>
                </a:r>
                <a14:m>
                  <m:oMath xmlns:m="http://schemas.openxmlformats.org/officeDocument/2006/math">
                    <m:nary>
                      <m:naryPr>
                        <m:chr m:val="∑"/>
                        <m:supHide m:val="on"/>
                        <m:ctrlPr>
                          <a:rPr lang="zh-CN" altLang="en-US" i="1">
                            <a:latin typeface="Cambria Math" panose="02040503050406030204" pitchFamily="18" charset="0"/>
                          </a:rPr>
                        </m:ctrlPr>
                      </m:naryPr>
                      <m:sub>
                        <m:r>
                          <m:rPr>
                            <m:brk m:alnAt="7"/>
                          </m:rPr>
                          <a:rPr lang="en-US" altLang="zh-CN" i="1">
                            <a:latin typeface="Cambria Math"/>
                          </a:rPr>
                          <m:t>𝑖</m:t>
                        </m:r>
                        <m:r>
                          <a:rPr lang="en-US" altLang="zh-CN" i="1">
                            <a:latin typeface="Cambria Math"/>
                            <a:ea typeface="Cambria Math"/>
                          </a:rPr>
                          <m:t>∈</m:t>
                        </m:r>
                        <m:r>
                          <a:rPr lang="en-US" altLang="zh-CN" i="1">
                            <a:latin typeface="Cambria Math"/>
                            <a:ea typeface="Cambria Math"/>
                          </a:rPr>
                          <m:t>𝑆</m:t>
                        </m:r>
                      </m:sub>
                      <m:sup/>
                      <m:e>
                        <m:sSub>
                          <m:sSubPr>
                            <m:ctrlPr>
                              <a:rPr lang="en-US" altLang="zh-CN" i="1">
                                <a:latin typeface="Cambria Math" panose="02040503050406030204" pitchFamily="18" charset="0"/>
                              </a:rPr>
                            </m:ctrlPr>
                          </m:sSubPr>
                          <m:e>
                            <m:r>
                              <a:rPr lang="en-US" altLang="zh-CN" i="1">
                                <a:latin typeface="Cambria Math"/>
                              </a:rPr>
                              <m:t>𝑤</m:t>
                            </m:r>
                          </m:e>
                          <m:sub>
                            <m:r>
                              <a:rPr lang="en-US" altLang="zh-CN" i="1">
                                <a:latin typeface="Cambria Math"/>
                              </a:rPr>
                              <m:t>𝑖</m:t>
                            </m:r>
                          </m:sub>
                        </m:sSub>
                        <m:sSub>
                          <m:sSubPr>
                            <m:ctrlPr>
                              <a:rPr lang="en-US" altLang="zh-CN" i="1">
                                <a:latin typeface="Cambria Math" panose="02040503050406030204" pitchFamily="18" charset="0"/>
                              </a:rPr>
                            </m:ctrlPr>
                          </m:sSubPr>
                          <m:e>
                            <m:r>
                              <a:rPr lang="en-US" altLang="zh-CN" i="1">
                                <a:latin typeface="Cambria Math"/>
                              </a:rPr>
                              <m:t>𝑥</m:t>
                            </m:r>
                          </m:e>
                          <m:sub>
                            <m:r>
                              <a:rPr lang="en-US" altLang="zh-CN" i="1">
                                <a:latin typeface="Cambria Math"/>
                              </a:rPr>
                              <m:t>𝑖</m:t>
                            </m:r>
                            <m:r>
                              <a:rPr lang="en-US" altLang="zh-CN" b="0" i="1" smtClean="0">
                                <a:latin typeface="Cambria Math"/>
                              </a:rPr>
                              <m:t>𝑘</m:t>
                            </m:r>
                          </m:sub>
                        </m:sSub>
                        <m:sSub>
                          <m:sSubPr>
                            <m:ctrlPr>
                              <a:rPr lang="en-US" altLang="zh-CN" i="1">
                                <a:latin typeface="Cambria Math" panose="02040503050406030204" pitchFamily="18" charset="0"/>
                              </a:rPr>
                            </m:ctrlPr>
                          </m:sSubPr>
                          <m:e>
                            <m:r>
                              <a:rPr lang="en-US" altLang="zh-CN" b="0" i="1" smtClean="0">
                                <a:latin typeface="Cambria Math"/>
                              </a:rPr>
                              <m:t>𝑦</m:t>
                            </m:r>
                          </m:e>
                          <m:sub>
                            <m:r>
                              <a:rPr lang="en-US" altLang="zh-CN" i="1">
                                <a:latin typeface="Cambria Math"/>
                              </a:rPr>
                              <m:t>𝑖</m:t>
                            </m:r>
                          </m:sub>
                        </m:sSub>
                      </m:e>
                    </m:nary>
                  </m:oMath>
                </a14:m>
                <a:r>
                  <a:rPr lang="zh-CN" altLang="en-US" dirty="0" smtClean="0"/>
                  <a:t>，它是总体总量</a:t>
                </a:r>
                <a14:m>
                  <m:oMath xmlns:m="http://schemas.openxmlformats.org/officeDocument/2006/math">
                    <m:nary>
                      <m:naryPr>
                        <m:chr m:val="∑"/>
                        <m:ctrlPr>
                          <a:rPr lang="zh-CN" altLang="en-US" i="1">
                            <a:latin typeface="Cambria Math" panose="02040503050406030204" pitchFamily="18" charset="0"/>
                          </a:rPr>
                        </m:ctrlPr>
                      </m:naryPr>
                      <m:sub>
                        <m:r>
                          <m:rPr>
                            <m:brk m:alnAt="23"/>
                          </m:rPr>
                          <a:rPr lang="en-US" altLang="zh-CN" i="1">
                            <a:latin typeface="Cambria Math"/>
                          </a:rPr>
                          <m:t>𝑖</m:t>
                        </m:r>
                        <m:r>
                          <a:rPr lang="en-US" altLang="zh-CN" i="1">
                            <a:latin typeface="Cambria Math"/>
                          </a:rPr>
                          <m:t>=1</m:t>
                        </m:r>
                      </m:sub>
                      <m:sup>
                        <m:r>
                          <a:rPr lang="en-US" altLang="zh-CN" i="1">
                            <a:latin typeface="Cambria Math"/>
                          </a:rPr>
                          <m:t>𝑁</m:t>
                        </m:r>
                      </m:sup>
                      <m:e>
                        <m:sSub>
                          <m:sSubPr>
                            <m:ctrlPr>
                              <a:rPr lang="en-US" altLang="zh-CN" i="1">
                                <a:latin typeface="Cambria Math" panose="02040503050406030204" pitchFamily="18" charset="0"/>
                              </a:rPr>
                            </m:ctrlPr>
                          </m:sSubPr>
                          <m:e>
                            <m:r>
                              <a:rPr lang="en-US" altLang="zh-CN" i="1">
                                <a:latin typeface="Cambria Math"/>
                              </a:rPr>
                              <m:t>𝑥</m:t>
                            </m:r>
                          </m:e>
                          <m:sub>
                            <m:r>
                              <a:rPr lang="en-US" altLang="zh-CN" i="1">
                                <a:latin typeface="Cambria Math"/>
                              </a:rPr>
                              <m:t>𝑖</m:t>
                            </m:r>
                            <m:r>
                              <a:rPr lang="en-US" altLang="zh-CN" b="0" i="1" smtClean="0">
                                <a:latin typeface="Cambria Math"/>
                              </a:rPr>
                              <m:t>𝑘</m:t>
                            </m:r>
                          </m:sub>
                        </m:sSub>
                        <m:sSub>
                          <m:sSubPr>
                            <m:ctrlPr>
                              <a:rPr lang="en-US" altLang="zh-CN" i="1" smtClean="0">
                                <a:latin typeface="Cambria Math" panose="02040503050406030204" pitchFamily="18" charset="0"/>
                              </a:rPr>
                            </m:ctrlPr>
                          </m:sSubPr>
                          <m:e>
                            <m:r>
                              <a:rPr lang="en-US" altLang="zh-CN" b="0" i="1" smtClean="0">
                                <a:latin typeface="Cambria Math"/>
                              </a:rPr>
                              <m:t>𝑦</m:t>
                            </m:r>
                          </m:e>
                          <m:sub>
                            <m:r>
                              <a:rPr lang="en-US" altLang="zh-CN" b="0" i="1" smtClean="0">
                                <a:latin typeface="Cambria Math"/>
                              </a:rPr>
                              <m:t>𝑖</m:t>
                            </m:r>
                          </m:sub>
                        </m:sSub>
                      </m:e>
                    </m:nary>
                  </m:oMath>
                </a14:m>
                <a:r>
                  <a:rPr lang="zh-CN" altLang="en-US" dirty="0" smtClean="0"/>
                  <a:t>的估计。</a:t>
                </a:r>
                <a:endParaRPr lang="zh-CN" altLang="en-US" dirty="0"/>
              </a:p>
            </p:txBody>
          </p:sp>
        </mc:Choice>
        <mc:Fallback xmlns="">
          <p:sp>
            <p:nvSpPr>
              <p:cNvPr id="3" name="内容占位符 2"/>
              <p:cNvSpPr>
                <a:spLocks noGrp="1" noRot="1" noChangeAspect="1" noMove="1" noResize="1" noEditPoints="1" noAdjustHandles="1" noChangeArrowheads="1" noChangeShapeType="1" noTextEdit="1"/>
              </p:cNvSpPr>
              <p:nvPr>
                <p:ph idx="1"/>
              </p:nvPr>
            </p:nvSpPr>
            <p:spPr>
              <a:xfrm>
                <a:off x="1182688" y="2017712"/>
                <a:ext cx="7961312" cy="4840287"/>
              </a:xfrm>
              <a:blipFill rotWithShape="1">
                <a:blip r:embed="rId2"/>
                <a:stretch>
                  <a:fillRect l="-1914" t="-2015" r="-1685" b="-2645"/>
                </a:stretch>
              </a:blipFill>
            </p:spPr>
            <p:txBody>
              <a:bodyPr/>
              <a:lstStyle/>
              <a:p>
                <a:r>
                  <a:rPr lang="zh-CN" altLang="en-US">
                    <a:noFill/>
                  </a:rPr>
                  <a:t> </a:t>
                </a:r>
              </a:p>
            </p:txBody>
          </p:sp>
        </mc:Fallback>
      </mc:AlternateContent>
    </p:spTree>
    <p:extLst>
      <p:ext uri="{BB962C8B-B14F-4D97-AF65-F5344CB8AC3E}">
        <p14:creationId xmlns:p14="http://schemas.microsoft.com/office/powerpoint/2010/main" val="2843527317"/>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内容占位符 2"/>
              <p:cNvSpPr>
                <a:spLocks noGrp="1"/>
              </p:cNvSpPr>
              <p:nvPr>
                <p:ph idx="1"/>
              </p:nvPr>
            </p:nvSpPr>
            <p:spPr>
              <a:xfrm>
                <a:off x="539552" y="2017713"/>
                <a:ext cx="8856984" cy="4114800"/>
              </a:xfrm>
            </p:spPr>
            <p:txBody>
              <a:bodyPr/>
              <a:lstStyle/>
              <a:p>
                <a:r>
                  <a:rPr lang="zh-CN" altLang="en-US" dirty="0" smtClean="0"/>
                  <a:t>可定义</a:t>
                </a:r>
                <a:r>
                  <a:rPr lang="en-US" altLang="zh-CN" dirty="0" smtClean="0"/>
                  <a:t>B</a:t>
                </a:r>
                <a:r>
                  <a:rPr lang="zh-CN" altLang="en-US" dirty="0" smtClean="0"/>
                  <a:t>的估计量为</a:t>
                </a:r>
                <a14:m>
                  <m:oMath xmlns:m="http://schemas.openxmlformats.org/officeDocument/2006/math">
                    <m:acc>
                      <m:accPr>
                        <m:chr m:val="̂"/>
                        <m:ctrlPr>
                          <a:rPr lang="zh-CN" altLang="en-US" i="1" smtClean="0">
                            <a:latin typeface="Cambria Math" panose="02040503050406030204" pitchFamily="18" charset="0"/>
                          </a:rPr>
                        </m:ctrlPr>
                      </m:accPr>
                      <m:e>
                        <m:r>
                          <a:rPr lang="en-US" altLang="zh-CN" b="0" i="1" smtClean="0">
                            <a:latin typeface="Cambria Math"/>
                          </a:rPr>
                          <m:t>𝐵</m:t>
                        </m:r>
                      </m:e>
                    </m:acc>
                    <m:r>
                      <a:rPr lang="en-US" altLang="zh-CN" b="0" i="1" smtClean="0">
                        <a:latin typeface="Cambria Math"/>
                      </a:rPr>
                      <m:t>=</m:t>
                    </m:r>
                    <m:sSup>
                      <m:sSupPr>
                        <m:ctrlPr>
                          <a:rPr lang="en-US" altLang="zh-CN" b="0" i="1" smtClean="0">
                            <a:latin typeface="Cambria Math" panose="02040503050406030204" pitchFamily="18" charset="0"/>
                          </a:rPr>
                        </m:ctrlPr>
                      </m:sSupPr>
                      <m:e>
                        <m:r>
                          <a:rPr lang="en-US" altLang="zh-CN" b="0" i="1" smtClean="0">
                            <a:latin typeface="Cambria Math"/>
                          </a:rPr>
                          <m:t>(</m:t>
                        </m:r>
                        <m:sSup>
                          <m:sSupPr>
                            <m:ctrlPr>
                              <a:rPr lang="en-US" altLang="zh-CN" i="1">
                                <a:latin typeface="Cambria Math" panose="02040503050406030204" pitchFamily="18" charset="0"/>
                              </a:rPr>
                            </m:ctrlPr>
                          </m:sSupPr>
                          <m:e>
                            <m:sSub>
                              <m:sSubPr>
                                <m:ctrlPr>
                                  <a:rPr lang="en-US" altLang="zh-CN" i="1">
                                    <a:latin typeface="Cambria Math" panose="02040503050406030204" pitchFamily="18" charset="0"/>
                                  </a:rPr>
                                </m:ctrlPr>
                              </m:sSubPr>
                              <m:e>
                                <m:r>
                                  <a:rPr lang="en-US" altLang="zh-CN" i="1">
                                    <a:latin typeface="Cambria Math"/>
                                  </a:rPr>
                                  <m:t>𝑋</m:t>
                                </m:r>
                              </m:e>
                              <m:sub>
                                <m:r>
                                  <a:rPr lang="en-US" altLang="zh-CN" i="1">
                                    <a:latin typeface="Cambria Math"/>
                                  </a:rPr>
                                  <m:t>𝑆</m:t>
                                </m:r>
                              </m:sub>
                            </m:sSub>
                          </m:e>
                          <m:sup>
                            <m:r>
                              <a:rPr lang="en-US" altLang="zh-CN" i="1">
                                <a:latin typeface="Cambria Math"/>
                              </a:rPr>
                              <m:t>𝑇</m:t>
                            </m:r>
                          </m:sup>
                        </m:sSup>
                        <m:sSub>
                          <m:sSubPr>
                            <m:ctrlPr>
                              <a:rPr lang="en-US" altLang="zh-CN" i="1">
                                <a:latin typeface="Cambria Math" panose="02040503050406030204" pitchFamily="18" charset="0"/>
                              </a:rPr>
                            </m:ctrlPr>
                          </m:sSubPr>
                          <m:e>
                            <m:r>
                              <a:rPr lang="en-US" altLang="zh-CN" i="1">
                                <a:latin typeface="Cambria Math"/>
                              </a:rPr>
                              <m:t>𝑊</m:t>
                            </m:r>
                          </m:e>
                          <m:sub>
                            <m:r>
                              <a:rPr lang="en-US" altLang="zh-CN" i="1">
                                <a:latin typeface="Cambria Math"/>
                              </a:rPr>
                              <m:t>𝑠</m:t>
                            </m:r>
                          </m:sub>
                        </m:sSub>
                        <m:sSub>
                          <m:sSubPr>
                            <m:ctrlPr>
                              <a:rPr lang="en-US" altLang="zh-CN" i="1">
                                <a:latin typeface="Cambria Math" panose="02040503050406030204" pitchFamily="18" charset="0"/>
                              </a:rPr>
                            </m:ctrlPr>
                          </m:sSubPr>
                          <m:e>
                            <m:r>
                              <a:rPr lang="en-US" altLang="zh-CN" i="1">
                                <a:latin typeface="Cambria Math"/>
                              </a:rPr>
                              <m:t>𝑋</m:t>
                            </m:r>
                          </m:e>
                          <m:sub>
                            <m:r>
                              <a:rPr lang="en-US" altLang="zh-CN" i="1">
                                <a:latin typeface="Cambria Math"/>
                              </a:rPr>
                              <m:t>𝑆</m:t>
                            </m:r>
                          </m:sub>
                        </m:sSub>
                        <m:r>
                          <a:rPr lang="en-US" altLang="zh-CN" b="0" i="1" smtClean="0">
                            <a:latin typeface="Cambria Math"/>
                          </a:rPr>
                          <m:t>)</m:t>
                        </m:r>
                      </m:e>
                      <m:sup>
                        <m:r>
                          <a:rPr lang="en-US" altLang="zh-CN" b="0" i="1" smtClean="0">
                            <a:latin typeface="Cambria Math"/>
                          </a:rPr>
                          <m:t>−1</m:t>
                        </m:r>
                      </m:sup>
                    </m:sSup>
                    <m:sSup>
                      <m:sSupPr>
                        <m:ctrlPr>
                          <a:rPr lang="en-US" altLang="zh-CN" i="1">
                            <a:latin typeface="Cambria Math" panose="02040503050406030204" pitchFamily="18" charset="0"/>
                          </a:rPr>
                        </m:ctrlPr>
                      </m:sSupPr>
                      <m:e>
                        <m:sSub>
                          <m:sSubPr>
                            <m:ctrlPr>
                              <a:rPr lang="en-US" altLang="zh-CN" i="1">
                                <a:latin typeface="Cambria Math" panose="02040503050406030204" pitchFamily="18" charset="0"/>
                              </a:rPr>
                            </m:ctrlPr>
                          </m:sSubPr>
                          <m:e>
                            <m:r>
                              <a:rPr lang="en-US" altLang="zh-CN" i="1">
                                <a:latin typeface="Cambria Math"/>
                              </a:rPr>
                              <m:t>𝑋</m:t>
                            </m:r>
                          </m:e>
                          <m:sub>
                            <m:r>
                              <a:rPr lang="en-US" altLang="zh-CN" i="1">
                                <a:latin typeface="Cambria Math"/>
                              </a:rPr>
                              <m:t>𝑆</m:t>
                            </m:r>
                          </m:sub>
                        </m:sSub>
                      </m:e>
                      <m:sup>
                        <m:r>
                          <a:rPr lang="en-US" altLang="zh-CN" i="1">
                            <a:latin typeface="Cambria Math"/>
                          </a:rPr>
                          <m:t>𝑇</m:t>
                        </m:r>
                      </m:sup>
                    </m:sSup>
                    <m:sSub>
                      <m:sSubPr>
                        <m:ctrlPr>
                          <a:rPr lang="en-US" altLang="zh-CN" i="1">
                            <a:latin typeface="Cambria Math" panose="02040503050406030204" pitchFamily="18" charset="0"/>
                          </a:rPr>
                        </m:ctrlPr>
                      </m:sSubPr>
                      <m:e>
                        <m:r>
                          <a:rPr lang="en-US" altLang="zh-CN" i="1">
                            <a:latin typeface="Cambria Math"/>
                          </a:rPr>
                          <m:t>𝑊</m:t>
                        </m:r>
                      </m:e>
                      <m:sub>
                        <m:r>
                          <a:rPr lang="en-US" altLang="zh-CN" i="1">
                            <a:latin typeface="Cambria Math"/>
                          </a:rPr>
                          <m:t>𝑠</m:t>
                        </m:r>
                      </m:sub>
                    </m:sSub>
                    <m:sSub>
                      <m:sSubPr>
                        <m:ctrlPr>
                          <a:rPr lang="en-US" altLang="zh-CN" i="1">
                            <a:latin typeface="Cambria Math" panose="02040503050406030204" pitchFamily="18" charset="0"/>
                          </a:rPr>
                        </m:ctrlPr>
                      </m:sSubPr>
                      <m:e>
                        <m:r>
                          <a:rPr lang="en-US" altLang="zh-CN" i="1">
                            <a:latin typeface="Cambria Math"/>
                          </a:rPr>
                          <m:t>𝑦</m:t>
                        </m:r>
                      </m:e>
                      <m:sub>
                        <m:r>
                          <a:rPr lang="en-US" altLang="zh-CN" i="1">
                            <a:latin typeface="Cambria Math"/>
                          </a:rPr>
                          <m:t>𝑆</m:t>
                        </m:r>
                      </m:sub>
                    </m:sSub>
                  </m:oMath>
                </a14:m>
                <a:endParaRPr lang="en-US" altLang="zh-CN" dirty="0" smtClean="0"/>
              </a:p>
              <a:p>
                <a:r>
                  <a:rPr lang="zh-CN" altLang="en-US" dirty="0"/>
                  <a:t>若</a:t>
                </a:r>
                <a:r>
                  <a:rPr lang="zh-CN" altLang="en-US" dirty="0" smtClean="0"/>
                  <a:t>令</a:t>
                </a:r>
                <a14:m>
                  <m:oMath xmlns:m="http://schemas.openxmlformats.org/officeDocument/2006/math">
                    <m:sSub>
                      <m:sSubPr>
                        <m:ctrlPr>
                          <a:rPr lang="en-US" altLang="zh-CN" i="1" smtClean="0">
                            <a:latin typeface="Cambria Math" panose="02040503050406030204" pitchFamily="18" charset="0"/>
                          </a:rPr>
                        </m:ctrlPr>
                      </m:sSubPr>
                      <m:e>
                        <m:r>
                          <a:rPr lang="en-US" altLang="zh-CN" b="0" i="1" smtClean="0">
                            <a:latin typeface="Cambria Math"/>
                          </a:rPr>
                          <m:t>𝑞</m:t>
                        </m:r>
                      </m:e>
                      <m:sub>
                        <m:r>
                          <a:rPr lang="en-US" altLang="zh-CN" b="0" i="1" smtClean="0">
                            <a:latin typeface="Cambria Math"/>
                          </a:rPr>
                          <m:t>𝑖</m:t>
                        </m:r>
                      </m:sub>
                    </m:sSub>
                    <m:r>
                      <a:rPr lang="en-US" altLang="zh-CN" b="0" i="1" smtClean="0">
                        <a:latin typeface="Cambria Math"/>
                      </a:rPr>
                      <m:t>=</m:t>
                    </m:r>
                    <m:sSup>
                      <m:sSupPr>
                        <m:ctrlPr>
                          <a:rPr lang="en-US" altLang="zh-CN" b="0" i="1" smtClean="0">
                            <a:latin typeface="Cambria Math" panose="02040503050406030204" pitchFamily="18" charset="0"/>
                          </a:rPr>
                        </m:ctrlPr>
                      </m:sSupPr>
                      <m:e>
                        <m:sSub>
                          <m:sSubPr>
                            <m:ctrlPr>
                              <a:rPr lang="en-US" altLang="zh-CN" b="0" i="1" smtClean="0">
                                <a:latin typeface="Cambria Math" panose="02040503050406030204" pitchFamily="18" charset="0"/>
                              </a:rPr>
                            </m:ctrlPr>
                          </m:sSubPr>
                          <m:e>
                            <m:r>
                              <a:rPr lang="en-US" altLang="zh-CN" b="0" i="1" smtClean="0">
                                <a:latin typeface="Cambria Math"/>
                              </a:rPr>
                              <m:t>𝑥</m:t>
                            </m:r>
                          </m:e>
                          <m:sub>
                            <m:r>
                              <a:rPr lang="en-US" altLang="zh-CN" b="0" i="1" smtClean="0">
                                <a:latin typeface="Cambria Math"/>
                              </a:rPr>
                              <m:t>𝑖</m:t>
                            </m:r>
                          </m:sub>
                        </m:sSub>
                      </m:e>
                      <m:sup>
                        <m:r>
                          <a:rPr lang="en-US" altLang="zh-CN" b="0" i="1" smtClean="0">
                            <a:latin typeface="Cambria Math"/>
                          </a:rPr>
                          <m:t>𝑇</m:t>
                        </m:r>
                      </m:sup>
                    </m:sSup>
                    <m:r>
                      <a:rPr lang="en-US" altLang="zh-CN" b="0" i="1" smtClean="0">
                        <a:latin typeface="Cambria Math"/>
                      </a:rPr>
                      <m:t>(</m:t>
                    </m:r>
                    <m:sSub>
                      <m:sSubPr>
                        <m:ctrlPr>
                          <a:rPr lang="en-US" altLang="zh-CN" b="0" i="1" smtClean="0">
                            <a:latin typeface="Cambria Math" panose="02040503050406030204" pitchFamily="18" charset="0"/>
                          </a:rPr>
                        </m:ctrlPr>
                      </m:sSubPr>
                      <m:e>
                        <m:r>
                          <a:rPr lang="en-US" altLang="zh-CN" b="0" i="1" smtClean="0">
                            <a:latin typeface="Cambria Math"/>
                          </a:rPr>
                          <m:t>𝑦</m:t>
                        </m:r>
                      </m:e>
                      <m:sub>
                        <m:r>
                          <a:rPr lang="en-US" altLang="zh-CN" b="0" i="1" smtClean="0">
                            <a:latin typeface="Cambria Math"/>
                          </a:rPr>
                          <m:t>𝑖</m:t>
                        </m:r>
                      </m:sub>
                    </m:sSub>
                    <m:r>
                      <a:rPr lang="en-US" altLang="zh-CN" b="0" i="1" smtClean="0">
                        <a:latin typeface="Cambria Math"/>
                      </a:rPr>
                      <m:t>−</m:t>
                    </m:r>
                    <m:sSup>
                      <m:sSupPr>
                        <m:ctrlPr>
                          <a:rPr lang="en-US" altLang="zh-CN" i="1">
                            <a:latin typeface="Cambria Math" panose="02040503050406030204" pitchFamily="18" charset="0"/>
                          </a:rPr>
                        </m:ctrlPr>
                      </m:sSupPr>
                      <m:e>
                        <m:sSub>
                          <m:sSubPr>
                            <m:ctrlPr>
                              <a:rPr lang="en-US" altLang="zh-CN" i="1">
                                <a:latin typeface="Cambria Math" panose="02040503050406030204" pitchFamily="18" charset="0"/>
                              </a:rPr>
                            </m:ctrlPr>
                          </m:sSubPr>
                          <m:e>
                            <m:r>
                              <a:rPr lang="en-US" altLang="zh-CN" i="1">
                                <a:latin typeface="Cambria Math"/>
                              </a:rPr>
                              <m:t>𝑥</m:t>
                            </m:r>
                          </m:e>
                          <m:sub>
                            <m:r>
                              <a:rPr lang="en-US" altLang="zh-CN" i="1">
                                <a:latin typeface="Cambria Math"/>
                              </a:rPr>
                              <m:t>𝑖</m:t>
                            </m:r>
                          </m:sub>
                        </m:sSub>
                      </m:e>
                      <m:sup>
                        <m:r>
                          <a:rPr lang="en-US" altLang="zh-CN" i="1">
                            <a:latin typeface="Cambria Math"/>
                          </a:rPr>
                          <m:t>𝑇</m:t>
                        </m:r>
                      </m:sup>
                    </m:sSup>
                    <m:acc>
                      <m:accPr>
                        <m:chr m:val="̂"/>
                        <m:ctrlPr>
                          <a:rPr lang="en-US" altLang="zh-CN" i="1" smtClean="0">
                            <a:latin typeface="Cambria Math" panose="02040503050406030204" pitchFamily="18" charset="0"/>
                          </a:rPr>
                        </m:ctrlPr>
                      </m:accPr>
                      <m:e>
                        <m:r>
                          <a:rPr lang="en-US" altLang="zh-CN" b="0" i="1" smtClean="0">
                            <a:latin typeface="Cambria Math"/>
                          </a:rPr>
                          <m:t>𝐵</m:t>
                        </m:r>
                      </m:e>
                    </m:acc>
                    <m:r>
                      <a:rPr lang="en-US" altLang="zh-CN" b="0" i="1" smtClean="0">
                        <a:latin typeface="Cambria Math"/>
                      </a:rPr>
                      <m:t>)</m:t>
                    </m:r>
                  </m:oMath>
                </a14:m>
                <a:r>
                  <a:rPr lang="zh-CN" altLang="en-US" dirty="0" smtClean="0"/>
                  <a:t>，则使用泰勒级数法可以得到</a:t>
                </a:r>
                <a14:m>
                  <m:oMath xmlns:m="http://schemas.openxmlformats.org/officeDocument/2006/math">
                    <m:acc>
                      <m:accPr>
                        <m:chr m:val="̂"/>
                        <m:ctrlPr>
                          <a:rPr lang="zh-CN" altLang="en-US" i="1" smtClean="0">
                            <a:latin typeface="Cambria Math" panose="02040503050406030204" pitchFamily="18" charset="0"/>
                          </a:rPr>
                        </m:ctrlPr>
                      </m:accPr>
                      <m:e>
                        <m:r>
                          <a:rPr lang="en-US" altLang="zh-CN" b="0" i="1" smtClean="0">
                            <a:latin typeface="Cambria Math"/>
                          </a:rPr>
                          <m:t>𝑉</m:t>
                        </m:r>
                      </m:e>
                    </m:acc>
                    <m:d>
                      <m:dPr>
                        <m:ctrlPr>
                          <a:rPr lang="en-US" altLang="zh-CN" b="0" i="1" smtClean="0">
                            <a:latin typeface="Cambria Math" panose="02040503050406030204" pitchFamily="18" charset="0"/>
                          </a:rPr>
                        </m:ctrlPr>
                      </m:dPr>
                      <m:e>
                        <m:acc>
                          <m:accPr>
                            <m:chr m:val="̂"/>
                            <m:ctrlPr>
                              <a:rPr lang="zh-CN" altLang="en-US" i="1" smtClean="0">
                                <a:latin typeface="Cambria Math" panose="02040503050406030204" pitchFamily="18" charset="0"/>
                              </a:rPr>
                            </m:ctrlPr>
                          </m:accPr>
                          <m:e>
                            <m:r>
                              <a:rPr lang="en-US" altLang="zh-CN" b="0" i="1" smtClean="0">
                                <a:latin typeface="Cambria Math"/>
                              </a:rPr>
                              <m:t>𝐵</m:t>
                            </m:r>
                          </m:e>
                        </m:acc>
                      </m:e>
                    </m:d>
                    <m:r>
                      <a:rPr lang="en-US" altLang="zh-CN" b="0" i="1" smtClean="0">
                        <a:latin typeface="Cambria Math"/>
                      </a:rPr>
                      <m:t>=</m:t>
                    </m:r>
                    <m:sSup>
                      <m:sSupPr>
                        <m:ctrlPr>
                          <a:rPr lang="en-US" altLang="zh-CN" i="1">
                            <a:latin typeface="Cambria Math" panose="02040503050406030204" pitchFamily="18" charset="0"/>
                          </a:rPr>
                        </m:ctrlPr>
                      </m:sSupPr>
                      <m:e>
                        <m:d>
                          <m:dPr>
                            <m:ctrlPr>
                              <a:rPr lang="en-US" altLang="zh-CN" i="1">
                                <a:latin typeface="Cambria Math" panose="02040503050406030204" pitchFamily="18" charset="0"/>
                              </a:rPr>
                            </m:ctrlPr>
                          </m:dPr>
                          <m:e>
                            <m:sSup>
                              <m:sSupPr>
                                <m:ctrlPr>
                                  <a:rPr lang="en-US" altLang="zh-CN" i="1">
                                    <a:latin typeface="Cambria Math" panose="02040503050406030204" pitchFamily="18" charset="0"/>
                                  </a:rPr>
                                </m:ctrlPr>
                              </m:sSupPr>
                              <m:e>
                                <m:sSub>
                                  <m:sSubPr>
                                    <m:ctrlPr>
                                      <a:rPr lang="en-US" altLang="zh-CN" i="1">
                                        <a:latin typeface="Cambria Math" panose="02040503050406030204" pitchFamily="18" charset="0"/>
                                      </a:rPr>
                                    </m:ctrlPr>
                                  </m:sSubPr>
                                  <m:e>
                                    <m:r>
                                      <a:rPr lang="en-US" altLang="zh-CN" i="1">
                                        <a:latin typeface="Cambria Math"/>
                                      </a:rPr>
                                      <m:t>𝑋</m:t>
                                    </m:r>
                                  </m:e>
                                  <m:sub>
                                    <m:r>
                                      <a:rPr lang="en-US" altLang="zh-CN" i="1">
                                        <a:latin typeface="Cambria Math"/>
                                      </a:rPr>
                                      <m:t>𝑆</m:t>
                                    </m:r>
                                  </m:sub>
                                </m:sSub>
                              </m:e>
                              <m:sup>
                                <m:r>
                                  <a:rPr lang="en-US" altLang="zh-CN" i="1">
                                    <a:latin typeface="Cambria Math"/>
                                  </a:rPr>
                                  <m:t>𝑇</m:t>
                                </m:r>
                              </m:sup>
                            </m:sSup>
                            <m:sSub>
                              <m:sSubPr>
                                <m:ctrlPr>
                                  <a:rPr lang="en-US" altLang="zh-CN" i="1">
                                    <a:latin typeface="Cambria Math" panose="02040503050406030204" pitchFamily="18" charset="0"/>
                                  </a:rPr>
                                </m:ctrlPr>
                              </m:sSubPr>
                              <m:e>
                                <m:r>
                                  <a:rPr lang="en-US" altLang="zh-CN" i="1">
                                    <a:latin typeface="Cambria Math"/>
                                  </a:rPr>
                                  <m:t>𝑊</m:t>
                                </m:r>
                              </m:e>
                              <m:sub>
                                <m:r>
                                  <a:rPr lang="en-US" altLang="zh-CN" i="1">
                                    <a:latin typeface="Cambria Math"/>
                                  </a:rPr>
                                  <m:t>𝑠</m:t>
                                </m:r>
                              </m:sub>
                            </m:sSub>
                            <m:sSub>
                              <m:sSubPr>
                                <m:ctrlPr>
                                  <a:rPr lang="en-US" altLang="zh-CN" i="1">
                                    <a:latin typeface="Cambria Math" panose="02040503050406030204" pitchFamily="18" charset="0"/>
                                  </a:rPr>
                                </m:ctrlPr>
                              </m:sSubPr>
                              <m:e>
                                <m:r>
                                  <a:rPr lang="en-US" altLang="zh-CN" i="1">
                                    <a:latin typeface="Cambria Math"/>
                                  </a:rPr>
                                  <m:t>𝑋</m:t>
                                </m:r>
                              </m:e>
                              <m:sub>
                                <m:r>
                                  <a:rPr lang="en-US" altLang="zh-CN" i="1">
                                    <a:latin typeface="Cambria Math"/>
                                  </a:rPr>
                                  <m:t>𝑆</m:t>
                                </m:r>
                              </m:sub>
                            </m:sSub>
                          </m:e>
                        </m:d>
                      </m:e>
                      <m:sup>
                        <m:r>
                          <a:rPr lang="en-US" altLang="zh-CN" i="1">
                            <a:latin typeface="Cambria Math"/>
                          </a:rPr>
                          <m:t>−1</m:t>
                        </m:r>
                      </m:sup>
                    </m:sSup>
                    <m:acc>
                      <m:accPr>
                        <m:chr m:val="̂"/>
                        <m:ctrlPr>
                          <a:rPr lang="zh-CN" altLang="en-US" i="1">
                            <a:latin typeface="Cambria Math" panose="02040503050406030204" pitchFamily="18" charset="0"/>
                          </a:rPr>
                        </m:ctrlPr>
                      </m:accPr>
                      <m:e>
                        <m:r>
                          <a:rPr lang="en-US" altLang="zh-CN" i="1">
                            <a:latin typeface="Cambria Math"/>
                          </a:rPr>
                          <m:t>𝑉</m:t>
                        </m:r>
                      </m:e>
                    </m:acc>
                    <m:r>
                      <a:rPr lang="en-US" altLang="zh-CN" b="0" i="0" smtClean="0">
                        <a:latin typeface="Cambria Math"/>
                      </a:rPr>
                      <m:t>(</m:t>
                    </m:r>
                    <m:nary>
                      <m:naryPr>
                        <m:chr m:val="∑"/>
                        <m:supHide m:val="on"/>
                        <m:ctrlPr>
                          <a:rPr lang="en-US" altLang="zh-CN" b="0" i="1" smtClean="0">
                            <a:latin typeface="Cambria Math" panose="02040503050406030204" pitchFamily="18" charset="0"/>
                          </a:rPr>
                        </m:ctrlPr>
                      </m:naryPr>
                      <m:sub>
                        <m:r>
                          <m:rPr>
                            <m:brk m:alnAt="7"/>
                          </m:rPr>
                          <a:rPr lang="en-US" altLang="zh-CN" b="0" i="1" smtClean="0">
                            <a:latin typeface="Cambria Math"/>
                          </a:rPr>
                          <m:t>𝑖</m:t>
                        </m:r>
                        <m:r>
                          <a:rPr lang="en-US" altLang="zh-CN" b="0" i="1" smtClean="0">
                            <a:latin typeface="Cambria Math"/>
                            <a:ea typeface="Cambria Math"/>
                          </a:rPr>
                          <m:t>∈</m:t>
                        </m:r>
                        <m:r>
                          <a:rPr lang="en-US" altLang="zh-CN" b="0" i="1" smtClean="0">
                            <a:latin typeface="Cambria Math"/>
                            <a:ea typeface="Cambria Math"/>
                          </a:rPr>
                          <m:t>𝑆</m:t>
                        </m:r>
                      </m:sub>
                      <m:sup/>
                      <m:e>
                        <m:sSub>
                          <m:sSubPr>
                            <m:ctrlPr>
                              <a:rPr lang="en-US" altLang="zh-CN" b="0" i="1" smtClean="0">
                                <a:latin typeface="Cambria Math" panose="02040503050406030204" pitchFamily="18" charset="0"/>
                              </a:rPr>
                            </m:ctrlPr>
                          </m:sSubPr>
                          <m:e>
                            <m:r>
                              <a:rPr lang="en-US" altLang="zh-CN" b="0" i="1" smtClean="0">
                                <a:latin typeface="Cambria Math"/>
                              </a:rPr>
                              <m:t>𝑤</m:t>
                            </m:r>
                          </m:e>
                          <m:sub>
                            <m:r>
                              <a:rPr lang="en-US" altLang="zh-CN" b="0" i="1" smtClean="0">
                                <a:latin typeface="Cambria Math"/>
                              </a:rPr>
                              <m:t>𝑖</m:t>
                            </m:r>
                          </m:sub>
                        </m:sSub>
                        <m:sSub>
                          <m:sSubPr>
                            <m:ctrlPr>
                              <a:rPr lang="en-US" altLang="zh-CN" b="0" i="1" smtClean="0">
                                <a:latin typeface="Cambria Math" panose="02040503050406030204" pitchFamily="18" charset="0"/>
                              </a:rPr>
                            </m:ctrlPr>
                          </m:sSubPr>
                          <m:e>
                            <m:r>
                              <a:rPr lang="en-US" altLang="zh-CN" b="0" i="1" smtClean="0">
                                <a:latin typeface="Cambria Math"/>
                              </a:rPr>
                              <m:t>𝑞</m:t>
                            </m:r>
                          </m:e>
                          <m:sub>
                            <m:r>
                              <a:rPr lang="en-US" altLang="zh-CN" b="0" i="1" smtClean="0">
                                <a:latin typeface="Cambria Math"/>
                              </a:rPr>
                              <m:t>𝑖</m:t>
                            </m:r>
                          </m:sub>
                        </m:sSub>
                      </m:e>
                    </m:nary>
                    <m:r>
                      <a:rPr lang="en-US" altLang="zh-CN" b="0" i="0" smtClean="0">
                        <a:latin typeface="Cambria Math"/>
                      </a:rPr>
                      <m:t>)</m:t>
                    </m:r>
                    <m:sSup>
                      <m:sSupPr>
                        <m:ctrlPr>
                          <a:rPr lang="en-US" altLang="zh-CN" i="1">
                            <a:latin typeface="Cambria Math" panose="02040503050406030204" pitchFamily="18" charset="0"/>
                          </a:rPr>
                        </m:ctrlPr>
                      </m:sSupPr>
                      <m:e>
                        <m:d>
                          <m:dPr>
                            <m:ctrlPr>
                              <a:rPr lang="en-US" altLang="zh-CN" i="1">
                                <a:latin typeface="Cambria Math" panose="02040503050406030204" pitchFamily="18" charset="0"/>
                              </a:rPr>
                            </m:ctrlPr>
                          </m:dPr>
                          <m:e>
                            <m:sSup>
                              <m:sSupPr>
                                <m:ctrlPr>
                                  <a:rPr lang="en-US" altLang="zh-CN" i="1">
                                    <a:latin typeface="Cambria Math" panose="02040503050406030204" pitchFamily="18" charset="0"/>
                                  </a:rPr>
                                </m:ctrlPr>
                              </m:sSupPr>
                              <m:e>
                                <m:sSub>
                                  <m:sSubPr>
                                    <m:ctrlPr>
                                      <a:rPr lang="en-US" altLang="zh-CN" i="1">
                                        <a:latin typeface="Cambria Math" panose="02040503050406030204" pitchFamily="18" charset="0"/>
                                      </a:rPr>
                                    </m:ctrlPr>
                                  </m:sSubPr>
                                  <m:e>
                                    <m:r>
                                      <a:rPr lang="en-US" altLang="zh-CN" i="1">
                                        <a:latin typeface="Cambria Math"/>
                                      </a:rPr>
                                      <m:t>𝑋</m:t>
                                    </m:r>
                                  </m:e>
                                  <m:sub>
                                    <m:r>
                                      <a:rPr lang="en-US" altLang="zh-CN" i="1">
                                        <a:latin typeface="Cambria Math"/>
                                      </a:rPr>
                                      <m:t>𝑆</m:t>
                                    </m:r>
                                  </m:sub>
                                </m:sSub>
                              </m:e>
                              <m:sup>
                                <m:r>
                                  <a:rPr lang="en-US" altLang="zh-CN" i="1">
                                    <a:latin typeface="Cambria Math"/>
                                  </a:rPr>
                                  <m:t>𝑇</m:t>
                                </m:r>
                              </m:sup>
                            </m:sSup>
                            <m:sSub>
                              <m:sSubPr>
                                <m:ctrlPr>
                                  <a:rPr lang="en-US" altLang="zh-CN" i="1">
                                    <a:latin typeface="Cambria Math" panose="02040503050406030204" pitchFamily="18" charset="0"/>
                                  </a:rPr>
                                </m:ctrlPr>
                              </m:sSubPr>
                              <m:e>
                                <m:r>
                                  <a:rPr lang="en-US" altLang="zh-CN" i="1">
                                    <a:latin typeface="Cambria Math"/>
                                  </a:rPr>
                                  <m:t>𝑊</m:t>
                                </m:r>
                              </m:e>
                              <m:sub>
                                <m:r>
                                  <a:rPr lang="en-US" altLang="zh-CN" i="1">
                                    <a:latin typeface="Cambria Math"/>
                                  </a:rPr>
                                  <m:t>𝑠</m:t>
                                </m:r>
                              </m:sub>
                            </m:sSub>
                            <m:sSub>
                              <m:sSubPr>
                                <m:ctrlPr>
                                  <a:rPr lang="en-US" altLang="zh-CN" i="1">
                                    <a:latin typeface="Cambria Math" panose="02040503050406030204" pitchFamily="18" charset="0"/>
                                  </a:rPr>
                                </m:ctrlPr>
                              </m:sSubPr>
                              <m:e>
                                <m:r>
                                  <a:rPr lang="en-US" altLang="zh-CN" i="1">
                                    <a:latin typeface="Cambria Math"/>
                                  </a:rPr>
                                  <m:t>𝑋</m:t>
                                </m:r>
                              </m:e>
                              <m:sub>
                                <m:r>
                                  <a:rPr lang="en-US" altLang="zh-CN" i="1">
                                    <a:latin typeface="Cambria Math"/>
                                  </a:rPr>
                                  <m:t>𝑆</m:t>
                                </m:r>
                              </m:sub>
                            </m:sSub>
                          </m:e>
                        </m:d>
                      </m:e>
                      <m:sup>
                        <m:r>
                          <a:rPr lang="en-US" altLang="zh-CN" i="1">
                            <a:latin typeface="Cambria Math"/>
                          </a:rPr>
                          <m:t>−1</m:t>
                        </m:r>
                      </m:sup>
                    </m:sSup>
                  </m:oMath>
                </a14:m>
                <a:endParaRPr lang="en-US" altLang="zh-CN" dirty="0" smtClean="0"/>
              </a:p>
              <a:p>
                <a:r>
                  <a:rPr lang="zh-CN" altLang="en-US" dirty="0" smtClean="0"/>
                  <a:t>则每个参数的置信区间可以构造为</a:t>
                </a:r>
                <a14:m>
                  <m:oMath xmlns:m="http://schemas.openxmlformats.org/officeDocument/2006/math">
                    <m:sSub>
                      <m:sSubPr>
                        <m:ctrlPr>
                          <a:rPr lang="en-US" altLang="zh-CN" i="1" smtClean="0">
                            <a:latin typeface="Cambria Math" panose="02040503050406030204" pitchFamily="18" charset="0"/>
                          </a:rPr>
                        </m:ctrlPr>
                      </m:sSubPr>
                      <m:e>
                        <m:acc>
                          <m:accPr>
                            <m:chr m:val="̂"/>
                            <m:ctrlPr>
                              <a:rPr lang="zh-CN" altLang="en-US" i="1">
                                <a:latin typeface="Cambria Math" panose="02040503050406030204" pitchFamily="18" charset="0"/>
                              </a:rPr>
                            </m:ctrlPr>
                          </m:accPr>
                          <m:e>
                            <m:r>
                              <a:rPr lang="en-US" altLang="zh-CN" i="1">
                                <a:latin typeface="Cambria Math"/>
                              </a:rPr>
                              <m:t>𝐵</m:t>
                            </m:r>
                          </m:e>
                        </m:acc>
                      </m:e>
                      <m:sub>
                        <m:r>
                          <a:rPr lang="en-US" altLang="zh-CN" b="0" i="1" smtClean="0">
                            <a:latin typeface="Cambria Math"/>
                          </a:rPr>
                          <m:t>𝑘</m:t>
                        </m:r>
                      </m:sub>
                    </m:sSub>
                    <m:r>
                      <a:rPr lang="en-US" altLang="zh-CN" i="1" smtClean="0">
                        <a:latin typeface="Cambria Math"/>
                        <a:ea typeface="Cambria Math"/>
                      </a:rPr>
                      <m:t>±</m:t>
                    </m:r>
                    <m:r>
                      <a:rPr lang="en-US" altLang="zh-CN" b="0" i="1" smtClean="0">
                        <a:latin typeface="Cambria Math"/>
                        <a:ea typeface="Cambria Math"/>
                      </a:rPr>
                      <m:t>𝑡</m:t>
                    </m:r>
                    <m:rad>
                      <m:radPr>
                        <m:degHide m:val="on"/>
                        <m:ctrlPr>
                          <a:rPr lang="en-US" altLang="zh-CN" b="0" i="1" smtClean="0">
                            <a:latin typeface="Cambria Math" panose="02040503050406030204" pitchFamily="18" charset="0"/>
                            <a:ea typeface="Cambria Math"/>
                          </a:rPr>
                        </m:ctrlPr>
                      </m:radPr>
                      <m:deg/>
                      <m:e>
                        <m:acc>
                          <m:accPr>
                            <m:chr m:val="̂"/>
                            <m:ctrlPr>
                              <a:rPr lang="zh-CN" altLang="en-US" i="1">
                                <a:latin typeface="Cambria Math" panose="02040503050406030204" pitchFamily="18" charset="0"/>
                              </a:rPr>
                            </m:ctrlPr>
                          </m:accPr>
                          <m:e>
                            <m:r>
                              <a:rPr lang="en-US" altLang="zh-CN" i="1">
                                <a:latin typeface="Cambria Math"/>
                              </a:rPr>
                              <m:t>𝑉</m:t>
                            </m:r>
                          </m:e>
                        </m:acc>
                        <m:d>
                          <m:dPr>
                            <m:ctrlPr>
                              <a:rPr lang="en-US" altLang="zh-CN" i="1">
                                <a:latin typeface="Cambria Math" panose="02040503050406030204" pitchFamily="18" charset="0"/>
                              </a:rPr>
                            </m:ctrlPr>
                          </m:dPr>
                          <m:e>
                            <m:sSub>
                              <m:sSubPr>
                                <m:ctrlPr>
                                  <a:rPr lang="en-US" altLang="zh-CN" i="1">
                                    <a:latin typeface="Cambria Math" panose="02040503050406030204" pitchFamily="18" charset="0"/>
                                  </a:rPr>
                                </m:ctrlPr>
                              </m:sSubPr>
                              <m:e>
                                <m:acc>
                                  <m:accPr>
                                    <m:chr m:val="̂"/>
                                    <m:ctrlPr>
                                      <a:rPr lang="zh-CN" altLang="en-US" i="1">
                                        <a:latin typeface="Cambria Math" panose="02040503050406030204" pitchFamily="18" charset="0"/>
                                      </a:rPr>
                                    </m:ctrlPr>
                                  </m:accPr>
                                  <m:e>
                                    <m:r>
                                      <a:rPr lang="en-US" altLang="zh-CN" i="1">
                                        <a:latin typeface="Cambria Math"/>
                                      </a:rPr>
                                      <m:t>𝐵</m:t>
                                    </m:r>
                                  </m:e>
                                </m:acc>
                              </m:e>
                              <m:sub>
                                <m:r>
                                  <a:rPr lang="en-US" altLang="zh-CN" i="1">
                                    <a:latin typeface="Cambria Math"/>
                                  </a:rPr>
                                  <m:t>𝑘</m:t>
                                </m:r>
                              </m:sub>
                            </m:sSub>
                          </m:e>
                        </m:d>
                      </m:e>
                    </m:rad>
                  </m:oMath>
                </a14:m>
                <a:endParaRPr lang="zh-CN" altLang="en-US" dirty="0"/>
              </a:p>
            </p:txBody>
          </p:sp>
        </mc:Choice>
        <mc:Fallback xmlns="">
          <p:sp>
            <p:nvSpPr>
              <p:cNvPr id="3" name="内容占位符 2"/>
              <p:cNvSpPr>
                <a:spLocks noGrp="1" noRot="1" noChangeAspect="1" noMove="1" noResize="1" noEditPoints="1" noAdjustHandles="1" noChangeArrowheads="1" noChangeShapeType="1" noTextEdit="1"/>
              </p:cNvSpPr>
              <p:nvPr>
                <p:ph idx="1"/>
              </p:nvPr>
            </p:nvSpPr>
            <p:spPr>
              <a:xfrm>
                <a:off x="539552" y="2017713"/>
                <a:ext cx="8856984" cy="4114800"/>
              </a:xfrm>
              <a:blipFill rotWithShape="1">
                <a:blip r:embed="rId2"/>
                <a:stretch>
                  <a:fillRect l="-1791" t="-1778"/>
                </a:stretch>
              </a:blipFill>
            </p:spPr>
            <p:txBody>
              <a:bodyPr/>
              <a:lstStyle/>
              <a:p>
                <a:r>
                  <a:rPr lang="zh-CN" altLang="en-US">
                    <a:noFill/>
                  </a:rPr>
                  <a:t> </a:t>
                </a:r>
              </a:p>
            </p:txBody>
          </p:sp>
        </mc:Fallback>
      </mc:AlternateContent>
    </p:spTree>
    <p:extLst>
      <p:ext uri="{BB962C8B-B14F-4D97-AF65-F5344CB8AC3E}">
        <p14:creationId xmlns:p14="http://schemas.microsoft.com/office/powerpoint/2010/main" val="73252308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smtClean="0"/>
              <a:t>8.2 </a:t>
            </a:r>
            <a:r>
              <a:rPr lang="zh-CN" altLang="en-US" dirty="0" smtClean="0"/>
              <a:t>设计效应</a:t>
            </a:r>
            <a:endParaRPr lang="zh-CN" altLang="en-US" dirty="0"/>
          </a:p>
        </p:txBody>
      </p:sp>
      <mc:AlternateContent xmlns:mc="http://schemas.openxmlformats.org/markup-compatibility/2006" xmlns:a14="http://schemas.microsoft.com/office/drawing/2010/main">
        <mc:Choice Requires="a14">
          <p:sp>
            <p:nvSpPr>
              <p:cNvPr id="3" name="内容占位符 2"/>
              <p:cNvSpPr>
                <a:spLocks noGrp="1"/>
              </p:cNvSpPr>
              <p:nvPr>
                <p:ph idx="1"/>
              </p:nvPr>
            </p:nvSpPr>
            <p:spPr>
              <a:xfrm>
                <a:off x="457200" y="1600200"/>
                <a:ext cx="8229600" cy="4997152"/>
              </a:xfrm>
            </p:spPr>
            <p:txBody>
              <a:bodyPr/>
              <a:lstStyle/>
              <a:p>
                <a:endParaRPr lang="en-US" altLang="zh-CN" smtClean="0"/>
              </a:p>
              <a:p>
                <a:r>
                  <a:rPr lang="zh-CN" altLang="en-US" sz="2800" smtClean="0"/>
                  <a:t>一</a:t>
                </a:r>
                <a:r>
                  <a:rPr lang="zh-CN" altLang="en-US" sz="2800" dirty="0" smtClean="0"/>
                  <a:t>个特定的抽样设计估计量的方差对</a:t>
                </a:r>
                <a:r>
                  <a:rPr lang="zh-CN" altLang="en-US" sz="2800" smtClean="0"/>
                  <a:t>相同样本量下</a:t>
                </a:r>
                <a:endParaRPr lang="en-US" altLang="zh-CN" sz="2800" smtClean="0"/>
              </a:p>
              <a:p>
                <a:r>
                  <a:rPr lang="zh-CN" altLang="en-US" sz="2800" smtClean="0"/>
                  <a:t>无</a:t>
                </a:r>
                <a:r>
                  <a:rPr lang="zh-CN" altLang="en-US" sz="2800" dirty="0" smtClean="0"/>
                  <a:t>放回简单随机抽样的估计量的方差之比，即</a:t>
                </a:r>
                <a:endParaRPr lang="en-US" altLang="zh-CN" sz="2800" dirty="0" smtClean="0"/>
              </a:p>
              <a:p>
                <a:pPr marL="0" indent="0">
                  <a:buNone/>
                </a:pPr>
                <a14:m>
                  <m:oMathPara xmlns:m="http://schemas.openxmlformats.org/officeDocument/2006/math">
                    <m:oMathParaPr>
                      <m:jc m:val="centerGroup"/>
                    </m:oMathParaPr>
                    <m:oMath xmlns:m="http://schemas.openxmlformats.org/officeDocument/2006/math">
                      <m:r>
                        <a:rPr lang="en-US" altLang="zh-CN" sz="2800" b="0" i="1" smtClean="0">
                          <a:latin typeface="Cambria Math"/>
                          <a:ea typeface="Cambria Math"/>
                        </a:rPr>
                        <m:t>𝑑𝑒𝑓𝑓</m:t>
                      </m:r>
                      <m:r>
                        <a:rPr lang="en-US" altLang="zh-CN" sz="2800" i="1" smtClean="0">
                          <a:latin typeface="Cambria Math"/>
                          <a:ea typeface="Cambria Math"/>
                        </a:rPr>
                        <m:t>=</m:t>
                      </m:r>
                      <m:f>
                        <m:fPr>
                          <m:ctrlPr>
                            <a:rPr lang="en-US" altLang="zh-CN" sz="2800" i="1" smtClean="0">
                              <a:latin typeface="Cambria Math" panose="02040503050406030204" pitchFamily="18" charset="0"/>
                              <a:ea typeface="Cambria Math"/>
                            </a:rPr>
                          </m:ctrlPr>
                        </m:fPr>
                        <m:num>
                          <m:r>
                            <a:rPr lang="zh-CN" altLang="en-US" sz="2800" i="1">
                              <a:latin typeface="Cambria Math"/>
                              <a:ea typeface="Cambria Math"/>
                            </a:rPr>
                            <m:t>所考虑</m:t>
                          </m:r>
                          <m:r>
                            <a:rPr lang="zh-CN" altLang="en-US" sz="2800" b="0" i="1" smtClean="0">
                              <a:latin typeface="Cambria Math"/>
                              <a:ea typeface="Cambria Math"/>
                            </a:rPr>
                            <m:t>的</m:t>
                          </m:r>
                          <m:r>
                            <a:rPr lang="zh-CN" altLang="en-US" sz="2800" i="1">
                              <a:latin typeface="Cambria Math"/>
                              <a:ea typeface="Cambria Math"/>
                            </a:rPr>
                            <m:t>抽样</m:t>
                          </m:r>
                          <m:r>
                            <a:rPr lang="zh-CN" altLang="en-US" sz="2800" i="1" smtClean="0">
                              <a:latin typeface="Cambria Math"/>
                              <a:ea typeface="Cambria Math"/>
                            </a:rPr>
                            <m:t>设计</m:t>
                          </m:r>
                          <m:r>
                            <a:rPr lang="zh-CN" altLang="en-US" sz="2800" i="1">
                              <a:latin typeface="Cambria Math"/>
                              <a:ea typeface="Cambria Math"/>
                            </a:rPr>
                            <m:t>估计量</m:t>
                          </m:r>
                          <m:r>
                            <a:rPr lang="zh-CN" altLang="en-US" sz="2800" b="0" i="1" smtClean="0">
                              <a:latin typeface="Cambria Math"/>
                              <a:ea typeface="Cambria Math"/>
                            </a:rPr>
                            <m:t>的</m:t>
                          </m:r>
                          <m:r>
                            <a:rPr lang="zh-CN" altLang="en-US" sz="2800" i="1">
                              <a:latin typeface="Cambria Math"/>
                              <a:ea typeface="Cambria Math"/>
                            </a:rPr>
                            <m:t>方差</m:t>
                          </m:r>
                        </m:num>
                        <m:den>
                          <m:r>
                            <a:rPr lang="zh-CN" altLang="en-US" sz="2800" i="1">
                              <a:latin typeface="Cambria Math"/>
                              <a:ea typeface="Cambria Math"/>
                            </a:rPr>
                            <m:t>相同</m:t>
                          </m:r>
                          <m:r>
                            <a:rPr lang="zh-CN" altLang="en-US" sz="2800" i="1" smtClean="0">
                              <a:latin typeface="Cambria Math"/>
                              <a:ea typeface="Cambria Math"/>
                            </a:rPr>
                            <m:t>样本量</m:t>
                          </m:r>
                          <m:r>
                            <a:rPr lang="zh-CN" altLang="en-US" sz="2800" b="0" i="1" smtClean="0">
                              <a:latin typeface="Cambria Math"/>
                              <a:ea typeface="Cambria Math"/>
                            </a:rPr>
                            <m:t>下</m:t>
                          </m:r>
                          <m:r>
                            <a:rPr lang="zh-CN" altLang="en-US" sz="2800" i="1">
                              <a:latin typeface="Cambria Math"/>
                              <a:ea typeface="Cambria Math"/>
                            </a:rPr>
                            <m:t>简单随机</m:t>
                          </m:r>
                          <m:r>
                            <a:rPr lang="zh-CN" altLang="en-US" sz="2800" i="1" smtClean="0">
                              <a:latin typeface="Cambria Math"/>
                              <a:ea typeface="Cambria Math"/>
                            </a:rPr>
                            <m:t>抽样</m:t>
                          </m:r>
                          <m:r>
                            <a:rPr lang="zh-CN" altLang="en-US" sz="2800" i="1">
                              <a:latin typeface="Cambria Math"/>
                              <a:ea typeface="Cambria Math"/>
                            </a:rPr>
                            <m:t>估计量</m:t>
                          </m:r>
                          <m:r>
                            <a:rPr lang="zh-CN" altLang="en-US" sz="2800" b="0" i="1" smtClean="0">
                              <a:latin typeface="Cambria Math"/>
                              <a:ea typeface="Cambria Math"/>
                            </a:rPr>
                            <m:t>的</m:t>
                          </m:r>
                          <m:r>
                            <a:rPr lang="zh-CN" altLang="en-US" sz="2800" i="1">
                              <a:latin typeface="Cambria Math"/>
                              <a:ea typeface="Cambria Math"/>
                            </a:rPr>
                            <m:t>方差</m:t>
                          </m:r>
                        </m:den>
                      </m:f>
                    </m:oMath>
                  </m:oMathPara>
                </a14:m>
                <a:endParaRPr lang="en-US" altLang="zh-CN" sz="2800" dirty="0" smtClean="0"/>
              </a:p>
              <a:p>
                <a:pPr marL="0" indent="0">
                  <a:buNone/>
                </a:pPr>
                <a:endParaRPr lang="en-US" altLang="zh-CN" sz="2800" dirty="0" smtClean="0"/>
              </a:p>
              <a:p>
                <a:pPr marL="0" indent="0">
                  <a:buNone/>
                </a:pPr>
                <a:r>
                  <a:rPr lang="zh-CN" altLang="en-US" sz="2800" dirty="0" smtClean="0"/>
                  <a:t>总体均值估计量的设计效应：</a:t>
                </a:r>
                <a:endParaRPr lang="en-US" altLang="zh-CN" sz="2800" dirty="0" smtClean="0"/>
              </a:p>
              <a:p>
                <a:pPr marL="0" indent="0">
                  <a:buNone/>
                </a:pPr>
                <a14:m>
                  <m:oMathPara xmlns:m="http://schemas.openxmlformats.org/officeDocument/2006/math">
                    <m:oMathParaPr>
                      <m:jc m:val="centerGroup"/>
                    </m:oMathParaPr>
                    <m:oMath xmlns:m="http://schemas.openxmlformats.org/officeDocument/2006/math">
                      <m:r>
                        <a:rPr lang="en-US" altLang="zh-CN" sz="2800" b="0" i="1" smtClean="0">
                          <a:latin typeface="Cambria Math"/>
                        </a:rPr>
                        <m:t>𝑑𝑒𝑓𝑓</m:t>
                      </m:r>
                      <m:r>
                        <a:rPr lang="en-US" altLang="zh-CN" sz="2800" b="0" i="1" smtClean="0">
                          <a:latin typeface="Cambria Math"/>
                          <a:ea typeface="Cambria Math"/>
                        </a:rPr>
                        <m:t>=</m:t>
                      </m:r>
                      <m:f>
                        <m:fPr>
                          <m:ctrlPr>
                            <a:rPr lang="en-US" altLang="zh-CN" sz="2800" b="0" i="1" smtClean="0">
                              <a:latin typeface="Cambria Math" panose="02040503050406030204" pitchFamily="18" charset="0"/>
                              <a:ea typeface="Cambria Math"/>
                            </a:rPr>
                          </m:ctrlPr>
                        </m:fPr>
                        <m:num>
                          <m:r>
                            <a:rPr lang="en-US" altLang="zh-CN" sz="2800" b="0" i="1" smtClean="0">
                              <a:latin typeface="Cambria Math"/>
                              <a:ea typeface="Cambria Math"/>
                            </a:rPr>
                            <m:t>𝑉𝑎𝑟</m:t>
                          </m:r>
                          <m:r>
                            <a:rPr lang="en-US" altLang="zh-CN" sz="2800" b="0" i="1" smtClean="0">
                              <a:latin typeface="Cambria Math"/>
                              <a:ea typeface="Cambria Math"/>
                            </a:rPr>
                            <m:t>(</m:t>
                          </m:r>
                          <m:acc>
                            <m:accPr>
                              <m:chr m:val="̅"/>
                              <m:ctrlPr>
                                <a:rPr lang="en-US" altLang="zh-CN" sz="2800" b="0" i="1" smtClean="0">
                                  <a:latin typeface="Cambria Math" panose="02040503050406030204" pitchFamily="18" charset="0"/>
                                  <a:ea typeface="Cambria Math"/>
                                </a:rPr>
                              </m:ctrlPr>
                            </m:accPr>
                            <m:e>
                              <m:r>
                                <a:rPr lang="en-US" altLang="zh-CN" sz="2800" b="0" i="1" smtClean="0">
                                  <a:latin typeface="Cambria Math"/>
                                  <a:ea typeface="Cambria Math"/>
                                </a:rPr>
                                <m:t>𝑦</m:t>
                              </m:r>
                            </m:e>
                          </m:acc>
                          <m:r>
                            <a:rPr lang="en-US" altLang="zh-CN" sz="2800" b="0" i="1" smtClean="0">
                              <a:latin typeface="Cambria Math"/>
                            </a:rPr>
                            <m:t>)</m:t>
                          </m:r>
                        </m:num>
                        <m:den>
                          <m:d>
                            <m:dPr>
                              <m:ctrlPr>
                                <a:rPr lang="en-US" altLang="zh-CN" sz="2800" b="0" i="1" smtClean="0">
                                  <a:latin typeface="Cambria Math" panose="02040503050406030204" pitchFamily="18" charset="0"/>
                                  <a:ea typeface="Cambria Math"/>
                                </a:rPr>
                              </m:ctrlPr>
                            </m:dPr>
                            <m:e>
                              <m:r>
                                <a:rPr lang="en-US" altLang="zh-CN" sz="2800" b="0" i="1" smtClean="0">
                                  <a:latin typeface="Cambria Math"/>
                                  <a:ea typeface="Cambria Math"/>
                                </a:rPr>
                                <m:t>1−</m:t>
                              </m:r>
                              <m:r>
                                <a:rPr lang="en-US" altLang="zh-CN" sz="2800" b="0" i="1" smtClean="0">
                                  <a:latin typeface="Cambria Math"/>
                                  <a:ea typeface="Cambria Math"/>
                                </a:rPr>
                                <m:t>𝑓</m:t>
                              </m:r>
                            </m:e>
                          </m:d>
                          <m:sSup>
                            <m:sSupPr>
                              <m:ctrlPr>
                                <a:rPr lang="en-US" altLang="zh-CN" sz="2800" b="0" i="1" smtClean="0">
                                  <a:latin typeface="Cambria Math" panose="02040503050406030204" pitchFamily="18" charset="0"/>
                                  <a:ea typeface="Cambria Math"/>
                                </a:rPr>
                              </m:ctrlPr>
                            </m:sSupPr>
                            <m:e>
                              <m:r>
                                <a:rPr lang="en-US" altLang="zh-CN" sz="2800" b="0" i="1" smtClean="0">
                                  <a:latin typeface="Cambria Math"/>
                                  <a:ea typeface="Cambria Math"/>
                                </a:rPr>
                                <m:t>𝑆</m:t>
                              </m:r>
                            </m:e>
                            <m:sup>
                              <m:r>
                                <a:rPr lang="en-US" altLang="zh-CN" sz="2800" b="0" i="1" smtClean="0">
                                  <a:latin typeface="Cambria Math"/>
                                  <a:ea typeface="Cambria Math"/>
                                </a:rPr>
                                <m:t>2</m:t>
                              </m:r>
                            </m:sup>
                          </m:sSup>
                          <m:r>
                            <a:rPr lang="en-US" altLang="zh-CN" sz="2800" b="0" i="1" smtClean="0">
                              <a:latin typeface="Cambria Math"/>
                              <a:ea typeface="Cambria Math"/>
                            </a:rPr>
                            <m:t>/</m:t>
                          </m:r>
                          <m:r>
                            <a:rPr lang="en-US" altLang="zh-CN" sz="2800" b="0" i="1" smtClean="0">
                              <a:latin typeface="Cambria Math"/>
                              <a:ea typeface="Cambria Math"/>
                            </a:rPr>
                            <m:t>𝑛</m:t>
                          </m:r>
                        </m:den>
                      </m:f>
                    </m:oMath>
                  </m:oMathPara>
                </a14:m>
                <a:endParaRPr lang="en-US" altLang="zh-CN" sz="2800" dirty="0" smtClean="0"/>
              </a:p>
            </p:txBody>
          </p:sp>
        </mc:Choice>
        <mc:Fallback xmlns="">
          <p:sp>
            <p:nvSpPr>
              <p:cNvPr id="3" name="内容占位符 2"/>
              <p:cNvSpPr>
                <a:spLocks noGrp="1" noRot="1" noChangeAspect="1" noMove="1" noResize="1" noEditPoints="1" noAdjustHandles="1" noChangeArrowheads="1" noChangeShapeType="1" noTextEdit="1"/>
              </p:cNvSpPr>
              <p:nvPr>
                <p:ph idx="1"/>
              </p:nvPr>
            </p:nvSpPr>
            <p:spPr>
              <a:xfrm>
                <a:off x="457200" y="1600200"/>
                <a:ext cx="8229600" cy="4997152"/>
              </a:xfrm>
              <a:blipFill rotWithShape="0">
                <a:blip r:embed="rId2"/>
                <a:stretch>
                  <a:fillRect l="-1481"/>
                </a:stretch>
              </a:blipFill>
            </p:spPr>
            <p:txBody>
              <a:bodyPr/>
              <a:lstStyle/>
              <a:p>
                <a:r>
                  <a:rPr lang="zh-CN" altLang="en-US">
                    <a:noFill/>
                  </a:rPr>
                  <a:t> </a:t>
                </a:r>
              </a:p>
            </p:txBody>
          </p:sp>
        </mc:Fallback>
      </mc:AlternateContent>
    </p:spTree>
    <p:extLst>
      <p:ext uri="{BB962C8B-B14F-4D97-AF65-F5344CB8AC3E}">
        <p14:creationId xmlns:p14="http://schemas.microsoft.com/office/powerpoint/2010/main" val="276843891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smtClean="0"/>
              <a:t>8.2.2 </a:t>
            </a:r>
            <a:r>
              <a:rPr lang="zh-CN" altLang="en-US" dirty="0" smtClean="0"/>
              <a:t>设计效应的应用</a:t>
            </a:r>
            <a:endParaRPr lang="zh-CN" altLang="en-US" dirty="0"/>
          </a:p>
        </p:txBody>
      </p:sp>
      <p:sp>
        <p:nvSpPr>
          <p:cNvPr id="3" name="内容占位符 2"/>
          <p:cNvSpPr>
            <a:spLocks noGrp="1"/>
          </p:cNvSpPr>
          <p:nvPr>
            <p:ph idx="1"/>
          </p:nvPr>
        </p:nvSpPr>
        <p:spPr>
          <a:xfrm>
            <a:off x="467544" y="1598244"/>
            <a:ext cx="8229600" cy="5257800"/>
          </a:xfrm>
        </p:spPr>
        <p:txBody>
          <a:bodyPr>
            <a:normAutofit/>
          </a:bodyPr>
          <a:lstStyle/>
          <a:p>
            <a:endParaRPr lang="en-US" altLang="zh-CN" dirty="0" smtClean="0"/>
          </a:p>
          <a:p>
            <a:r>
              <a:rPr lang="zh-CN" altLang="en-US" dirty="0" smtClean="0"/>
              <a:t>对复杂样本的抽样设计效率</a:t>
            </a:r>
            <a:r>
              <a:rPr lang="zh-CN" altLang="en-US" smtClean="0"/>
              <a:t>进行比较</a:t>
            </a:r>
            <a:endParaRPr lang="en-US" altLang="zh-CN" dirty="0" smtClean="0"/>
          </a:p>
          <a:p>
            <a:pPr marL="0" indent="0">
              <a:buNone/>
            </a:pPr>
            <a:r>
              <a:rPr lang="en-US" altLang="zh-CN" dirty="0"/>
              <a:t> </a:t>
            </a:r>
            <a:r>
              <a:rPr lang="en-US" altLang="zh-CN" dirty="0" smtClean="0"/>
              <a:t>   </a:t>
            </a:r>
            <a:r>
              <a:rPr lang="zh-CN" altLang="en-US" dirty="0" smtClean="0"/>
              <a:t>设计效应值越大，说明该复杂抽样设计误差大、精度低，效率也越低。通常来说，分层抽样的设计效应小于</a:t>
            </a:r>
            <a:r>
              <a:rPr lang="en-US" altLang="zh-CN" dirty="0" smtClean="0"/>
              <a:t>1</a:t>
            </a:r>
            <a:r>
              <a:rPr lang="zh-CN" altLang="en-US" dirty="0" smtClean="0"/>
              <a:t>，而整群抽样的设计效应大于</a:t>
            </a:r>
            <a:r>
              <a:rPr lang="en-US" altLang="zh-CN" dirty="0" smtClean="0"/>
              <a:t>1</a:t>
            </a:r>
            <a:r>
              <a:rPr lang="zh-CN" altLang="en-US" dirty="0" smtClean="0"/>
              <a:t>。</a:t>
            </a:r>
            <a:endParaRPr lang="en-US" altLang="zh-CN" dirty="0" smtClean="0"/>
          </a:p>
          <a:p>
            <a:pPr marL="0" indent="0">
              <a:buNone/>
            </a:pPr>
            <a:r>
              <a:rPr lang="en-US" altLang="zh-CN" sz="3800" dirty="0" smtClean="0"/>
              <a:t>    </a:t>
            </a:r>
            <a:endParaRPr lang="en-US" altLang="zh-CN" dirty="0" smtClean="0"/>
          </a:p>
        </p:txBody>
      </p:sp>
    </p:spTree>
    <p:extLst>
      <p:ext uri="{BB962C8B-B14F-4D97-AF65-F5344CB8AC3E}">
        <p14:creationId xmlns:p14="http://schemas.microsoft.com/office/powerpoint/2010/main" val="41621415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内容占位符 2"/>
              <p:cNvSpPr>
                <a:spLocks noGrp="1"/>
              </p:cNvSpPr>
              <p:nvPr>
                <p:ph idx="1"/>
              </p:nvPr>
            </p:nvSpPr>
            <p:spPr/>
            <p:txBody>
              <a:bodyPr/>
              <a:lstStyle/>
              <a:p>
                <a:r>
                  <a:rPr lang="zh-CN" altLang="en-US" dirty="0" smtClean="0"/>
                  <a:t>计算复杂抽样所需要</a:t>
                </a:r>
                <a:r>
                  <a:rPr lang="zh-CN" altLang="en-US" smtClean="0"/>
                  <a:t>的样本量</a:t>
                </a:r>
                <a:endParaRPr lang="en-US" altLang="zh-CN" dirty="0"/>
              </a:p>
              <a:p>
                <a:endParaRPr lang="en-US" altLang="zh-CN" dirty="0"/>
              </a:p>
              <a:p>
                <a:pPr marL="0" indent="0">
                  <a:buNone/>
                </a:pPr>
                <a:r>
                  <a:rPr lang="zh-CN" altLang="en-US" dirty="0" smtClean="0"/>
                  <a:t>    记</a:t>
                </a:r>
                <a14:m>
                  <m:oMath xmlns:m="http://schemas.openxmlformats.org/officeDocument/2006/math">
                    <m:sSup>
                      <m:sSupPr>
                        <m:ctrlPr>
                          <a:rPr lang="en-US" altLang="zh-CN" i="1">
                            <a:latin typeface="Cambria Math" panose="02040503050406030204" pitchFamily="18" charset="0"/>
                          </a:rPr>
                        </m:ctrlPr>
                      </m:sSupPr>
                      <m:e>
                        <m:r>
                          <a:rPr lang="en-US" altLang="zh-CN" i="1">
                            <a:latin typeface="Cambria Math"/>
                          </a:rPr>
                          <m:t>𝑛</m:t>
                        </m:r>
                      </m:e>
                      <m:sup>
                        <m:r>
                          <a:rPr lang="en-US" altLang="zh-CN" i="1">
                            <a:latin typeface="Cambria Math"/>
                          </a:rPr>
                          <m:t>′</m:t>
                        </m:r>
                      </m:sup>
                    </m:sSup>
                    <m:r>
                      <a:rPr lang="zh-CN" altLang="en-US" i="1">
                        <a:latin typeface="Cambria Math"/>
                      </a:rPr>
                      <m:t>为简单随机抽样</m:t>
                    </m:r>
                  </m:oMath>
                </a14:m>
                <a:r>
                  <a:rPr lang="zh-CN" altLang="en-US" dirty="0" smtClean="0"/>
                  <a:t>所需的样本量，若可估算出复杂抽样的设计效应，则复杂抽样所需的样本量近似为：</a:t>
                </a:r>
                <a:endParaRPr lang="en-US" altLang="zh-CN" dirty="0" smtClean="0"/>
              </a:p>
              <a:p>
                <a:pPr marL="0" indent="0">
                  <a:buNone/>
                </a:pPr>
                <a14:m>
                  <m:oMathPara xmlns:m="http://schemas.openxmlformats.org/officeDocument/2006/math">
                    <m:oMathParaPr>
                      <m:jc m:val="centerGroup"/>
                    </m:oMathParaPr>
                    <m:oMath xmlns:m="http://schemas.openxmlformats.org/officeDocument/2006/math">
                      <m:r>
                        <a:rPr lang="en-US" altLang="zh-CN" b="0" i="1" smtClean="0">
                          <a:latin typeface="Cambria Math"/>
                        </a:rPr>
                        <m:t>𝑛</m:t>
                      </m:r>
                      <m:r>
                        <a:rPr lang="en-US" altLang="zh-CN" b="0" i="1" smtClean="0">
                          <a:latin typeface="Cambria Math"/>
                        </a:rPr>
                        <m:t>=</m:t>
                      </m:r>
                      <m:sSup>
                        <m:sSupPr>
                          <m:ctrlPr>
                            <a:rPr lang="en-US" altLang="zh-CN" i="1">
                              <a:latin typeface="Cambria Math" panose="02040503050406030204" pitchFamily="18" charset="0"/>
                            </a:rPr>
                          </m:ctrlPr>
                        </m:sSupPr>
                        <m:e>
                          <m:r>
                            <a:rPr lang="en-US" altLang="zh-CN" i="1">
                              <a:latin typeface="Cambria Math"/>
                            </a:rPr>
                            <m:t>𝑛</m:t>
                          </m:r>
                        </m:e>
                        <m:sup>
                          <m:r>
                            <a:rPr lang="en-US" altLang="zh-CN" i="1">
                              <a:latin typeface="Cambria Math"/>
                            </a:rPr>
                            <m:t>′</m:t>
                          </m:r>
                        </m:sup>
                      </m:sSup>
                      <m:r>
                        <a:rPr lang="en-US" altLang="zh-CN" i="1" smtClean="0">
                          <a:latin typeface="Cambria Math"/>
                          <a:ea typeface="Cambria Math"/>
                        </a:rPr>
                        <m:t>×</m:t>
                      </m:r>
                      <m:r>
                        <a:rPr lang="en-US" altLang="zh-CN" b="0" i="1" smtClean="0">
                          <a:latin typeface="Cambria Math"/>
                          <a:ea typeface="Cambria Math"/>
                        </a:rPr>
                        <m:t>𝑑𝑒𝑓𝑓</m:t>
                      </m:r>
                    </m:oMath>
                  </m:oMathPara>
                </a14:m>
                <a:endParaRPr lang="en-US" altLang="zh-CN" dirty="0"/>
              </a:p>
            </p:txBody>
          </p:sp>
        </mc:Choice>
        <mc:Fallback xmlns="">
          <p:sp>
            <p:nvSpPr>
              <p:cNvPr id="3" name="内容占位符 2"/>
              <p:cNvSpPr>
                <a:spLocks noGrp="1" noRot="1" noChangeAspect="1" noMove="1" noResize="1" noEditPoints="1" noAdjustHandles="1" noChangeArrowheads="1" noChangeShapeType="1" noTextEdit="1"/>
              </p:cNvSpPr>
              <p:nvPr>
                <p:ph idx="1"/>
              </p:nvPr>
            </p:nvSpPr>
            <p:spPr>
              <a:blipFill rotWithShape="0">
                <a:blip r:embed="rId2"/>
                <a:stretch>
                  <a:fillRect l="-1961" t="-2222"/>
                </a:stretch>
              </a:blipFill>
            </p:spPr>
            <p:txBody>
              <a:bodyPr/>
              <a:lstStyle/>
              <a:p>
                <a:r>
                  <a:rPr lang="zh-CN" altLang="en-US">
                    <a:noFill/>
                  </a:rPr>
                  <a:t> </a:t>
                </a:r>
              </a:p>
            </p:txBody>
          </p:sp>
        </mc:Fallback>
      </mc:AlternateContent>
    </p:spTree>
    <p:extLst>
      <p:ext uri="{BB962C8B-B14F-4D97-AF65-F5344CB8AC3E}">
        <p14:creationId xmlns:p14="http://schemas.microsoft.com/office/powerpoint/2010/main" val="310186730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内容占位符 2"/>
              <p:cNvSpPr>
                <a:spLocks noGrp="1"/>
              </p:cNvSpPr>
              <p:nvPr>
                <p:ph idx="1"/>
              </p:nvPr>
            </p:nvSpPr>
            <p:spPr>
              <a:xfrm>
                <a:off x="1043608" y="1772816"/>
                <a:ext cx="7848872" cy="5688632"/>
              </a:xfrm>
            </p:spPr>
            <p:txBody>
              <a:bodyPr>
                <a:normAutofit/>
              </a:bodyPr>
              <a:lstStyle/>
              <a:p>
                <a:r>
                  <a:rPr lang="zh-CN" altLang="en-US" sz="2800" dirty="0" smtClean="0"/>
                  <a:t>常见抽样方式设计效应的估计</a:t>
                </a:r>
                <a:endParaRPr lang="en-US" altLang="zh-CN" sz="2800" dirty="0" smtClean="0"/>
              </a:p>
              <a:p>
                <a:pPr marL="514350" indent="-514350">
                  <a:buAutoNum type="arabicPeriod"/>
                </a:pPr>
                <a:r>
                  <a:rPr lang="zh-CN" altLang="en-US" sz="2800" dirty="0" smtClean="0"/>
                  <a:t>分层随机抽样的设计效应</a:t>
                </a:r>
                <a:endParaRPr lang="en-US" altLang="zh-CN" sz="2800" dirty="0" smtClean="0"/>
              </a:p>
              <a:p>
                <a:pPr marL="0" indent="0" algn="ctr">
                  <a:buNone/>
                </a:pPr>
                <a:r>
                  <a:rPr lang="en-US" altLang="zh-CN" sz="2800" dirty="0"/>
                  <a:t> </a:t>
                </a:r>
                <a:r>
                  <a:rPr lang="en-US" altLang="zh-CN" sz="2800" dirty="0" smtClean="0"/>
                  <a:t>   </a:t>
                </a:r>
                <a14:m>
                  <m:oMath xmlns:m="http://schemas.openxmlformats.org/officeDocument/2006/math">
                    <m:r>
                      <a:rPr lang="en-US" altLang="zh-CN" sz="2800" b="0" i="1" smtClean="0">
                        <a:latin typeface="Cambria Math"/>
                      </a:rPr>
                      <m:t>𝑑𝑒𝑓𝑓</m:t>
                    </m:r>
                    <m:r>
                      <a:rPr lang="en-US" altLang="zh-CN" sz="2800" b="0" i="1" smtClean="0">
                        <a:latin typeface="Cambria Math"/>
                      </a:rPr>
                      <m:t>=</m:t>
                    </m:r>
                    <m:f>
                      <m:fPr>
                        <m:ctrlPr>
                          <a:rPr lang="en-US" altLang="zh-CN" sz="2800" b="0" i="1" smtClean="0">
                            <a:latin typeface="Cambria Math" panose="02040503050406030204" pitchFamily="18" charset="0"/>
                          </a:rPr>
                        </m:ctrlPr>
                      </m:fPr>
                      <m:num>
                        <m:sSub>
                          <m:sSubPr>
                            <m:ctrlPr>
                              <a:rPr lang="en-US" altLang="zh-CN" sz="2800" b="0" i="1" smtClean="0">
                                <a:latin typeface="Cambria Math" panose="02040503050406030204" pitchFamily="18" charset="0"/>
                              </a:rPr>
                            </m:ctrlPr>
                          </m:sSubPr>
                          <m:e>
                            <m:r>
                              <a:rPr lang="en-US" altLang="zh-CN" sz="2800" b="0" i="1" smtClean="0">
                                <a:latin typeface="Cambria Math"/>
                              </a:rPr>
                              <m:t>𝑉</m:t>
                            </m:r>
                          </m:e>
                          <m:sub>
                            <m:r>
                              <a:rPr lang="en-US" altLang="zh-CN" sz="2800" b="0" i="1" smtClean="0">
                                <a:latin typeface="Cambria Math"/>
                              </a:rPr>
                              <m:t>𝑝𝑟𝑜𝑝</m:t>
                            </m:r>
                          </m:sub>
                        </m:sSub>
                        <m:r>
                          <a:rPr lang="en-US" altLang="zh-CN" sz="2800" b="0" i="1" smtClean="0">
                            <a:latin typeface="Cambria Math"/>
                          </a:rPr>
                          <m:t>(</m:t>
                        </m:r>
                        <m:acc>
                          <m:accPr>
                            <m:chr m:val="̅"/>
                            <m:ctrlPr>
                              <a:rPr lang="en-US" altLang="zh-CN" sz="2800" b="0" i="1" smtClean="0">
                                <a:latin typeface="Cambria Math" panose="02040503050406030204" pitchFamily="18" charset="0"/>
                              </a:rPr>
                            </m:ctrlPr>
                          </m:accPr>
                          <m:e>
                            <m:r>
                              <a:rPr lang="en-US" altLang="zh-CN" sz="2800" b="0" i="1" smtClean="0">
                                <a:latin typeface="Cambria Math"/>
                              </a:rPr>
                              <m:t>𝑦</m:t>
                            </m:r>
                          </m:e>
                        </m:acc>
                        <m:r>
                          <a:rPr lang="en-US" altLang="zh-CN" sz="2800" b="0" i="1" smtClean="0">
                            <a:latin typeface="Cambria Math"/>
                          </a:rPr>
                          <m:t>)</m:t>
                        </m:r>
                      </m:num>
                      <m:den>
                        <m:sSub>
                          <m:sSubPr>
                            <m:ctrlPr>
                              <a:rPr lang="en-US" altLang="zh-CN" sz="2800" b="0" i="1" smtClean="0">
                                <a:latin typeface="Cambria Math" panose="02040503050406030204" pitchFamily="18" charset="0"/>
                              </a:rPr>
                            </m:ctrlPr>
                          </m:sSubPr>
                          <m:e>
                            <m:r>
                              <a:rPr lang="en-US" altLang="zh-CN" sz="2800" b="0" i="1" smtClean="0">
                                <a:latin typeface="Cambria Math"/>
                              </a:rPr>
                              <m:t>𝑉</m:t>
                            </m:r>
                          </m:e>
                          <m:sub>
                            <m:r>
                              <a:rPr lang="en-US" altLang="zh-CN" sz="2800" b="0" i="1" smtClean="0">
                                <a:latin typeface="Cambria Math"/>
                              </a:rPr>
                              <m:t>𝑠𝑟𝑠</m:t>
                            </m:r>
                          </m:sub>
                        </m:sSub>
                        <m:r>
                          <a:rPr lang="en-US" altLang="zh-CN" sz="2800" b="0" i="1" smtClean="0">
                            <a:latin typeface="Cambria Math"/>
                          </a:rPr>
                          <m:t>(</m:t>
                        </m:r>
                        <m:acc>
                          <m:accPr>
                            <m:chr m:val="̅"/>
                            <m:ctrlPr>
                              <a:rPr lang="en-US" altLang="zh-CN" sz="2800" b="0" i="1" smtClean="0">
                                <a:latin typeface="Cambria Math" panose="02040503050406030204" pitchFamily="18" charset="0"/>
                              </a:rPr>
                            </m:ctrlPr>
                          </m:accPr>
                          <m:e>
                            <m:r>
                              <a:rPr lang="en-US" altLang="zh-CN" sz="2800" b="0" i="1" smtClean="0">
                                <a:latin typeface="Cambria Math"/>
                              </a:rPr>
                              <m:t>𝑦</m:t>
                            </m:r>
                          </m:e>
                        </m:acc>
                        <m:r>
                          <a:rPr lang="en-US" altLang="zh-CN" sz="2800" b="0" i="1" smtClean="0">
                            <a:latin typeface="Cambria Math"/>
                          </a:rPr>
                          <m:t>)</m:t>
                        </m:r>
                      </m:den>
                    </m:f>
                    <m:r>
                      <a:rPr lang="en-US" altLang="zh-CN" sz="2800" i="1">
                        <a:latin typeface="Cambria Math"/>
                        <a:ea typeface="Cambria Math"/>
                      </a:rPr>
                      <m:t>≈</m:t>
                    </m:r>
                    <m:f>
                      <m:fPr>
                        <m:ctrlPr>
                          <a:rPr lang="en-US" altLang="zh-CN" sz="2800" b="0" i="1" smtClean="0">
                            <a:latin typeface="Cambria Math" panose="02040503050406030204" pitchFamily="18" charset="0"/>
                          </a:rPr>
                        </m:ctrlPr>
                      </m:fPr>
                      <m:num>
                        <m:nary>
                          <m:naryPr>
                            <m:chr m:val="∑"/>
                            <m:subHide m:val="on"/>
                            <m:supHide m:val="on"/>
                            <m:ctrlPr>
                              <a:rPr lang="en-US" altLang="zh-CN" sz="2800" b="0" i="1" smtClean="0">
                                <a:latin typeface="Cambria Math" panose="02040503050406030204" pitchFamily="18" charset="0"/>
                              </a:rPr>
                            </m:ctrlPr>
                          </m:naryPr>
                          <m:sub/>
                          <m:sup/>
                          <m:e>
                            <m:sSub>
                              <m:sSubPr>
                                <m:ctrlPr>
                                  <a:rPr lang="en-US" altLang="zh-CN" sz="2800" b="0" i="1" smtClean="0">
                                    <a:latin typeface="Cambria Math" panose="02040503050406030204" pitchFamily="18" charset="0"/>
                                  </a:rPr>
                                </m:ctrlPr>
                              </m:sSubPr>
                              <m:e>
                                <m:r>
                                  <a:rPr lang="en-US" altLang="zh-CN" sz="2800" b="0" i="1" smtClean="0">
                                    <a:latin typeface="Cambria Math"/>
                                  </a:rPr>
                                  <m:t>𝑊</m:t>
                                </m:r>
                              </m:e>
                              <m:sub>
                                <m:r>
                                  <a:rPr lang="en-US" altLang="zh-CN" sz="2800" b="0" i="1" smtClean="0">
                                    <a:latin typeface="Cambria Math"/>
                                  </a:rPr>
                                  <m:t>h</m:t>
                                </m:r>
                              </m:sub>
                            </m:sSub>
                            <m:sSup>
                              <m:sSupPr>
                                <m:ctrlPr>
                                  <a:rPr lang="en-US" altLang="zh-CN" sz="2800" b="0" i="1" smtClean="0">
                                    <a:latin typeface="Cambria Math" panose="02040503050406030204" pitchFamily="18" charset="0"/>
                                  </a:rPr>
                                </m:ctrlPr>
                              </m:sSupPr>
                              <m:e>
                                <m:sSub>
                                  <m:sSubPr>
                                    <m:ctrlPr>
                                      <a:rPr lang="en-US" altLang="zh-CN" sz="2800" b="0" i="1" smtClean="0">
                                        <a:latin typeface="Cambria Math" panose="02040503050406030204" pitchFamily="18" charset="0"/>
                                      </a:rPr>
                                    </m:ctrlPr>
                                  </m:sSubPr>
                                  <m:e>
                                    <m:r>
                                      <a:rPr lang="en-US" altLang="zh-CN" sz="2800" b="0" i="1" smtClean="0">
                                        <a:latin typeface="Cambria Math"/>
                                      </a:rPr>
                                      <m:t>𝑆</m:t>
                                    </m:r>
                                  </m:e>
                                  <m:sub>
                                    <m:r>
                                      <a:rPr lang="en-US" altLang="zh-CN" sz="2800" b="0" i="1" smtClean="0">
                                        <a:latin typeface="Cambria Math"/>
                                      </a:rPr>
                                      <m:t>h</m:t>
                                    </m:r>
                                  </m:sub>
                                </m:sSub>
                              </m:e>
                              <m:sup>
                                <m:r>
                                  <a:rPr lang="en-US" altLang="zh-CN" sz="2800" b="0" i="1" smtClean="0">
                                    <a:latin typeface="Cambria Math"/>
                                  </a:rPr>
                                  <m:t>2</m:t>
                                </m:r>
                              </m:sup>
                            </m:sSup>
                          </m:e>
                        </m:nary>
                      </m:num>
                      <m:den>
                        <m:nary>
                          <m:naryPr>
                            <m:chr m:val="∑"/>
                            <m:subHide m:val="on"/>
                            <m:supHide m:val="on"/>
                            <m:ctrlPr>
                              <a:rPr lang="en-US" altLang="zh-CN" sz="2800" i="1">
                                <a:latin typeface="Cambria Math" panose="02040503050406030204" pitchFamily="18" charset="0"/>
                              </a:rPr>
                            </m:ctrlPr>
                          </m:naryPr>
                          <m:sub/>
                          <m:sup/>
                          <m:e>
                            <m:sSub>
                              <m:sSubPr>
                                <m:ctrlPr>
                                  <a:rPr lang="en-US" altLang="zh-CN" sz="2800" i="1">
                                    <a:latin typeface="Cambria Math" panose="02040503050406030204" pitchFamily="18" charset="0"/>
                                  </a:rPr>
                                </m:ctrlPr>
                              </m:sSubPr>
                              <m:e>
                                <m:r>
                                  <a:rPr lang="en-US" altLang="zh-CN" sz="2800" i="1">
                                    <a:latin typeface="Cambria Math"/>
                                  </a:rPr>
                                  <m:t>𝑊</m:t>
                                </m:r>
                              </m:e>
                              <m:sub>
                                <m:r>
                                  <a:rPr lang="en-US" altLang="zh-CN" sz="2800" i="1">
                                    <a:latin typeface="Cambria Math"/>
                                  </a:rPr>
                                  <m:t>h</m:t>
                                </m:r>
                              </m:sub>
                            </m:sSub>
                            <m:sSup>
                              <m:sSupPr>
                                <m:ctrlPr>
                                  <a:rPr lang="en-US" altLang="zh-CN" sz="2800" i="1">
                                    <a:latin typeface="Cambria Math" panose="02040503050406030204" pitchFamily="18" charset="0"/>
                                  </a:rPr>
                                </m:ctrlPr>
                              </m:sSupPr>
                              <m:e>
                                <m:sSub>
                                  <m:sSubPr>
                                    <m:ctrlPr>
                                      <a:rPr lang="en-US" altLang="zh-CN" sz="2800" i="1">
                                        <a:latin typeface="Cambria Math" panose="02040503050406030204" pitchFamily="18" charset="0"/>
                                      </a:rPr>
                                    </m:ctrlPr>
                                  </m:sSubPr>
                                  <m:e>
                                    <m:r>
                                      <a:rPr lang="en-US" altLang="zh-CN" sz="2800" i="1">
                                        <a:latin typeface="Cambria Math"/>
                                      </a:rPr>
                                      <m:t>𝑆</m:t>
                                    </m:r>
                                  </m:e>
                                  <m:sub>
                                    <m:r>
                                      <a:rPr lang="en-US" altLang="zh-CN" sz="2800" i="1">
                                        <a:latin typeface="Cambria Math"/>
                                      </a:rPr>
                                      <m:t>h</m:t>
                                    </m:r>
                                  </m:sub>
                                </m:sSub>
                              </m:e>
                              <m:sup>
                                <m:r>
                                  <a:rPr lang="en-US" altLang="zh-CN" sz="2800" i="1">
                                    <a:latin typeface="Cambria Math"/>
                                  </a:rPr>
                                  <m:t>2</m:t>
                                </m:r>
                              </m:sup>
                            </m:sSup>
                          </m:e>
                        </m:nary>
                        <m:r>
                          <a:rPr lang="en-US" altLang="zh-CN" sz="2800" b="0" i="1" smtClean="0">
                            <a:latin typeface="Cambria Math"/>
                          </a:rPr>
                          <m:t>+</m:t>
                        </m:r>
                        <m:nary>
                          <m:naryPr>
                            <m:chr m:val="∑"/>
                            <m:subHide m:val="on"/>
                            <m:supHide m:val="on"/>
                            <m:ctrlPr>
                              <a:rPr lang="en-US" altLang="zh-CN" sz="2800" b="0" i="1" smtClean="0">
                                <a:latin typeface="Cambria Math" panose="02040503050406030204" pitchFamily="18" charset="0"/>
                              </a:rPr>
                            </m:ctrlPr>
                          </m:naryPr>
                          <m:sub/>
                          <m:sup/>
                          <m:e>
                            <m:sSub>
                              <m:sSubPr>
                                <m:ctrlPr>
                                  <a:rPr lang="en-US" altLang="zh-CN" sz="2800" b="0" i="1" smtClean="0">
                                    <a:latin typeface="Cambria Math" panose="02040503050406030204" pitchFamily="18" charset="0"/>
                                  </a:rPr>
                                </m:ctrlPr>
                              </m:sSubPr>
                              <m:e>
                                <m:r>
                                  <a:rPr lang="en-US" altLang="zh-CN" sz="2800" b="0" i="1" smtClean="0">
                                    <a:latin typeface="Cambria Math"/>
                                  </a:rPr>
                                  <m:t>𝑊</m:t>
                                </m:r>
                              </m:e>
                              <m:sub>
                                <m:r>
                                  <a:rPr lang="en-US" altLang="zh-CN" sz="2800" b="0" i="1" smtClean="0">
                                    <a:latin typeface="Cambria Math"/>
                                  </a:rPr>
                                  <m:t>h</m:t>
                                </m:r>
                              </m:sub>
                            </m:sSub>
                            <m:sSup>
                              <m:sSupPr>
                                <m:ctrlPr>
                                  <a:rPr lang="en-US" altLang="zh-CN" sz="2800" b="0" i="1" smtClean="0">
                                    <a:latin typeface="Cambria Math" panose="02040503050406030204" pitchFamily="18" charset="0"/>
                                  </a:rPr>
                                </m:ctrlPr>
                              </m:sSupPr>
                              <m:e>
                                <m:r>
                                  <a:rPr lang="en-US" altLang="zh-CN" sz="2800" b="0" i="1" smtClean="0">
                                    <a:latin typeface="Cambria Math"/>
                                  </a:rPr>
                                  <m:t>(</m:t>
                                </m:r>
                                <m:acc>
                                  <m:accPr>
                                    <m:chr m:val="̅"/>
                                    <m:ctrlPr>
                                      <a:rPr lang="en-US" altLang="zh-CN" sz="2800" b="0" i="1" smtClean="0">
                                        <a:latin typeface="Cambria Math" panose="02040503050406030204" pitchFamily="18" charset="0"/>
                                      </a:rPr>
                                    </m:ctrlPr>
                                  </m:accPr>
                                  <m:e>
                                    <m:sSub>
                                      <m:sSubPr>
                                        <m:ctrlPr>
                                          <a:rPr lang="en-US" altLang="zh-CN" sz="2800" b="0" i="1" smtClean="0">
                                            <a:latin typeface="Cambria Math" panose="02040503050406030204" pitchFamily="18" charset="0"/>
                                          </a:rPr>
                                        </m:ctrlPr>
                                      </m:sSubPr>
                                      <m:e>
                                        <m:r>
                                          <a:rPr lang="en-US" altLang="zh-CN" sz="2800" b="0" i="1" smtClean="0">
                                            <a:latin typeface="Cambria Math"/>
                                          </a:rPr>
                                          <m:t>𝑌</m:t>
                                        </m:r>
                                      </m:e>
                                      <m:sub>
                                        <m:r>
                                          <a:rPr lang="en-US" altLang="zh-CN" sz="2800" b="0" i="1" smtClean="0">
                                            <a:latin typeface="Cambria Math"/>
                                          </a:rPr>
                                          <m:t>h</m:t>
                                        </m:r>
                                      </m:sub>
                                    </m:sSub>
                                  </m:e>
                                </m:acc>
                                <m:r>
                                  <a:rPr lang="en-US" altLang="zh-CN" sz="2800" b="0" i="1" smtClean="0">
                                    <a:latin typeface="Cambria Math"/>
                                  </a:rPr>
                                  <m:t>−</m:t>
                                </m:r>
                                <m:acc>
                                  <m:accPr>
                                    <m:chr m:val="̅"/>
                                    <m:ctrlPr>
                                      <a:rPr lang="en-US" altLang="zh-CN" sz="2800" b="0" i="1" smtClean="0">
                                        <a:latin typeface="Cambria Math" panose="02040503050406030204" pitchFamily="18" charset="0"/>
                                      </a:rPr>
                                    </m:ctrlPr>
                                  </m:accPr>
                                  <m:e>
                                    <m:r>
                                      <a:rPr lang="en-US" altLang="zh-CN" sz="2800" b="0" i="1" smtClean="0">
                                        <a:latin typeface="Cambria Math"/>
                                      </a:rPr>
                                      <m:t>𝑌</m:t>
                                    </m:r>
                                  </m:e>
                                </m:acc>
                                <m:r>
                                  <a:rPr lang="en-US" altLang="zh-CN" sz="2800" b="0" i="1" smtClean="0">
                                    <a:latin typeface="Cambria Math"/>
                                  </a:rPr>
                                  <m:t>)</m:t>
                                </m:r>
                              </m:e>
                              <m:sup>
                                <m:r>
                                  <a:rPr lang="en-US" altLang="zh-CN" sz="2800" b="0" i="1" smtClean="0">
                                    <a:latin typeface="Cambria Math"/>
                                  </a:rPr>
                                  <m:t>2</m:t>
                                </m:r>
                              </m:sup>
                            </m:sSup>
                          </m:e>
                        </m:nary>
                      </m:den>
                    </m:f>
                  </m:oMath>
                </a14:m>
                <a:endParaRPr lang="en-US" altLang="zh-CN" sz="2800" dirty="0" smtClean="0"/>
              </a:p>
              <a:p>
                <a:pPr marL="0" indent="0">
                  <a:buNone/>
                </a:pPr>
                <a:r>
                  <a:rPr lang="zh-CN" altLang="en-US" sz="2800" dirty="0" smtClean="0"/>
                  <a:t>其中，</a:t>
                </a:r>
                <a14:m>
                  <m:oMath xmlns:m="http://schemas.openxmlformats.org/officeDocument/2006/math">
                    <m:nary>
                      <m:naryPr>
                        <m:chr m:val="∑"/>
                        <m:subHide m:val="on"/>
                        <m:supHide m:val="on"/>
                        <m:ctrlPr>
                          <a:rPr lang="en-US" altLang="zh-CN" sz="2800" i="1">
                            <a:latin typeface="Cambria Math" panose="02040503050406030204" pitchFamily="18" charset="0"/>
                          </a:rPr>
                        </m:ctrlPr>
                      </m:naryPr>
                      <m:sub/>
                      <m:sup/>
                      <m:e>
                        <m:sSub>
                          <m:sSubPr>
                            <m:ctrlPr>
                              <a:rPr lang="en-US" altLang="zh-CN" sz="2800" i="1">
                                <a:latin typeface="Cambria Math" panose="02040503050406030204" pitchFamily="18" charset="0"/>
                              </a:rPr>
                            </m:ctrlPr>
                          </m:sSubPr>
                          <m:e>
                            <m:r>
                              <a:rPr lang="en-US" altLang="zh-CN" sz="2800" i="1">
                                <a:latin typeface="Cambria Math"/>
                              </a:rPr>
                              <m:t>𝑊</m:t>
                            </m:r>
                          </m:e>
                          <m:sub>
                            <m:r>
                              <a:rPr lang="en-US" altLang="zh-CN" sz="2800" i="1">
                                <a:latin typeface="Cambria Math"/>
                              </a:rPr>
                              <m:t>h</m:t>
                            </m:r>
                          </m:sub>
                        </m:sSub>
                        <m:sSup>
                          <m:sSupPr>
                            <m:ctrlPr>
                              <a:rPr lang="en-US" altLang="zh-CN" sz="2800" i="1">
                                <a:latin typeface="Cambria Math" panose="02040503050406030204" pitchFamily="18" charset="0"/>
                              </a:rPr>
                            </m:ctrlPr>
                          </m:sSupPr>
                          <m:e>
                            <m:sSub>
                              <m:sSubPr>
                                <m:ctrlPr>
                                  <a:rPr lang="en-US" altLang="zh-CN" sz="2800" i="1">
                                    <a:latin typeface="Cambria Math" panose="02040503050406030204" pitchFamily="18" charset="0"/>
                                  </a:rPr>
                                </m:ctrlPr>
                              </m:sSubPr>
                              <m:e>
                                <m:r>
                                  <a:rPr lang="en-US" altLang="zh-CN" sz="2800" i="1">
                                    <a:latin typeface="Cambria Math"/>
                                  </a:rPr>
                                  <m:t>𝑆</m:t>
                                </m:r>
                              </m:e>
                              <m:sub>
                                <m:r>
                                  <a:rPr lang="en-US" altLang="zh-CN" sz="2800" i="1">
                                    <a:latin typeface="Cambria Math"/>
                                  </a:rPr>
                                  <m:t>h</m:t>
                                </m:r>
                              </m:sub>
                            </m:sSub>
                          </m:e>
                          <m:sup>
                            <m:r>
                              <a:rPr lang="en-US" altLang="zh-CN" sz="2800" i="1">
                                <a:latin typeface="Cambria Math"/>
                              </a:rPr>
                              <m:t>2</m:t>
                            </m:r>
                          </m:sup>
                        </m:sSup>
                      </m:e>
                    </m:nary>
                    <m:r>
                      <a:rPr lang="en-US" altLang="zh-CN" sz="2800" i="1">
                        <a:latin typeface="Cambria Math"/>
                      </a:rPr>
                      <m:t>+</m:t>
                    </m:r>
                    <m:nary>
                      <m:naryPr>
                        <m:chr m:val="∑"/>
                        <m:subHide m:val="on"/>
                        <m:supHide m:val="on"/>
                        <m:ctrlPr>
                          <a:rPr lang="en-US" altLang="zh-CN" sz="2800" i="1">
                            <a:latin typeface="Cambria Math" panose="02040503050406030204" pitchFamily="18" charset="0"/>
                          </a:rPr>
                        </m:ctrlPr>
                      </m:naryPr>
                      <m:sub/>
                      <m:sup/>
                      <m:e>
                        <m:sSub>
                          <m:sSubPr>
                            <m:ctrlPr>
                              <a:rPr lang="en-US" altLang="zh-CN" sz="2800" i="1">
                                <a:latin typeface="Cambria Math" panose="02040503050406030204" pitchFamily="18" charset="0"/>
                              </a:rPr>
                            </m:ctrlPr>
                          </m:sSubPr>
                          <m:e>
                            <m:r>
                              <a:rPr lang="en-US" altLang="zh-CN" sz="2800" i="1">
                                <a:latin typeface="Cambria Math"/>
                              </a:rPr>
                              <m:t>𝑊</m:t>
                            </m:r>
                          </m:e>
                          <m:sub>
                            <m:r>
                              <a:rPr lang="en-US" altLang="zh-CN" sz="2800" i="1">
                                <a:latin typeface="Cambria Math"/>
                              </a:rPr>
                              <m:t>h</m:t>
                            </m:r>
                          </m:sub>
                        </m:sSub>
                        <m:sSup>
                          <m:sSupPr>
                            <m:ctrlPr>
                              <a:rPr lang="en-US" altLang="zh-CN" sz="2800" i="1">
                                <a:latin typeface="Cambria Math" panose="02040503050406030204" pitchFamily="18" charset="0"/>
                              </a:rPr>
                            </m:ctrlPr>
                          </m:sSupPr>
                          <m:e>
                            <m:r>
                              <a:rPr lang="en-US" altLang="zh-CN" sz="2800" i="1">
                                <a:latin typeface="Cambria Math"/>
                              </a:rPr>
                              <m:t>(</m:t>
                            </m:r>
                            <m:acc>
                              <m:accPr>
                                <m:chr m:val="̅"/>
                                <m:ctrlPr>
                                  <a:rPr lang="en-US" altLang="zh-CN" sz="2800" i="1">
                                    <a:latin typeface="Cambria Math" panose="02040503050406030204" pitchFamily="18" charset="0"/>
                                  </a:rPr>
                                </m:ctrlPr>
                              </m:accPr>
                              <m:e>
                                <m:sSub>
                                  <m:sSubPr>
                                    <m:ctrlPr>
                                      <a:rPr lang="en-US" altLang="zh-CN" sz="2800" i="1">
                                        <a:latin typeface="Cambria Math" panose="02040503050406030204" pitchFamily="18" charset="0"/>
                                      </a:rPr>
                                    </m:ctrlPr>
                                  </m:sSubPr>
                                  <m:e>
                                    <m:r>
                                      <a:rPr lang="en-US" altLang="zh-CN" sz="2800" i="1">
                                        <a:latin typeface="Cambria Math"/>
                                      </a:rPr>
                                      <m:t>𝑌</m:t>
                                    </m:r>
                                  </m:e>
                                  <m:sub>
                                    <m:r>
                                      <a:rPr lang="en-US" altLang="zh-CN" sz="2800" i="1">
                                        <a:latin typeface="Cambria Math"/>
                                      </a:rPr>
                                      <m:t>h</m:t>
                                    </m:r>
                                  </m:sub>
                                </m:sSub>
                              </m:e>
                            </m:acc>
                            <m:r>
                              <a:rPr lang="en-US" altLang="zh-CN" sz="2800" i="1">
                                <a:latin typeface="Cambria Math"/>
                              </a:rPr>
                              <m:t>−</m:t>
                            </m:r>
                            <m:acc>
                              <m:accPr>
                                <m:chr m:val="̅"/>
                                <m:ctrlPr>
                                  <a:rPr lang="en-US" altLang="zh-CN" sz="2800" i="1">
                                    <a:latin typeface="Cambria Math" panose="02040503050406030204" pitchFamily="18" charset="0"/>
                                  </a:rPr>
                                </m:ctrlPr>
                              </m:accPr>
                              <m:e>
                                <m:r>
                                  <a:rPr lang="en-US" altLang="zh-CN" sz="2800" i="1">
                                    <a:latin typeface="Cambria Math"/>
                                  </a:rPr>
                                  <m:t>𝑌</m:t>
                                </m:r>
                              </m:e>
                            </m:acc>
                            <m:r>
                              <a:rPr lang="en-US" altLang="zh-CN" sz="2800" i="1">
                                <a:latin typeface="Cambria Math"/>
                              </a:rPr>
                              <m:t>)</m:t>
                            </m:r>
                          </m:e>
                          <m:sup>
                            <m:r>
                              <a:rPr lang="en-US" altLang="zh-CN" sz="2800" i="1">
                                <a:latin typeface="Cambria Math"/>
                              </a:rPr>
                              <m:t>2</m:t>
                            </m:r>
                          </m:sup>
                        </m:sSup>
                      </m:e>
                    </m:nary>
                    <m:r>
                      <a:rPr lang="en-US" altLang="zh-CN" sz="2800" i="1" smtClean="0">
                        <a:latin typeface="Cambria Math"/>
                        <a:ea typeface="Cambria Math"/>
                      </a:rPr>
                      <m:t>≈</m:t>
                    </m:r>
                    <m:sSup>
                      <m:sSupPr>
                        <m:ctrlPr>
                          <a:rPr lang="en-US" altLang="zh-CN" sz="2800" i="1" smtClean="0">
                            <a:latin typeface="Cambria Math" panose="02040503050406030204" pitchFamily="18" charset="0"/>
                            <a:ea typeface="Cambria Math"/>
                          </a:rPr>
                        </m:ctrlPr>
                      </m:sSupPr>
                      <m:e>
                        <m:r>
                          <a:rPr lang="en-US" altLang="zh-CN" sz="2800" b="0" i="1" smtClean="0">
                            <a:latin typeface="Cambria Math"/>
                            <a:ea typeface="Cambria Math"/>
                          </a:rPr>
                          <m:t>𝑆</m:t>
                        </m:r>
                      </m:e>
                      <m:sup>
                        <m:r>
                          <a:rPr lang="en-US" altLang="zh-CN" sz="2800" b="0" i="1" smtClean="0">
                            <a:latin typeface="Cambria Math"/>
                            <a:ea typeface="Cambria Math"/>
                          </a:rPr>
                          <m:t>2</m:t>
                        </m:r>
                      </m:sup>
                    </m:sSup>
                  </m:oMath>
                </a14:m>
                <a:endParaRPr lang="en-US" altLang="zh-CN" sz="2800" dirty="0" smtClean="0"/>
              </a:p>
              <a:p>
                <a:pPr marL="514350" indent="-514350">
                  <a:buAutoNum type="arabicPeriod" startAt="2"/>
                </a:pPr>
                <a:r>
                  <a:rPr lang="zh-CN" altLang="en-US" sz="2800" dirty="0" smtClean="0"/>
                  <a:t>整群抽样的设计效应（以群规模相等为例）</a:t>
                </a:r>
                <a:endParaRPr lang="en-US" altLang="zh-CN" sz="2800" dirty="0" smtClean="0"/>
              </a:p>
              <a:p>
                <a:pPr marL="0" indent="0"/>
                <a14:m>
                  <m:oMathPara xmlns:m="http://schemas.openxmlformats.org/officeDocument/2006/math">
                    <m:oMathParaPr>
                      <m:jc m:val="centerGroup"/>
                    </m:oMathParaPr>
                    <m:oMath xmlns:m="http://schemas.openxmlformats.org/officeDocument/2006/math">
                      <m:r>
                        <a:rPr lang="en-US" altLang="zh-CN" sz="2800" i="1">
                          <a:latin typeface="Cambria Math"/>
                        </a:rPr>
                        <m:t>𝑑𝑒𝑓𝑓</m:t>
                      </m:r>
                      <m:r>
                        <a:rPr lang="en-US" altLang="zh-CN" sz="2800" i="1">
                          <a:latin typeface="Cambria Math"/>
                        </a:rPr>
                        <m:t>=</m:t>
                      </m:r>
                      <m:f>
                        <m:fPr>
                          <m:ctrlPr>
                            <a:rPr lang="en-US" altLang="zh-CN" sz="2800" i="1">
                              <a:latin typeface="Cambria Math" panose="02040503050406030204" pitchFamily="18" charset="0"/>
                            </a:rPr>
                          </m:ctrlPr>
                        </m:fPr>
                        <m:num>
                          <m:r>
                            <a:rPr lang="en-US" altLang="zh-CN" sz="2800" b="0" i="1" smtClean="0">
                              <a:latin typeface="Cambria Math"/>
                            </a:rPr>
                            <m:t>𝑉</m:t>
                          </m:r>
                          <m:r>
                            <a:rPr lang="en-US" altLang="zh-CN" sz="2800" i="1">
                              <a:latin typeface="Cambria Math"/>
                            </a:rPr>
                            <m:t>(</m:t>
                          </m:r>
                          <m:acc>
                            <m:accPr>
                              <m:chr m:val="̿"/>
                              <m:ctrlPr>
                                <a:rPr lang="en-US" altLang="zh-CN" sz="2800" i="1" smtClean="0">
                                  <a:latin typeface="Cambria Math" panose="02040503050406030204" pitchFamily="18" charset="0"/>
                                </a:rPr>
                              </m:ctrlPr>
                            </m:accPr>
                            <m:e>
                              <m:r>
                                <a:rPr lang="en-US" altLang="zh-CN" sz="2800" b="0" i="1" smtClean="0">
                                  <a:latin typeface="Cambria Math"/>
                                </a:rPr>
                                <m:t>𝑦</m:t>
                              </m:r>
                            </m:e>
                          </m:acc>
                          <m:r>
                            <a:rPr lang="en-US" altLang="zh-CN" sz="2800" i="1">
                              <a:latin typeface="Cambria Math"/>
                            </a:rPr>
                            <m:t>)</m:t>
                          </m:r>
                        </m:num>
                        <m:den>
                          <m:sSub>
                            <m:sSubPr>
                              <m:ctrlPr>
                                <a:rPr lang="en-US" altLang="zh-CN" sz="2800" i="1">
                                  <a:latin typeface="Cambria Math" panose="02040503050406030204" pitchFamily="18" charset="0"/>
                                </a:rPr>
                              </m:ctrlPr>
                            </m:sSubPr>
                            <m:e>
                              <m:r>
                                <a:rPr lang="en-US" altLang="zh-CN" sz="2800" i="1">
                                  <a:latin typeface="Cambria Math"/>
                                </a:rPr>
                                <m:t>𝑉</m:t>
                              </m:r>
                            </m:e>
                            <m:sub>
                              <m:r>
                                <a:rPr lang="en-US" altLang="zh-CN" sz="2800" i="1">
                                  <a:latin typeface="Cambria Math"/>
                                </a:rPr>
                                <m:t>𝑠𝑟𝑠</m:t>
                              </m:r>
                            </m:sub>
                          </m:sSub>
                          <m:r>
                            <a:rPr lang="en-US" altLang="zh-CN" sz="2800" i="1">
                              <a:latin typeface="Cambria Math"/>
                            </a:rPr>
                            <m:t>(</m:t>
                          </m:r>
                          <m:acc>
                            <m:accPr>
                              <m:chr m:val="̅"/>
                              <m:ctrlPr>
                                <a:rPr lang="en-US" altLang="zh-CN" sz="2800" i="1">
                                  <a:latin typeface="Cambria Math" panose="02040503050406030204" pitchFamily="18" charset="0"/>
                                </a:rPr>
                              </m:ctrlPr>
                            </m:accPr>
                            <m:e>
                              <m:r>
                                <a:rPr lang="en-US" altLang="zh-CN" sz="2800" i="1">
                                  <a:latin typeface="Cambria Math"/>
                                </a:rPr>
                                <m:t>𝑦</m:t>
                              </m:r>
                            </m:e>
                          </m:acc>
                          <m:r>
                            <a:rPr lang="en-US" altLang="zh-CN" sz="2800" i="1">
                              <a:latin typeface="Cambria Math"/>
                            </a:rPr>
                            <m:t>)</m:t>
                          </m:r>
                        </m:den>
                      </m:f>
                      <m:r>
                        <a:rPr lang="en-US" altLang="zh-CN" sz="2800" i="1">
                          <a:latin typeface="Cambria Math"/>
                          <a:ea typeface="Cambria Math"/>
                        </a:rPr>
                        <m:t>≈</m:t>
                      </m:r>
                      <m:r>
                        <a:rPr lang="en-US" altLang="zh-CN" sz="2800" b="0" i="1" smtClean="0">
                          <a:latin typeface="Cambria Math"/>
                          <a:ea typeface="Cambria Math"/>
                        </a:rPr>
                        <m:t>1+(</m:t>
                      </m:r>
                      <m:r>
                        <a:rPr lang="en-US" altLang="zh-CN" sz="2800" b="0" i="1" smtClean="0">
                          <a:latin typeface="Cambria Math"/>
                          <a:ea typeface="Cambria Math"/>
                        </a:rPr>
                        <m:t>𝑀</m:t>
                      </m:r>
                      <m:r>
                        <a:rPr lang="en-US" altLang="zh-CN" sz="2800" b="0" i="1" smtClean="0">
                          <a:latin typeface="Cambria Math"/>
                          <a:ea typeface="Cambria Math"/>
                        </a:rPr>
                        <m:t>−1)</m:t>
                      </m:r>
                      <m:sSub>
                        <m:sSubPr>
                          <m:ctrlPr>
                            <a:rPr lang="en-US" altLang="zh-CN" sz="2800" b="0" i="1" smtClean="0">
                              <a:latin typeface="Cambria Math" panose="02040503050406030204" pitchFamily="18" charset="0"/>
                              <a:ea typeface="Cambria Math"/>
                            </a:rPr>
                          </m:ctrlPr>
                        </m:sSubPr>
                        <m:e>
                          <m:r>
                            <a:rPr lang="zh-CN" altLang="en-US" sz="2800" b="0" i="1" smtClean="0">
                              <a:latin typeface="Cambria Math"/>
                              <a:ea typeface="Cambria Math"/>
                            </a:rPr>
                            <m:t>𝜌</m:t>
                          </m:r>
                        </m:e>
                        <m:sub>
                          <m:r>
                            <a:rPr lang="en-US" altLang="zh-CN" sz="2800" b="0" i="1" smtClean="0">
                              <a:latin typeface="Cambria Math"/>
                              <a:ea typeface="Cambria Math"/>
                            </a:rPr>
                            <m:t>𝑐</m:t>
                          </m:r>
                        </m:sub>
                      </m:sSub>
                    </m:oMath>
                  </m:oMathPara>
                </a14:m>
                <a:endParaRPr lang="en-US" altLang="zh-CN" sz="2800" dirty="0" smtClean="0"/>
              </a:p>
              <a:p>
                <a:pPr marL="0" indent="0">
                  <a:buNone/>
                </a:pPr>
                <a14:m>
                  <m:oMath xmlns:m="http://schemas.openxmlformats.org/officeDocument/2006/math">
                    <m:sSub>
                      <m:sSubPr>
                        <m:ctrlPr>
                          <a:rPr lang="en-US" altLang="zh-CN" sz="2800" i="1">
                            <a:latin typeface="Cambria Math" panose="02040503050406030204" pitchFamily="18" charset="0"/>
                            <a:ea typeface="Cambria Math"/>
                          </a:rPr>
                        </m:ctrlPr>
                      </m:sSubPr>
                      <m:e>
                        <m:r>
                          <a:rPr lang="zh-CN" altLang="en-US" sz="2800" i="1">
                            <a:latin typeface="Cambria Math"/>
                            <a:ea typeface="Cambria Math"/>
                          </a:rPr>
                          <m:t>𝜌</m:t>
                        </m:r>
                      </m:e>
                      <m:sub>
                        <m:r>
                          <a:rPr lang="en-US" altLang="zh-CN" sz="2800" i="1">
                            <a:latin typeface="Cambria Math"/>
                            <a:ea typeface="Cambria Math"/>
                          </a:rPr>
                          <m:t>𝑐</m:t>
                        </m:r>
                      </m:sub>
                    </m:sSub>
                  </m:oMath>
                </a14:m>
                <a:r>
                  <a:rPr lang="zh-CN" altLang="en-US" sz="2800" dirty="0" smtClean="0"/>
                  <a:t>为群内相关系数，取值范围</a:t>
                </a:r>
                <a14:m>
                  <m:oMath xmlns:m="http://schemas.openxmlformats.org/officeDocument/2006/math">
                    <m:d>
                      <m:dPr>
                        <m:begChr m:val="["/>
                        <m:endChr m:val="]"/>
                        <m:ctrlPr>
                          <a:rPr lang="en-US" altLang="zh-CN" sz="2800" i="1" smtClean="0">
                            <a:latin typeface="Cambria Math" panose="02040503050406030204" pitchFamily="18" charset="0"/>
                          </a:rPr>
                        </m:ctrlPr>
                      </m:dPr>
                      <m:e>
                        <m:r>
                          <a:rPr lang="en-US" altLang="zh-CN" sz="2800" b="0" i="1" smtClean="0">
                            <a:latin typeface="Cambria Math"/>
                          </a:rPr>
                          <m:t>−</m:t>
                        </m:r>
                        <m:box>
                          <m:boxPr>
                            <m:ctrlPr>
                              <a:rPr lang="en-US" altLang="zh-CN" sz="2800" b="0" i="1" smtClean="0">
                                <a:latin typeface="Cambria Math" panose="02040503050406030204" pitchFamily="18" charset="0"/>
                              </a:rPr>
                            </m:ctrlPr>
                          </m:boxPr>
                          <m:e>
                            <m:argPr>
                              <m:argSz m:val="-1"/>
                            </m:argPr>
                            <m:f>
                              <m:fPr>
                                <m:ctrlPr>
                                  <a:rPr lang="en-US" altLang="zh-CN" sz="2800" b="0" i="1" smtClean="0">
                                    <a:latin typeface="Cambria Math" panose="02040503050406030204" pitchFamily="18" charset="0"/>
                                  </a:rPr>
                                </m:ctrlPr>
                              </m:fPr>
                              <m:num>
                                <m:r>
                                  <a:rPr lang="en-US" altLang="zh-CN" sz="2800" b="0" i="1" smtClean="0">
                                    <a:latin typeface="Cambria Math"/>
                                  </a:rPr>
                                  <m:t>1</m:t>
                                </m:r>
                              </m:num>
                              <m:den>
                                <m:d>
                                  <m:dPr>
                                    <m:ctrlPr>
                                      <a:rPr lang="en-US" altLang="zh-CN" sz="2800" b="0" i="1" smtClean="0">
                                        <a:latin typeface="Cambria Math" panose="02040503050406030204" pitchFamily="18" charset="0"/>
                                      </a:rPr>
                                    </m:ctrlPr>
                                  </m:dPr>
                                  <m:e>
                                    <m:r>
                                      <a:rPr lang="en-US" altLang="zh-CN" sz="2800" b="0" i="1" smtClean="0">
                                        <a:latin typeface="Cambria Math"/>
                                      </a:rPr>
                                      <m:t>𝑀</m:t>
                                    </m:r>
                                    <m:r>
                                      <a:rPr lang="en-US" altLang="zh-CN" sz="2800" b="0" i="1" smtClean="0">
                                        <a:latin typeface="Cambria Math"/>
                                      </a:rPr>
                                      <m:t>−1</m:t>
                                    </m:r>
                                  </m:e>
                                </m:d>
                              </m:den>
                            </m:f>
                          </m:e>
                        </m:box>
                        <m:r>
                          <a:rPr lang="en-US" altLang="zh-CN" sz="2800" b="0" i="1" smtClean="0">
                            <a:latin typeface="Cambria Math"/>
                          </a:rPr>
                          <m:t>, 1</m:t>
                        </m:r>
                      </m:e>
                    </m:d>
                  </m:oMath>
                </a14:m>
                <a:r>
                  <a:rPr lang="zh-CN" altLang="en-US" sz="2800" dirty="0" smtClean="0"/>
                  <a:t>。</a:t>
                </a:r>
                <a:endParaRPr lang="zh-CN" altLang="en-US" sz="2800" dirty="0"/>
              </a:p>
            </p:txBody>
          </p:sp>
        </mc:Choice>
        <mc:Fallback xmlns="">
          <p:sp>
            <p:nvSpPr>
              <p:cNvPr id="3" name="内容占位符 2"/>
              <p:cNvSpPr>
                <a:spLocks noGrp="1" noRot="1" noChangeAspect="1" noMove="1" noResize="1" noEditPoints="1" noAdjustHandles="1" noChangeArrowheads="1" noChangeShapeType="1" noTextEdit="1"/>
              </p:cNvSpPr>
              <p:nvPr>
                <p:ph idx="1"/>
              </p:nvPr>
            </p:nvSpPr>
            <p:spPr>
              <a:xfrm>
                <a:off x="1043608" y="1772816"/>
                <a:ext cx="7848872" cy="5688632"/>
              </a:xfrm>
              <a:blipFill rotWithShape="0">
                <a:blip r:embed="rId2"/>
                <a:stretch>
                  <a:fillRect l="-1553" t="-1393"/>
                </a:stretch>
              </a:blipFill>
            </p:spPr>
            <p:txBody>
              <a:bodyPr/>
              <a:lstStyle/>
              <a:p>
                <a:r>
                  <a:rPr lang="zh-CN" altLang="en-US">
                    <a:noFill/>
                  </a:rPr>
                  <a:t> </a:t>
                </a:r>
              </a:p>
            </p:txBody>
          </p:sp>
        </mc:Fallback>
      </mc:AlternateContent>
    </p:spTree>
    <p:extLst>
      <p:ext uri="{BB962C8B-B14F-4D97-AF65-F5344CB8AC3E}">
        <p14:creationId xmlns:p14="http://schemas.microsoft.com/office/powerpoint/2010/main" val="328324070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内容占位符 2"/>
              <p:cNvSpPr>
                <a:spLocks noGrp="1"/>
              </p:cNvSpPr>
              <p:nvPr>
                <p:ph idx="1"/>
              </p:nvPr>
            </p:nvSpPr>
            <p:spPr>
              <a:xfrm>
                <a:off x="539552" y="1988840"/>
                <a:ext cx="8229600" cy="5257800"/>
              </a:xfrm>
            </p:spPr>
            <p:txBody>
              <a:bodyPr>
                <a:normAutofit fontScale="92500"/>
              </a:bodyPr>
              <a:lstStyle/>
              <a:p>
                <a:pPr marL="514350" indent="-514350">
                  <a:buAutoNum type="arabicPeriod" startAt="3"/>
                </a:pPr>
                <a:r>
                  <a:rPr lang="zh-CN" altLang="en-US" dirty="0" smtClean="0"/>
                  <a:t>系统抽样的设计效应</a:t>
                </a:r>
                <a:endParaRPr lang="en-US" altLang="zh-CN" dirty="0" smtClean="0"/>
              </a:p>
              <a:p>
                <a:pPr marL="0" indent="0" algn="ctr">
                  <a:buNone/>
                </a:pPr>
                <a:r>
                  <a:rPr lang="en-US" altLang="zh-CN" dirty="0"/>
                  <a:t> </a:t>
                </a:r>
                <a:r>
                  <a:rPr lang="en-US" altLang="zh-CN" dirty="0" smtClean="0"/>
                  <a:t>       </a:t>
                </a:r>
                <a14:m>
                  <m:oMath xmlns:m="http://schemas.openxmlformats.org/officeDocument/2006/math">
                    <m:r>
                      <a:rPr lang="en-US" altLang="zh-CN" b="0" i="0" smtClean="0">
                        <a:latin typeface="Cambria Math"/>
                      </a:rPr>
                      <m:t> </m:t>
                    </m:r>
                    <m:r>
                      <a:rPr lang="en-US" altLang="zh-CN" i="1">
                        <a:latin typeface="Cambria Math"/>
                      </a:rPr>
                      <m:t>𝑑𝑒𝑓𝑓</m:t>
                    </m:r>
                    <m:r>
                      <a:rPr lang="en-US" altLang="zh-CN" i="1">
                        <a:latin typeface="Cambria Math"/>
                      </a:rPr>
                      <m:t>=</m:t>
                    </m:r>
                    <m:f>
                      <m:fPr>
                        <m:ctrlPr>
                          <a:rPr lang="en-US" altLang="zh-CN" i="1">
                            <a:latin typeface="Cambria Math" panose="02040503050406030204" pitchFamily="18" charset="0"/>
                          </a:rPr>
                        </m:ctrlPr>
                      </m:fPr>
                      <m:num>
                        <m:r>
                          <a:rPr lang="en-US" altLang="zh-CN" i="1">
                            <a:latin typeface="Cambria Math"/>
                          </a:rPr>
                          <m:t>𝑉</m:t>
                        </m:r>
                        <m:r>
                          <a:rPr lang="en-US" altLang="zh-CN" i="1">
                            <a:latin typeface="Cambria Math"/>
                          </a:rPr>
                          <m:t>(</m:t>
                        </m:r>
                        <m:acc>
                          <m:accPr>
                            <m:chr m:val="̅"/>
                            <m:ctrlPr>
                              <a:rPr lang="en-US" altLang="zh-CN" i="1" smtClean="0">
                                <a:latin typeface="Cambria Math" panose="02040503050406030204" pitchFamily="18" charset="0"/>
                              </a:rPr>
                            </m:ctrlPr>
                          </m:accPr>
                          <m:e>
                            <m:r>
                              <a:rPr lang="en-US" altLang="zh-CN" b="0" i="1" smtClean="0">
                                <a:latin typeface="Cambria Math"/>
                              </a:rPr>
                              <m:t>𝑦</m:t>
                            </m:r>
                          </m:e>
                        </m:acc>
                        <m:r>
                          <a:rPr lang="en-US" altLang="zh-CN" i="1">
                            <a:latin typeface="Cambria Math"/>
                          </a:rPr>
                          <m:t>)</m:t>
                        </m:r>
                      </m:num>
                      <m:den>
                        <m:sSub>
                          <m:sSubPr>
                            <m:ctrlPr>
                              <a:rPr lang="en-US" altLang="zh-CN" i="1">
                                <a:latin typeface="Cambria Math" panose="02040503050406030204" pitchFamily="18" charset="0"/>
                              </a:rPr>
                            </m:ctrlPr>
                          </m:sSubPr>
                          <m:e>
                            <m:r>
                              <a:rPr lang="en-US" altLang="zh-CN" i="1">
                                <a:latin typeface="Cambria Math"/>
                              </a:rPr>
                              <m:t>𝑉</m:t>
                            </m:r>
                          </m:e>
                          <m:sub>
                            <m:r>
                              <a:rPr lang="en-US" altLang="zh-CN" i="1">
                                <a:latin typeface="Cambria Math"/>
                              </a:rPr>
                              <m:t>𝑠𝑟𝑠</m:t>
                            </m:r>
                          </m:sub>
                        </m:sSub>
                        <m:r>
                          <a:rPr lang="en-US" altLang="zh-CN" i="1">
                            <a:latin typeface="Cambria Math"/>
                          </a:rPr>
                          <m:t>(</m:t>
                        </m:r>
                        <m:acc>
                          <m:accPr>
                            <m:chr m:val="̅"/>
                            <m:ctrlPr>
                              <a:rPr lang="en-US" altLang="zh-CN" i="1">
                                <a:latin typeface="Cambria Math" panose="02040503050406030204" pitchFamily="18" charset="0"/>
                              </a:rPr>
                            </m:ctrlPr>
                          </m:accPr>
                          <m:e>
                            <m:r>
                              <a:rPr lang="en-US" altLang="zh-CN" i="1">
                                <a:latin typeface="Cambria Math"/>
                              </a:rPr>
                              <m:t>𝑦</m:t>
                            </m:r>
                          </m:e>
                        </m:acc>
                        <m:r>
                          <a:rPr lang="en-US" altLang="zh-CN" i="1">
                            <a:latin typeface="Cambria Math"/>
                          </a:rPr>
                          <m:t>)</m:t>
                        </m:r>
                      </m:den>
                    </m:f>
                    <m:r>
                      <a:rPr lang="en-US" altLang="zh-CN" b="0" i="1" smtClean="0">
                        <a:latin typeface="Cambria Math"/>
                      </a:rPr>
                      <m:t>=</m:t>
                    </m:r>
                    <m:f>
                      <m:fPr>
                        <m:ctrlPr>
                          <a:rPr lang="en-US" altLang="zh-CN" b="0" i="1" smtClean="0">
                            <a:latin typeface="Cambria Math" panose="02040503050406030204" pitchFamily="18" charset="0"/>
                          </a:rPr>
                        </m:ctrlPr>
                      </m:fPr>
                      <m:num>
                        <m:r>
                          <a:rPr lang="en-US" altLang="zh-CN" b="0" i="1" smtClean="0">
                            <a:latin typeface="Cambria Math"/>
                          </a:rPr>
                          <m:t>𝑁</m:t>
                        </m:r>
                        <m:r>
                          <a:rPr lang="en-US" altLang="zh-CN" b="0" i="1" smtClean="0">
                            <a:latin typeface="Cambria Math"/>
                          </a:rPr>
                          <m:t>−1</m:t>
                        </m:r>
                      </m:num>
                      <m:den>
                        <m:r>
                          <a:rPr lang="en-US" altLang="zh-CN" b="0" i="1" smtClean="0">
                            <a:latin typeface="Cambria Math"/>
                          </a:rPr>
                          <m:t>𝑁</m:t>
                        </m:r>
                        <m:r>
                          <a:rPr lang="en-US" altLang="zh-CN" b="0" i="1" smtClean="0">
                            <a:latin typeface="Cambria Math"/>
                          </a:rPr>
                          <m:t>−</m:t>
                        </m:r>
                        <m:r>
                          <a:rPr lang="en-US" altLang="zh-CN" b="0" i="1" smtClean="0">
                            <a:latin typeface="Cambria Math"/>
                          </a:rPr>
                          <m:t>𝑛</m:t>
                        </m:r>
                      </m:den>
                    </m:f>
                    <m:d>
                      <m:dPr>
                        <m:begChr m:val="["/>
                        <m:endChr m:val="]"/>
                        <m:ctrlPr>
                          <a:rPr lang="en-US" altLang="zh-CN" b="0" i="1" smtClean="0">
                            <a:latin typeface="Cambria Math" panose="02040503050406030204" pitchFamily="18" charset="0"/>
                          </a:rPr>
                        </m:ctrlPr>
                      </m:dPr>
                      <m:e>
                        <m:r>
                          <a:rPr lang="en-US" altLang="zh-CN" b="0" i="1" smtClean="0">
                            <a:latin typeface="Cambria Math"/>
                          </a:rPr>
                          <m:t>1+</m:t>
                        </m:r>
                        <m:d>
                          <m:dPr>
                            <m:ctrlPr>
                              <a:rPr lang="en-US" altLang="zh-CN" b="0" i="1" smtClean="0">
                                <a:latin typeface="Cambria Math" panose="02040503050406030204" pitchFamily="18" charset="0"/>
                              </a:rPr>
                            </m:ctrlPr>
                          </m:dPr>
                          <m:e>
                            <m:r>
                              <a:rPr lang="en-US" altLang="zh-CN" b="0" i="1" smtClean="0">
                                <a:latin typeface="Cambria Math"/>
                              </a:rPr>
                              <m:t>𝑛</m:t>
                            </m:r>
                            <m:r>
                              <a:rPr lang="en-US" altLang="zh-CN" b="0" i="1" smtClean="0">
                                <a:latin typeface="Cambria Math"/>
                              </a:rPr>
                              <m:t>−1</m:t>
                            </m:r>
                          </m:e>
                        </m:d>
                        <m:sSub>
                          <m:sSubPr>
                            <m:ctrlPr>
                              <a:rPr lang="en-US" altLang="zh-CN" b="0" i="1" smtClean="0">
                                <a:latin typeface="Cambria Math" panose="02040503050406030204" pitchFamily="18" charset="0"/>
                              </a:rPr>
                            </m:ctrlPr>
                          </m:sSubPr>
                          <m:e>
                            <m:r>
                              <a:rPr lang="zh-CN" altLang="en-US" b="0" i="1" smtClean="0">
                                <a:latin typeface="Cambria Math"/>
                              </a:rPr>
                              <m:t>𝜌</m:t>
                            </m:r>
                          </m:e>
                          <m:sub>
                            <m:r>
                              <a:rPr lang="en-US" altLang="zh-CN" b="0" i="1" smtClean="0">
                                <a:latin typeface="Cambria Math"/>
                              </a:rPr>
                              <m:t>𝑐</m:t>
                            </m:r>
                          </m:sub>
                        </m:sSub>
                      </m:e>
                    </m:d>
                  </m:oMath>
                </a14:m>
                <a:endParaRPr lang="en-US" altLang="zh-CN" b="0" dirty="0" smtClean="0"/>
              </a:p>
              <a:p>
                <a:pPr marL="0" indent="0">
                  <a:buNone/>
                </a:pPr>
                <a:r>
                  <a:rPr lang="zh-CN" altLang="en-US" b="0" dirty="0" smtClean="0"/>
                  <a:t>其中，</a:t>
                </a:r>
                <a14:m>
                  <m:oMath xmlns:m="http://schemas.openxmlformats.org/officeDocument/2006/math">
                    <m:sSub>
                      <m:sSubPr>
                        <m:ctrlPr>
                          <a:rPr lang="en-US" altLang="zh-CN" i="1">
                            <a:latin typeface="Cambria Math" panose="02040503050406030204" pitchFamily="18" charset="0"/>
                          </a:rPr>
                        </m:ctrlPr>
                      </m:sSubPr>
                      <m:e>
                        <m:r>
                          <a:rPr lang="zh-CN" altLang="en-US" i="1">
                            <a:latin typeface="Cambria Math"/>
                          </a:rPr>
                          <m:t>𝜌</m:t>
                        </m:r>
                      </m:e>
                      <m:sub>
                        <m:r>
                          <a:rPr lang="en-US" altLang="zh-CN" i="1">
                            <a:latin typeface="Cambria Math"/>
                          </a:rPr>
                          <m:t>𝑐</m:t>
                        </m:r>
                      </m:sub>
                    </m:sSub>
                  </m:oMath>
                </a14:m>
                <a:r>
                  <a:rPr lang="zh-CN" altLang="en-US" b="0" dirty="0" smtClean="0"/>
                  <a:t>为同一系统样本内单元的相关系数，取值范围为</a:t>
                </a:r>
                <a14:m>
                  <m:oMath xmlns:m="http://schemas.openxmlformats.org/officeDocument/2006/math">
                    <m:d>
                      <m:dPr>
                        <m:begChr m:val="["/>
                        <m:endChr m:val="]"/>
                        <m:ctrlPr>
                          <a:rPr lang="en-US" altLang="zh-CN" b="0" i="1" smtClean="0">
                            <a:latin typeface="Cambria Math" panose="02040503050406030204" pitchFamily="18" charset="0"/>
                          </a:rPr>
                        </m:ctrlPr>
                      </m:dPr>
                      <m:e>
                        <m:f>
                          <m:fPr>
                            <m:type m:val="lin"/>
                            <m:ctrlPr>
                              <a:rPr lang="en-US" altLang="zh-CN" b="0" i="1" smtClean="0">
                                <a:latin typeface="Cambria Math" panose="02040503050406030204" pitchFamily="18" charset="0"/>
                              </a:rPr>
                            </m:ctrlPr>
                          </m:fPr>
                          <m:num>
                            <m:r>
                              <a:rPr lang="en-US" altLang="zh-CN" b="0" i="1" smtClean="0">
                                <a:latin typeface="Cambria Math"/>
                              </a:rPr>
                              <m:t>−1</m:t>
                            </m:r>
                          </m:num>
                          <m:den>
                            <m:r>
                              <a:rPr lang="zh-CN" altLang="en-US" b="0" i="1" smtClean="0">
                                <a:latin typeface="Cambria Math"/>
                              </a:rPr>
                              <m:t>（</m:t>
                            </m:r>
                            <m:r>
                              <a:rPr lang="en-US" altLang="zh-CN" b="0" i="1" smtClean="0">
                                <a:latin typeface="Cambria Math"/>
                              </a:rPr>
                              <m:t>𝑛</m:t>
                            </m:r>
                            <m:r>
                              <a:rPr lang="en-US" altLang="zh-CN" b="0" i="1" smtClean="0">
                                <a:latin typeface="Cambria Math"/>
                              </a:rPr>
                              <m:t>−1)</m:t>
                            </m:r>
                          </m:den>
                        </m:f>
                        <m:r>
                          <a:rPr lang="en-US" altLang="zh-CN" b="0" i="1" smtClean="0">
                            <a:latin typeface="Cambria Math"/>
                          </a:rPr>
                          <m:t>,  1</m:t>
                        </m:r>
                      </m:e>
                    </m:d>
                  </m:oMath>
                </a14:m>
                <a:r>
                  <a:rPr lang="en-US" altLang="zh-CN" b="0" dirty="0" smtClean="0"/>
                  <a:t>.</a:t>
                </a:r>
              </a:p>
              <a:p>
                <a:pPr marL="514350" indent="-514350">
                  <a:buAutoNum type="arabicPeriod" startAt="4"/>
                </a:pPr>
                <a:r>
                  <a:rPr lang="zh-CN" altLang="en-US" dirty="0" smtClean="0"/>
                  <a:t>目标变量与辅助变量呈线性关系的</a:t>
                </a:r>
                <a:r>
                  <a:rPr lang="en-US" altLang="zh-CN" dirty="0" err="1" smtClean="0"/>
                  <a:t>pps</a:t>
                </a:r>
                <a:r>
                  <a:rPr lang="zh-CN" altLang="en-US" dirty="0" smtClean="0"/>
                  <a:t>抽样的设计效应</a:t>
                </a:r>
                <a:endParaRPr lang="en-US" altLang="zh-CN" dirty="0" smtClean="0"/>
              </a:p>
              <a:p>
                <a:pPr marL="0" indent="0" algn="ctr">
                  <a:buNone/>
                </a:pPr>
                <a:r>
                  <a:rPr lang="en-US" altLang="zh-CN" b="0" dirty="0"/>
                  <a:t> </a:t>
                </a:r>
                <a:r>
                  <a:rPr lang="en-US" altLang="zh-CN" b="0" dirty="0" smtClean="0"/>
                  <a:t>    </a:t>
                </a:r>
                <a14:m>
                  <m:oMath xmlns:m="http://schemas.openxmlformats.org/officeDocument/2006/math">
                    <m:r>
                      <a:rPr lang="en-US" altLang="zh-CN" i="1">
                        <a:latin typeface="Cambria Math"/>
                      </a:rPr>
                      <m:t>𝑑𝑒𝑓𝑓</m:t>
                    </m:r>
                    <m:r>
                      <a:rPr lang="en-US" altLang="zh-CN" i="1">
                        <a:latin typeface="Cambria Math"/>
                      </a:rPr>
                      <m:t>=</m:t>
                    </m:r>
                    <m:f>
                      <m:fPr>
                        <m:ctrlPr>
                          <a:rPr lang="en-US" altLang="zh-CN" i="1">
                            <a:latin typeface="Cambria Math" panose="02040503050406030204" pitchFamily="18" charset="0"/>
                          </a:rPr>
                        </m:ctrlPr>
                      </m:fPr>
                      <m:num>
                        <m:sSub>
                          <m:sSubPr>
                            <m:ctrlPr>
                              <a:rPr lang="en-US" altLang="zh-CN" i="1" smtClean="0">
                                <a:latin typeface="Cambria Math" panose="02040503050406030204" pitchFamily="18" charset="0"/>
                              </a:rPr>
                            </m:ctrlPr>
                          </m:sSubPr>
                          <m:e>
                            <m:r>
                              <a:rPr lang="en-US" altLang="zh-CN" b="0" i="1" smtClean="0">
                                <a:latin typeface="Cambria Math"/>
                              </a:rPr>
                              <m:t>𝑉</m:t>
                            </m:r>
                          </m:e>
                          <m:sub>
                            <m:r>
                              <a:rPr lang="en-US" altLang="zh-CN" b="0" i="1" smtClean="0">
                                <a:latin typeface="Cambria Math"/>
                              </a:rPr>
                              <m:t>𝑝𝑝𝑠</m:t>
                            </m:r>
                          </m:sub>
                        </m:sSub>
                      </m:num>
                      <m:den>
                        <m:sSub>
                          <m:sSubPr>
                            <m:ctrlPr>
                              <a:rPr lang="en-US" altLang="zh-CN" i="1">
                                <a:latin typeface="Cambria Math" panose="02040503050406030204" pitchFamily="18" charset="0"/>
                              </a:rPr>
                            </m:ctrlPr>
                          </m:sSubPr>
                          <m:e>
                            <m:r>
                              <a:rPr lang="en-US" altLang="zh-CN" i="1">
                                <a:latin typeface="Cambria Math"/>
                              </a:rPr>
                              <m:t>𝑉</m:t>
                            </m:r>
                          </m:e>
                          <m:sub>
                            <m:r>
                              <a:rPr lang="en-US" altLang="zh-CN" i="1">
                                <a:latin typeface="Cambria Math"/>
                              </a:rPr>
                              <m:t>𝑠𝑟𝑠</m:t>
                            </m:r>
                          </m:sub>
                        </m:sSub>
                      </m:den>
                    </m:f>
                    <m:r>
                      <a:rPr lang="en-US" altLang="zh-CN" b="0" i="1" smtClean="0">
                        <a:latin typeface="Cambria Math"/>
                      </a:rPr>
                      <m:t>=</m:t>
                    </m:r>
                    <m:f>
                      <m:fPr>
                        <m:ctrlPr>
                          <a:rPr lang="en-US" altLang="zh-CN" b="0" i="1" smtClean="0">
                            <a:latin typeface="Cambria Math" panose="02040503050406030204" pitchFamily="18" charset="0"/>
                          </a:rPr>
                        </m:ctrlPr>
                      </m:fPr>
                      <m:num>
                        <m:r>
                          <a:rPr lang="en-US" altLang="zh-CN" b="0" i="1" smtClean="0">
                            <a:latin typeface="Cambria Math"/>
                          </a:rPr>
                          <m:t>𝑋</m:t>
                        </m:r>
                        <m:nary>
                          <m:naryPr>
                            <m:chr m:val="∑"/>
                            <m:subHide m:val="on"/>
                            <m:supHide m:val="on"/>
                            <m:ctrlPr>
                              <a:rPr lang="en-US" altLang="zh-CN" b="0" i="1" smtClean="0">
                                <a:latin typeface="Cambria Math" panose="02040503050406030204" pitchFamily="18" charset="0"/>
                              </a:rPr>
                            </m:ctrlPr>
                          </m:naryPr>
                          <m:sub/>
                          <m:sup/>
                          <m:e>
                            <m:f>
                              <m:fPr>
                                <m:ctrlPr>
                                  <a:rPr lang="en-US" altLang="zh-CN" b="0" i="1" smtClean="0">
                                    <a:latin typeface="Cambria Math" panose="02040503050406030204" pitchFamily="18" charset="0"/>
                                  </a:rPr>
                                </m:ctrlPr>
                              </m:fPr>
                              <m:num>
                                <m:sSup>
                                  <m:sSupPr>
                                    <m:ctrlPr>
                                      <a:rPr lang="en-US" altLang="zh-CN" b="0" i="1" smtClean="0">
                                        <a:latin typeface="Cambria Math" panose="02040503050406030204" pitchFamily="18" charset="0"/>
                                      </a:rPr>
                                    </m:ctrlPr>
                                  </m:sSupPr>
                                  <m:e>
                                    <m:sSub>
                                      <m:sSubPr>
                                        <m:ctrlPr>
                                          <a:rPr lang="en-US" altLang="zh-CN" b="0" i="1" smtClean="0">
                                            <a:latin typeface="Cambria Math" panose="02040503050406030204" pitchFamily="18" charset="0"/>
                                          </a:rPr>
                                        </m:ctrlPr>
                                      </m:sSubPr>
                                      <m:e>
                                        <m:r>
                                          <a:rPr lang="en-US" altLang="zh-CN" b="0" i="1" smtClean="0">
                                            <a:latin typeface="Cambria Math"/>
                                          </a:rPr>
                                          <m:t>𝑌</m:t>
                                        </m:r>
                                      </m:e>
                                      <m:sub>
                                        <m:r>
                                          <a:rPr lang="en-US" altLang="zh-CN" b="0" i="1" smtClean="0">
                                            <a:latin typeface="Cambria Math"/>
                                          </a:rPr>
                                          <m:t>𝑖</m:t>
                                        </m:r>
                                      </m:sub>
                                    </m:sSub>
                                  </m:e>
                                  <m:sup>
                                    <m:r>
                                      <a:rPr lang="en-US" altLang="zh-CN" b="0" i="1" smtClean="0">
                                        <a:latin typeface="Cambria Math"/>
                                      </a:rPr>
                                      <m:t>2</m:t>
                                    </m:r>
                                  </m:sup>
                                </m:sSup>
                              </m:num>
                              <m:den>
                                <m:sSub>
                                  <m:sSubPr>
                                    <m:ctrlPr>
                                      <a:rPr lang="en-US" altLang="zh-CN" b="0" i="1" smtClean="0">
                                        <a:latin typeface="Cambria Math" panose="02040503050406030204" pitchFamily="18" charset="0"/>
                                      </a:rPr>
                                    </m:ctrlPr>
                                  </m:sSubPr>
                                  <m:e>
                                    <m:r>
                                      <a:rPr lang="en-US" altLang="zh-CN" b="0" i="1" smtClean="0">
                                        <a:latin typeface="Cambria Math"/>
                                      </a:rPr>
                                      <m:t>𝑋</m:t>
                                    </m:r>
                                  </m:e>
                                  <m:sub>
                                    <m:r>
                                      <a:rPr lang="en-US" altLang="zh-CN" b="0" i="1" smtClean="0">
                                        <a:latin typeface="Cambria Math"/>
                                      </a:rPr>
                                      <m:t>𝑖</m:t>
                                    </m:r>
                                  </m:sub>
                                </m:sSub>
                              </m:den>
                            </m:f>
                            <m:r>
                              <a:rPr lang="en-US" altLang="zh-CN" b="0" i="1" smtClean="0">
                                <a:latin typeface="Cambria Math"/>
                              </a:rPr>
                              <m:t>−</m:t>
                            </m:r>
                            <m:sSup>
                              <m:sSupPr>
                                <m:ctrlPr>
                                  <a:rPr lang="en-US" altLang="zh-CN" b="0" i="1" smtClean="0">
                                    <a:latin typeface="Cambria Math" panose="02040503050406030204" pitchFamily="18" charset="0"/>
                                  </a:rPr>
                                </m:ctrlPr>
                              </m:sSupPr>
                              <m:e>
                                <m:r>
                                  <a:rPr lang="en-US" altLang="zh-CN" b="0" i="1" smtClean="0">
                                    <a:latin typeface="Cambria Math"/>
                                  </a:rPr>
                                  <m:t>𝑌</m:t>
                                </m:r>
                              </m:e>
                              <m:sup>
                                <m:r>
                                  <a:rPr lang="en-US" altLang="zh-CN" b="0" i="1" smtClean="0">
                                    <a:latin typeface="Cambria Math"/>
                                  </a:rPr>
                                  <m:t>2</m:t>
                                </m:r>
                              </m:sup>
                            </m:sSup>
                          </m:e>
                        </m:nary>
                      </m:num>
                      <m:den>
                        <m:r>
                          <a:rPr lang="en-US" altLang="zh-CN" b="0" i="1" smtClean="0">
                            <a:latin typeface="Cambria Math"/>
                          </a:rPr>
                          <m:t>𝑁</m:t>
                        </m:r>
                        <m:nary>
                          <m:naryPr>
                            <m:chr m:val="∑"/>
                            <m:subHide m:val="on"/>
                            <m:supHide m:val="on"/>
                            <m:ctrlPr>
                              <a:rPr lang="en-US" altLang="zh-CN" b="0" i="1" smtClean="0">
                                <a:latin typeface="Cambria Math" panose="02040503050406030204" pitchFamily="18" charset="0"/>
                              </a:rPr>
                            </m:ctrlPr>
                          </m:naryPr>
                          <m:sub/>
                          <m:sup/>
                          <m:e>
                            <m:sSup>
                              <m:sSupPr>
                                <m:ctrlPr>
                                  <a:rPr lang="en-US" altLang="zh-CN" i="1">
                                    <a:latin typeface="Cambria Math" panose="02040503050406030204" pitchFamily="18" charset="0"/>
                                  </a:rPr>
                                </m:ctrlPr>
                              </m:sSupPr>
                              <m:e>
                                <m:sSub>
                                  <m:sSubPr>
                                    <m:ctrlPr>
                                      <a:rPr lang="en-US" altLang="zh-CN" i="1">
                                        <a:latin typeface="Cambria Math" panose="02040503050406030204" pitchFamily="18" charset="0"/>
                                      </a:rPr>
                                    </m:ctrlPr>
                                  </m:sSubPr>
                                  <m:e>
                                    <m:r>
                                      <a:rPr lang="en-US" altLang="zh-CN" i="1">
                                        <a:latin typeface="Cambria Math"/>
                                      </a:rPr>
                                      <m:t>𝑌</m:t>
                                    </m:r>
                                  </m:e>
                                  <m:sub>
                                    <m:r>
                                      <a:rPr lang="en-US" altLang="zh-CN" i="1">
                                        <a:latin typeface="Cambria Math"/>
                                      </a:rPr>
                                      <m:t>𝑖</m:t>
                                    </m:r>
                                  </m:sub>
                                </m:sSub>
                              </m:e>
                              <m:sup>
                                <m:r>
                                  <a:rPr lang="en-US" altLang="zh-CN" i="1">
                                    <a:latin typeface="Cambria Math"/>
                                  </a:rPr>
                                  <m:t>2</m:t>
                                </m:r>
                              </m:sup>
                            </m:sSup>
                          </m:e>
                        </m:nary>
                        <m:r>
                          <a:rPr lang="en-US" altLang="zh-CN" b="0" i="1" smtClean="0">
                            <a:latin typeface="Cambria Math"/>
                          </a:rPr>
                          <m:t>−</m:t>
                        </m:r>
                        <m:sSup>
                          <m:sSupPr>
                            <m:ctrlPr>
                              <a:rPr lang="en-US" altLang="zh-CN" i="1">
                                <a:latin typeface="Cambria Math" panose="02040503050406030204" pitchFamily="18" charset="0"/>
                              </a:rPr>
                            </m:ctrlPr>
                          </m:sSupPr>
                          <m:e>
                            <m:r>
                              <a:rPr lang="en-US" altLang="zh-CN" i="1">
                                <a:latin typeface="Cambria Math"/>
                              </a:rPr>
                              <m:t>𝑌</m:t>
                            </m:r>
                          </m:e>
                          <m:sup>
                            <m:r>
                              <a:rPr lang="en-US" altLang="zh-CN" i="1">
                                <a:latin typeface="Cambria Math"/>
                              </a:rPr>
                              <m:t>2</m:t>
                            </m:r>
                          </m:sup>
                        </m:sSup>
                      </m:den>
                    </m:f>
                  </m:oMath>
                </a14:m>
                <a:endParaRPr lang="en-US" altLang="zh-CN" b="0" dirty="0" smtClean="0"/>
              </a:p>
            </p:txBody>
          </p:sp>
        </mc:Choice>
        <mc:Fallback xmlns="">
          <p:sp>
            <p:nvSpPr>
              <p:cNvPr id="3" name="内容占位符 2"/>
              <p:cNvSpPr>
                <a:spLocks noGrp="1" noRot="1" noChangeAspect="1" noMove="1" noResize="1" noEditPoints="1" noAdjustHandles="1" noChangeArrowheads="1" noChangeShapeType="1" noTextEdit="1"/>
              </p:cNvSpPr>
              <p:nvPr>
                <p:ph idx="1"/>
              </p:nvPr>
            </p:nvSpPr>
            <p:spPr>
              <a:xfrm>
                <a:off x="539552" y="1988840"/>
                <a:ext cx="8229600" cy="5257800"/>
              </a:xfrm>
              <a:blipFill rotWithShape="0">
                <a:blip r:embed="rId2"/>
                <a:stretch>
                  <a:fillRect l="-1778" t="-1622" r="-1185"/>
                </a:stretch>
              </a:blipFill>
            </p:spPr>
            <p:txBody>
              <a:bodyPr/>
              <a:lstStyle/>
              <a:p>
                <a:r>
                  <a:rPr lang="zh-CN" altLang="en-US">
                    <a:noFill/>
                  </a:rPr>
                  <a:t> </a:t>
                </a:r>
              </a:p>
            </p:txBody>
          </p:sp>
        </mc:Fallback>
      </mc:AlternateContent>
    </p:spTree>
    <p:extLst>
      <p:ext uri="{BB962C8B-B14F-4D97-AF65-F5344CB8AC3E}">
        <p14:creationId xmlns:p14="http://schemas.microsoft.com/office/powerpoint/2010/main" val="520129848"/>
      </p:ext>
    </p:extLst>
  </p:cSld>
  <p:clrMapOvr>
    <a:masterClrMapping/>
  </p:clrMapOvr>
  <p:timing>
    <p:tnLst>
      <p:par>
        <p:cTn id="1" dur="indefinite" restart="never" nodeType="tmRoot"/>
      </p:par>
    </p:tnLst>
  </p:timing>
</p:sld>
</file>

<file path=ppt/theme/theme1.xml><?xml version="1.0" encoding="utf-8"?>
<a:theme xmlns:a="http://schemas.openxmlformats.org/drawingml/2006/main" name="主题1">
  <a:themeElements>
    <a:clrScheme name="Blends 2">
      <a:dk1>
        <a:srgbClr val="000000"/>
      </a:dk1>
      <a:lt1>
        <a:srgbClr val="FFFFFF"/>
      </a:lt1>
      <a:dk2>
        <a:srgbClr val="333399"/>
      </a:dk2>
      <a:lt2>
        <a:srgbClr val="1C1C1C"/>
      </a:lt2>
      <a:accent1>
        <a:srgbClr val="00E4A8"/>
      </a:accent1>
      <a:accent2>
        <a:srgbClr val="FFCF01"/>
      </a:accent2>
      <a:accent3>
        <a:srgbClr val="FFFFFF"/>
      </a:accent3>
      <a:accent4>
        <a:srgbClr val="000000"/>
      </a:accent4>
      <a:accent5>
        <a:srgbClr val="AAEFD1"/>
      </a:accent5>
      <a:accent6>
        <a:srgbClr val="E7BB01"/>
      </a:accent6>
      <a:hlink>
        <a:srgbClr val="FF0000"/>
      </a:hlink>
      <a:folHlink>
        <a:srgbClr val="3333CC"/>
      </a:folHlink>
    </a:clrScheme>
    <a:fontScheme name="Blends">
      <a:majorFont>
        <a:latin typeface="Tahoma"/>
        <a:ea typeface="宋体"/>
        <a:cs typeface=""/>
      </a:majorFont>
      <a:minorFont>
        <a:latin typeface="Tahoma"/>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miter lim="800000"/>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1" lang="zh-CN" altLang="en-US" sz="2400" b="0" i="0" u="none" strike="noStrike" cap="none" normalizeH="0" baseline="0" smtClean="0">
            <a:ln>
              <a:noFill/>
            </a:ln>
            <a:solidFill>
              <a:schemeClr val="tx1"/>
            </a:solidFill>
            <a:effectLst/>
            <a:latin typeface="Tahoma" pitchFamily="34" charset="0"/>
            <a:ea typeface="宋体"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miter lim="800000"/>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1" lang="zh-CN" altLang="en-US" sz="2400" b="0" i="0" u="none" strike="noStrike" cap="none" normalizeH="0" baseline="0" smtClean="0">
            <a:ln>
              <a:noFill/>
            </a:ln>
            <a:solidFill>
              <a:schemeClr val="tx1"/>
            </a:solidFill>
            <a:effectLst/>
            <a:latin typeface="Tahoma" pitchFamily="34" charset="0"/>
            <a:ea typeface="宋体" pitchFamily="2" charset="-122"/>
          </a:defRPr>
        </a:defPPr>
      </a:lstStyle>
    </a:lnDef>
  </a:objectDefaults>
  <a:extraClrSchemeLst>
    <a:extraClrScheme>
      <a:clrScheme name="Blends 1">
        <a:dk1>
          <a:srgbClr val="969696"/>
        </a:dk1>
        <a:lt1>
          <a:srgbClr val="FFFFFF"/>
        </a:lt1>
        <a:dk2>
          <a:srgbClr val="000000"/>
        </a:dk2>
        <a:lt2>
          <a:srgbClr val="DDDDDD"/>
        </a:lt2>
        <a:accent1>
          <a:srgbClr val="00E4A8"/>
        </a:accent1>
        <a:accent2>
          <a:srgbClr val="3333CC"/>
        </a:accent2>
        <a:accent3>
          <a:srgbClr val="AAAAAA"/>
        </a:accent3>
        <a:accent4>
          <a:srgbClr val="DADADA"/>
        </a:accent4>
        <a:accent5>
          <a:srgbClr val="AAEFD1"/>
        </a:accent5>
        <a:accent6>
          <a:srgbClr val="2D2DB9"/>
        </a:accent6>
        <a:hlink>
          <a:srgbClr val="FF5050"/>
        </a:hlink>
        <a:folHlink>
          <a:srgbClr val="FFCF01"/>
        </a:folHlink>
      </a:clrScheme>
      <a:clrMap bg1="dk2" tx1="lt1" bg2="dk1" tx2="lt2" accent1="accent1" accent2="accent2" accent3="accent3" accent4="accent4" accent5="accent5" accent6="accent6" hlink="hlink" folHlink="folHlink"/>
    </a:extraClrScheme>
    <a:extraClrScheme>
      <a:clrScheme name="Blends 2">
        <a:dk1>
          <a:srgbClr val="000000"/>
        </a:dk1>
        <a:lt1>
          <a:srgbClr val="FFFFFF"/>
        </a:lt1>
        <a:dk2>
          <a:srgbClr val="333399"/>
        </a:dk2>
        <a:lt2>
          <a:srgbClr val="1C1C1C"/>
        </a:lt2>
        <a:accent1>
          <a:srgbClr val="00E4A8"/>
        </a:accent1>
        <a:accent2>
          <a:srgbClr val="FFCF01"/>
        </a:accent2>
        <a:accent3>
          <a:srgbClr val="FFFFFF"/>
        </a:accent3>
        <a:accent4>
          <a:srgbClr val="000000"/>
        </a:accent4>
        <a:accent5>
          <a:srgbClr val="AAEFD1"/>
        </a:accent5>
        <a:accent6>
          <a:srgbClr val="E7BB01"/>
        </a:accent6>
        <a:hlink>
          <a:srgbClr val="FF0000"/>
        </a:hlink>
        <a:folHlink>
          <a:srgbClr val="3333CC"/>
        </a:folHlink>
      </a:clrScheme>
      <a:clrMap bg1="lt1" tx1="dk1" bg2="lt2" tx2="dk2" accent1="accent1" accent2="accent2" accent3="accent3" accent4="accent4" accent5="accent5" accent6="accent6" hlink="hlink" folHlink="folHlink"/>
    </a:extraClrScheme>
    <a:extraClrScheme>
      <a:clrScheme name="Blends 3">
        <a:dk1>
          <a:srgbClr val="000000"/>
        </a:dk1>
        <a:lt1>
          <a:srgbClr val="FFFFFF"/>
        </a:lt1>
        <a:dk2>
          <a:srgbClr val="000000"/>
        </a:dk2>
        <a:lt2>
          <a:srgbClr val="5F5F5F"/>
        </a:lt2>
        <a:accent1>
          <a:srgbClr val="EAEAEA"/>
        </a:accent1>
        <a:accent2>
          <a:srgbClr val="808080"/>
        </a:accent2>
        <a:accent3>
          <a:srgbClr val="FFFFFF"/>
        </a:accent3>
        <a:accent4>
          <a:srgbClr val="000000"/>
        </a:accent4>
        <a:accent5>
          <a:srgbClr val="F3F3F3"/>
        </a:accent5>
        <a:accent6>
          <a:srgbClr val="737373"/>
        </a:accent6>
        <a:hlink>
          <a:srgbClr val="4D4D4D"/>
        </a:hlink>
        <a:folHlink>
          <a:srgbClr val="C0C0C0"/>
        </a:folHlink>
      </a:clrScheme>
      <a:clrMap bg1="lt1" tx1="dk1" bg2="lt2" tx2="dk2" accent1="accent1" accent2="accent2" accent3="accent3" accent4="accent4" accent5="accent5" accent6="accent6" hlink="hlink" folHlink="folHlink"/>
    </a:extraClrScheme>
    <a:extraClrScheme>
      <a:clrScheme name="Blends 4">
        <a:dk1>
          <a:srgbClr val="000094"/>
        </a:dk1>
        <a:lt1>
          <a:srgbClr val="FFFFFF"/>
        </a:lt1>
        <a:dk2>
          <a:srgbClr val="0000CC"/>
        </a:dk2>
        <a:lt2>
          <a:srgbClr val="FFFFCC"/>
        </a:lt2>
        <a:accent1>
          <a:srgbClr val="3193FF"/>
        </a:accent1>
        <a:accent2>
          <a:srgbClr val="9900FF"/>
        </a:accent2>
        <a:accent3>
          <a:srgbClr val="AAAAE2"/>
        </a:accent3>
        <a:accent4>
          <a:srgbClr val="DADADA"/>
        </a:accent4>
        <a:accent5>
          <a:srgbClr val="ADC8FF"/>
        </a:accent5>
        <a:accent6>
          <a:srgbClr val="8A00E7"/>
        </a:accent6>
        <a:hlink>
          <a:srgbClr val="FF3399"/>
        </a:hlink>
        <a:folHlink>
          <a:srgbClr val="FFCC00"/>
        </a:folHlink>
      </a:clrScheme>
      <a:clrMap bg1="dk2" tx1="lt1" bg2="dk1" tx2="lt2" accent1="accent1" accent2="accent2" accent3="accent3" accent4="accent4" accent5="accent5" accent6="accent6" hlink="hlink" folHlink="folHlink"/>
    </a:extraClrScheme>
    <a:extraClrScheme>
      <a:clrScheme name="Blends 5">
        <a:dk1>
          <a:srgbClr val="000000"/>
        </a:dk1>
        <a:lt1>
          <a:srgbClr val="FFFFFF"/>
        </a:lt1>
        <a:dk2>
          <a:srgbClr val="000066"/>
        </a:dk2>
        <a:lt2>
          <a:srgbClr val="333333"/>
        </a:lt2>
        <a:accent1>
          <a:srgbClr val="C4709A"/>
        </a:accent1>
        <a:accent2>
          <a:srgbClr val="4B4EB5"/>
        </a:accent2>
        <a:accent3>
          <a:srgbClr val="FFFFFF"/>
        </a:accent3>
        <a:accent4>
          <a:srgbClr val="000000"/>
        </a:accent4>
        <a:accent5>
          <a:srgbClr val="DEBBCA"/>
        </a:accent5>
        <a:accent6>
          <a:srgbClr val="4346A4"/>
        </a:accent6>
        <a:hlink>
          <a:srgbClr val="C481CF"/>
        </a:hlink>
        <a:folHlink>
          <a:srgbClr val="76B749"/>
        </a:folHlink>
      </a:clrScheme>
      <a:clrMap bg1="lt1" tx1="dk1" bg2="lt2" tx2="dk2" accent1="accent1" accent2="accent2" accent3="accent3" accent4="accent4" accent5="accent5" accent6="accent6" hlink="hlink" folHlink="folHlink"/>
    </a:extraClrScheme>
    <a:extraClrScheme>
      <a:clrScheme name="Blends 6">
        <a:dk1>
          <a:srgbClr val="000000"/>
        </a:dk1>
        <a:lt1>
          <a:srgbClr val="FFFFFF"/>
        </a:lt1>
        <a:dk2>
          <a:srgbClr val="6A4076"/>
        </a:dk2>
        <a:lt2>
          <a:srgbClr val="969696"/>
        </a:lt2>
        <a:accent1>
          <a:srgbClr val="DBA9C2"/>
        </a:accent1>
        <a:accent2>
          <a:srgbClr val="E1BF91"/>
        </a:accent2>
        <a:accent3>
          <a:srgbClr val="FFFFFF"/>
        </a:accent3>
        <a:accent4>
          <a:srgbClr val="000000"/>
        </a:accent4>
        <a:accent5>
          <a:srgbClr val="EAD1DD"/>
        </a:accent5>
        <a:accent6>
          <a:srgbClr val="CCAD83"/>
        </a:accent6>
        <a:hlink>
          <a:srgbClr val="B3CE82"/>
        </a:hlink>
        <a:folHlink>
          <a:srgbClr val="B8AD48"/>
        </a:folHlink>
      </a:clrScheme>
      <a:clrMap bg1="lt1" tx1="dk1" bg2="lt2" tx2="dk2" accent1="accent1" accent2="accent2" accent3="accent3" accent4="accent4" accent5="accent5" accent6="accent6" hlink="hlink" folHlink="folHlink"/>
    </a:extraClrScheme>
    <a:extraClrScheme>
      <a:clrScheme name="Blends 7">
        <a:dk1>
          <a:srgbClr val="000000"/>
        </a:dk1>
        <a:lt1>
          <a:srgbClr val="FFFFFF"/>
        </a:lt1>
        <a:dk2>
          <a:srgbClr val="515F7B"/>
        </a:dk2>
        <a:lt2>
          <a:srgbClr val="808080"/>
        </a:lt2>
        <a:accent1>
          <a:srgbClr val="9FCAD3"/>
        </a:accent1>
        <a:accent2>
          <a:srgbClr val="C0C0C0"/>
        </a:accent2>
        <a:accent3>
          <a:srgbClr val="FFFFFF"/>
        </a:accent3>
        <a:accent4>
          <a:srgbClr val="000000"/>
        </a:accent4>
        <a:accent5>
          <a:srgbClr val="CDE1E6"/>
        </a:accent5>
        <a:accent6>
          <a:srgbClr val="AEAEAE"/>
        </a:accent6>
        <a:hlink>
          <a:srgbClr val="91AFBF"/>
        </a:hlink>
        <a:folHlink>
          <a:srgbClr val="ECEAAC"/>
        </a:folHlink>
      </a:clrScheme>
      <a:clrMap bg1="lt1" tx1="dk1" bg2="lt2" tx2="dk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otalTime>1436</TotalTime>
  <Words>1388</Words>
  <Application>Microsoft Office PowerPoint</Application>
  <PresentationFormat>全屏显示(4:3)</PresentationFormat>
  <Paragraphs>313</Paragraphs>
  <Slides>46</Slides>
  <Notes>0</Notes>
  <HiddenSlides>0</HiddenSlides>
  <MMClips>0</MMClips>
  <ScaleCrop>false</ScaleCrop>
  <HeadingPairs>
    <vt:vector size="6" baseType="variant">
      <vt:variant>
        <vt:lpstr>已用的字体</vt:lpstr>
      </vt:variant>
      <vt:variant>
        <vt:i4>6</vt:i4>
      </vt:variant>
      <vt:variant>
        <vt:lpstr>主题</vt:lpstr>
      </vt:variant>
      <vt:variant>
        <vt:i4>1</vt:i4>
      </vt:variant>
      <vt:variant>
        <vt:lpstr>幻灯片标题</vt:lpstr>
      </vt:variant>
      <vt:variant>
        <vt:i4>46</vt:i4>
      </vt:variant>
    </vt:vector>
  </HeadingPairs>
  <TitlesOfParts>
    <vt:vector size="53" baseType="lpstr">
      <vt:lpstr>宋体</vt:lpstr>
      <vt:lpstr>Arial</vt:lpstr>
      <vt:lpstr>Cambria Math</vt:lpstr>
      <vt:lpstr>Tahoma</vt:lpstr>
      <vt:lpstr>Times New Roman</vt:lpstr>
      <vt:lpstr>Wingdings</vt:lpstr>
      <vt:lpstr>主题1</vt:lpstr>
      <vt:lpstr>第8章  调查中的复杂样本</vt:lpstr>
      <vt:lpstr>8. 1 调查中的辅助信息</vt:lpstr>
      <vt:lpstr>PowerPoint 演示文稿</vt:lpstr>
      <vt:lpstr>8.1.2 辅助信息的利用</vt:lpstr>
      <vt:lpstr>8.2 设计效应</vt:lpstr>
      <vt:lpstr>8.2.2 设计效应的应用</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8.4 复杂样本的数据分析</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8.4.2 复杂样本的回归分析</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第8章  复杂样本的设计与估计</dc:title>
  <dc:creator>xc</dc:creator>
  <cp:lastModifiedBy>Lxsure</cp:lastModifiedBy>
  <cp:revision>54</cp:revision>
  <dcterms:created xsi:type="dcterms:W3CDTF">2013-03-31T09:25:44Z</dcterms:created>
  <dcterms:modified xsi:type="dcterms:W3CDTF">2016-03-04T09:01:56Z</dcterms:modified>
</cp:coreProperties>
</file>