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63" r:id="rId2"/>
  </p:sldMasterIdLst>
  <p:notesMasterIdLst>
    <p:notesMasterId r:id="rId102"/>
  </p:notesMasterIdLst>
  <p:handoutMasterIdLst>
    <p:handoutMasterId r:id="rId103"/>
  </p:handoutMasterIdLst>
  <p:sldIdLst>
    <p:sldId id="257" r:id="rId3"/>
    <p:sldId id="331" r:id="rId4"/>
    <p:sldId id="332" r:id="rId5"/>
    <p:sldId id="333" r:id="rId6"/>
    <p:sldId id="266" r:id="rId7"/>
    <p:sldId id="334" r:id="rId8"/>
    <p:sldId id="335" r:id="rId9"/>
    <p:sldId id="262" r:id="rId10"/>
    <p:sldId id="263" r:id="rId11"/>
    <p:sldId id="279" r:id="rId12"/>
    <p:sldId id="267" r:id="rId13"/>
    <p:sldId id="280" r:id="rId14"/>
    <p:sldId id="268" r:id="rId15"/>
    <p:sldId id="281" r:id="rId16"/>
    <p:sldId id="264" r:id="rId17"/>
    <p:sldId id="265" r:id="rId18"/>
    <p:sldId id="269" r:id="rId19"/>
    <p:sldId id="270" r:id="rId20"/>
    <p:sldId id="271" r:id="rId21"/>
    <p:sldId id="272" r:id="rId22"/>
    <p:sldId id="273" r:id="rId23"/>
    <p:sldId id="274" r:id="rId24"/>
    <p:sldId id="275" r:id="rId25"/>
    <p:sldId id="276" r:id="rId26"/>
    <p:sldId id="336" r:id="rId27"/>
    <p:sldId id="337" r:id="rId28"/>
    <p:sldId id="339" r:id="rId29"/>
    <p:sldId id="342" r:id="rId30"/>
    <p:sldId id="340" r:id="rId31"/>
    <p:sldId id="401" r:id="rId32"/>
    <p:sldId id="343" r:id="rId33"/>
    <p:sldId id="344" r:id="rId34"/>
    <p:sldId id="345" r:id="rId35"/>
    <p:sldId id="373" r:id="rId36"/>
    <p:sldId id="374" r:id="rId37"/>
    <p:sldId id="375" r:id="rId38"/>
    <p:sldId id="376" r:id="rId39"/>
    <p:sldId id="377" r:id="rId40"/>
    <p:sldId id="378" r:id="rId41"/>
    <p:sldId id="379" r:id="rId42"/>
    <p:sldId id="380" r:id="rId43"/>
    <p:sldId id="381" r:id="rId44"/>
    <p:sldId id="382" r:id="rId45"/>
    <p:sldId id="383" r:id="rId46"/>
    <p:sldId id="384" r:id="rId47"/>
    <p:sldId id="386" r:id="rId48"/>
    <p:sldId id="387" r:id="rId49"/>
    <p:sldId id="388" r:id="rId50"/>
    <p:sldId id="389" r:id="rId51"/>
    <p:sldId id="390" r:id="rId52"/>
    <p:sldId id="402" r:id="rId53"/>
    <p:sldId id="403" r:id="rId54"/>
    <p:sldId id="393" r:id="rId55"/>
    <p:sldId id="404" r:id="rId56"/>
    <p:sldId id="395" r:id="rId57"/>
    <p:sldId id="396" r:id="rId58"/>
    <p:sldId id="397" r:id="rId59"/>
    <p:sldId id="398" r:id="rId60"/>
    <p:sldId id="399" r:id="rId61"/>
    <p:sldId id="400" r:id="rId62"/>
    <p:sldId id="284" r:id="rId63"/>
    <p:sldId id="346" r:id="rId64"/>
    <p:sldId id="288" r:id="rId65"/>
    <p:sldId id="289" r:id="rId66"/>
    <p:sldId id="290" r:id="rId67"/>
    <p:sldId id="347" r:id="rId68"/>
    <p:sldId id="348" r:id="rId69"/>
    <p:sldId id="292" r:id="rId70"/>
    <p:sldId id="291" r:id="rId71"/>
    <p:sldId id="293" r:id="rId72"/>
    <p:sldId id="295" r:id="rId73"/>
    <p:sldId id="349" r:id="rId74"/>
    <p:sldId id="350" r:id="rId75"/>
    <p:sldId id="297" r:id="rId76"/>
    <p:sldId id="352" r:id="rId77"/>
    <p:sldId id="353" r:id="rId78"/>
    <p:sldId id="354" r:id="rId79"/>
    <p:sldId id="298" r:id="rId80"/>
    <p:sldId id="299" r:id="rId81"/>
    <p:sldId id="300" r:id="rId82"/>
    <p:sldId id="361" r:id="rId83"/>
    <p:sldId id="362" r:id="rId84"/>
    <p:sldId id="363" r:id="rId85"/>
    <p:sldId id="364" r:id="rId86"/>
    <p:sldId id="365" r:id="rId87"/>
    <p:sldId id="366" r:id="rId88"/>
    <p:sldId id="367" r:id="rId89"/>
    <p:sldId id="368" r:id="rId90"/>
    <p:sldId id="303" r:id="rId91"/>
    <p:sldId id="304" r:id="rId92"/>
    <p:sldId id="309" r:id="rId93"/>
    <p:sldId id="369" r:id="rId94"/>
    <p:sldId id="318" r:id="rId95"/>
    <p:sldId id="370" r:id="rId96"/>
    <p:sldId id="371" r:id="rId97"/>
    <p:sldId id="372" r:id="rId98"/>
    <p:sldId id="319" r:id="rId99"/>
    <p:sldId id="320" r:id="rId100"/>
    <p:sldId id="321" r:id="rId101"/>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ahoma" pitchFamily="34" charset="0"/>
        <a:ea typeface="宋体" pitchFamily="2" charset="-122"/>
        <a:cs typeface="+mn-cs"/>
      </a:defRPr>
    </a:lvl1pPr>
    <a:lvl2pPr marL="457200" algn="l" rtl="0" fontAlgn="base">
      <a:spcBef>
        <a:spcPct val="0"/>
      </a:spcBef>
      <a:spcAft>
        <a:spcPct val="0"/>
      </a:spcAft>
      <a:defRPr kumimoji="1" sz="2400" kern="1200">
        <a:solidFill>
          <a:schemeClr val="tx1"/>
        </a:solidFill>
        <a:latin typeface="Tahoma" pitchFamily="34" charset="0"/>
        <a:ea typeface="宋体" pitchFamily="2" charset="-122"/>
        <a:cs typeface="+mn-cs"/>
      </a:defRPr>
    </a:lvl2pPr>
    <a:lvl3pPr marL="914400" algn="l" rtl="0" fontAlgn="base">
      <a:spcBef>
        <a:spcPct val="0"/>
      </a:spcBef>
      <a:spcAft>
        <a:spcPct val="0"/>
      </a:spcAft>
      <a:defRPr kumimoji="1" sz="2400" kern="1200">
        <a:solidFill>
          <a:schemeClr val="tx1"/>
        </a:solidFill>
        <a:latin typeface="Tahoma" pitchFamily="34"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ahoma" pitchFamily="34"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ahoma" pitchFamily="34" charset="0"/>
        <a:ea typeface="宋体" pitchFamily="2" charset="-122"/>
        <a:cs typeface="+mn-cs"/>
      </a:defRPr>
    </a:lvl5pPr>
    <a:lvl6pPr marL="2286000" algn="l" defTabSz="914400" rtl="0" eaLnBrk="1" latinLnBrk="0" hangingPunct="1">
      <a:defRPr kumimoji="1" sz="2400" kern="1200">
        <a:solidFill>
          <a:schemeClr val="tx1"/>
        </a:solidFill>
        <a:latin typeface="Tahoma" pitchFamily="34" charset="0"/>
        <a:ea typeface="宋体" pitchFamily="2" charset="-122"/>
        <a:cs typeface="+mn-cs"/>
      </a:defRPr>
    </a:lvl6pPr>
    <a:lvl7pPr marL="2743200" algn="l" defTabSz="914400" rtl="0" eaLnBrk="1" latinLnBrk="0" hangingPunct="1">
      <a:defRPr kumimoji="1" sz="2400" kern="1200">
        <a:solidFill>
          <a:schemeClr val="tx1"/>
        </a:solidFill>
        <a:latin typeface="Tahoma" pitchFamily="34" charset="0"/>
        <a:ea typeface="宋体" pitchFamily="2" charset="-122"/>
        <a:cs typeface="+mn-cs"/>
      </a:defRPr>
    </a:lvl7pPr>
    <a:lvl8pPr marL="3200400" algn="l" defTabSz="914400" rtl="0" eaLnBrk="1" latinLnBrk="0" hangingPunct="1">
      <a:defRPr kumimoji="1" sz="2400" kern="1200">
        <a:solidFill>
          <a:schemeClr val="tx1"/>
        </a:solidFill>
        <a:latin typeface="Tahoma" pitchFamily="34" charset="0"/>
        <a:ea typeface="宋体" pitchFamily="2" charset="-122"/>
        <a:cs typeface="+mn-cs"/>
      </a:defRPr>
    </a:lvl8pPr>
    <a:lvl9pPr marL="3657600" algn="l" defTabSz="914400" rtl="0" eaLnBrk="1" latinLnBrk="0" hangingPunct="1">
      <a:defRPr kumimoji="1" sz="2400" kern="1200">
        <a:solidFill>
          <a:schemeClr val="tx1"/>
        </a:solidFill>
        <a:latin typeface="Tahoma" pitchFamily="34" charset="0"/>
        <a:ea typeface="宋体"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18" autoAdjust="0"/>
    <p:restoredTop sz="90893" autoAdjust="0"/>
  </p:normalViewPr>
  <p:slideViewPr>
    <p:cSldViewPr>
      <p:cViewPr varScale="1">
        <p:scale>
          <a:sx n="81" d="100"/>
          <a:sy n="81" d="100"/>
        </p:scale>
        <p:origin x="-10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46" d="100"/>
          <a:sy n="46" d="100"/>
        </p:scale>
        <p:origin x="-136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tableStyles" Target="tableStyles.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11.wmf"/><Relationship Id="rId6" Type="http://schemas.openxmlformats.org/officeDocument/2006/relationships/image" Target="../media/image36.wmf"/><Relationship Id="rId5" Type="http://schemas.openxmlformats.org/officeDocument/2006/relationships/image" Target="../media/image35.wmf"/><Relationship Id="rId4" Type="http://schemas.openxmlformats.org/officeDocument/2006/relationships/image" Target="../media/image32.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4.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image" Target="../media/image42.wmf"/><Relationship Id="rId7" Type="http://schemas.openxmlformats.org/officeDocument/2006/relationships/image" Target="../media/image46.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45.wmf"/><Relationship Id="rId5" Type="http://schemas.openxmlformats.org/officeDocument/2006/relationships/image" Target="../media/image44.wmf"/><Relationship Id="rId10" Type="http://schemas.openxmlformats.org/officeDocument/2006/relationships/image" Target="../media/image49.wmf"/><Relationship Id="rId4" Type="http://schemas.openxmlformats.org/officeDocument/2006/relationships/image" Target="../media/image43.wmf"/><Relationship Id="rId9" Type="http://schemas.openxmlformats.org/officeDocument/2006/relationships/image" Target="../media/image48.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6" Type="http://schemas.openxmlformats.org/officeDocument/2006/relationships/image" Target="../media/image55.wmf"/><Relationship Id="rId5" Type="http://schemas.openxmlformats.org/officeDocument/2006/relationships/image" Target="../media/image54.wmf"/><Relationship Id="rId4" Type="http://schemas.openxmlformats.org/officeDocument/2006/relationships/image" Target="../media/image53.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8.wmf"/><Relationship Id="rId7" Type="http://schemas.openxmlformats.org/officeDocument/2006/relationships/image" Target="../media/image61.wmf"/><Relationship Id="rId2" Type="http://schemas.openxmlformats.org/officeDocument/2006/relationships/image" Target="../media/image57.wmf"/><Relationship Id="rId1" Type="http://schemas.openxmlformats.org/officeDocument/2006/relationships/image" Target="../media/image56.wmf"/><Relationship Id="rId6" Type="http://schemas.openxmlformats.org/officeDocument/2006/relationships/image" Target="../media/image60.wmf"/><Relationship Id="rId5" Type="http://schemas.openxmlformats.org/officeDocument/2006/relationships/image" Target="../media/image59.wmf"/><Relationship Id="rId4" Type="http://schemas.openxmlformats.org/officeDocument/2006/relationships/image" Target="../media/image10.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2.wmf"/><Relationship Id="rId7" Type="http://schemas.openxmlformats.org/officeDocument/2006/relationships/image" Target="../media/image66.wmf"/><Relationship Id="rId2" Type="http://schemas.openxmlformats.org/officeDocument/2006/relationships/image" Target="../media/image60.wmf"/><Relationship Id="rId1" Type="http://schemas.openxmlformats.org/officeDocument/2006/relationships/image" Target="../media/image59.wmf"/><Relationship Id="rId6" Type="http://schemas.openxmlformats.org/officeDocument/2006/relationships/image" Target="../media/image65.wmf"/><Relationship Id="rId5" Type="http://schemas.openxmlformats.org/officeDocument/2006/relationships/image" Target="../media/image64.wmf"/><Relationship Id="rId4" Type="http://schemas.openxmlformats.org/officeDocument/2006/relationships/image" Target="../media/image63.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 Id="rId4" Type="http://schemas.openxmlformats.org/officeDocument/2006/relationships/image" Target="../media/image73.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 Id="rId4" Type="http://schemas.openxmlformats.org/officeDocument/2006/relationships/image" Target="../media/image7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8" Type="http://schemas.openxmlformats.org/officeDocument/2006/relationships/image" Target="../media/image85.wmf"/><Relationship Id="rId3" Type="http://schemas.openxmlformats.org/officeDocument/2006/relationships/image" Target="../media/image80.wmf"/><Relationship Id="rId7" Type="http://schemas.openxmlformats.org/officeDocument/2006/relationships/image" Target="../media/image84.wmf"/><Relationship Id="rId2" Type="http://schemas.openxmlformats.org/officeDocument/2006/relationships/image" Target="../media/image79.wmf"/><Relationship Id="rId1" Type="http://schemas.openxmlformats.org/officeDocument/2006/relationships/image" Target="../media/image78.wmf"/><Relationship Id="rId6" Type="http://schemas.openxmlformats.org/officeDocument/2006/relationships/image" Target="../media/image83.wmf"/><Relationship Id="rId5" Type="http://schemas.openxmlformats.org/officeDocument/2006/relationships/image" Target="../media/image82.wmf"/><Relationship Id="rId10" Type="http://schemas.openxmlformats.org/officeDocument/2006/relationships/image" Target="../media/image87.wmf"/><Relationship Id="rId4" Type="http://schemas.openxmlformats.org/officeDocument/2006/relationships/image" Target="../media/image81.wmf"/><Relationship Id="rId9" Type="http://schemas.openxmlformats.org/officeDocument/2006/relationships/image" Target="../media/image86.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89.wmf"/><Relationship Id="rId1" Type="http://schemas.openxmlformats.org/officeDocument/2006/relationships/image" Target="../media/image88.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93.emf"/></Relationships>
</file>

<file path=ppt/drawings/_rels/vmlDrawing24.vml.rels><?xml version="1.0" encoding="UTF-8" standalone="yes"?>
<Relationships xmlns="http://schemas.openxmlformats.org/package/2006/relationships"><Relationship Id="rId8" Type="http://schemas.openxmlformats.org/officeDocument/2006/relationships/image" Target="../media/image101.wmf"/><Relationship Id="rId3" Type="http://schemas.openxmlformats.org/officeDocument/2006/relationships/image" Target="../media/image96.wmf"/><Relationship Id="rId7" Type="http://schemas.openxmlformats.org/officeDocument/2006/relationships/image" Target="../media/image100.wmf"/><Relationship Id="rId2" Type="http://schemas.openxmlformats.org/officeDocument/2006/relationships/image" Target="../media/image95.wmf"/><Relationship Id="rId1" Type="http://schemas.openxmlformats.org/officeDocument/2006/relationships/image" Target="../media/image94.wmf"/><Relationship Id="rId6" Type="http://schemas.openxmlformats.org/officeDocument/2006/relationships/image" Target="../media/image99.wmf"/><Relationship Id="rId5" Type="http://schemas.openxmlformats.org/officeDocument/2006/relationships/image" Target="../media/image98.wmf"/><Relationship Id="rId4" Type="http://schemas.openxmlformats.org/officeDocument/2006/relationships/image" Target="../media/image97.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image" Target="../media/image103.wmf"/><Relationship Id="rId1" Type="http://schemas.openxmlformats.org/officeDocument/2006/relationships/image" Target="../media/image102.wmf"/><Relationship Id="rId5" Type="http://schemas.openxmlformats.org/officeDocument/2006/relationships/image" Target="../media/image106.wmf"/><Relationship Id="rId4" Type="http://schemas.openxmlformats.org/officeDocument/2006/relationships/image" Target="../media/image105.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07.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09.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10.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11.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12.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13.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14.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15.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16.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17.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18.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19.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20.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5" Type="http://schemas.openxmlformats.org/officeDocument/2006/relationships/image" Target="../media/image18.wmf"/><Relationship Id="rId4" Type="http://schemas.openxmlformats.org/officeDocument/2006/relationships/image" Target="../media/image17.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121.emf"/></Relationships>
</file>

<file path=ppt/drawings/_rels/vmlDrawing41.vml.rels><?xml version="1.0" encoding="UTF-8" standalone="yes"?>
<Relationships xmlns="http://schemas.openxmlformats.org/package/2006/relationships"><Relationship Id="rId3" Type="http://schemas.openxmlformats.org/officeDocument/2006/relationships/image" Target="../media/image124.wmf"/><Relationship Id="rId2" Type="http://schemas.openxmlformats.org/officeDocument/2006/relationships/image" Target="../media/image123.wmf"/><Relationship Id="rId1" Type="http://schemas.openxmlformats.org/officeDocument/2006/relationships/image" Target="../media/image122.wmf"/><Relationship Id="rId4" Type="http://schemas.openxmlformats.org/officeDocument/2006/relationships/image" Target="../media/image125.wmf"/></Relationships>
</file>

<file path=ppt/drawings/_rels/vmlDrawing42.vml.rels><?xml version="1.0" encoding="UTF-8" standalone="yes"?>
<Relationships xmlns="http://schemas.openxmlformats.org/package/2006/relationships"><Relationship Id="rId3" Type="http://schemas.openxmlformats.org/officeDocument/2006/relationships/image" Target="../media/image128.wmf"/><Relationship Id="rId2" Type="http://schemas.openxmlformats.org/officeDocument/2006/relationships/image" Target="../media/image127.wmf"/><Relationship Id="rId1" Type="http://schemas.openxmlformats.org/officeDocument/2006/relationships/image" Target="../media/image126.wmf"/><Relationship Id="rId4" Type="http://schemas.openxmlformats.org/officeDocument/2006/relationships/image" Target="../media/image129.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130.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31.emf"/></Relationships>
</file>

<file path=ppt/drawings/_rels/vmlDrawing45.vml.rels><?xml version="1.0" encoding="UTF-8" standalone="yes"?>
<Relationships xmlns="http://schemas.openxmlformats.org/package/2006/relationships"><Relationship Id="rId8" Type="http://schemas.openxmlformats.org/officeDocument/2006/relationships/image" Target="../media/image139.wmf"/><Relationship Id="rId3" Type="http://schemas.openxmlformats.org/officeDocument/2006/relationships/image" Target="../media/image134.wmf"/><Relationship Id="rId7" Type="http://schemas.openxmlformats.org/officeDocument/2006/relationships/image" Target="../media/image138.wmf"/><Relationship Id="rId2" Type="http://schemas.openxmlformats.org/officeDocument/2006/relationships/image" Target="../media/image133.wmf"/><Relationship Id="rId1" Type="http://schemas.openxmlformats.org/officeDocument/2006/relationships/image" Target="../media/image132.wmf"/><Relationship Id="rId6" Type="http://schemas.openxmlformats.org/officeDocument/2006/relationships/image" Target="../media/image137.wmf"/><Relationship Id="rId5" Type="http://schemas.openxmlformats.org/officeDocument/2006/relationships/image" Target="../media/image136.wmf"/><Relationship Id="rId4" Type="http://schemas.openxmlformats.org/officeDocument/2006/relationships/image" Target="../media/image135.wmf"/><Relationship Id="rId9" Type="http://schemas.openxmlformats.org/officeDocument/2006/relationships/image" Target="../media/image140.wmf"/></Relationships>
</file>

<file path=ppt/drawings/_rels/vmlDrawing46.vml.rels><?xml version="1.0" encoding="UTF-8" standalone="yes"?>
<Relationships xmlns="http://schemas.openxmlformats.org/package/2006/relationships"><Relationship Id="rId2" Type="http://schemas.openxmlformats.org/officeDocument/2006/relationships/image" Target="../media/image136.wmf"/><Relationship Id="rId1" Type="http://schemas.openxmlformats.org/officeDocument/2006/relationships/image" Target="../media/image141.wmf"/></Relationships>
</file>

<file path=ppt/drawings/_rels/vmlDrawing47.vml.rels><?xml version="1.0" encoding="UTF-8" standalone="yes"?>
<Relationships xmlns="http://schemas.openxmlformats.org/package/2006/relationships"><Relationship Id="rId3" Type="http://schemas.openxmlformats.org/officeDocument/2006/relationships/image" Target="../media/image143.wmf"/><Relationship Id="rId2" Type="http://schemas.openxmlformats.org/officeDocument/2006/relationships/image" Target="../media/image25.wmf"/><Relationship Id="rId1" Type="http://schemas.openxmlformats.org/officeDocument/2006/relationships/image" Target="../media/image142.w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144.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145.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2.wmf"/></Relationships>
</file>

<file path=ppt/drawings/_rels/vmlDrawing50.vml.rels><?xml version="1.0" encoding="UTF-8" standalone="yes"?>
<Relationships xmlns="http://schemas.openxmlformats.org/package/2006/relationships"><Relationship Id="rId3" Type="http://schemas.openxmlformats.org/officeDocument/2006/relationships/image" Target="../media/image148.wmf"/><Relationship Id="rId2" Type="http://schemas.openxmlformats.org/officeDocument/2006/relationships/image" Target="../media/image147.wmf"/><Relationship Id="rId1" Type="http://schemas.openxmlformats.org/officeDocument/2006/relationships/image" Target="../media/image146.wmf"/><Relationship Id="rId4" Type="http://schemas.openxmlformats.org/officeDocument/2006/relationships/image" Target="../media/image149.w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50.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51.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52.emf"/></Relationships>
</file>

<file path=ppt/drawings/_rels/vmlDrawing54.vml.rels><?xml version="1.0" encoding="UTF-8" standalone="yes"?>
<Relationships xmlns="http://schemas.openxmlformats.org/package/2006/relationships"><Relationship Id="rId3" Type="http://schemas.openxmlformats.org/officeDocument/2006/relationships/image" Target="../media/image155.wmf"/><Relationship Id="rId2" Type="http://schemas.openxmlformats.org/officeDocument/2006/relationships/image" Target="../media/image154.wmf"/><Relationship Id="rId1" Type="http://schemas.openxmlformats.org/officeDocument/2006/relationships/image" Target="../media/image153.wmf"/><Relationship Id="rId6" Type="http://schemas.openxmlformats.org/officeDocument/2006/relationships/image" Target="../media/image158.wmf"/><Relationship Id="rId5" Type="http://schemas.openxmlformats.org/officeDocument/2006/relationships/image" Target="../media/image157.wmf"/><Relationship Id="rId4" Type="http://schemas.openxmlformats.org/officeDocument/2006/relationships/image" Target="../media/image156.wmf"/></Relationships>
</file>

<file path=ppt/drawings/_rels/vmlDrawing55.vml.rels><?xml version="1.0" encoding="UTF-8" standalone="yes"?>
<Relationships xmlns="http://schemas.openxmlformats.org/package/2006/relationships"><Relationship Id="rId3" Type="http://schemas.openxmlformats.org/officeDocument/2006/relationships/image" Target="../media/image161.wmf"/><Relationship Id="rId2" Type="http://schemas.openxmlformats.org/officeDocument/2006/relationships/image" Target="../media/image160.wmf"/><Relationship Id="rId1" Type="http://schemas.openxmlformats.org/officeDocument/2006/relationships/image" Target="../media/image159.wmf"/></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164.wmf"/><Relationship Id="rId1" Type="http://schemas.openxmlformats.org/officeDocument/2006/relationships/image" Target="../media/image163.w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165.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166.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68.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24.w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169.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170.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171.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172.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173.emf"/></Relationships>
</file>

<file path=ppt/drawings/_rels/vmlDrawing65.vml.rels><?xml version="1.0" encoding="UTF-8" standalone="yes"?>
<Relationships xmlns="http://schemas.openxmlformats.org/package/2006/relationships"><Relationship Id="rId3" Type="http://schemas.openxmlformats.org/officeDocument/2006/relationships/image" Target="../media/image175.wmf"/><Relationship Id="rId2" Type="http://schemas.openxmlformats.org/officeDocument/2006/relationships/image" Target="../media/image174.wmf"/><Relationship Id="rId1" Type="http://schemas.openxmlformats.org/officeDocument/2006/relationships/image" Target="../media/image141.wmf"/></Relationships>
</file>

<file path=ppt/drawings/_rels/vmlDrawing66.vml.rels><?xml version="1.0" encoding="UTF-8" standalone="yes"?>
<Relationships xmlns="http://schemas.openxmlformats.org/package/2006/relationships"><Relationship Id="rId3" Type="http://schemas.openxmlformats.org/officeDocument/2006/relationships/image" Target="../media/image178.wmf"/><Relationship Id="rId2" Type="http://schemas.openxmlformats.org/officeDocument/2006/relationships/image" Target="../media/image177.wmf"/><Relationship Id="rId1" Type="http://schemas.openxmlformats.org/officeDocument/2006/relationships/image" Target="../media/image176.wmf"/><Relationship Id="rId5" Type="http://schemas.openxmlformats.org/officeDocument/2006/relationships/image" Target="../media/image134.wmf"/><Relationship Id="rId4" Type="http://schemas.openxmlformats.org/officeDocument/2006/relationships/image" Target="../media/image179.w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180.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181.emf"/></Relationships>
</file>

<file path=ppt/drawings/_rels/vmlDrawing69.vml.rels><?xml version="1.0" encoding="UTF-8" standalone="yes"?>
<Relationships xmlns="http://schemas.openxmlformats.org/package/2006/relationships"><Relationship Id="rId3" Type="http://schemas.openxmlformats.org/officeDocument/2006/relationships/image" Target="../media/image184.wmf"/><Relationship Id="rId2" Type="http://schemas.openxmlformats.org/officeDocument/2006/relationships/image" Target="../media/image183.wmf"/><Relationship Id="rId1" Type="http://schemas.openxmlformats.org/officeDocument/2006/relationships/image" Target="../media/image18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70.vml.rels><?xml version="1.0" encoding="UTF-8" standalone="yes"?>
<Relationships xmlns="http://schemas.openxmlformats.org/package/2006/relationships"><Relationship Id="rId3" Type="http://schemas.openxmlformats.org/officeDocument/2006/relationships/image" Target="../media/image187.emf"/><Relationship Id="rId2" Type="http://schemas.openxmlformats.org/officeDocument/2006/relationships/image" Target="../media/image186.wmf"/><Relationship Id="rId1" Type="http://schemas.openxmlformats.org/officeDocument/2006/relationships/image" Target="../media/image185.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8.wmf"/><Relationship Id="rId1" Type="http://schemas.openxmlformats.org/officeDocument/2006/relationships/image" Target="../media/image27.wmf"/><Relationship Id="rId4"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ltLang="zh-CN"/>
          </a:p>
        </p:txBody>
      </p:sp>
      <p:sp>
        <p:nvSpPr>
          <p:cNvPr id="2867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ltLang="zh-CN"/>
          </a:p>
        </p:txBody>
      </p:sp>
      <p:sp>
        <p:nvSpPr>
          <p:cNvPr id="2867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zh-CN" altLang="zh-CN"/>
          </a:p>
        </p:txBody>
      </p:sp>
      <p:sp>
        <p:nvSpPr>
          <p:cNvPr id="2867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0ABF4898-DB62-4066-AA6C-4A079939DA18}" type="slidenum">
              <a:rPr lang="en-US" altLang="zh-CN"/>
              <a:pPr/>
              <a:t>‹#›</a:t>
            </a:fld>
            <a:endParaRPr lang="en-US" altLang="zh-CN"/>
          </a:p>
        </p:txBody>
      </p:sp>
    </p:spTree>
    <p:extLst>
      <p:ext uri="{BB962C8B-B14F-4D97-AF65-F5344CB8AC3E}">
        <p14:creationId xmlns:p14="http://schemas.microsoft.com/office/powerpoint/2010/main" val="1257488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latinLnBrk="1">
              <a:defRPr sz="1200">
                <a:latin typeface="Times New Roman" pitchFamily="18" charset="0"/>
              </a:defRPr>
            </a:lvl1pPr>
          </a:lstStyle>
          <a:p>
            <a:endParaRPr lang="en-US" altLang="zh-CN"/>
          </a:p>
        </p:txBody>
      </p:sp>
      <p:sp>
        <p:nvSpPr>
          <p:cNvPr id="276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latinLnBrk="1">
              <a:defRPr sz="1200">
                <a:latin typeface="Times New Roman" pitchFamily="18" charset="0"/>
              </a:defRPr>
            </a:lvl1pPr>
          </a:lstStyle>
          <a:p>
            <a:endParaRPr lang="en-US" altLang="zh-CN"/>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76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76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latinLnBrk="1">
              <a:defRPr sz="1200">
                <a:latin typeface="Times New Roman" pitchFamily="18" charset="0"/>
              </a:defRPr>
            </a:lvl1pPr>
          </a:lstStyle>
          <a:p>
            <a:endParaRPr lang="en-US" altLang="zh-CN"/>
          </a:p>
        </p:txBody>
      </p:sp>
      <p:sp>
        <p:nvSpPr>
          <p:cNvPr id="276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latinLnBrk="1">
              <a:defRPr sz="1200">
                <a:latin typeface="Times New Roman" pitchFamily="18" charset="0"/>
              </a:defRPr>
            </a:lvl1pPr>
          </a:lstStyle>
          <a:p>
            <a:fld id="{1153851C-0D91-43AB-A28E-D88BCBCE5B45}" type="slidenum">
              <a:rPr lang="en-US" altLang="zh-CN"/>
              <a:pPr/>
              <a:t>‹#›</a:t>
            </a:fld>
            <a:endParaRPr lang="en-US" altLang="zh-CN"/>
          </a:p>
        </p:txBody>
      </p:sp>
    </p:spTree>
    <p:extLst>
      <p:ext uri="{BB962C8B-B14F-4D97-AF65-F5344CB8AC3E}">
        <p14:creationId xmlns:p14="http://schemas.microsoft.com/office/powerpoint/2010/main" val="156973652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2438400"/>
            <a:ext cx="9009063" cy="1052513"/>
            <a:chOff x="0" y="1536"/>
            <a:chExt cx="5675" cy="663"/>
          </a:xfrm>
        </p:grpSpPr>
        <p:grpSp>
          <p:nvGrpSpPr>
            <p:cNvPr id="30723" name="Group 3"/>
            <p:cNvGrpSpPr>
              <a:grpSpLocks/>
            </p:cNvGrpSpPr>
            <p:nvPr/>
          </p:nvGrpSpPr>
          <p:grpSpPr bwMode="auto">
            <a:xfrm>
              <a:off x="183" y="1604"/>
              <a:ext cx="448" cy="299"/>
              <a:chOff x="720" y="336"/>
              <a:chExt cx="624" cy="432"/>
            </a:xfrm>
          </p:grpSpPr>
          <p:sp>
            <p:nvSpPr>
              <p:cNvPr id="30724"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zh-CN" altLang="en-US"/>
              </a:p>
            </p:txBody>
          </p:sp>
          <p:sp>
            <p:nvSpPr>
              <p:cNvPr id="30725"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zh-CN" altLang="en-US"/>
              </a:p>
            </p:txBody>
          </p:sp>
        </p:grpSp>
        <p:grpSp>
          <p:nvGrpSpPr>
            <p:cNvPr id="30726" name="Group 6"/>
            <p:cNvGrpSpPr>
              <a:grpSpLocks/>
            </p:cNvGrpSpPr>
            <p:nvPr/>
          </p:nvGrpSpPr>
          <p:grpSpPr bwMode="auto">
            <a:xfrm>
              <a:off x="261" y="1870"/>
              <a:ext cx="465" cy="299"/>
              <a:chOff x="912" y="2640"/>
              <a:chExt cx="672" cy="432"/>
            </a:xfrm>
          </p:grpSpPr>
          <p:sp>
            <p:nvSpPr>
              <p:cNvPr id="30727"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zh-CN" altLang="en-US"/>
              </a:p>
            </p:txBody>
          </p:sp>
          <p:sp>
            <p:nvSpPr>
              <p:cNvPr id="30728"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zh-CN" altLang="en-US"/>
              </a:p>
            </p:txBody>
          </p:sp>
        </p:grpSp>
        <p:sp>
          <p:nvSpPr>
            <p:cNvPr id="30729"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zh-CN" altLang="en-US"/>
            </a:p>
          </p:txBody>
        </p:sp>
        <p:sp>
          <p:nvSpPr>
            <p:cNvPr id="30730"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zh-CN" altLang="en-US"/>
            </a:p>
          </p:txBody>
        </p:sp>
        <p:sp>
          <p:nvSpPr>
            <p:cNvPr id="30731"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zh-CN" altLang="en-US"/>
            </a:p>
          </p:txBody>
        </p:sp>
      </p:grpSp>
      <p:sp>
        <p:nvSpPr>
          <p:cNvPr id="30732" name="Rectangle 12"/>
          <p:cNvSpPr>
            <a:spLocks noGrp="1" noChangeArrowheads="1"/>
          </p:cNvSpPr>
          <p:nvPr>
            <p:ph type="ctrTitle"/>
          </p:nvPr>
        </p:nvSpPr>
        <p:spPr>
          <a:xfrm>
            <a:off x="990600" y="1828800"/>
            <a:ext cx="7772400" cy="1143000"/>
          </a:xfrm>
        </p:spPr>
        <p:txBody>
          <a:bodyPr/>
          <a:lstStyle>
            <a:lvl1pPr>
              <a:defRPr/>
            </a:lvl1pPr>
          </a:lstStyle>
          <a:p>
            <a:r>
              <a:rPr lang="zh-CN" altLang="en-US"/>
              <a:t>单击此处编辑母版标题样式</a:t>
            </a:r>
          </a:p>
        </p:txBody>
      </p:sp>
      <p:sp>
        <p:nvSpPr>
          <p:cNvPr id="3073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zh-CN" altLang="en-US"/>
              <a:t>单击此处编辑母版副标题样式</a:t>
            </a:r>
          </a:p>
        </p:txBody>
      </p:sp>
      <p:sp>
        <p:nvSpPr>
          <p:cNvPr id="30734"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fld id="{CADC0BE2-782D-4C81-A95A-7BE44B1F7380}" type="datetime1">
              <a:rPr lang="zh-CN" altLang="en-US"/>
              <a:pPr/>
              <a:t>2018/3/30</a:t>
            </a:fld>
            <a:endParaRPr lang="en-US" altLang="zh-CN"/>
          </a:p>
        </p:txBody>
      </p:sp>
      <p:sp>
        <p:nvSpPr>
          <p:cNvPr id="30735"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altLang="zh-CN"/>
          </a:p>
        </p:txBody>
      </p:sp>
      <p:sp>
        <p:nvSpPr>
          <p:cNvPr id="30736"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01EF29BC-34F3-428F-BF66-CE58439CFA6B}" type="slidenum">
              <a:rPr lang="en-US" altLang="zh-CN"/>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166F4D91-0F8C-44A2-8E4F-E2E7C0FDB28D}" type="datetime1">
              <a:rPr lang="zh-CN" altLang="en-US"/>
              <a:pPr/>
              <a:t>2018/3/30</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AFCACA9D-463F-4CC1-AE30-02934A9B89A3}" type="slidenum">
              <a:rPr lang="en-US" altLang="zh-CN"/>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617538"/>
            <a:ext cx="1951038" cy="5514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50938" y="617538"/>
            <a:ext cx="5700712" cy="55149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8335B67-D59C-4FD4-B7A7-77B6E7C0ECC0}" type="datetime1">
              <a:rPr lang="zh-CN" altLang="en-US"/>
              <a:pPr/>
              <a:t>2018/3/30</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960F4B79-4DB7-4ED2-852F-FF59DC5E2477}" type="slidenum">
              <a:rPr lang="en-US" altLang="zh-CN"/>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ADC0BE2-782D-4C81-A95A-7BE44B1F7380}" type="datetime1">
              <a:rPr lang="zh-CN" altLang="en-US" smtClean="0"/>
              <a:pPr/>
              <a:t>2018/3/30</a:t>
            </a:fld>
            <a:endParaRPr lang="en-US" altLang="zh-CN"/>
          </a:p>
        </p:txBody>
      </p:sp>
      <p:sp>
        <p:nvSpPr>
          <p:cNvPr id="5" name="页脚占位符 4"/>
          <p:cNvSpPr>
            <a:spLocks noGrp="1"/>
          </p:cNvSpPr>
          <p:nvPr>
            <p:ph type="ftr" sz="quarter" idx="11"/>
          </p:nvPr>
        </p:nvSpPr>
        <p:spPr/>
        <p:txBody>
          <a:bodyPr/>
          <a:lstStyle/>
          <a:p>
            <a:endParaRPr lang="en-US" altLang="zh-CN"/>
          </a:p>
        </p:txBody>
      </p:sp>
      <p:sp>
        <p:nvSpPr>
          <p:cNvPr id="6" name="灯片编号占位符 5"/>
          <p:cNvSpPr>
            <a:spLocks noGrp="1"/>
          </p:cNvSpPr>
          <p:nvPr>
            <p:ph type="sldNum" sz="quarter" idx="12"/>
          </p:nvPr>
        </p:nvSpPr>
        <p:spPr/>
        <p:txBody>
          <a:bodyPr/>
          <a:lstStyle/>
          <a:p>
            <a:fld id="{01EF29BC-34F3-428F-BF66-CE58439CFA6B}" type="slidenum">
              <a:rPr lang="en-US" altLang="zh-CN" smtClean="0"/>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页脚占位符 4"/>
          <p:cNvSpPr>
            <a:spLocks noGrp="1"/>
          </p:cNvSpPr>
          <p:nvPr>
            <p:ph type="ftr" sz="quarter" idx="11"/>
          </p:nvPr>
        </p:nvSpPr>
        <p:spPr/>
        <p:txBody>
          <a:bodyPr/>
          <a:lstStyle/>
          <a:p>
            <a:endParaRPr lang="en-US" altLang="zh-CN"/>
          </a:p>
        </p:txBody>
      </p:sp>
      <p:sp>
        <p:nvSpPr>
          <p:cNvPr id="6" name="灯片编号占位符 5"/>
          <p:cNvSpPr>
            <a:spLocks noGrp="1"/>
          </p:cNvSpPr>
          <p:nvPr>
            <p:ph type="sldNum" sz="quarter" idx="12"/>
          </p:nvPr>
        </p:nvSpPr>
        <p:spPr/>
        <p:txBody>
          <a:bodyPr/>
          <a:lstStyle/>
          <a:p>
            <a:fld id="{5D37605C-A0D1-47D3-80E9-B1AE730F4167}" type="slidenum">
              <a:rPr lang="en-US" altLang="zh-CN" smtClean="0"/>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5136F61-B049-4322-8BA1-69D49CE7CEF4}" type="datetime1">
              <a:rPr lang="zh-CN" altLang="en-US" smtClean="0"/>
              <a:pPr/>
              <a:t>2018/3/30</a:t>
            </a:fld>
            <a:endParaRPr lang="en-US" altLang="zh-CN"/>
          </a:p>
        </p:txBody>
      </p:sp>
      <p:sp>
        <p:nvSpPr>
          <p:cNvPr id="5" name="页脚占位符 4"/>
          <p:cNvSpPr>
            <a:spLocks noGrp="1"/>
          </p:cNvSpPr>
          <p:nvPr>
            <p:ph type="ftr" sz="quarter" idx="11"/>
          </p:nvPr>
        </p:nvSpPr>
        <p:spPr/>
        <p:txBody>
          <a:bodyPr/>
          <a:lstStyle/>
          <a:p>
            <a:endParaRPr lang="en-US" altLang="zh-CN"/>
          </a:p>
        </p:txBody>
      </p:sp>
      <p:sp>
        <p:nvSpPr>
          <p:cNvPr id="6" name="灯片编号占位符 5"/>
          <p:cNvSpPr>
            <a:spLocks noGrp="1"/>
          </p:cNvSpPr>
          <p:nvPr>
            <p:ph type="sldNum" sz="quarter" idx="12"/>
          </p:nvPr>
        </p:nvSpPr>
        <p:spPr/>
        <p:txBody>
          <a:bodyPr/>
          <a:lstStyle/>
          <a:p>
            <a:fld id="{1F62AF60-6F3A-47E3-AF95-929622F4192B}" type="slidenum">
              <a:rPr lang="en-US" altLang="zh-CN" smtClean="0"/>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2ABA4D5-4ACA-4642-8B10-96FCE8F3B43E}" type="datetime1">
              <a:rPr lang="zh-CN" altLang="en-US" smtClean="0"/>
              <a:pPr/>
              <a:t>2018/3/30</a:t>
            </a:fld>
            <a:endParaRPr lang="en-US" altLang="zh-CN"/>
          </a:p>
        </p:txBody>
      </p:sp>
      <p:sp>
        <p:nvSpPr>
          <p:cNvPr id="6" name="页脚占位符 5"/>
          <p:cNvSpPr>
            <a:spLocks noGrp="1"/>
          </p:cNvSpPr>
          <p:nvPr>
            <p:ph type="ftr" sz="quarter" idx="11"/>
          </p:nvPr>
        </p:nvSpPr>
        <p:spPr/>
        <p:txBody>
          <a:bodyPr/>
          <a:lstStyle/>
          <a:p>
            <a:endParaRPr lang="en-US" altLang="zh-CN"/>
          </a:p>
        </p:txBody>
      </p:sp>
      <p:sp>
        <p:nvSpPr>
          <p:cNvPr id="7" name="灯片编号占位符 6"/>
          <p:cNvSpPr>
            <a:spLocks noGrp="1"/>
          </p:cNvSpPr>
          <p:nvPr>
            <p:ph type="sldNum" sz="quarter" idx="12"/>
          </p:nvPr>
        </p:nvSpPr>
        <p:spPr/>
        <p:txBody>
          <a:bodyPr/>
          <a:lstStyle/>
          <a:p>
            <a:fld id="{B83A4D85-7334-47B2-ADF6-01DA33A4DACB}" type="slidenum">
              <a:rPr lang="en-US" altLang="zh-CN" smtClean="0"/>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A6D9F18-8423-451C-9B31-86A3265DD405}" type="datetime1">
              <a:rPr lang="zh-CN" altLang="en-US" smtClean="0"/>
              <a:pPr/>
              <a:t>2018/3/30</a:t>
            </a:fld>
            <a:endParaRPr lang="en-US" altLang="zh-CN"/>
          </a:p>
        </p:txBody>
      </p:sp>
      <p:sp>
        <p:nvSpPr>
          <p:cNvPr id="8" name="页脚占位符 7"/>
          <p:cNvSpPr>
            <a:spLocks noGrp="1"/>
          </p:cNvSpPr>
          <p:nvPr>
            <p:ph type="ftr" sz="quarter" idx="11"/>
          </p:nvPr>
        </p:nvSpPr>
        <p:spPr/>
        <p:txBody>
          <a:bodyPr/>
          <a:lstStyle/>
          <a:p>
            <a:endParaRPr lang="en-US" altLang="zh-CN"/>
          </a:p>
        </p:txBody>
      </p:sp>
      <p:sp>
        <p:nvSpPr>
          <p:cNvPr id="9" name="灯片编号占位符 8"/>
          <p:cNvSpPr>
            <a:spLocks noGrp="1"/>
          </p:cNvSpPr>
          <p:nvPr>
            <p:ph type="sldNum" sz="quarter" idx="12"/>
          </p:nvPr>
        </p:nvSpPr>
        <p:spPr/>
        <p:txBody>
          <a:bodyPr/>
          <a:lstStyle/>
          <a:p>
            <a:fld id="{F6624C4D-AEDF-42E4-B441-D9D5E5E0B871}" type="slidenum">
              <a:rPr lang="en-US" altLang="zh-CN" smtClean="0"/>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DE8EE8E-6241-45D6-85A8-5629D0D9C771}" type="datetime1">
              <a:rPr lang="zh-CN" altLang="en-US" smtClean="0"/>
              <a:pPr/>
              <a:t>2018/3/30</a:t>
            </a:fld>
            <a:endParaRPr lang="en-US" altLang="zh-CN"/>
          </a:p>
        </p:txBody>
      </p:sp>
      <p:sp>
        <p:nvSpPr>
          <p:cNvPr id="4" name="页脚占位符 3"/>
          <p:cNvSpPr>
            <a:spLocks noGrp="1"/>
          </p:cNvSpPr>
          <p:nvPr>
            <p:ph type="ftr" sz="quarter" idx="11"/>
          </p:nvPr>
        </p:nvSpPr>
        <p:spPr/>
        <p:txBody>
          <a:bodyPr/>
          <a:lstStyle/>
          <a:p>
            <a:endParaRPr lang="en-US" altLang="zh-CN"/>
          </a:p>
        </p:txBody>
      </p:sp>
      <p:sp>
        <p:nvSpPr>
          <p:cNvPr id="5" name="灯片编号占位符 4"/>
          <p:cNvSpPr>
            <a:spLocks noGrp="1"/>
          </p:cNvSpPr>
          <p:nvPr>
            <p:ph type="sldNum" sz="quarter" idx="12"/>
          </p:nvPr>
        </p:nvSpPr>
        <p:spPr/>
        <p:txBody>
          <a:bodyPr/>
          <a:lstStyle/>
          <a:p>
            <a:fld id="{08865261-448A-4BB2-B5E9-06F1DD886D94}" type="slidenum">
              <a:rPr lang="en-US" altLang="zh-CN" smtClean="0"/>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7282218-C5A2-4E67-84D0-346D127CEA73}" type="datetime1">
              <a:rPr lang="zh-CN" altLang="en-US" smtClean="0"/>
              <a:pPr/>
              <a:t>2018/3/30</a:t>
            </a:fld>
            <a:endParaRPr lang="en-US" altLang="zh-CN"/>
          </a:p>
        </p:txBody>
      </p:sp>
      <p:sp>
        <p:nvSpPr>
          <p:cNvPr id="3" name="页脚占位符 2"/>
          <p:cNvSpPr>
            <a:spLocks noGrp="1"/>
          </p:cNvSpPr>
          <p:nvPr>
            <p:ph type="ftr" sz="quarter" idx="11"/>
          </p:nvPr>
        </p:nvSpPr>
        <p:spPr/>
        <p:txBody>
          <a:bodyPr/>
          <a:lstStyle/>
          <a:p>
            <a:endParaRPr lang="en-US" altLang="zh-CN"/>
          </a:p>
        </p:txBody>
      </p:sp>
      <p:sp>
        <p:nvSpPr>
          <p:cNvPr id="4" name="灯片编号占位符 3"/>
          <p:cNvSpPr>
            <a:spLocks noGrp="1"/>
          </p:cNvSpPr>
          <p:nvPr>
            <p:ph type="sldNum" sz="quarter" idx="12"/>
          </p:nvPr>
        </p:nvSpPr>
        <p:spPr/>
        <p:txBody>
          <a:bodyPr/>
          <a:lstStyle/>
          <a:p>
            <a:fld id="{01E95506-AD08-495E-92AF-D882550D91C4}" type="slidenum">
              <a:rPr lang="en-US" altLang="zh-CN" smtClean="0"/>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4FC07BE-DCD2-41CC-8122-E1AFA2D54BAA}" type="datetime1">
              <a:rPr lang="zh-CN" altLang="en-US" smtClean="0"/>
              <a:pPr/>
              <a:t>2018/3/30</a:t>
            </a:fld>
            <a:endParaRPr lang="en-US" altLang="zh-CN"/>
          </a:p>
        </p:txBody>
      </p:sp>
      <p:sp>
        <p:nvSpPr>
          <p:cNvPr id="6" name="页脚占位符 5"/>
          <p:cNvSpPr>
            <a:spLocks noGrp="1"/>
          </p:cNvSpPr>
          <p:nvPr>
            <p:ph type="ftr" sz="quarter" idx="11"/>
          </p:nvPr>
        </p:nvSpPr>
        <p:spPr/>
        <p:txBody>
          <a:bodyPr/>
          <a:lstStyle/>
          <a:p>
            <a:endParaRPr lang="en-US" altLang="zh-CN"/>
          </a:p>
        </p:txBody>
      </p:sp>
      <p:sp>
        <p:nvSpPr>
          <p:cNvPr id="7" name="灯片编号占位符 6"/>
          <p:cNvSpPr>
            <a:spLocks noGrp="1"/>
          </p:cNvSpPr>
          <p:nvPr>
            <p:ph type="sldNum" sz="quarter" idx="12"/>
          </p:nvPr>
        </p:nvSpPr>
        <p:spPr/>
        <p:txBody>
          <a:bodyPr/>
          <a:lstStyle/>
          <a:p>
            <a:fld id="{9B12FCD5-B7AE-4861-AF71-E683CDCE89A8}" type="slidenum">
              <a:rPr lang="en-US" altLang="zh-CN" smtClean="0"/>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B387CC85-C870-4823-9BBF-683715C1E76F}" type="datetime1">
              <a:rPr lang="zh-CN" altLang="en-US"/>
              <a:pPr/>
              <a:t>2018/3/30</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D37605C-A0D1-47D3-80E9-B1AE730F4167}" type="slidenum">
              <a:rPr lang="en-US" altLang="zh-CN"/>
              <a:pPr/>
              <a:t>‹#›</a:t>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CEFAB57-5407-433E-869C-CC4113652553}" type="datetime1">
              <a:rPr lang="zh-CN" altLang="en-US" smtClean="0"/>
              <a:pPr/>
              <a:t>2018/3/30</a:t>
            </a:fld>
            <a:endParaRPr lang="en-US" altLang="zh-CN"/>
          </a:p>
        </p:txBody>
      </p:sp>
      <p:sp>
        <p:nvSpPr>
          <p:cNvPr id="6" name="页脚占位符 5"/>
          <p:cNvSpPr>
            <a:spLocks noGrp="1"/>
          </p:cNvSpPr>
          <p:nvPr>
            <p:ph type="ftr" sz="quarter" idx="11"/>
          </p:nvPr>
        </p:nvSpPr>
        <p:spPr/>
        <p:txBody>
          <a:bodyPr/>
          <a:lstStyle/>
          <a:p>
            <a:endParaRPr lang="en-US" altLang="zh-CN"/>
          </a:p>
        </p:txBody>
      </p:sp>
      <p:sp>
        <p:nvSpPr>
          <p:cNvPr id="7" name="灯片编号占位符 6"/>
          <p:cNvSpPr>
            <a:spLocks noGrp="1"/>
          </p:cNvSpPr>
          <p:nvPr>
            <p:ph type="sldNum" sz="quarter" idx="12"/>
          </p:nvPr>
        </p:nvSpPr>
        <p:spPr/>
        <p:txBody>
          <a:bodyPr/>
          <a:lstStyle/>
          <a:p>
            <a:fld id="{538869B2-C279-4687-AD25-25F169D50E44}" type="slidenum">
              <a:rPr lang="en-US" altLang="zh-CN" smtClean="0"/>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66F4D91-0F8C-44A2-8E4F-E2E7C0FDB28D}" type="datetime1">
              <a:rPr lang="zh-CN" altLang="en-US" smtClean="0"/>
              <a:pPr/>
              <a:t>2018/3/30</a:t>
            </a:fld>
            <a:endParaRPr lang="en-US" altLang="zh-CN"/>
          </a:p>
        </p:txBody>
      </p:sp>
      <p:sp>
        <p:nvSpPr>
          <p:cNvPr id="5" name="页脚占位符 4"/>
          <p:cNvSpPr>
            <a:spLocks noGrp="1"/>
          </p:cNvSpPr>
          <p:nvPr>
            <p:ph type="ftr" sz="quarter" idx="11"/>
          </p:nvPr>
        </p:nvSpPr>
        <p:spPr/>
        <p:txBody>
          <a:bodyPr/>
          <a:lstStyle/>
          <a:p>
            <a:endParaRPr lang="en-US" altLang="zh-CN"/>
          </a:p>
        </p:txBody>
      </p:sp>
      <p:sp>
        <p:nvSpPr>
          <p:cNvPr id="6" name="灯片编号占位符 5"/>
          <p:cNvSpPr>
            <a:spLocks noGrp="1"/>
          </p:cNvSpPr>
          <p:nvPr>
            <p:ph type="sldNum" sz="quarter" idx="12"/>
          </p:nvPr>
        </p:nvSpPr>
        <p:spPr/>
        <p:txBody>
          <a:bodyPr/>
          <a:lstStyle/>
          <a:p>
            <a:fld id="{AFCACA9D-463F-4CC1-AE30-02934A9B89A3}" type="slidenum">
              <a:rPr lang="en-US" altLang="zh-CN" smtClean="0"/>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335B67-D59C-4FD4-B7A7-77B6E7C0ECC0}" type="datetime1">
              <a:rPr lang="zh-CN" altLang="en-US" smtClean="0"/>
              <a:pPr/>
              <a:t>2018/3/30</a:t>
            </a:fld>
            <a:endParaRPr lang="en-US" altLang="zh-CN"/>
          </a:p>
        </p:txBody>
      </p:sp>
      <p:sp>
        <p:nvSpPr>
          <p:cNvPr id="5" name="页脚占位符 4"/>
          <p:cNvSpPr>
            <a:spLocks noGrp="1"/>
          </p:cNvSpPr>
          <p:nvPr>
            <p:ph type="ftr" sz="quarter" idx="11"/>
          </p:nvPr>
        </p:nvSpPr>
        <p:spPr/>
        <p:txBody>
          <a:bodyPr/>
          <a:lstStyle/>
          <a:p>
            <a:endParaRPr lang="en-US" altLang="zh-CN"/>
          </a:p>
        </p:txBody>
      </p:sp>
      <p:sp>
        <p:nvSpPr>
          <p:cNvPr id="6" name="灯片编号占位符 5"/>
          <p:cNvSpPr>
            <a:spLocks noGrp="1"/>
          </p:cNvSpPr>
          <p:nvPr>
            <p:ph type="sldNum" sz="quarter" idx="12"/>
          </p:nvPr>
        </p:nvSpPr>
        <p:spPr/>
        <p:txBody>
          <a:bodyPr/>
          <a:lstStyle/>
          <a:p>
            <a:fld id="{960F4B79-4DB7-4ED2-852F-FF59DC5E2477}" type="slidenum">
              <a:rPr lang="en-US" altLang="zh-CN" smtClean="0"/>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A5136F61-B049-4322-8BA1-69D49CE7CEF4}" type="datetime1">
              <a:rPr lang="zh-CN" altLang="en-US"/>
              <a:pPr/>
              <a:t>2018/3/30</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F62AF60-6F3A-47E3-AF95-929622F4192B}" type="slidenum">
              <a:rPr lang="en-US" altLang="zh-CN"/>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B2ABA4D5-4ACA-4642-8B10-96FCE8F3B43E}" type="datetime1">
              <a:rPr lang="zh-CN" altLang="en-US"/>
              <a:pPr/>
              <a:t>2018/3/30</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B83A4D85-7334-47B2-ADF6-01DA33A4DACB}" type="slidenum">
              <a:rPr lang="en-US" altLang="zh-CN"/>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AA6D9F18-8423-451C-9B31-86A3265DD405}" type="datetime1">
              <a:rPr lang="zh-CN" altLang="en-US"/>
              <a:pPr/>
              <a:t>2018/3/30</a:t>
            </a:fld>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F6624C4D-AEDF-42E4-B441-D9D5E5E0B871}" type="slidenum">
              <a:rPr lang="en-US" altLang="zh-CN"/>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BDE8EE8E-6241-45D6-85A8-5629D0D9C771}" type="datetime1">
              <a:rPr lang="zh-CN" altLang="en-US"/>
              <a:pPr/>
              <a:t>2018/3/30</a:t>
            </a:fld>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08865261-448A-4BB2-B5E9-06F1DD886D94}" type="slidenum">
              <a:rPr lang="en-US" altLang="zh-CN"/>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17282218-C5A2-4E67-84D0-346D127CEA73}" type="datetime1">
              <a:rPr lang="zh-CN" altLang="en-US"/>
              <a:pPr/>
              <a:t>2018/3/30</a:t>
            </a:fld>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01E95506-AD08-495E-92AF-D882550D91C4}" type="slidenum">
              <a:rPr lang="en-US" altLang="zh-CN"/>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04FC07BE-DCD2-41CC-8122-E1AFA2D54BAA}" type="datetime1">
              <a:rPr lang="zh-CN" altLang="en-US"/>
              <a:pPr/>
              <a:t>2018/3/30</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9B12FCD5-B7AE-4861-AF71-E683CDCE89A8}" type="slidenum">
              <a:rPr lang="en-US" altLang="zh-CN"/>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7CEFAB57-5407-433E-869C-CC4113652553}" type="datetime1">
              <a:rPr lang="zh-CN" altLang="en-US"/>
              <a:pPr/>
              <a:t>2018/3/30</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38869B2-C279-4687-AD25-25F169D50E44}" type="slidenum">
              <a:rPr lang="en-US" altLang="zh-CN"/>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lang="zh-CN" altLang="zh-CN"/>
          </a:p>
        </p:txBody>
      </p:sp>
      <p:sp>
        <p:nvSpPr>
          <p:cNvPr id="2969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lang="zh-CN" altLang="zh-CN"/>
          </a:p>
        </p:txBody>
      </p:sp>
      <p:sp>
        <p:nvSpPr>
          <p:cNvPr id="2970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lang="zh-CN" altLang="zh-CN"/>
          </a:p>
        </p:txBody>
      </p:sp>
      <p:sp>
        <p:nvSpPr>
          <p:cNvPr id="2970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zh-CN" altLang="zh-CN"/>
          </a:p>
        </p:txBody>
      </p:sp>
      <p:sp>
        <p:nvSpPr>
          <p:cNvPr id="2970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lang="zh-CN" altLang="zh-CN"/>
          </a:p>
        </p:txBody>
      </p:sp>
      <p:sp>
        <p:nvSpPr>
          <p:cNvPr id="2970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lang="zh-CN" altLang="zh-CN"/>
          </a:p>
        </p:txBody>
      </p:sp>
      <p:sp>
        <p:nvSpPr>
          <p:cNvPr id="2970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lang="zh-CN" altLang="zh-CN"/>
          </a:p>
        </p:txBody>
      </p:sp>
      <p:sp>
        <p:nvSpPr>
          <p:cNvPr id="29705" name="Rectangle 9"/>
          <p:cNvSpPr>
            <a:spLocks noGrp="1" noChangeArrowheads="1"/>
          </p:cNvSpPr>
          <p:nvPr>
            <p:ph type="title"/>
          </p:nvPr>
        </p:nvSpPr>
        <p:spPr bwMode="auto">
          <a:xfrm>
            <a:off x="1150938" y="617538"/>
            <a:ext cx="7793037"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29706"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9707"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vl1pPr>
          </a:lstStyle>
          <a:p>
            <a:fld id="{27111093-FFB0-4A2D-8FF6-4197A8424154}" type="datetime1">
              <a:rPr lang="zh-CN" altLang="en-US"/>
              <a:pPr/>
              <a:t>2018/3/30</a:t>
            </a:fld>
            <a:endParaRPr lang="en-US" altLang="zh-CN"/>
          </a:p>
        </p:txBody>
      </p:sp>
      <p:sp>
        <p:nvSpPr>
          <p:cNvPr id="29708"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vl1pPr>
          </a:lstStyle>
          <a:p>
            <a:endParaRPr lang="en-US" altLang="zh-CN"/>
          </a:p>
        </p:txBody>
      </p:sp>
      <p:sp>
        <p:nvSpPr>
          <p:cNvPr id="29709"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vl1pPr>
          </a:lstStyle>
          <a:p>
            <a:fld id="{BFEE4A6E-3061-4BFE-B96C-14CE13CABF79}"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ftr="0"/>
  <p:txStyles>
    <p:title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itchFamily="34" charset="0"/>
          <a:ea typeface="宋体" pitchFamily="2" charset="-122"/>
        </a:defRPr>
      </a:lvl2pPr>
      <a:lvl3pPr algn="l" rtl="0" fontAlgn="base">
        <a:spcBef>
          <a:spcPct val="0"/>
        </a:spcBef>
        <a:spcAft>
          <a:spcPct val="0"/>
        </a:spcAft>
        <a:defRPr kumimoji="1" sz="4400">
          <a:solidFill>
            <a:schemeClr val="tx2"/>
          </a:solidFill>
          <a:latin typeface="Tahoma" pitchFamily="34" charset="0"/>
          <a:ea typeface="宋体" pitchFamily="2" charset="-122"/>
        </a:defRPr>
      </a:lvl3pPr>
      <a:lvl4pPr algn="l" rtl="0" fontAlgn="base">
        <a:spcBef>
          <a:spcPct val="0"/>
        </a:spcBef>
        <a:spcAft>
          <a:spcPct val="0"/>
        </a:spcAft>
        <a:defRPr kumimoji="1" sz="4400">
          <a:solidFill>
            <a:schemeClr val="tx2"/>
          </a:solidFill>
          <a:latin typeface="Tahoma" pitchFamily="34" charset="0"/>
          <a:ea typeface="宋体" pitchFamily="2" charset="-122"/>
        </a:defRPr>
      </a:lvl4pPr>
      <a:lvl5pPr algn="l" rtl="0" fontAlgn="base">
        <a:spcBef>
          <a:spcPct val="0"/>
        </a:spcBef>
        <a:spcAft>
          <a:spcPct val="0"/>
        </a:spcAft>
        <a:defRPr kumimoji="1" sz="4400">
          <a:solidFill>
            <a:schemeClr val="tx2"/>
          </a:solidFill>
          <a:latin typeface="Tahoma" pitchFamily="34" charset="0"/>
          <a:ea typeface="宋体" pitchFamily="2" charset="-122"/>
        </a:defRPr>
      </a:lvl5pPr>
      <a:lvl6pPr marL="457200" algn="l" rtl="0" fontAlgn="base">
        <a:spcBef>
          <a:spcPct val="0"/>
        </a:spcBef>
        <a:spcAft>
          <a:spcPct val="0"/>
        </a:spcAft>
        <a:defRPr kumimoji="1" sz="4400">
          <a:solidFill>
            <a:schemeClr val="tx2"/>
          </a:solidFill>
          <a:latin typeface="Tahoma" pitchFamily="34" charset="0"/>
          <a:ea typeface="宋体" pitchFamily="2" charset="-122"/>
        </a:defRPr>
      </a:lvl6pPr>
      <a:lvl7pPr marL="914400" algn="l" rtl="0" fontAlgn="base">
        <a:spcBef>
          <a:spcPct val="0"/>
        </a:spcBef>
        <a:spcAft>
          <a:spcPct val="0"/>
        </a:spcAft>
        <a:defRPr kumimoji="1" sz="4400">
          <a:solidFill>
            <a:schemeClr val="tx2"/>
          </a:solidFill>
          <a:latin typeface="Tahoma" pitchFamily="34" charset="0"/>
          <a:ea typeface="宋体" pitchFamily="2" charset="-122"/>
        </a:defRPr>
      </a:lvl7pPr>
      <a:lvl8pPr marL="1371600" algn="l" rtl="0" fontAlgn="base">
        <a:spcBef>
          <a:spcPct val="0"/>
        </a:spcBef>
        <a:spcAft>
          <a:spcPct val="0"/>
        </a:spcAft>
        <a:defRPr kumimoji="1" sz="4400">
          <a:solidFill>
            <a:schemeClr val="tx2"/>
          </a:solidFill>
          <a:latin typeface="Tahoma" pitchFamily="34" charset="0"/>
          <a:ea typeface="宋体" pitchFamily="2" charset="-122"/>
        </a:defRPr>
      </a:lvl8pPr>
      <a:lvl9pPr marL="1828800" algn="l" rtl="0" fontAlgn="base">
        <a:spcBef>
          <a:spcPct val="0"/>
        </a:spcBef>
        <a:spcAft>
          <a:spcPct val="0"/>
        </a:spcAft>
        <a:defRPr kumimoji="1" sz="4400">
          <a:solidFill>
            <a:schemeClr val="tx2"/>
          </a:solidFill>
          <a:latin typeface="Tahoma" pitchFamily="34" charset="0"/>
          <a:ea typeface="宋体" pitchFamily="2" charset="-122"/>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kumimoji="1"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kumimoji="1" sz="2800">
          <a:solidFill>
            <a:schemeClr val="tx1"/>
          </a:solidFill>
          <a:latin typeface="+mn-lt"/>
          <a:ea typeface="+mn-ea"/>
        </a:defRPr>
      </a:lvl2pPr>
      <a:lvl3pPr marL="1143000" indent="-228600" algn="l" rtl="0" fontAlgn="base">
        <a:spcBef>
          <a:spcPct val="20000"/>
        </a:spcBef>
        <a:spcAft>
          <a:spcPct val="0"/>
        </a:spcAft>
        <a:buClr>
          <a:schemeClr val="folHlink"/>
        </a:buClr>
        <a:buSzPct val="50000"/>
        <a:buFont typeface="Wingdings" pitchFamily="2" charset="2"/>
        <a:buChar char="n"/>
        <a:defRPr kumimoji="1" sz="2400">
          <a:solidFill>
            <a:schemeClr val="tx1"/>
          </a:solidFill>
          <a:latin typeface="+mn-lt"/>
          <a:ea typeface="+mn-ea"/>
        </a:defRPr>
      </a:lvl3pPr>
      <a:lvl4pPr marL="1600200" indent="-228600" algn="l" rtl="0" fontAlgn="base">
        <a:spcBef>
          <a:spcPct val="20000"/>
        </a:spcBef>
        <a:spcAft>
          <a:spcPct val="0"/>
        </a:spcAft>
        <a:buClr>
          <a:schemeClr val="accent2"/>
        </a:buClr>
        <a:buSzPct val="55000"/>
        <a:buFont typeface="Wingdings" pitchFamily="2" charset="2"/>
        <a:buChar char="n"/>
        <a:defRPr kumimoji="1" sz="2000">
          <a:solidFill>
            <a:schemeClr val="tx1"/>
          </a:solidFill>
          <a:latin typeface="+mn-lt"/>
          <a:ea typeface="+mn-ea"/>
        </a:defRPr>
      </a:lvl4pPr>
      <a:lvl5pPr marL="20574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11093-FFB0-4A2D-8FF6-4197A8424154}" type="datetime1">
              <a:rPr lang="zh-CN" altLang="en-US" smtClean="0"/>
              <a:pPr/>
              <a:t>2018/3/30</a:t>
            </a:fld>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ltLang="zh-CN"/>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EE4A6E-3061-4BFE-B96C-14CE13CABF79}" type="slidenum">
              <a:rPr lang="en-US" altLang="zh-CN" smtClean="0"/>
              <a:pPr/>
              <a:t>‹#›</a:t>
            </a:fld>
            <a:endParaRPr lang="en-US" altLang="zh-CN"/>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3.bin"/><Relationship Id="rId7" Type="http://schemas.openxmlformats.org/officeDocument/2006/relationships/oleObject" Target="../embeddings/oleObject15.bin"/><Relationship Id="rId12" Type="http://schemas.openxmlformats.org/officeDocument/2006/relationships/image" Target="../media/image18.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5.wmf"/><Relationship Id="rId11" Type="http://schemas.openxmlformats.org/officeDocument/2006/relationships/oleObject" Target="../embeddings/oleObject17.bin"/><Relationship Id="rId5" Type="http://schemas.openxmlformats.org/officeDocument/2006/relationships/oleObject" Target="../embeddings/oleObject14.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16.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oleObject" Target="../embeddings/oleObject18.bin"/><Relationship Id="rId7"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9.wmf"/><Relationship Id="rId5" Type="http://schemas.openxmlformats.org/officeDocument/2006/relationships/oleObject" Target="../embeddings/oleObject19.bin"/><Relationship Id="rId4" Type="http://schemas.openxmlformats.org/officeDocument/2006/relationships/image" Target="../media/image12.wmf"/><Relationship Id="rId9" Type="http://schemas.openxmlformats.org/officeDocument/2006/relationships/image" Target="../media/image20.wmf"/></Relationships>
</file>

<file path=ppt/slides/_rels/slide12.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22.bin"/><Relationship Id="rId7" Type="http://schemas.openxmlformats.org/officeDocument/2006/relationships/oleObject" Target="../embeddings/oleObject24.bin"/><Relationship Id="rId12" Type="http://schemas.openxmlformats.org/officeDocument/2006/relationships/image" Target="../media/image20.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2.wmf"/><Relationship Id="rId11" Type="http://schemas.openxmlformats.org/officeDocument/2006/relationships/oleObject" Target="../embeddings/oleObject26.bin"/><Relationship Id="rId5" Type="http://schemas.openxmlformats.org/officeDocument/2006/relationships/oleObject" Target="../embeddings/oleObject23.bin"/><Relationship Id="rId10" Type="http://schemas.openxmlformats.org/officeDocument/2006/relationships/image" Target="../media/image24.wmf"/><Relationship Id="rId4" Type="http://schemas.openxmlformats.org/officeDocument/2006/relationships/image" Target="../media/image21.wmf"/><Relationship Id="rId9" Type="http://schemas.openxmlformats.org/officeDocument/2006/relationships/oleObject" Target="../embeddings/oleObject25.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6.wmf"/><Relationship Id="rId5" Type="http://schemas.openxmlformats.org/officeDocument/2006/relationships/oleObject" Target="../embeddings/oleObject28.bin"/><Relationship Id="rId4" Type="http://schemas.openxmlformats.org/officeDocument/2006/relationships/image" Target="../media/image25.wmf"/></Relationships>
</file>

<file path=ppt/slides/_rels/slide14.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29.bin"/><Relationship Id="rId7"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8.wmf"/><Relationship Id="rId5" Type="http://schemas.openxmlformats.org/officeDocument/2006/relationships/oleObject" Target="../embeddings/oleObject30.bin"/><Relationship Id="rId10" Type="http://schemas.openxmlformats.org/officeDocument/2006/relationships/image" Target="../media/image29.wmf"/><Relationship Id="rId4" Type="http://schemas.openxmlformats.org/officeDocument/2006/relationships/image" Target="../media/image27.wmf"/><Relationship Id="rId9" Type="http://schemas.openxmlformats.org/officeDocument/2006/relationships/oleObject" Target="../embeddings/oleObject32.bin"/></Relationships>
</file>

<file path=ppt/slides/_rels/slide15.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31.wmf"/><Relationship Id="rId5" Type="http://schemas.openxmlformats.org/officeDocument/2006/relationships/oleObject" Target="../embeddings/oleObject34.bin"/><Relationship Id="rId4" Type="http://schemas.openxmlformats.org/officeDocument/2006/relationships/image" Target="../media/image30.wmf"/></Relationships>
</file>

<file path=ppt/slides/_rels/slide16.xml.rels><?xml version="1.0" encoding="UTF-8" standalone="yes"?>
<Relationships xmlns="http://schemas.openxmlformats.org/package/2006/relationships"><Relationship Id="rId8" Type="http://schemas.openxmlformats.org/officeDocument/2006/relationships/image" Target="../media/image34.wmf"/><Relationship Id="rId13" Type="http://schemas.openxmlformats.org/officeDocument/2006/relationships/oleObject" Target="../embeddings/oleObject41.bin"/><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35.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33.wmf"/><Relationship Id="rId11" Type="http://schemas.openxmlformats.org/officeDocument/2006/relationships/oleObject" Target="../embeddings/oleObject40.bin"/><Relationship Id="rId5" Type="http://schemas.openxmlformats.org/officeDocument/2006/relationships/oleObject" Target="../embeddings/oleObject37.bin"/><Relationship Id="rId15" Type="http://schemas.openxmlformats.org/officeDocument/2006/relationships/image" Target="../media/image36.wmf"/><Relationship Id="rId10" Type="http://schemas.openxmlformats.org/officeDocument/2006/relationships/image" Target="../media/image32.wmf"/><Relationship Id="rId4" Type="http://schemas.openxmlformats.org/officeDocument/2006/relationships/image" Target="../media/image11.wmf"/><Relationship Id="rId9" Type="http://schemas.openxmlformats.org/officeDocument/2006/relationships/oleObject" Target="../embeddings/oleObject39.bin"/><Relationship Id="rId14" Type="http://schemas.openxmlformats.org/officeDocument/2006/relationships/oleObject" Target="../embeddings/oleObject42.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7.wmf"/><Relationship Id="rId5" Type="http://schemas.openxmlformats.org/officeDocument/2006/relationships/oleObject" Target="../embeddings/oleObject44.bin"/><Relationship Id="rId4" Type="http://schemas.openxmlformats.org/officeDocument/2006/relationships/image" Target="../media/image34.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9.wmf"/><Relationship Id="rId5" Type="http://schemas.openxmlformats.org/officeDocument/2006/relationships/oleObject" Target="../embeddings/oleObject46.bin"/><Relationship Id="rId4" Type="http://schemas.openxmlformats.org/officeDocument/2006/relationships/image" Target="../media/image38.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image" Target="../media/image1.wmf"/></Relationships>
</file>

<file path=ppt/slides/_rels/slide20.xml.rels><?xml version="1.0" encoding="UTF-8" standalone="yes"?>
<Relationships xmlns="http://schemas.openxmlformats.org/package/2006/relationships"><Relationship Id="rId8" Type="http://schemas.openxmlformats.org/officeDocument/2006/relationships/image" Target="../media/image42.wmf"/><Relationship Id="rId13" Type="http://schemas.openxmlformats.org/officeDocument/2006/relationships/oleObject" Target="../embeddings/oleObject52.bin"/><Relationship Id="rId18" Type="http://schemas.openxmlformats.org/officeDocument/2006/relationships/image" Target="../media/image47.wmf"/><Relationship Id="rId3" Type="http://schemas.openxmlformats.org/officeDocument/2006/relationships/oleObject" Target="../embeddings/oleObject47.bin"/><Relationship Id="rId21" Type="http://schemas.openxmlformats.org/officeDocument/2006/relationships/oleObject" Target="../embeddings/oleObject56.bin"/><Relationship Id="rId7" Type="http://schemas.openxmlformats.org/officeDocument/2006/relationships/oleObject" Target="../embeddings/oleObject49.bin"/><Relationship Id="rId12" Type="http://schemas.openxmlformats.org/officeDocument/2006/relationships/image" Target="../media/image44.wmf"/><Relationship Id="rId17" Type="http://schemas.openxmlformats.org/officeDocument/2006/relationships/oleObject" Target="../embeddings/oleObject54.bin"/><Relationship Id="rId2" Type="http://schemas.openxmlformats.org/officeDocument/2006/relationships/slideLayout" Target="../slideLayouts/slideLayout2.xml"/><Relationship Id="rId16" Type="http://schemas.openxmlformats.org/officeDocument/2006/relationships/image" Target="../media/image46.wmf"/><Relationship Id="rId20" Type="http://schemas.openxmlformats.org/officeDocument/2006/relationships/image" Target="../media/image48.wmf"/><Relationship Id="rId1" Type="http://schemas.openxmlformats.org/officeDocument/2006/relationships/vmlDrawing" Target="../drawings/vmlDrawing13.vml"/><Relationship Id="rId6" Type="http://schemas.openxmlformats.org/officeDocument/2006/relationships/image" Target="../media/image41.wmf"/><Relationship Id="rId11" Type="http://schemas.openxmlformats.org/officeDocument/2006/relationships/oleObject" Target="../embeddings/oleObject51.bin"/><Relationship Id="rId5" Type="http://schemas.openxmlformats.org/officeDocument/2006/relationships/oleObject" Target="../embeddings/oleObject48.bin"/><Relationship Id="rId15" Type="http://schemas.openxmlformats.org/officeDocument/2006/relationships/oleObject" Target="../embeddings/oleObject53.bin"/><Relationship Id="rId10" Type="http://schemas.openxmlformats.org/officeDocument/2006/relationships/image" Target="../media/image43.wmf"/><Relationship Id="rId19" Type="http://schemas.openxmlformats.org/officeDocument/2006/relationships/oleObject" Target="../embeddings/oleObject55.bin"/><Relationship Id="rId4" Type="http://schemas.openxmlformats.org/officeDocument/2006/relationships/image" Target="../media/image40.wmf"/><Relationship Id="rId9" Type="http://schemas.openxmlformats.org/officeDocument/2006/relationships/oleObject" Target="../embeddings/oleObject50.bin"/><Relationship Id="rId14" Type="http://schemas.openxmlformats.org/officeDocument/2006/relationships/image" Target="../media/image45.wmf"/><Relationship Id="rId22" Type="http://schemas.openxmlformats.org/officeDocument/2006/relationships/image" Target="../media/image49.wmf"/></Relationships>
</file>

<file path=ppt/slides/_rels/slide21.xml.rels><?xml version="1.0" encoding="UTF-8" standalone="yes"?>
<Relationships xmlns="http://schemas.openxmlformats.org/package/2006/relationships"><Relationship Id="rId8" Type="http://schemas.openxmlformats.org/officeDocument/2006/relationships/image" Target="../media/image52.wmf"/><Relationship Id="rId13" Type="http://schemas.openxmlformats.org/officeDocument/2006/relationships/oleObject" Target="../embeddings/oleObject62.bin"/><Relationship Id="rId3" Type="http://schemas.openxmlformats.org/officeDocument/2006/relationships/oleObject" Target="../embeddings/oleObject57.bin"/><Relationship Id="rId7" Type="http://schemas.openxmlformats.org/officeDocument/2006/relationships/oleObject" Target="../embeddings/oleObject59.bin"/><Relationship Id="rId12" Type="http://schemas.openxmlformats.org/officeDocument/2006/relationships/image" Target="../media/image54.wmf"/><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51.wmf"/><Relationship Id="rId11" Type="http://schemas.openxmlformats.org/officeDocument/2006/relationships/oleObject" Target="../embeddings/oleObject61.bin"/><Relationship Id="rId5" Type="http://schemas.openxmlformats.org/officeDocument/2006/relationships/oleObject" Target="../embeddings/oleObject58.bin"/><Relationship Id="rId15" Type="http://schemas.openxmlformats.org/officeDocument/2006/relationships/image" Target="../media/image56.png"/><Relationship Id="rId10" Type="http://schemas.openxmlformats.org/officeDocument/2006/relationships/image" Target="../media/image53.wmf"/><Relationship Id="rId4" Type="http://schemas.openxmlformats.org/officeDocument/2006/relationships/image" Target="../media/image50.wmf"/><Relationship Id="rId9" Type="http://schemas.openxmlformats.org/officeDocument/2006/relationships/oleObject" Target="../embeddings/oleObject60.bin"/><Relationship Id="rId14" Type="http://schemas.openxmlformats.org/officeDocument/2006/relationships/image" Target="../media/image55.wmf"/></Relationships>
</file>

<file path=ppt/slides/_rels/slide22.xml.rels><?xml version="1.0" encoding="UTF-8" standalone="yes"?>
<Relationships xmlns="http://schemas.openxmlformats.org/package/2006/relationships"><Relationship Id="rId8" Type="http://schemas.openxmlformats.org/officeDocument/2006/relationships/image" Target="../media/image58.wmf"/><Relationship Id="rId13" Type="http://schemas.openxmlformats.org/officeDocument/2006/relationships/oleObject" Target="../embeddings/oleObject68.bin"/><Relationship Id="rId3" Type="http://schemas.openxmlformats.org/officeDocument/2006/relationships/oleObject" Target="../embeddings/oleObject63.bin"/><Relationship Id="rId7" Type="http://schemas.openxmlformats.org/officeDocument/2006/relationships/oleObject" Target="../embeddings/oleObject65.bin"/><Relationship Id="rId12" Type="http://schemas.openxmlformats.org/officeDocument/2006/relationships/image" Target="../media/image59.wmf"/><Relationship Id="rId17" Type="http://schemas.openxmlformats.org/officeDocument/2006/relationships/image" Target="../media/image61.wmf"/><Relationship Id="rId2" Type="http://schemas.openxmlformats.org/officeDocument/2006/relationships/slideLayout" Target="../slideLayouts/slideLayout2.xml"/><Relationship Id="rId16" Type="http://schemas.openxmlformats.org/officeDocument/2006/relationships/oleObject" Target="../embeddings/oleObject70.bin"/><Relationship Id="rId1" Type="http://schemas.openxmlformats.org/officeDocument/2006/relationships/vmlDrawing" Target="../drawings/vmlDrawing15.vml"/><Relationship Id="rId6" Type="http://schemas.openxmlformats.org/officeDocument/2006/relationships/image" Target="../media/image57.wmf"/><Relationship Id="rId11" Type="http://schemas.openxmlformats.org/officeDocument/2006/relationships/oleObject" Target="../embeddings/oleObject67.bin"/><Relationship Id="rId5" Type="http://schemas.openxmlformats.org/officeDocument/2006/relationships/oleObject" Target="../embeddings/oleObject64.bin"/><Relationship Id="rId15" Type="http://schemas.openxmlformats.org/officeDocument/2006/relationships/oleObject" Target="../embeddings/oleObject69.bin"/><Relationship Id="rId10" Type="http://schemas.openxmlformats.org/officeDocument/2006/relationships/image" Target="../media/image10.wmf"/><Relationship Id="rId4" Type="http://schemas.openxmlformats.org/officeDocument/2006/relationships/image" Target="../media/image56.wmf"/><Relationship Id="rId9" Type="http://schemas.openxmlformats.org/officeDocument/2006/relationships/oleObject" Target="../embeddings/oleObject66.bin"/><Relationship Id="rId14" Type="http://schemas.openxmlformats.org/officeDocument/2006/relationships/image" Target="../media/image60.wmf"/></Relationships>
</file>

<file path=ppt/slides/_rels/slide23.xml.rels><?xml version="1.0" encoding="UTF-8" standalone="yes"?>
<Relationships xmlns="http://schemas.openxmlformats.org/package/2006/relationships"><Relationship Id="rId8" Type="http://schemas.openxmlformats.org/officeDocument/2006/relationships/image" Target="../media/image62.wmf"/><Relationship Id="rId13" Type="http://schemas.openxmlformats.org/officeDocument/2006/relationships/image" Target="../media/image64.wmf"/><Relationship Id="rId3" Type="http://schemas.openxmlformats.org/officeDocument/2006/relationships/oleObject" Target="../embeddings/oleObject71.bin"/><Relationship Id="rId7" Type="http://schemas.openxmlformats.org/officeDocument/2006/relationships/oleObject" Target="../embeddings/oleObject73.bin"/><Relationship Id="rId12" Type="http://schemas.openxmlformats.org/officeDocument/2006/relationships/oleObject" Target="../embeddings/oleObject76.bin"/><Relationship Id="rId17" Type="http://schemas.openxmlformats.org/officeDocument/2006/relationships/image" Target="../media/image66.wmf"/><Relationship Id="rId2" Type="http://schemas.openxmlformats.org/officeDocument/2006/relationships/slideLayout" Target="../slideLayouts/slideLayout2.xml"/><Relationship Id="rId16" Type="http://schemas.openxmlformats.org/officeDocument/2006/relationships/oleObject" Target="../embeddings/oleObject78.bin"/><Relationship Id="rId1" Type="http://schemas.openxmlformats.org/officeDocument/2006/relationships/vmlDrawing" Target="../drawings/vmlDrawing16.vml"/><Relationship Id="rId6" Type="http://schemas.openxmlformats.org/officeDocument/2006/relationships/image" Target="../media/image60.wmf"/><Relationship Id="rId11" Type="http://schemas.openxmlformats.org/officeDocument/2006/relationships/oleObject" Target="../embeddings/oleObject75.bin"/><Relationship Id="rId5" Type="http://schemas.openxmlformats.org/officeDocument/2006/relationships/oleObject" Target="../embeddings/oleObject72.bin"/><Relationship Id="rId15" Type="http://schemas.openxmlformats.org/officeDocument/2006/relationships/image" Target="../media/image65.wmf"/><Relationship Id="rId10" Type="http://schemas.openxmlformats.org/officeDocument/2006/relationships/image" Target="../media/image63.wmf"/><Relationship Id="rId4" Type="http://schemas.openxmlformats.org/officeDocument/2006/relationships/image" Target="../media/image59.wmf"/><Relationship Id="rId9" Type="http://schemas.openxmlformats.org/officeDocument/2006/relationships/oleObject" Target="../embeddings/oleObject74.bin"/><Relationship Id="rId14" Type="http://schemas.openxmlformats.org/officeDocument/2006/relationships/oleObject" Target="../embeddings/oleObject77.bin"/></Relationships>
</file>

<file path=ppt/slides/_rels/slide24.x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oleObject" Target="../embeddings/oleObject79.bin"/><Relationship Id="rId7" Type="http://schemas.openxmlformats.org/officeDocument/2006/relationships/oleObject" Target="../embeddings/oleObject81.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68.wmf"/><Relationship Id="rId5" Type="http://schemas.openxmlformats.org/officeDocument/2006/relationships/oleObject" Target="../embeddings/oleObject80.bin"/><Relationship Id="rId4" Type="http://schemas.openxmlformats.org/officeDocument/2006/relationships/image" Target="../media/image67.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72.wmf"/><Relationship Id="rId3" Type="http://schemas.openxmlformats.org/officeDocument/2006/relationships/oleObject" Target="../embeddings/oleObject82.bin"/><Relationship Id="rId7"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71.wmf"/><Relationship Id="rId5" Type="http://schemas.openxmlformats.org/officeDocument/2006/relationships/oleObject" Target="../embeddings/oleObject83.bin"/><Relationship Id="rId10" Type="http://schemas.openxmlformats.org/officeDocument/2006/relationships/image" Target="../media/image73.wmf"/><Relationship Id="rId4" Type="http://schemas.openxmlformats.org/officeDocument/2006/relationships/image" Target="../media/image70.wmf"/><Relationship Id="rId9" Type="http://schemas.openxmlformats.org/officeDocument/2006/relationships/oleObject" Target="../embeddings/oleObject85.bin"/></Relationships>
</file>

<file path=ppt/slides/_rels/slide27.xml.rels><?xml version="1.0" encoding="UTF-8" standalone="yes"?>
<Relationships xmlns="http://schemas.openxmlformats.org/package/2006/relationships"><Relationship Id="rId8" Type="http://schemas.openxmlformats.org/officeDocument/2006/relationships/image" Target="../media/image76.wmf"/><Relationship Id="rId3" Type="http://schemas.openxmlformats.org/officeDocument/2006/relationships/oleObject" Target="../embeddings/oleObject86.bin"/><Relationship Id="rId7" Type="http://schemas.openxmlformats.org/officeDocument/2006/relationships/oleObject" Target="../embeddings/oleObject88.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75.wmf"/><Relationship Id="rId5" Type="http://schemas.openxmlformats.org/officeDocument/2006/relationships/oleObject" Target="../embeddings/oleObject87.bin"/><Relationship Id="rId10" Type="http://schemas.openxmlformats.org/officeDocument/2006/relationships/image" Target="../media/image77.wmf"/><Relationship Id="rId4" Type="http://schemas.openxmlformats.org/officeDocument/2006/relationships/image" Target="../media/image74.wmf"/><Relationship Id="rId9" Type="http://schemas.openxmlformats.org/officeDocument/2006/relationships/oleObject" Target="../embeddings/oleObject89.bin"/></Relationships>
</file>

<file path=ppt/slides/_rels/slide28.xml.rels><?xml version="1.0" encoding="UTF-8" standalone="yes"?>
<Relationships xmlns="http://schemas.openxmlformats.org/package/2006/relationships"><Relationship Id="rId8" Type="http://schemas.openxmlformats.org/officeDocument/2006/relationships/image" Target="../media/image80.wmf"/><Relationship Id="rId13" Type="http://schemas.openxmlformats.org/officeDocument/2006/relationships/oleObject" Target="../embeddings/oleObject95.bin"/><Relationship Id="rId18" Type="http://schemas.openxmlformats.org/officeDocument/2006/relationships/image" Target="../media/image85.wmf"/><Relationship Id="rId3" Type="http://schemas.openxmlformats.org/officeDocument/2006/relationships/oleObject" Target="../embeddings/oleObject90.bin"/><Relationship Id="rId21" Type="http://schemas.openxmlformats.org/officeDocument/2006/relationships/oleObject" Target="../embeddings/oleObject99.bin"/><Relationship Id="rId7" Type="http://schemas.openxmlformats.org/officeDocument/2006/relationships/oleObject" Target="../embeddings/oleObject92.bin"/><Relationship Id="rId12" Type="http://schemas.openxmlformats.org/officeDocument/2006/relationships/image" Target="../media/image82.wmf"/><Relationship Id="rId17" Type="http://schemas.openxmlformats.org/officeDocument/2006/relationships/oleObject" Target="../embeddings/oleObject97.bin"/><Relationship Id="rId2" Type="http://schemas.openxmlformats.org/officeDocument/2006/relationships/slideLayout" Target="../slideLayouts/slideLayout2.xml"/><Relationship Id="rId16" Type="http://schemas.openxmlformats.org/officeDocument/2006/relationships/image" Target="../media/image84.wmf"/><Relationship Id="rId20" Type="http://schemas.openxmlformats.org/officeDocument/2006/relationships/image" Target="../media/image86.wmf"/><Relationship Id="rId1" Type="http://schemas.openxmlformats.org/officeDocument/2006/relationships/vmlDrawing" Target="../drawings/vmlDrawing20.vml"/><Relationship Id="rId6" Type="http://schemas.openxmlformats.org/officeDocument/2006/relationships/image" Target="../media/image79.wmf"/><Relationship Id="rId11" Type="http://schemas.openxmlformats.org/officeDocument/2006/relationships/oleObject" Target="../embeddings/oleObject94.bin"/><Relationship Id="rId5" Type="http://schemas.openxmlformats.org/officeDocument/2006/relationships/oleObject" Target="../embeddings/oleObject91.bin"/><Relationship Id="rId15" Type="http://schemas.openxmlformats.org/officeDocument/2006/relationships/oleObject" Target="../embeddings/oleObject96.bin"/><Relationship Id="rId10" Type="http://schemas.openxmlformats.org/officeDocument/2006/relationships/image" Target="../media/image81.wmf"/><Relationship Id="rId19" Type="http://schemas.openxmlformats.org/officeDocument/2006/relationships/oleObject" Target="../embeddings/oleObject98.bin"/><Relationship Id="rId4" Type="http://schemas.openxmlformats.org/officeDocument/2006/relationships/image" Target="../media/image78.wmf"/><Relationship Id="rId9" Type="http://schemas.openxmlformats.org/officeDocument/2006/relationships/oleObject" Target="../embeddings/oleObject93.bin"/><Relationship Id="rId14" Type="http://schemas.openxmlformats.org/officeDocument/2006/relationships/image" Target="../media/image83.wmf"/><Relationship Id="rId22" Type="http://schemas.openxmlformats.org/officeDocument/2006/relationships/image" Target="../media/image87.wmf"/></Relationships>
</file>

<file path=ppt/slides/_rels/slide29.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89.wmf"/><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101.bin"/><Relationship Id="rId5" Type="http://schemas.openxmlformats.org/officeDocument/2006/relationships/image" Target="../media/image88.wmf"/><Relationship Id="rId4" Type="http://schemas.openxmlformats.org/officeDocument/2006/relationships/oleObject" Target="../embeddings/oleObject100.bin"/></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04.bin"/><Relationship Id="rId3" Type="http://schemas.openxmlformats.org/officeDocument/2006/relationships/image" Target="../media/image98.png"/><Relationship Id="rId7" Type="http://schemas.openxmlformats.org/officeDocument/2006/relationships/image" Target="../media/image91.wmf"/><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103.bin"/><Relationship Id="rId5" Type="http://schemas.openxmlformats.org/officeDocument/2006/relationships/image" Target="../media/image90.wmf"/><Relationship Id="rId4" Type="http://schemas.openxmlformats.org/officeDocument/2006/relationships/oleObject" Target="../embeddings/oleObject102.bin"/><Relationship Id="rId9" Type="http://schemas.openxmlformats.org/officeDocument/2006/relationships/image" Target="../media/image92.wmf"/></Relationships>
</file>

<file path=ppt/slides/_rels/slide31.xml.rels><?xml version="1.0" encoding="UTF-8" standalone="yes"?>
<Relationships xmlns="http://schemas.openxmlformats.org/package/2006/relationships"><Relationship Id="rId3" Type="http://schemas.openxmlformats.org/officeDocument/2006/relationships/package" Target="../embeddings/Microsoft_Word___1.docx"/><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93.emf"/></Relationships>
</file>

<file path=ppt/slides/_rels/slide32.xml.rels><?xml version="1.0" encoding="UTF-8" standalone="yes"?>
<Relationships xmlns="http://schemas.openxmlformats.org/package/2006/relationships"><Relationship Id="rId8" Type="http://schemas.openxmlformats.org/officeDocument/2006/relationships/image" Target="../media/image96.wmf"/><Relationship Id="rId13" Type="http://schemas.openxmlformats.org/officeDocument/2006/relationships/oleObject" Target="../embeddings/oleObject110.bin"/><Relationship Id="rId18" Type="http://schemas.openxmlformats.org/officeDocument/2006/relationships/image" Target="../media/image101.wmf"/><Relationship Id="rId3" Type="http://schemas.openxmlformats.org/officeDocument/2006/relationships/oleObject" Target="../embeddings/oleObject105.bin"/><Relationship Id="rId7" Type="http://schemas.openxmlformats.org/officeDocument/2006/relationships/oleObject" Target="../embeddings/oleObject107.bin"/><Relationship Id="rId12" Type="http://schemas.openxmlformats.org/officeDocument/2006/relationships/image" Target="../media/image98.wmf"/><Relationship Id="rId17" Type="http://schemas.openxmlformats.org/officeDocument/2006/relationships/oleObject" Target="../embeddings/oleObject112.bin"/><Relationship Id="rId2" Type="http://schemas.openxmlformats.org/officeDocument/2006/relationships/slideLayout" Target="../slideLayouts/slideLayout2.xml"/><Relationship Id="rId16" Type="http://schemas.openxmlformats.org/officeDocument/2006/relationships/image" Target="../media/image100.wmf"/><Relationship Id="rId1" Type="http://schemas.openxmlformats.org/officeDocument/2006/relationships/vmlDrawing" Target="../drawings/vmlDrawing24.vml"/><Relationship Id="rId6" Type="http://schemas.openxmlformats.org/officeDocument/2006/relationships/image" Target="../media/image95.wmf"/><Relationship Id="rId11" Type="http://schemas.openxmlformats.org/officeDocument/2006/relationships/oleObject" Target="../embeddings/oleObject109.bin"/><Relationship Id="rId5" Type="http://schemas.openxmlformats.org/officeDocument/2006/relationships/oleObject" Target="../embeddings/oleObject106.bin"/><Relationship Id="rId15" Type="http://schemas.openxmlformats.org/officeDocument/2006/relationships/oleObject" Target="../embeddings/oleObject111.bin"/><Relationship Id="rId10" Type="http://schemas.openxmlformats.org/officeDocument/2006/relationships/image" Target="../media/image97.wmf"/><Relationship Id="rId4" Type="http://schemas.openxmlformats.org/officeDocument/2006/relationships/image" Target="../media/image94.wmf"/><Relationship Id="rId9" Type="http://schemas.openxmlformats.org/officeDocument/2006/relationships/oleObject" Target="../embeddings/oleObject108.bin"/><Relationship Id="rId14" Type="http://schemas.openxmlformats.org/officeDocument/2006/relationships/image" Target="../media/image99.wmf"/></Relationships>
</file>

<file path=ppt/slides/_rels/slide33.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oleObject" Target="../embeddings/oleObject113.bin"/><Relationship Id="rId7" Type="http://schemas.openxmlformats.org/officeDocument/2006/relationships/oleObject" Target="../embeddings/oleObject115.bin"/><Relationship Id="rId12" Type="http://schemas.openxmlformats.org/officeDocument/2006/relationships/image" Target="../media/image106.wmf"/><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103.wmf"/><Relationship Id="rId11" Type="http://schemas.openxmlformats.org/officeDocument/2006/relationships/oleObject" Target="../embeddings/oleObject117.bin"/><Relationship Id="rId5" Type="http://schemas.openxmlformats.org/officeDocument/2006/relationships/oleObject" Target="../embeddings/oleObject114.bin"/><Relationship Id="rId10" Type="http://schemas.openxmlformats.org/officeDocument/2006/relationships/image" Target="../media/image105.wmf"/><Relationship Id="rId4" Type="http://schemas.openxmlformats.org/officeDocument/2006/relationships/image" Target="../media/image102.wmf"/><Relationship Id="rId9" Type="http://schemas.openxmlformats.org/officeDocument/2006/relationships/oleObject" Target="../embeddings/oleObject116.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package" Target="../embeddings/Microsoft_Word___2.docx"/><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107.emf"/></Relationships>
</file>

<file path=ppt/slides/_rels/slide36.xml.rels><?xml version="1.0" encoding="UTF-8" standalone="yes"?>
<Relationships xmlns="http://schemas.openxmlformats.org/package/2006/relationships"><Relationship Id="rId3" Type="http://schemas.openxmlformats.org/officeDocument/2006/relationships/package" Target="../embeddings/Microsoft_Word___3.docx"/><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image" Target="../media/image108.emf"/></Relationships>
</file>

<file path=ppt/slides/_rels/slide37.xml.rels><?xml version="1.0" encoding="UTF-8" standalone="yes"?>
<Relationships xmlns="http://schemas.openxmlformats.org/package/2006/relationships"><Relationship Id="rId3" Type="http://schemas.openxmlformats.org/officeDocument/2006/relationships/package" Target="../embeddings/Microsoft_Word___4.docx"/><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image" Target="../media/image109.emf"/></Relationships>
</file>

<file path=ppt/slides/_rels/slide38.xml.rels><?xml version="1.0" encoding="UTF-8" standalone="yes"?>
<Relationships xmlns="http://schemas.openxmlformats.org/package/2006/relationships"><Relationship Id="rId3" Type="http://schemas.openxmlformats.org/officeDocument/2006/relationships/package" Target="../embeddings/Microsoft_Word___5.docx"/><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image" Target="../media/image110.emf"/></Relationships>
</file>

<file path=ppt/slides/_rels/slide39.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package" Target="../embeddings/Microsoft_Word___6.docx"/><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111.emf"/></Relationships>
</file>

<file path=ppt/slides/_rels/slide42.xml.rels><?xml version="1.0" encoding="UTF-8" standalone="yes"?>
<Relationships xmlns="http://schemas.openxmlformats.org/package/2006/relationships"><Relationship Id="rId3" Type="http://schemas.openxmlformats.org/officeDocument/2006/relationships/package" Target="../embeddings/Microsoft_Word___7.docx"/><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112.emf"/></Relationships>
</file>

<file path=ppt/slides/_rels/slide43.xml.rels><?xml version="1.0" encoding="UTF-8" standalone="yes"?>
<Relationships xmlns="http://schemas.openxmlformats.org/package/2006/relationships"><Relationship Id="rId3" Type="http://schemas.openxmlformats.org/officeDocument/2006/relationships/package" Target="../embeddings/Microsoft_Word___8.docx"/><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113.emf"/></Relationships>
</file>

<file path=ppt/slides/_rels/slide44.xml.rels><?xml version="1.0" encoding="UTF-8" standalone="yes"?>
<Relationships xmlns="http://schemas.openxmlformats.org/package/2006/relationships"><Relationship Id="rId3" Type="http://schemas.openxmlformats.org/officeDocument/2006/relationships/package" Target="../embeddings/Microsoft_Word___9.docx"/><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114.emf"/></Relationships>
</file>

<file path=ppt/slides/_rels/slide45.xml.rels><?xml version="1.0" encoding="UTF-8" standalone="yes"?>
<Relationships xmlns="http://schemas.openxmlformats.org/package/2006/relationships"><Relationship Id="rId3" Type="http://schemas.openxmlformats.org/officeDocument/2006/relationships/package" Target="../embeddings/Microsoft_Word___10.docx"/><Relationship Id="rId2" Type="http://schemas.openxmlformats.org/officeDocument/2006/relationships/slideLayout" Target="../slideLayouts/slideLayout2.xml"/><Relationship Id="rId1" Type="http://schemas.openxmlformats.org/officeDocument/2006/relationships/vmlDrawing" Target="../drawings/vmlDrawing34.vml"/><Relationship Id="rId4" Type="http://schemas.openxmlformats.org/officeDocument/2006/relationships/image" Target="../media/image115.emf"/></Relationships>
</file>

<file path=ppt/slides/_rels/slide46.xml.rels><?xml version="1.0" encoding="UTF-8" standalone="yes"?>
<Relationships xmlns="http://schemas.openxmlformats.org/package/2006/relationships"><Relationship Id="rId3" Type="http://schemas.openxmlformats.org/officeDocument/2006/relationships/package" Target="../embeddings/Microsoft_Word___11.docx"/><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image" Target="../media/image116.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package" Target="../embeddings/Microsoft_Word___12.docx"/><Relationship Id="rId2" Type="http://schemas.openxmlformats.org/officeDocument/2006/relationships/slideLayout" Target="../slideLayouts/slideLayout13.xml"/><Relationship Id="rId1" Type="http://schemas.openxmlformats.org/officeDocument/2006/relationships/vmlDrawing" Target="../drawings/vmlDrawing36.vml"/><Relationship Id="rId4" Type="http://schemas.openxmlformats.org/officeDocument/2006/relationships/image" Target="../media/image117.emf"/></Relationships>
</file>

<file path=ppt/slides/_rels/slide49.xml.rels><?xml version="1.0" encoding="UTF-8" standalone="yes"?>
<Relationships xmlns="http://schemas.openxmlformats.org/package/2006/relationships"><Relationship Id="rId3" Type="http://schemas.openxmlformats.org/officeDocument/2006/relationships/package" Target="../embeddings/Microsoft_Word___13.docx"/><Relationship Id="rId2" Type="http://schemas.openxmlformats.org/officeDocument/2006/relationships/slideLayout" Target="../slideLayouts/slideLayout2.xml"/><Relationship Id="rId1" Type="http://schemas.openxmlformats.org/officeDocument/2006/relationships/vmlDrawing" Target="../drawings/vmlDrawing37.vml"/><Relationship Id="rId4" Type="http://schemas.openxmlformats.org/officeDocument/2006/relationships/image" Target="../media/image118.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package" Target="../embeddings/Microsoft_Word___14.docx"/><Relationship Id="rId2" Type="http://schemas.openxmlformats.org/officeDocument/2006/relationships/slideLayout" Target="../slideLayouts/slideLayout2.xml"/><Relationship Id="rId1" Type="http://schemas.openxmlformats.org/officeDocument/2006/relationships/vmlDrawing" Target="../drawings/vmlDrawing38.vml"/><Relationship Id="rId4" Type="http://schemas.openxmlformats.org/officeDocument/2006/relationships/image" Target="../media/image119.emf"/></Relationships>
</file>

<file path=ppt/slides/_rels/slide51.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package" Target="../embeddings/Microsoft_Word___15.docx"/><Relationship Id="rId2" Type="http://schemas.openxmlformats.org/officeDocument/2006/relationships/slideLayout" Target="../slideLayouts/slideLayout2.xml"/><Relationship Id="rId1" Type="http://schemas.openxmlformats.org/officeDocument/2006/relationships/vmlDrawing" Target="../drawings/vmlDrawing39.vml"/><Relationship Id="rId4" Type="http://schemas.openxmlformats.org/officeDocument/2006/relationships/image" Target="../media/image120.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package" Target="../embeddings/Microsoft_Word___16.docx"/><Relationship Id="rId2" Type="http://schemas.openxmlformats.org/officeDocument/2006/relationships/slideLayout" Target="../slideLayouts/slideLayout2.xml"/><Relationship Id="rId1" Type="http://schemas.openxmlformats.org/officeDocument/2006/relationships/vmlDrawing" Target="../drawings/vmlDrawing40.vml"/><Relationship Id="rId4" Type="http://schemas.openxmlformats.org/officeDocument/2006/relationships/image" Target="../media/image121.em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124.wmf"/><Relationship Id="rId3" Type="http://schemas.openxmlformats.org/officeDocument/2006/relationships/oleObject" Target="../embeddings/oleObject118.bin"/><Relationship Id="rId7" Type="http://schemas.openxmlformats.org/officeDocument/2006/relationships/oleObject" Target="../embeddings/oleObject120.bin"/><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image" Target="../media/image123.wmf"/><Relationship Id="rId5" Type="http://schemas.openxmlformats.org/officeDocument/2006/relationships/oleObject" Target="../embeddings/oleObject119.bin"/><Relationship Id="rId10" Type="http://schemas.openxmlformats.org/officeDocument/2006/relationships/image" Target="../media/image125.wmf"/><Relationship Id="rId4" Type="http://schemas.openxmlformats.org/officeDocument/2006/relationships/image" Target="../media/image122.wmf"/><Relationship Id="rId9" Type="http://schemas.openxmlformats.org/officeDocument/2006/relationships/oleObject" Target="../embeddings/oleObject121.bin"/></Relationships>
</file>

<file path=ppt/slides/_rels/slide64.xml.rels><?xml version="1.0" encoding="UTF-8" standalone="yes"?>
<Relationships xmlns="http://schemas.openxmlformats.org/package/2006/relationships"><Relationship Id="rId8" Type="http://schemas.openxmlformats.org/officeDocument/2006/relationships/image" Target="../media/image128.wmf"/><Relationship Id="rId3" Type="http://schemas.openxmlformats.org/officeDocument/2006/relationships/oleObject" Target="../embeddings/oleObject122.bin"/><Relationship Id="rId7" Type="http://schemas.openxmlformats.org/officeDocument/2006/relationships/oleObject" Target="../embeddings/oleObject124.bin"/><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127.wmf"/><Relationship Id="rId5" Type="http://schemas.openxmlformats.org/officeDocument/2006/relationships/oleObject" Target="../embeddings/oleObject123.bin"/><Relationship Id="rId10" Type="http://schemas.openxmlformats.org/officeDocument/2006/relationships/image" Target="../media/image129.wmf"/><Relationship Id="rId4" Type="http://schemas.openxmlformats.org/officeDocument/2006/relationships/image" Target="../media/image126.wmf"/><Relationship Id="rId9" Type="http://schemas.openxmlformats.org/officeDocument/2006/relationships/oleObject" Target="../embeddings/oleObject125.bin"/></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package" Target="../embeddings/Microsoft_Word___17.docx"/><Relationship Id="rId2" Type="http://schemas.openxmlformats.org/officeDocument/2006/relationships/slideLayout" Target="../slideLayouts/slideLayout2.xml"/><Relationship Id="rId1" Type="http://schemas.openxmlformats.org/officeDocument/2006/relationships/vmlDrawing" Target="../drawings/vmlDrawing43.vml"/><Relationship Id="rId4" Type="http://schemas.openxmlformats.org/officeDocument/2006/relationships/image" Target="../media/image130.emf"/></Relationships>
</file>

<file path=ppt/slides/_rels/slide67.xml.rels><?xml version="1.0" encoding="UTF-8" standalone="yes"?>
<Relationships xmlns="http://schemas.openxmlformats.org/package/2006/relationships"><Relationship Id="rId3" Type="http://schemas.openxmlformats.org/officeDocument/2006/relationships/package" Target="../embeddings/Microsoft_Word___18.docx"/><Relationship Id="rId2" Type="http://schemas.openxmlformats.org/officeDocument/2006/relationships/slideLayout" Target="../slideLayouts/slideLayout2.xml"/><Relationship Id="rId1" Type="http://schemas.openxmlformats.org/officeDocument/2006/relationships/vmlDrawing" Target="../drawings/vmlDrawing44.vml"/><Relationship Id="rId4" Type="http://schemas.openxmlformats.org/officeDocument/2006/relationships/image" Target="../media/image131.emf"/></Relationships>
</file>

<file path=ppt/slides/_rels/slide68.xml.rels><?xml version="1.0" encoding="UTF-8" standalone="yes"?>
<Relationships xmlns="http://schemas.openxmlformats.org/package/2006/relationships"><Relationship Id="rId8" Type="http://schemas.openxmlformats.org/officeDocument/2006/relationships/image" Target="../media/image134.wmf"/><Relationship Id="rId13" Type="http://schemas.openxmlformats.org/officeDocument/2006/relationships/oleObject" Target="../embeddings/oleObject131.bin"/><Relationship Id="rId18" Type="http://schemas.openxmlformats.org/officeDocument/2006/relationships/image" Target="../media/image139.wmf"/><Relationship Id="rId3" Type="http://schemas.openxmlformats.org/officeDocument/2006/relationships/oleObject" Target="../embeddings/oleObject126.bin"/><Relationship Id="rId7" Type="http://schemas.openxmlformats.org/officeDocument/2006/relationships/oleObject" Target="../embeddings/oleObject128.bin"/><Relationship Id="rId12" Type="http://schemas.openxmlformats.org/officeDocument/2006/relationships/image" Target="../media/image136.wmf"/><Relationship Id="rId17" Type="http://schemas.openxmlformats.org/officeDocument/2006/relationships/oleObject" Target="../embeddings/oleObject133.bin"/><Relationship Id="rId2" Type="http://schemas.openxmlformats.org/officeDocument/2006/relationships/slideLayout" Target="../slideLayouts/slideLayout2.xml"/><Relationship Id="rId16" Type="http://schemas.openxmlformats.org/officeDocument/2006/relationships/image" Target="../media/image138.wmf"/><Relationship Id="rId20" Type="http://schemas.openxmlformats.org/officeDocument/2006/relationships/image" Target="../media/image140.wmf"/><Relationship Id="rId1" Type="http://schemas.openxmlformats.org/officeDocument/2006/relationships/vmlDrawing" Target="../drawings/vmlDrawing45.vml"/><Relationship Id="rId6" Type="http://schemas.openxmlformats.org/officeDocument/2006/relationships/image" Target="../media/image133.wmf"/><Relationship Id="rId11" Type="http://schemas.openxmlformats.org/officeDocument/2006/relationships/oleObject" Target="../embeddings/oleObject130.bin"/><Relationship Id="rId5" Type="http://schemas.openxmlformats.org/officeDocument/2006/relationships/oleObject" Target="../embeddings/oleObject127.bin"/><Relationship Id="rId15" Type="http://schemas.openxmlformats.org/officeDocument/2006/relationships/oleObject" Target="../embeddings/oleObject132.bin"/><Relationship Id="rId10" Type="http://schemas.openxmlformats.org/officeDocument/2006/relationships/image" Target="../media/image135.wmf"/><Relationship Id="rId19" Type="http://schemas.openxmlformats.org/officeDocument/2006/relationships/oleObject" Target="../embeddings/oleObject134.bin"/><Relationship Id="rId4" Type="http://schemas.openxmlformats.org/officeDocument/2006/relationships/image" Target="../media/image132.wmf"/><Relationship Id="rId9" Type="http://schemas.openxmlformats.org/officeDocument/2006/relationships/oleObject" Target="../embeddings/oleObject129.bin"/><Relationship Id="rId14" Type="http://schemas.openxmlformats.org/officeDocument/2006/relationships/image" Target="../media/image137.wmf"/></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135.bin"/><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image" Target="../media/image136.wmf"/><Relationship Id="rId5" Type="http://schemas.openxmlformats.org/officeDocument/2006/relationships/oleObject" Target="../embeddings/oleObject136.bin"/><Relationship Id="rId4" Type="http://schemas.openxmlformats.org/officeDocument/2006/relationships/image" Target="../media/image141.wmf"/></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image" Target="../media/image143.wmf"/><Relationship Id="rId3" Type="http://schemas.openxmlformats.org/officeDocument/2006/relationships/oleObject" Target="../embeddings/oleObject137.bin"/><Relationship Id="rId7" Type="http://schemas.openxmlformats.org/officeDocument/2006/relationships/oleObject" Target="../embeddings/oleObject139.bin"/><Relationship Id="rId2" Type="http://schemas.openxmlformats.org/officeDocument/2006/relationships/slideLayout" Target="../slideLayouts/slideLayout2.xml"/><Relationship Id="rId1" Type="http://schemas.openxmlformats.org/officeDocument/2006/relationships/vmlDrawing" Target="../drawings/vmlDrawing47.vml"/><Relationship Id="rId6" Type="http://schemas.openxmlformats.org/officeDocument/2006/relationships/image" Target="../media/image25.wmf"/><Relationship Id="rId5" Type="http://schemas.openxmlformats.org/officeDocument/2006/relationships/oleObject" Target="../embeddings/oleObject138.bin"/><Relationship Id="rId4" Type="http://schemas.openxmlformats.org/officeDocument/2006/relationships/image" Target="../media/image142.wmf"/></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package" Target="../embeddings/Microsoft_Word___19.docx"/><Relationship Id="rId2" Type="http://schemas.openxmlformats.org/officeDocument/2006/relationships/slideLayout" Target="../slideLayouts/slideLayout2.xml"/><Relationship Id="rId1" Type="http://schemas.openxmlformats.org/officeDocument/2006/relationships/vmlDrawing" Target="../drawings/vmlDrawing48.vml"/><Relationship Id="rId4" Type="http://schemas.openxmlformats.org/officeDocument/2006/relationships/image" Target="../media/image144.emf"/></Relationships>
</file>

<file path=ppt/slides/_rels/slide73.xml.rels><?xml version="1.0" encoding="UTF-8" standalone="yes"?>
<Relationships xmlns="http://schemas.openxmlformats.org/package/2006/relationships"><Relationship Id="rId3" Type="http://schemas.openxmlformats.org/officeDocument/2006/relationships/package" Target="../embeddings/Microsoft_Word___20.docx"/><Relationship Id="rId2" Type="http://schemas.openxmlformats.org/officeDocument/2006/relationships/slideLayout" Target="../slideLayouts/slideLayout2.xml"/><Relationship Id="rId1" Type="http://schemas.openxmlformats.org/officeDocument/2006/relationships/vmlDrawing" Target="../drawings/vmlDrawing49.vml"/><Relationship Id="rId4" Type="http://schemas.openxmlformats.org/officeDocument/2006/relationships/image" Target="../media/image145.emf"/></Relationships>
</file>

<file path=ppt/slides/_rels/slide74.xml.rels><?xml version="1.0" encoding="UTF-8" standalone="yes"?>
<Relationships xmlns="http://schemas.openxmlformats.org/package/2006/relationships"><Relationship Id="rId8" Type="http://schemas.openxmlformats.org/officeDocument/2006/relationships/image" Target="../media/image148.wmf"/><Relationship Id="rId3" Type="http://schemas.openxmlformats.org/officeDocument/2006/relationships/oleObject" Target="../embeddings/oleObject140.bin"/><Relationship Id="rId7" Type="http://schemas.openxmlformats.org/officeDocument/2006/relationships/oleObject" Target="../embeddings/oleObject142.bin"/><Relationship Id="rId2" Type="http://schemas.openxmlformats.org/officeDocument/2006/relationships/slideLayout" Target="../slideLayouts/slideLayout2.xml"/><Relationship Id="rId1" Type="http://schemas.openxmlformats.org/officeDocument/2006/relationships/vmlDrawing" Target="../drawings/vmlDrawing50.vml"/><Relationship Id="rId6" Type="http://schemas.openxmlformats.org/officeDocument/2006/relationships/image" Target="../media/image147.wmf"/><Relationship Id="rId5" Type="http://schemas.openxmlformats.org/officeDocument/2006/relationships/oleObject" Target="../embeddings/oleObject141.bin"/><Relationship Id="rId10" Type="http://schemas.openxmlformats.org/officeDocument/2006/relationships/image" Target="../media/image149.wmf"/><Relationship Id="rId4" Type="http://schemas.openxmlformats.org/officeDocument/2006/relationships/image" Target="../media/image146.wmf"/><Relationship Id="rId9" Type="http://schemas.openxmlformats.org/officeDocument/2006/relationships/oleObject" Target="../embeddings/oleObject143.bin"/></Relationships>
</file>

<file path=ppt/slides/_rels/slide75.xml.rels><?xml version="1.0" encoding="UTF-8" standalone="yes"?>
<Relationships xmlns="http://schemas.openxmlformats.org/package/2006/relationships"><Relationship Id="rId3" Type="http://schemas.openxmlformats.org/officeDocument/2006/relationships/package" Target="../embeddings/Microsoft_Word___21.docx"/><Relationship Id="rId2" Type="http://schemas.openxmlformats.org/officeDocument/2006/relationships/slideLayout" Target="../slideLayouts/slideLayout2.xml"/><Relationship Id="rId1" Type="http://schemas.openxmlformats.org/officeDocument/2006/relationships/vmlDrawing" Target="../drawings/vmlDrawing51.vml"/><Relationship Id="rId4" Type="http://schemas.openxmlformats.org/officeDocument/2006/relationships/image" Target="../media/image150.emf"/></Relationships>
</file>

<file path=ppt/slides/_rels/slide76.xml.rels><?xml version="1.0" encoding="UTF-8" standalone="yes"?>
<Relationships xmlns="http://schemas.openxmlformats.org/package/2006/relationships"><Relationship Id="rId3" Type="http://schemas.openxmlformats.org/officeDocument/2006/relationships/package" Target="../embeddings/Microsoft_Word___22.docx"/><Relationship Id="rId2" Type="http://schemas.openxmlformats.org/officeDocument/2006/relationships/slideLayout" Target="../slideLayouts/slideLayout2.xml"/><Relationship Id="rId1" Type="http://schemas.openxmlformats.org/officeDocument/2006/relationships/vmlDrawing" Target="../drawings/vmlDrawing52.vml"/><Relationship Id="rId4" Type="http://schemas.openxmlformats.org/officeDocument/2006/relationships/image" Target="../media/image151.emf"/></Relationships>
</file>

<file path=ppt/slides/_rels/slide77.xml.rels><?xml version="1.0" encoding="UTF-8" standalone="yes"?>
<Relationships xmlns="http://schemas.openxmlformats.org/package/2006/relationships"><Relationship Id="rId3" Type="http://schemas.openxmlformats.org/officeDocument/2006/relationships/package" Target="../embeddings/Microsoft_Word___23.docx"/><Relationship Id="rId2" Type="http://schemas.openxmlformats.org/officeDocument/2006/relationships/slideLayout" Target="../slideLayouts/slideLayout2.xml"/><Relationship Id="rId1" Type="http://schemas.openxmlformats.org/officeDocument/2006/relationships/vmlDrawing" Target="../drawings/vmlDrawing53.vml"/><Relationship Id="rId4" Type="http://schemas.openxmlformats.org/officeDocument/2006/relationships/image" Target="../media/image152.emf"/></Relationships>
</file>

<file path=ppt/slides/_rels/slide78.xml.rels><?xml version="1.0" encoding="UTF-8" standalone="yes"?>
<Relationships xmlns="http://schemas.openxmlformats.org/package/2006/relationships"><Relationship Id="rId8" Type="http://schemas.openxmlformats.org/officeDocument/2006/relationships/image" Target="../media/image155.wmf"/><Relationship Id="rId13" Type="http://schemas.openxmlformats.org/officeDocument/2006/relationships/oleObject" Target="../embeddings/oleObject149.bin"/><Relationship Id="rId3" Type="http://schemas.openxmlformats.org/officeDocument/2006/relationships/oleObject" Target="../embeddings/oleObject144.bin"/><Relationship Id="rId7" Type="http://schemas.openxmlformats.org/officeDocument/2006/relationships/oleObject" Target="../embeddings/oleObject146.bin"/><Relationship Id="rId12" Type="http://schemas.openxmlformats.org/officeDocument/2006/relationships/image" Target="../media/image157.wmf"/><Relationship Id="rId2" Type="http://schemas.openxmlformats.org/officeDocument/2006/relationships/slideLayout" Target="../slideLayouts/slideLayout2.xml"/><Relationship Id="rId1" Type="http://schemas.openxmlformats.org/officeDocument/2006/relationships/vmlDrawing" Target="../drawings/vmlDrawing54.vml"/><Relationship Id="rId6" Type="http://schemas.openxmlformats.org/officeDocument/2006/relationships/image" Target="../media/image154.wmf"/><Relationship Id="rId11" Type="http://schemas.openxmlformats.org/officeDocument/2006/relationships/oleObject" Target="../embeddings/oleObject148.bin"/><Relationship Id="rId5" Type="http://schemas.openxmlformats.org/officeDocument/2006/relationships/oleObject" Target="../embeddings/oleObject145.bin"/><Relationship Id="rId10" Type="http://schemas.openxmlformats.org/officeDocument/2006/relationships/image" Target="../media/image156.wmf"/><Relationship Id="rId4" Type="http://schemas.openxmlformats.org/officeDocument/2006/relationships/image" Target="../media/image153.wmf"/><Relationship Id="rId9" Type="http://schemas.openxmlformats.org/officeDocument/2006/relationships/oleObject" Target="../embeddings/oleObject147.bin"/><Relationship Id="rId14" Type="http://schemas.openxmlformats.org/officeDocument/2006/relationships/image" Target="../media/image158.wmf"/></Relationships>
</file>

<file path=ppt/slides/_rels/slide79.xml.rels><?xml version="1.0" encoding="UTF-8" standalone="yes"?>
<Relationships xmlns="http://schemas.openxmlformats.org/package/2006/relationships"><Relationship Id="rId8" Type="http://schemas.openxmlformats.org/officeDocument/2006/relationships/image" Target="../media/image161.wmf"/><Relationship Id="rId3" Type="http://schemas.openxmlformats.org/officeDocument/2006/relationships/oleObject" Target="../embeddings/oleObject150.bin"/><Relationship Id="rId7" Type="http://schemas.openxmlformats.org/officeDocument/2006/relationships/oleObject" Target="../embeddings/oleObject152.bin"/><Relationship Id="rId2" Type="http://schemas.openxmlformats.org/officeDocument/2006/relationships/slideLayout" Target="../slideLayouts/slideLayout2.xml"/><Relationship Id="rId1" Type="http://schemas.openxmlformats.org/officeDocument/2006/relationships/vmlDrawing" Target="../drawings/vmlDrawing55.vml"/><Relationship Id="rId6" Type="http://schemas.openxmlformats.org/officeDocument/2006/relationships/image" Target="../media/image160.wmf"/><Relationship Id="rId5" Type="http://schemas.openxmlformats.org/officeDocument/2006/relationships/oleObject" Target="../embeddings/oleObject151.bin"/><Relationship Id="rId4" Type="http://schemas.openxmlformats.org/officeDocument/2006/relationships/image" Target="../media/image159.wmf"/><Relationship Id="rId9" Type="http://schemas.openxmlformats.org/officeDocument/2006/relationships/image" Target="../media/image162.wmf"/></Relationships>
</file>

<file path=ppt/slides/_rels/slide8.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3.bin"/><Relationship Id="rId4" Type="http://schemas.openxmlformats.org/officeDocument/2006/relationships/image" Target="../media/image5.wmf"/><Relationship Id="rId9" Type="http://schemas.openxmlformats.org/officeDocument/2006/relationships/oleObject" Target="../embeddings/oleObject5.bin"/></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153.bin"/><Relationship Id="rId2" Type="http://schemas.openxmlformats.org/officeDocument/2006/relationships/slideLayout" Target="../slideLayouts/slideLayout2.xml"/><Relationship Id="rId1" Type="http://schemas.openxmlformats.org/officeDocument/2006/relationships/vmlDrawing" Target="../drawings/vmlDrawing56.vml"/><Relationship Id="rId6" Type="http://schemas.openxmlformats.org/officeDocument/2006/relationships/image" Target="../media/image164.wmf"/><Relationship Id="rId5" Type="http://schemas.openxmlformats.org/officeDocument/2006/relationships/oleObject" Target="../embeddings/oleObject154.bin"/><Relationship Id="rId4" Type="http://schemas.openxmlformats.org/officeDocument/2006/relationships/image" Target="../media/image163.wmf"/></Relationships>
</file>

<file path=ppt/slides/_rels/slide81.xml.rels><?xml version="1.0" encoding="UTF-8" standalone="yes"?>
<Relationships xmlns="http://schemas.openxmlformats.org/package/2006/relationships"><Relationship Id="rId3" Type="http://schemas.openxmlformats.org/officeDocument/2006/relationships/package" Target="../embeddings/Microsoft_Word___24.docx"/><Relationship Id="rId2" Type="http://schemas.openxmlformats.org/officeDocument/2006/relationships/slideLayout" Target="../slideLayouts/slideLayout2.xml"/><Relationship Id="rId1" Type="http://schemas.openxmlformats.org/officeDocument/2006/relationships/vmlDrawing" Target="../drawings/vmlDrawing57.vml"/><Relationship Id="rId4" Type="http://schemas.openxmlformats.org/officeDocument/2006/relationships/image" Target="../media/image165.emf"/></Relationships>
</file>

<file path=ppt/slides/_rels/slide82.xml.rels><?xml version="1.0" encoding="UTF-8" standalone="yes"?>
<Relationships xmlns="http://schemas.openxmlformats.org/package/2006/relationships"><Relationship Id="rId3" Type="http://schemas.openxmlformats.org/officeDocument/2006/relationships/package" Target="../embeddings/Microsoft_Word___25.docx"/><Relationship Id="rId2" Type="http://schemas.openxmlformats.org/officeDocument/2006/relationships/slideLayout" Target="../slideLayouts/slideLayout2.xml"/><Relationship Id="rId1" Type="http://schemas.openxmlformats.org/officeDocument/2006/relationships/vmlDrawing" Target="../drawings/vmlDrawing58.vml"/><Relationship Id="rId5" Type="http://schemas.openxmlformats.org/officeDocument/2006/relationships/image" Target="../media/image167.png"/><Relationship Id="rId4" Type="http://schemas.openxmlformats.org/officeDocument/2006/relationships/image" Target="../media/image166.emf"/></Relationships>
</file>

<file path=ppt/slides/_rels/slide83.xml.rels><?xml version="1.0" encoding="UTF-8" standalone="yes"?>
<Relationships xmlns="http://schemas.openxmlformats.org/package/2006/relationships"><Relationship Id="rId3" Type="http://schemas.openxmlformats.org/officeDocument/2006/relationships/package" Target="../embeddings/Microsoft_Word___26.docx"/><Relationship Id="rId2" Type="http://schemas.openxmlformats.org/officeDocument/2006/relationships/slideLayout" Target="../slideLayouts/slideLayout2.xml"/><Relationship Id="rId1" Type="http://schemas.openxmlformats.org/officeDocument/2006/relationships/vmlDrawing" Target="../drawings/vmlDrawing59.vml"/><Relationship Id="rId4" Type="http://schemas.openxmlformats.org/officeDocument/2006/relationships/image" Target="../media/image168.emf"/></Relationships>
</file>

<file path=ppt/slides/_rels/slide84.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slideLayout" Target="../slideLayouts/slideLayout2.xml"/><Relationship Id="rId1" Type="http://schemas.openxmlformats.org/officeDocument/2006/relationships/vmlDrawing" Target="../drawings/vmlDrawing60.vml"/><Relationship Id="rId5" Type="http://schemas.openxmlformats.org/officeDocument/2006/relationships/image" Target="../media/image169.emf"/><Relationship Id="rId4" Type="http://schemas.openxmlformats.org/officeDocument/2006/relationships/package" Target="../embeddings/Microsoft_Word___27.docx"/></Relationships>
</file>

<file path=ppt/slides/_rels/slide85.xml.rels><?xml version="1.0" encoding="UTF-8" standalone="yes"?>
<Relationships xmlns="http://schemas.openxmlformats.org/package/2006/relationships"><Relationship Id="rId3" Type="http://schemas.openxmlformats.org/officeDocument/2006/relationships/package" Target="../embeddings/Microsoft_Word___28.docx"/><Relationship Id="rId2" Type="http://schemas.openxmlformats.org/officeDocument/2006/relationships/slideLayout" Target="../slideLayouts/slideLayout2.xml"/><Relationship Id="rId1" Type="http://schemas.openxmlformats.org/officeDocument/2006/relationships/vmlDrawing" Target="../drawings/vmlDrawing61.vml"/><Relationship Id="rId4" Type="http://schemas.openxmlformats.org/officeDocument/2006/relationships/image" Target="../media/image170.emf"/></Relationships>
</file>

<file path=ppt/slides/_rels/slide86.xml.rels><?xml version="1.0" encoding="UTF-8" standalone="yes"?>
<Relationships xmlns="http://schemas.openxmlformats.org/package/2006/relationships"><Relationship Id="rId3" Type="http://schemas.openxmlformats.org/officeDocument/2006/relationships/package" Target="../embeddings/Microsoft_Word___29.docx"/><Relationship Id="rId2" Type="http://schemas.openxmlformats.org/officeDocument/2006/relationships/slideLayout" Target="../slideLayouts/slideLayout2.xml"/><Relationship Id="rId1" Type="http://schemas.openxmlformats.org/officeDocument/2006/relationships/vmlDrawing" Target="../drawings/vmlDrawing62.vml"/><Relationship Id="rId4" Type="http://schemas.openxmlformats.org/officeDocument/2006/relationships/image" Target="../media/image171.emf"/></Relationships>
</file>

<file path=ppt/slides/_rels/slide87.xml.rels><?xml version="1.0" encoding="UTF-8" standalone="yes"?>
<Relationships xmlns="http://schemas.openxmlformats.org/package/2006/relationships"><Relationship Id="rId3" Type="http://schemas.openxmlformats.org/officeDocument/2006/relationships/package" Target="../embeddings/Microsoft_Word___30.docx"/><Relationship Id="rId2" Type="http://schemas.openxmlformats.org/officeDocument/2006/relationships/slideLayout" Target="../slideLayouts/slideLayout2.xml"/><Relationship Id="rId1" Type="http://schemas.openxmlformats.org/officeDocument/2006/relationships/vmlDrawing" Target="../drawings/vmlDrawing63.vml"/><Relationship Id="rId4" Type="http://schemas.openxmlformats.org/officeDocument/2006/relationships/image" Target="../media/image172.emf"/></Relationships>
</file>

<file path=ppt/slides/_rels/slide88.xml.rels><?xml version="1.0" encoding="UTF-8" standalone="yes"?>
<Relationships xmlns="http://schemas.openxmlformats.org/package/2006/relationships"><Relationship Id="rId3" Type="http://schemas.openxmlformats.org/officeDocument/2006/relationships/package" Target="../embeddings/Microsoft_Word___31.docx"/><Relationship Id="rId2" Type="http://schemas.openxmlformats.org/officeDocument/2006/relationships/slideLayout" Target="../slideLayouts/slideLayout2.xml"/><Relationship Id="rId1" Type="http://schemas.openxmlformats.org/officeDocument/2006/relationships/vmlDrawing" Target="../drawings/vmlDrawing64.vml"/><Relationship Id="rId4" Type="http://schemas.openxmlformats.org/officeDocument/2006/relationships/image" Target="../media/image173.emf"/></Relationships>
</file>

<file path=ppt/slides/_rels/slide89.xml.rels><?xml version="1.0" encoding="UTF-8" standalone="yes"?>
<Relationships xmlns="http://schemas.openxmlformats.org/package/2006/relationships"><Relationship Id="rId8" Type="http://schemas.openxmlformats.org/officeDocument/2006/relationships/image" Target="../media/image175.wmf"/><Relationship Id="rId3" Type="http://schemas.openxmlformats.org/officeDocument/2006/relationships/oleObject" Target="../embeddings/oleObject155.bin"/><Relationship Id="rId7" Type="http://schemas.openxmlformats.org/officeDocument/2006/relationships/oleObject" Target="../embeddings/oleObject157.bin"/><Relationship Id="rId2" Type="http://schemas.openxmlformats.org/officeDocument/2006/relationships/slideLayout" Target="../slideLayouts/slideLayout2.xml"/><Relationship Id="rId1" Type="http://schemas.openxmlformats.org/officeDocument/2006/relationships/vmlDrawing" Target="../drawings/vmlDrawing65.vml"/><Relationship Id="rId6" Type="http://schemas.openxmlformats.org/officeDocument/2006/relationships/image" Target="../media/image174.wmf"/><Relationship Id="rId5" Type="http://schemas.openxmlformats.org/officeDocument/2006/relationships/oleObject" Target="../embeddings/oleObject156.bin"/><Relationship Id="rId4" Type="http://schemas.openxmlformats.org/officeDocument/2006/relationships/image" Target="../media/image141.wmf"/></Relationships>
</file>

<file path=ppt/slides/_rels/slide9.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oleObject" Target="../embeddings/oleObject11.bin"/><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image" Target="../media/image12.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wmf"/><Relationship Id="rId11" Type="http://schemas.openxmlformats.org/officeDocument/2006/relationships/oleObject" Target="../embeddings/oleObject10.bin"/><Relationship Id="rId5" Type="http://schemas.openxmlformats.org/officeDocument/2006/relationships/oleObject" Target="../embeddings/oleObject7.bin"/><Relationship Id="rId15" Type="http://schemas.openxmlformats.org/officeDocument/2006/relationships/image" Target="../media/image13.wmf"/><Relationship Id="rId10" Type="http://schemas.openxmlformats.org/officeDocument/2006/relationships/image" Target="../media/image11.wmf"/><Relationship Id="rId4" Type="http://schemas.openxmlformats.org/officeDocument/2006/relationships/image" Target="../media/image8.wmf"/><Relationship Id="rId9" Type="http://schemas.openxmlformats.org/officeDocument/2006/relationships/oleObject" Target="../embeddings/oleObject9.bin"/><Relationship Id="rId14" Type="http://schemas.openxmlformats.org/officeDocument/2006/relationships/oleObject" Target="../embeddings/oleObject12.bin"/></Relationships>
</file>

<file path=ppt/slides/_rels/slide90.xml.rels><?xml version="1.0" encoding="UTF-8" standalone="yes"?>
<Relationships xmlns="http://schemas.openxmlformats.org/package/2006/relationships"><Relationship Id="rId8" Type="http://schemas.openxmlformats.org/officeDocument/2006/relationships/image" Target="../media/image178.wmf"/><Relationship Id="rId3" Type="http://schemas.openxmlformats.org/officeDocument/2006/relationships/oleObject" Target="../embeddings/oleObject158.bin"/><Relationship Id="rId7" Type="http://schemas.openxmlformats.org/officeDocument/2006/relationships/oleObject" Target="../embeddings/oleObject160.bin"/><Relationship Id="rId12" Type="http://schemas.openxmlformats.org/officeDocument/2006/relationships/image" Target="../media/image134.wmf"/><Relationship Id="rId2" Type="http://schemas.openxmlformats.org/officeDocument/2006/relationships/slideLayout" Target="../slideLayouts/slideLayout2.xml"/><Relationship Id="rId1" Type="http://schemas.openxmlformats.org/officeDocument/2006/relationships/vmlDrawing" Target="../drawings/vmlDrawing66.vml"/><Relationship Id="rId6" Type="http://schemas.openxmlformats.org/officeDocument/2006/relationships/image" Target="../media/image177.wmf"/><Relationship Id="rId11" Type="http://schemas.openxmlformats.org/officeDocument/2006/relationships/oleObject" Target="../embeddings/oleObject162.bin"/><Relationship Id="rId5" Type="http://schemas.openxmlformats.org/officeDocument/2006/relationships/oleObject" Target="../embeddings/oleObject159.bin"/><Relationship Id="rId10" Type="http://schemas.openxmlformats.org/officeDocument/2006/relationships/image" Target="../media/image179.wmf"/><Relationship Id="rId4" Type="http://schemas.openxmlformats.org/officeDocument/2006/relationships/image" Target="../media/image176.wmf"/><Relationship Id="rId9" Type="http://schemas.openxmlformats.org/officeDocument/2006/relationships/oleObject" Target="../embeddings/oleObject161.bin"/></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package" Target="../embeddings/Microsoft_Word___32.docx"/><Relationship Id="rId2" Type="http://schemas.openxmlformats.org/officeDocument/2006/relationships/slideLayout" Target="../slideLayouts/slideLayout2.xml"/><Relationship Id="rId1" Type="http://schemas.openxmlformats.org/officeDocument/2006/relationships/vmlDrawing" Target="../drawings/vmlDrawing67.vml"/><Relationship Id="rId4" Type="http://schemas.openxmlformats.org/officeDocument/2006/relationships/image" Target="../media/image180.emf"/></Relationships>
</file>

<file path=ppt/slides/_rels/slide96.xml.rels><?xml version="1.0" encoding="UTF-8" standalone="yes"?>
<Relationships xmlns="http://schemas.openxmlformats.org/package/2006/relationships"><Relationship Id="rId3" Type="http://schemas.openxmlformats.org/officeDocument/2006/relationships/package" Target="../embeddings/Microsoft_Word___33.docx"/><Relationship Id="rId2" Type="http://schemas.openxmlformats.org/officeDocument/2006/relationships/slideLayout" Target="../slideLayouts/slideLayout2.xml"/><Relationship Id="rId1" Type="http://schemas.openxmlformats.org/officeDocument/2006/relationships/vmlDrawing" Target="../drawings/vmlDrawing68.vml"/><Relationship Id="rId4" Type="http://schemas.openxmlformats.org/officeDocument/2006/relationships/image" Target="../media/image181.emf"/></Relationships>
</file>

<file path=ppt/slides/_rels/slide97.xml.rels><?xml version="1.0" encoding="UTF-8" standalone="yes"?>
<Relationships xmlns="http://schemas.openxmlformats.org/package/2006/relationships"><Relationship Id="rId8" Type="http://schemas.openxmlformats.org/officeDocument/2006/relationships/image" Target="../media/image184.wmf"/><Relationship Id="rId3" Type="http://schemas.openxmlformats.org/officeDocument/2006/relationships/oleObject" Target="../embeddings/oleObject163.bin"/><Relationship Id="rId7" Type="http://schemas.openxmlformats.org/officeDocument/2006/relationships/oleObject" Target="../embeddings/oleObject165.bin"/><Relationship Id="rId2" Type="http://schemas.openxmlformats.org/officeDocument/2006/relationships/slideLayout" Target="../slideLayouts/slideLayout2.xml"/><Relationship Id="rId1" Type="http://schemas.openxmlformats.org/officeDocument/2006/relationships/vmlDrawing" Target="../drawings/vmlDrawing69.vml"/><Relationship Id="rId6" Type="http://schemas.openxmlformats.org/officeDocument/2006/relationships/image" Target="../media/image183.wmf"/><Relationship Id="rId5" Type="http://schemas.openxmlformats.org/officeDocument/2006/relationships/oleObject" Target="../embeddings/oleObject164.bin"/><Relationship Id="rId4" Type="http://schemas.openxmlformats.org/officeDocument/2006/relationships/image" Target="../media/image182.wmf"/></Relationships>
</file>

<file path=ppt/slides/_rels/slide98.xml.rels><?xml version="1.0" encoding="UTF-8" standalone="yes"?>
<Relationships xmlns="http://schemas.openxmlformats.org/package/2006/relationships"><Relationship Id="rId8" Type="http://schemas.openxmlformats.org/officeDocument/2006/relationships/image" Target="../media/image187.emf"/><Relationship Id="rId3" Type="http://schemas.openxmlformats.org/officeDocument/2006/relationships/oleObject" Target="../embeddings/oleObject166.bin"/><Relationship Id="rId7" Type="http://schemas.openxmlformats.org/officeDocument/2006/relationships/package" Target="../embeddings/Microsoft_Word___34.docx"/><Relationship Id="rId2" Type="http://schemas.openxmlformats.org/officeDocument/2006/relationships/slideLayout" Target="../slideLayouts/slideLayout2.xml"/><Relationship Id="rId1" Type="http://schemas.openxmlformats.org/officeDocument/2006/relationships/vmlDrawing" Target="../drawings/vmlDrawing70.vml"/><Relationship Id="rId6" Type="http://schemas.openxmlformats.org/officeDocument/2006/relationships/image" Target="../media/image186.wmf"/><Relationship Id="rId5" Type="http://schemas.openxmlformats.org/officeDocument/2006/relationships/oleObject" Target="../embeddings/oleObject167.bin"/><Relationship Id="rId4" Type="http://schemas.openxmlformats.org/officeDocument/2006/relationships/image" Target="../media/image185.wmf"/></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p:cNvSpPr>
            <a:spLocks noGrp="1" noChangeArrowheads="1"/>
          </p:cNvSpPr>
          <p:nvPr>
            <p:ph type="dt" sz="half" idx="2"/>
          </p:nvPr>
        </p:nvSpPr>
        <p:spPr>
          <a:xfrm>
            <a:off x="214282" y="6143644"/>
            <a:ext cx="1905000" cy="457200"/>
          </a:xfrm>
        </p:spPr>
        <p:txBody>
          <a:bodyPr/>
          <a:lstStyle/>
          <a:p>
            <a:fld id="{BCF80E02-918B-4D47-91A0-705A8960FFEF}" type="datetime1">
              <a:rPr lang="zh-CN" altLang="en-US"/>
              <a:pPr/>
              <a:t>2018/3/30</a:t>
            </a:fld>
            <a:endParaRPr lang="en-US" altLang="zh-CN" dirty="0"/>
          </a:p>
        </p:txBody>
      </p:sp>
      <p:sp>
        <p:nvSpPr>
          <p:cNvPr id="5" name="Rectangle 16"/>
          <p:cNvSpPr>
            <a:spLocks noGrp="1" noChangeArrowheads="1"/>
          </p:cNvSpPr>
          <p:nvPr>
            <p:ph type="sldNum" sz="quarter" idx="4"/>
          </p:nvPr>
        </p:nvSpPr>
        <p:spPr/>
        <p:txBody>
          <a:bodyPr/>
          <a:lstStyle/>
          <a:p>
            <a:fld id="{9B5311C9-E00A-4818-BEF9-8F8DCFD95FB7}" type="slidenum">
              <a:rPr lang="en-US" altLang="zh-CN"/>
              <a:pPr/>
              <a:t>1</a:t>
            </a:fld>
            <a:endParaRPr lang="en-US" altLang="zh-CN"/>
          </a:p>
        </p:txBody>
      </p:sp>
      <p:sp>
        <p:nvSpPr>
          <p:cNvPr id="5122" name="Rectangle 2"/>
          <p:cNvSpPr>
            <a:spLocks noGrp="1" noChangeArrowheads="1"/>
          </p:cNvSpPr>
          <p:nvPr>
            <p:ph type="ctrTitle"/>
          </p:nvPr>
        </p:nvSpPr>
        <p:spPr>
          <a:xfrm>
            <a:off x="1336104" y="1916832"/>
            <a:ext cx="7772400" cy="1143000"/>
          </a:xfrm>
        </p:spPr>
        <p:txBody>
          <a:bodyPr/>
          <a:lstStyle/>
          <a:p>
            <a:r>
              <a:rPr lang="zh-CN" altLang="en-US" b="1" dirty="0">
                <a:latin typeface="宋体" pitchFamily="2" charset="-122"/>
                <a:cs typeface="Times New Roman" pitchFamily="18" charset="0"/>
              </a:rPr>
              <a:t>第三章 分层随机抽样</a:t>
            </a:r>
            <a:r>
              <a:rPr lang="zh-CN" altLang="en-US" dirty="0">
                <a:latin typeface="宋体" pitchFamily="2" charset="-122"/>
              </a:rPr>
              <a:t> </a:t>
            </a:r>
          </a:p>
        </p:txBody>
      </p:sp>
      <p:sp>
        <p:nvSpPr>
          <p:cNvPr id="5123" name="Rectangle 3"/>
          <p:cNvSpPr>
            <a:spLocks noGrp="1" noChangeArrowheads="1"/>
          </p:cNvSpPr>
          <p:nvPr>
            <p:ph type="subTitle" idx="1"/>
          </p:nvPr>
        </p:nvSpPr>
        <p:spPr>
          <a:xfrm>
            <a:off x="1428728" y="3214686"/>
            <a:ext cx="7239000" cy="1752600"/>
          </a:xfrm>
        </p:spPr>
        <p:txBody>
          <a:bodyPr/>
          <a:lstStyle/>
          <a:p>
            <a:pPr algn="just"/>
            <a:r>
              <a:rPr lang="en-US" altLang="zh-CN" sz="2800" dirty="0" smtClean="0">
                <a:latin typeface="宋体" pitchFamily="2" charset="-122"/>
              </a:rPr>
              <a:t>3.1 </a:t>
            </a:r>
            <a:r>
              <a:rPr lang="zh-CN" altLang="en-US" sz="2800" dirty="0">
                <a:latin typeface="宋体" pitchFamily="2" charset="-122"/>
              </a:rPr>
              <a:t>概述</a:t>
            </a:r>
          </a:p>
          <a:p>
            <a:pPr algn="just"/>
            <a:r>
              <a:rPr lang="en-US" altLang="zh-CN" sz="2800" dirty="0" smtClean="0">
                <a:latin typeface="宋体" pitchFamily="2" charset="-122"/>
              </a:rPr>
              <a:t>3.2</a:t>
            </a:r>
            <a:r>
              <a:rPr lang="zh-CN" altLang="en-US" sz="2800" dirty="0" smtClean="0">
                <a:latin typeface="宋体" pitchFamily="2" charset="-122"/>
              </a:rPr>
              <a:t> 简单估计量及其性质</a:t>
            </a:r>
            <a:endParaRPr lang="zh-CN" altLang="en-US" sz="2800" dirty="0">
              <a:latin typeface="宋体" pitchFamily="2" charset="-122"/>
            </a:endParaRPr>
          </a:p>
          <a:p>
            <a:pPr algn="just"/>
            <a:r>
              <a:rPr lang="en-US" altLang="zh-CN" sz="2800" dirty="0" smtClean="0">
                <a:latin typeface="宋体" pitchFamily="2" charset="-122"/>
              </a:rPr>
              <a:t>3.3</a:t>
            </a:r>
            <a:r>
              <a:rPr lang="zh-CN" altLang="en-US" sz="2800" dirty="0" smtClean="0">
                <a:latin typeface="宋体" pitchFamily="2" charset="-122"/>
              </a:rPr>
              <a:t> 比率估计量及其性质</a:t>
            </a:r>
            <a:endParaRPr lang="zh-CN" altLang="en-US" sz="2800" dirty="0">
              <a:latin typeface="宋体" pitchFamily="2" charset="-122"/>
            </a:endParaRPr>
          </a:p>
          <a:p>
            <a:pPr algn="just"/>
            <a:r>
              <a:rPr lang="en-US" altLang="zh-CN" sz="2800" dirty="0" smtClean="0">
                <a:latin typeface="宋体" pitchFamily="2" charset="-122"/>
              </a:rPr>
              <a:t>3.4</a:t>
            </a:r>
            <a:r>
              <a:rPr lang="zh-CN" altLang="en-US" sz="2800" dirty="0" smtClean="0">
                <a:latin typeface="宋体" pitchFamily="2" charset="-122"/>
              </a:rPr>
              <a:t> 回归估计量及其性质</a:t>
            </a:r>
            <a:endParaRPr lang="zh-CN" altLang="en-US" sz="2800" dirty="0">
              <a:latin typeface="宋体" pitchFamily="2" charset="-122"/>
            </a:endParaRPr>
          </a:p>
          <a:p>
            <a:pPr algn="just"/>
            <a:r>
              <a:rPr lang="en-US" altLang="zh-CN" sz="2800" dirty="0" smtClean="0">
                <a:latin typeface="宋体" pitchFamily="2" charset="-122"/>
              </a:rPr>
              <a:t>3.5</a:t>
            </a:r>
            <a:r>
              <a:rPr lang="zh-CN" altLang="en-US" sz="2800" dirty="0" smtClean="0">
                <a:latin typeface="宋体" pitchFamily="2" charset="-122"/>
              </a:rPr>
              <a:t> 各层样本量的分配</a:t>
            </a:r>
            <a:endParaRPr lang="en-US" altLang="zh-CN" sz="2800" dirty="0" smtClean="0">
              <a:latin typeface="宋体" pitchFamily="2" charset="-122"/>
            </a:endParaRPr>
          </a:p>
          <a:p>
            <a:pPr algn="just"/>
            <a:r>
              <a:rPr lang="en-US" altLang="zh-CN" sz="2800" dirty="0" smtClean="0">
                <a:latin typeface="宋体" pitchFamily="2" charset="-122"/>
              </a:rPr>
              <a:t>3.6</a:t>
            </a:r>
            <a:r>
              <a:rPr lang="zh-CN" altLang="en-US" sz="2800" dirty="0" smtClean="0">
                <a:latin typeface="宋体" pitchFamily="2" charset="-122"/>
              </a:rPr>
              <a:t> 总样本量的确定</a:t>
            </a:r>
            <a:endParaRPr lang="en-US" altLang="zh-CN" sz="2800" dirty="0" smtClean="0">
              <a:latin typeface="宋体" pitchFamily="2" charset="-122"/>
            </a:endParaRPr>
          </a:p>
          <a:p>
            <a:pPr algn="just"/>
            <a:r>
              <a:rPr lang="en-US" altLang="zh-CN" sz="2800" dirty="0" smtClean="0">
                <a:latin typeface="宋体" pitchFamily="2" charset="-122"/>
              </a:rPr>
              <a:t>3.7</a:t>
            </a:r>
            <a:r>
              <a:rPr lang="zh-CN" altLang="en-US" sz="2800" dirty="0" smtClean="0">
                <a:latin typeface="宋体" pitchFamily="2" charset="-122"/>
              </a:rPr>
              <a:t> 分层抽样的其他</a:t>
            </a:r>
            <a:r>
              <a:rPr lang="zh-CN" altLang="en-US" sz="2800" dirty="0">
                <a:latin typeface="宋体" pitchFamily="2" charset="-122"/>
              </a:rPr>
              <a:t>方面</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3"/>
          <p:cNvSpPr>
            <a:spLocks noGrp="1"/>
          </p:cNvSpPr>
          <p:nvPr>
            <p:ph type="dt" sz="half" idx="10"/>
          </p:nvPr>
        </p:nvSpPr>
        <p:spPr/>
        <p:txBody>
          <a:bodyPr/>
          <a:lstStyle/>
          <a:p>
            <a:fld id="{4FE6C346-6E5D-49A3-A759-490C5415486F}" type="datetime1">
              <a:rPr lang="zh-CN" altLang="en-US"/>
              <a:pPr/>
              <a:t>2018/3/30</a:t>
            </a:fld>
            <a:endParaRPr lang="en-US" altLang="zh-CN"/>
          </a:p>
        </p:txBody>
      </p:sp>
      <p:sp>
        <p:nvSpPr>
          <p:cNvPr id="10" name="灯片编号占位符 5"/>
          <p:cNvSpPr>
            <a:spLocks noGrp="1"/>
          </p:cNvSpPr>
          <p:nvPr>
            <p:ph type="sldNum" sz="quarter" idx="12"/>
          </p:nvPr>
        </p:nvSpPr>
        <p:spPr/>
        <p:txBody>
          <a:bodyPr/>
          <a:lstStyle/>
          <a:p>
            <a:fld id="{AA125A97-C05C-4EF5-88C2-DB4E5F2B598B}" type="slidenum">
              <a:rPr lang="en-US" altLang="zh-CN"/>
              <a:pPr/>
              <a:t>10</a:t>
            </a:fld>
            <a:endParaRPr lang="en-US" altLang="zh-CN"/>
          </a:p>
        </p:txBody>
      </p:sp>
      <p:sp>
        <p:nvSpPr>
          <p:cNvPr id="47106" name="Rectangle 2"/>
          <p:cNvSpPr>
            <a:spLocks noGrp="1" noChangeArrowheads="1"/>
          </p:cNvSpPr>
          <p:nvPr>
            <p:ph type="title"/>
          </p:nvPr>
        </p:nvSpPr>
        <p:spPr/>
        <p:txBody>
          <a:bodyPr/>
          <a:lstStyle/>
          <a:p>
            <a:r>
              <a:rPr lang="zh-CN" altLang="en-US">
                <a:latin typeface="宋体" pitchFamily="2" charset="-122"/>
              </a:rPr>
              <a:t>证明性质</a:t>
            </a:r>
            <a:r>
              <a:rPr lang="en-US" altLang="zh-CN">
                <a:latin typeface="宋体" pitchFamily="2" charset="-122"/>
              </a:rPr>
              <a:t>1</a:t>
            </a:r>
            <a:r>
              <a:rPr lang="en-US" altLang="zh-CN"/>
              <a:t> </a:t>
            </a:r>
          </a:p>
        </p:txBody>
      </p:sp>
      <p:sp>
        <p:nvSpPr>
          <p:cNvPr id="47107" name="Rectangle 3"/>
          <p:cNvSpPr>
            <a:spLocks noGrp="1" noChangeArrowheads="1"/>
          </p:cNvSpPr>
          <p:nvPr>
            <p:ph type="body" idx="1"/>
          </p:nvPr>
        </p:nvSpPr>
        <p:spPr/>
        <p:txBody>
          <a:bodyPr/>
          <a:lstStyle/>
          <a:p>
            <a:pPr algn="just">
              <a:lnSpc>
                <a:spcPct val="90000"/>
              </a:lnSpc>
              <a:buFont typeface="Wingdings" pitchFamily="2" charset="2"/>
              <a:buNone/>
            </a:pPr>
            <a:r>
              <a:rPr lang="en-US" altLang="zh-CN" sz="2400" dirty="0"/>
              <a:t> </a:t>
            </a:r>
            <a:r>
              <a:rPr lang="zh-CN" altLang="en-US" sz="2400" dirty="0"/>
              <a:t>由于对每一层有</a:t>
            </a:r>
          </a:p>
          <a:p>
            <a:pPr algn="just">
              <a:lnSpc>
                <a:spcPct val="90000"/>
              </a:lnSpc>
              <a:buFont typeface="Wingdings" pitchFamily="2" charset="2"/>
              <a:buNone/>
            </a:pPr>
            <a:r>
              <a:rPr lang="zh-CN" altLang="en-US" sz="2400" dirty="0"/>
              <a:t>        </a:t>
            </a:r>
          </a:p>
          <a:p>
            <a:pPr algn="just">
              <a:lnSpc>
                <a:spcPct val="90000"/>
              </a:lnSpc>
              <a:buFont typeface="Wingdings" pitchFamily="2" charset="2"/>
              <a:buNone/>
            </a:pPr>
            <a:r>
              <a:rPr lang="zh-CN" altLang="en-US" sz="2400" dirty="0"/>
              <a:t>因此，</a:t>
            </a:r>
          </a:p>
          <a:p>
            <a:pPr algn="just">
              <a:lnSpc>
                <a:spcPct val="90000"/>
              </a:lnSpc>
              <a:buFont typeface="Wingdings" pitchFamily="2" charset="2"/>
              <a:buNone/>
            </a:pPr>
            <a:r>
              <a:rPr lang="zh-CN" altLang="en-US" sz="2400" dirty="0"/>
              <a:t>        </a:t>
            </a:r>
          </a:p>
          <a:p>
            <a:pPr algn="just">
              <a:lnSpc>
                <a:spcPct val="90000"/>
              </a:lnSpc>
              <a:buFont typeface="Wingdings" pitchFamily="2" charset="2"/>
              <a:buNone/>
            </a:pPr>
            <a:r>
              <a:rPr lang="zh-CN" altLang="en-US" sz="2400" dirty="0"/>
              <a:t>       </a:t>
            </a:r>
            <a:r>
              <a:rPr lang="zh-CN" altLang="en-US" sz="2400" dirty="0" smtClean="0"/>
              <a:t>          </a:t>
            </a:r>
            <a:endParaRPr lang="zh-CN" altLang="en-US" sz="2400" dirty="0"/>
          </a:p>
          <a:p>
            <a:pPr algn="just">
              <a:lnSpc>
                <a:spcPct val="90000"/>
              </a:lnSpc>
              <a:buFont typeface="Wingdings" pitchFamily="2" charset="2"/>
              <a:buNone/>
            </a:pPr>
            <a:r>
              <a:rPr lang="zh-CN" altLang="en-US" sz="2400" dirty="0" smtClean="0"/>
              <a:t>估</a:t>
            </a:r>
            <a:r>
              <a:rPr lang="zh-CN" altLang="en-US" sz="2400" dirty="0"/>
              <a:t>计量的方差</a:t>
            </a:r>
          </a:p>
          <a:p>
            <a:pPr algn="just">
              <a:lnSpc>
                <a:spcPct val="90000"/>
              </a:lnSpc>
              <a:buFont typeface="Wingdings" pitchFamily="2" charset="2"/>
              <a:buNone/>
            </a:pPr>
            <a:r>
              <a:rPr lang="zh-CN" altLang="en-US" sz="2400" dirty="0"/>
              <a:t>        </a:t>
            </a:r>
          </a:p>
          <a:p>
            <a:pPr algn="just">
              <a:lnSpc>
                <a:spcPct val="90000"/>
              </a:lnSpc>
              <a:buFont typeface="Wingdings" pitchFamily="2" charset="2"/>
              <a:buNone/>
            </a:pPr>
            <a:endParaRPr lang="zh-CN" altLang="en-US" sz="2400" dirty="0"/>
          </a:p>
          <a:p>
            <a:pPr>
              <a:lnSpc>
                <a:spcPct val="90000"/>
              </a:lnSpc>
              <a:buFont typeface="Wingdings" pitchFamily="2" charset="2"/>
              <a:buNone/>
            </a:pPr>
            <a:r>
              <a:rPr lang="zh-CN" altLang="en-US" sz="2400" dirty="0"/>
              <a:t>由于各层是独立抽取的，因此上式第二项中的协方</a:t>
            </a:r>
            <a:r>
              <a:rPr lang="zh-CN" altLang="en-US" sz="2400" dirty="0" smtClean="0"/>
              <a:t>差全</a:t>
            </a:r>
            <a:endParaRPr lang="en-US" altLang="zh-CN" sz="2400" dirty="0" smtClean="0"/>
          </a:p>
          <a:p>
            <a:pPr>
              <a:lnSpc>
                <a:spcPct val="90000"/>
              </a:lnSpc>
              <a:buFont typeface="Wingdings" pitchFamily="2" charset="2"/>
              <a:buNone/>
            </a:pPr>
            <a:r>
              <a:rPr lang="zh-CN" altLang="en-US" sz="2400" dirty="0" smtClean="0"/>
              <a:t>为</a:t>
            </a:r>
            <a:r>
              <a:rPr lang="en-US" altLang="zh-CN" sz="2400" dirty="0"/>
              <a:t>0</a:t>
            </a:r>
            <a:r>
              <a:rPr lang="zh-CN" altLang="en-US" sz="2400" dirty="0"/>
              <a:t>，从而有</a:t>
            </a:r>
          </a:p>
          <a:p>
            <a:pPr algn="just">
              <a:lnSpc>
                <a:spcPct val="90000"/>
              </a:lnSpc>
              <a:buFont typeface="Wingdings" pitchFamily="2" charset="2"/>
              <a:buNone/>
            </a:pPr>
            <a:r>
              <a:rPr lang="zh-CN" altLang="en-US" sz="2400" dirty="0"/>
              <a:t>        </a:t>
            </a:r>
          </a:p>
          <a:p>
            <a:pPr>
              <a:lnSpc>
                <a:spcPct val="90000"/>
              </a:lnSpc>
            </a:pPr>
            <a:endParaRPr lang="en-US" altLang="zh-CN" sz="2400" dirty="0"/>
          </a:p>
        </p:txBody>
      </p:sp>
      <p:graphicFrame>
        <p:nvGraphicFramePr>
          <p:cNvPr id="47112" name="Object 8"/>
          <p:cNvGraphicFramePr>
            <a:graphicFrameLocks noChangeAspect="1"/>
          </p:cNvGraphicFramePr>
          <p:nvPr/>
        </p:nvGraphicFramePr>
        <p:xfrm>
          <a:off x="3779839" y="1831965"/>
          <a:ext cx="1435104" cy="612785"/>
        </p:xfrm>
        <a:graphic>
          <a:graphicData uri="http://schemas.openxmlformats.org/presentationml/2006/ole">
            <mc:AlternateContent xmlns:mc="http://schemas.openxmlformats.org/markup-compatibility/2006">
              <mc:Choice xmlns:v="urn:schemas-microsoft-com:vml" Requires="v">
                <p:oleObj spid="_x0000_s47303" r:id="rId3" imgW="647700" imgH="279400" progId="Equation.3">
                  <p:embed/>
                </p:oleObj>
              </mc:Choice>
              <mc:Fallback>
                <p:oleObj r:id="rId3" imgW="647700" imgH="279400" progId="Equation.3">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839" y="1831965"/>
                        <a:ext cx="1435104" cy="61278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7111" name="Object 7"/>
          <p:cNvGraphicFramePr>
            <a:graphicFrameLocks noChangeAspect="1"/>
          </p:cNvGraphicFramePr>
          <p:nvPr/>
        </p:nvGraphicFramePr>
        <p:xfrm>
          <a:off x="2214546" y="2571744"/>
          <a:ext cx="3862397" cy="832283"/>
        </p:xfrm>
        <a:graphic>
          <a:graphicData uri="http://schemas.openxmlformats.org/presentationml/2006/ole">
            <mc:AlternateContent xmlns:mc="http://schemas.openxmlformats.org/markup-compatibility/2006">
              <mc:Choice xmlns:v="urn:schemas-microsoft-com:vml" Requires="v">
                <p:oleObj spid="_x0000_s47304" r:id="rId5" imgW="2120900" imgH="457200" progId="Equation.3">
                  <p:embed/>
                </p:oleObj>
              </mc:Choice>
              <mc:Fallback>
                <p:oleObj r:id="rId5" imgW="2120900" imgH="4572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14546" y="2571744"/>
                        <a:ext cx="3862397" cy="83228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7110" name="Object 6"/>
          <p:cNvGraphicFramePr>
            <a:graphicFrameLocks noChangeAspect="1"/>
          </p:cNvGraphicFramePr>
          <p:nvPr/>
        </p:nvGraphicFramePr>
        <p:xfrm>
          <a:off x="2928926" y="3384250"/>
          <a:ext cx="5302272" cy="830568"/>
        </p:xfrm>
        <a:graphic>
          <a:graphicData uri="http://schemas.openxmlformats.org/presentationml/2006/ole">
            <mc:AlternateContent xmlns:mc="http://schemas.openxmlformats.org/markup-compatibility/2006">
              <mc:Choice xmlns:v="urn:schemas-microsoft-com:vml" Requires="v">
                <p:oleObj spid="_x0000_s47305" r:id="rId7" imgW="2743200" imgH="431800" progId="Equation.3">
                  <p:embed/>
                </p:oleObj>
              </mc:Choice>
              <mc:Fallback>
                <p:oleObj r:id="rId7" imgW="2743200" imgH="431800" progId="Equation.3">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28926" y="3384250"/>
                        <a:ext cx="5302272" cy="83056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7109" name="Object 5"/>
          <p:cNvGraphicFramePr>
            <a:graphicFrameLocks noChangeAspect="1"/>
          </p:cNvGraphicFramePr>
          <p:nvPr/>
        </p:nvGraphicFramePr>
        <p:xfrm>
          <a:off x="1428728" y="4357694"/>
          <a:ext cx="7380287" cy="906463"/>
        </p:xfrm>
        <a:graphic>
          <a:graphicData uri="http://schemas.openxmlformats.org/presentationml/2006/ole">
            <mc:AlternateContent xmlns:mc="http://schemas.openxmlformats.org/markup-compatibility/2006">
              <mc:Choice xmlns:v="urn:schemas-microsoft-com:vml" Requires="v">
                <p:oleObj spid="_x0000_s47306" r:id="rId9" imgW="3721100" imgH="457200" progId="Equation.3">
                  <p:embed/>
                </p:oleObj>
              </mc:Choice>
              <mc:Fallback>
                <p:oleObj r:id="rId9" imgW="3721100" imgH="4572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28728" y="4357694"/>
                        <a:ext cx="7380287" cy="906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7108" name="Object 4"/>
          <p:cNvGraphicFramePr>
            <a:graphicFrameLocks noChangeAspect="1"/>
          </p:cNvGraphicFramePr>
          <p:nvPr/>
        </p:nvGraphicFramePr>
        <p:xfrm>
          <a:off x="3000364" y="5500702"/>
          <a:ext cx="2736997" cy="957247"/>
        </p:xfrm>
        <a:graphic>
          <a:graphicData uri="http://schemas.openxmlformats.org/presentationml/2006/ole">
            <mc:AlternateContent xmlns:mc="http://schemas.openxmlformats.org/markup-compatibility/2006">
              <mc:Choice xmlns:v="urn:schemas-microsoft-com:vml" Requires="v">
                <p:oleObj spid="_x0000_s47307" r:id="rId11" imgW="1231366" imgH="431613" progId="Equation.3">
                  <p:embed/>
                </p:oleObj>
              </mc:Choice>
              <mc:Fallback>
                <p:oleObj r:id="rId11" imgW="1231366" imgH="431613" progId="Equation.3">
                  <p:embed/>
                  <p:pic>
                    <p:nvPicPr>
                      <p:cNvPr id="0"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00364" y="5500702"/>
                        <a:ext cx="2736997" cy="9572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日期占位符 3"/>
          <p:cNvSpPr>
            <a:spLocks noGrp="1"/>
          </p:cNvSpPr>
          <p:nvPr>
            <p:ph type="dt" sz="half" idx="10"/>
          </p:nvPr>
        </p:nvSpPr>
        <p:spPr/>
        <p:txBody>
          <a:bodyPr/>
          <a:lstStyle/>
          <a:p>
            <a:fld id="{5AE0578B-168B-4EE2-A887-C5405F2FB634}" type="datetime1">
              <a:rPr lang="zh-CN" altLang="en-US"/>
              <a:pPr/>
              <a:t>2018/3/30</a:t>
            </a:fld>
            <a:endParaRPr lang="en-US" altLang="zh-CN"/>
          </a:p>
        </p:txBody>
      </p:sp>
      <p:sp>
        <p:nvSpPr>
          <p:cNvPr id="12" name="灯片编号占位符 5"/>
          <p:cNvSpPr>
            <a:spLocks noGrp="1"/>
          </p:cNvSpPr>
          <p:nvPr>
            <p:ph type="sldNum" sz="quarter" idx="12"/>
          </p:nvPr>
        </p:nvSpPr>
        <p:spPr/>
        <p:txBody>
          <a:bodyPr/>
          <a:lstStyle/>
          <a:p>
            <a:fld id="{A5C35C8C-8400-4A0F-9FC7-52B7952693E5}" type="slidenum">
              <a:rPr lang="en-US" altLang="zh-CN"/>
              <a:pPr/>
              <a:t>11</a:t>
            </a:fld>
            <a:endParaRPr lang="en-US" altLang="zh-CN"/>
          </a:p>
        </p:txBody>
      </p:sp>
      <p:sp>
        <p:nvSpPr>
          <p:cNvPr id="32771" name="Rectangle 3"/>
          <p:cNvSpPr>
            <a:spLocks noGrp="1" noChangeArrowheads="1"/>
          </p:cNvSpPr>
          <p:nvPr>
            <p:ph type="body" idx="1"/>
          </p:nvPr>
        </p:nvSpPr>
        <p:spPr/>
        <p:txBody>
          <a:bodyPr/>
          <a:lstStyle/>
          <a:p>
            <a:pPr algn="just"/>
            <a:r>
              <a:rPr lang="en-US" altLang="zh-CN" dirty="0"/>
              <a:t> </a:t>
            </a:r>
            <a:r>
              <a:rPr lang="zh-CN" altLang="en-US" b="1" dirty="0"/>
              <a:t>性</a:t>
            </a:r>
            <a:r>
              <a:rPr lang="zh-CN" altLang="en-US" b="1" dirty="0" smtClean="0"/>
              <a:t>质</a:t>
            </a:r>
            <a:r>
              <a:rPr lang="en-US" altLang="zh-CN" b="1" dirty="0" smtClean="0"/>
              <a:t>3</a:t>
            </a:r>
            <a:r>
              <a:rPr lang="zh-CN" altLang="en-US" b="1" dirty="0" smtClean="0"/>
              <a:t>：</a:t>
            </a:r>
            <a:r>
              <a:rPr lang="zh-CN" altLang="en-US" dirty="0"/>
              <a:t>对于分层随机抽样，    是     </a:t>
            </a:r>
          </a:p>
          <a:p>
            <a:pPr algn="just">
              <a:buFont typeface="Wingdings" pitchFamily="2" charset="2"/>
              <a:buNone/>
            </a:pPr>
            <a:r>
              <a:rPr lang="zh-CN" altLang="en-US" dirty="0"/>
              <a:t>的无偏估计，   的方差为：</a:t>
            </a:r>
          </a:p>
          <a:p>
            <a:pPr>
              <a:buFont typeface="Wingdings" pitchFamily="2" charset="2"/>
              <a:buNone/>
            </a:pPr>
            <a:r>
              <a:rPr lang="zh-CN" altLang="en-US" dirty="0">
                <a:latin typeface="宋体" pitchFamily="2" charset="-122"/>
              </a:rPr>
              <a:t>                            </a:t>
            </a:r>
            <a:endParaRPr lang="zh-CN" altLang="en-US" dirty="0"/>
          </a:p>
        </p:txBody>
      </p:sp>
      <p:graphicFrame>
        <p:nvGraphicFramePr>
          <p:cNvPr id="32772" name="Object 4"/>
          <p:cNvGraphicFramePr>
            <a:graphicFrameLocks noChangeAspect="1"/>
          </p:cNvGraphicFramePr>
          <p:nvPr/>
        </p:nvGraphicFramePr>
        <p:xfrm>
          <a:off x="7772400" y="2057400"/>
          <a:ext cx="457200" cy="571500"/>
        </p:xfrm>
        <a:graphic>
          <a:graphicData uri="http://schemas.openxmlformats.org/presentationml/2006/ole">
            <mc:AlternateContent xmlns:mc="http://schemas.openxmlformats.org/markup-compatibility/2006">
              <mc:Choice xmlns:v="urn:schemas-microsoft-com:vml" Requires="v">
                <p:oleObj spid="_x0000_s32930" r:id="rId3" imgW="152334" imgH="190417" progId="Equation.3">
                  <p:embed/>
                </p:oleObj>
              </mc:Choice>
              <mc:Fallback>
                <p:oleObj r:id="rId3" imgW="152334" imgH="190417"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2057400"/>
                        <a:ext cx="457200"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774" name="Rectangle 6"/>
          <p:cNvSpPr>
            <a:spLocks noChangeArrowheads="1"/>
          </p:cNvSpPr>
          <p:nvPr/>
        </p:nvSpPr>
        <p:spPr bwMode="auto">
          <a:xfrm>
            <a:off x="4471988" y="33289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2773" name="Object 5"/>
          <p:cNvGraphicFramePr>
            <a:graphicFrameLocks noChangeAspect="1"/>
          </p:cNvGraphicFramePr>
          <p:nvPr/>
        </p:nvGraphicFramePr>
        <p:xfrm>
          <a:off x="6858000" y="2133600"/>
          <a:ext cx="457200" cy="457200"/>
        </p:xfrm>
        <a:graphic>
          <a:graphicData uri="http://schemas.openxmlformats.org/presentationml/2006/ole">
            <mc:AlternateContent xmlns:mc="http://schemas.openxmlformats.org/markup-compatibility/2006">
              <mc:Choice xmlns:v="urn:schemas-microsoft-com:vml" Requires="v">
                <p:oleObj spid="_x0000_s32931" r:id="rId5" imgW="203024" imgH="203024" progId="Equation.3">
                  <p:embed/>
                </p:oleObj>
              </mc:Choice>
              <mc:Fallback>
                <p:oleObj r:id="rId5" imgW="203024" imgH="203024"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0" y="2133600"/>
                        <a:ext cx="4572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776" name="Rectangle 8"/>
          <p:cNvSpPr>
            <a:spLocks noChangeArrowheads="1"/>
          </p:cNvSpPr>
          <p:nvPr/>
        </p:nvSpPr>
        <p:spPr bwMode="auto">
          <a:xfrm>
            <a:off x="4471988" y="33289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2775" name="Object 7"/>
          <p:cNvGraphicFramePr>
            <a:graphicFrameLocks noChangeAspect="1"/>
          </p:cNvGraphicFramePr>
          <p:nvPr/>
        </p:nvGraphicFramePr>
        <p:xfrm>
          <a:off x="3505200" y="2590800"/>
          <a:ext cx="609600" cy="609600"/>
        </p:xfrm>
        <a:graphic>
          <a:graphicData uri="http://schemas.openxmlformats.org/presentationml/2006/ole">
            <mc:AlternateContent xmlns:mc="http://schemas.openxmlformats.org/markup-compatibility/2006">
              <mc:Choice xmlns:v="urn:schemas-microsoft-com:vml" Requires="v">
                <p:oleObj spid="_x0000_s32932" r:id="rId7" imgW="203024" imgH="203024" progId="Equation.3">
                  <p:embed/>
                </p:oleObj>
              </mc:Choice>
              <mc:Fallback>
                <p:oleObj r:id="rId7" imgW="203024" imgH="203024"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2590800"/>
                        <a:ext cx="6096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778" name="Rectangle 10"/>
          <p:cNvSpPr>
            <a:spLocks noChangeArrowheads="1"/>
          </p:cNvSpPr>
          <p:nvPr/>
        </p:nvSpPr>
        <p:spPr bwMode="auto">
          <a:xfrm>
            <a:off x="3352800" y="32051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2777" name="Object 9"/>
          <p:cNvGraphicFramePr>
            <a:graphicFrameLocks noChangeAspect="1"/>
          </p:cNvGraphicFramePr>
          <p:nvPr>
            <p:extLst>
              <p:ext uri="{D42A27DB-BD31-4B8C-83A1-F6EECF244321}">
                <p14:modId xmlns:p14="http://schemas.microsoft.com/office/powerpoint/2010/main" val="2057246108"/>
              </p:ext>
            </p:extLst>
          </p:nvPr>
        </p:nvGraphicFramePr>
        <p:xfrm>
          <a:off x="827088" y="3518768"/>
          <a:ext cx="7740650" cy="1422400"/>
        </p:xfrm>
        <a:graphic>
          <a:graphicData uri="http://schemas.openxmlformats.org/presentationml/2006/ole">
            <mc:AlternateContent xmlns:mc="http://schemas.openxmlformats.org/markup-compatibility/2006">
              <mc:Choice xmlns:v="urn:schemas-microsoft-com:vml" Requires="v">
                <p:oleObj spid="_x0000_s32933" r:id="rId8" imgW="2438400" imgH="444500" progId="Equation.3">
                  <p:embed/>
                </p:oleObj>
              </mc:Choice>
              <mc:Fallback>
                <p:oleObj r:id="rId8" imgW="2438400" imgH="444500" progId="Equation.3">
                  <p:embed/>
                  <p:pic>
                    <p:nvPicPr>
                      <p:cNvPr id="0"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7088" y="3518768"/>
                        <a:ext cx="7740650" cy="1422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3"/>
          <p:cNvSpPr>
            <a:spLocks noGrp="1"/>
          </p:cNvSpPr>
          <p:nvPr>
            <p:ph type="dt" sz="half" idx="10"/>
          </p:nvPr>
        </p:nvSpPr>
        <p:spPr/>
        <p:txBody>
          <a:bodyPr/>
          <a:lstStyle/>
          <a:p>
            <a:fld id="{66306DAA-1511-432A-B00E-141D7863AEDB}" type="datetime1">
              <a:rPr lang="zh-CN" altLang="en-US"/>
              <a:pPr/>
              <a:t>2018/3/30</a:t>
            </a:fld>
            <a:endParaRPr lang="en-US" altLang="zh-CN"/>
          </a:p>
        </p:txBody>
      </p:sp>
      <p:sp>
        <p:nvSpPr>
          <p:cNvPr id="10" name="灯片编号占位符 5"/>
          <p:cNvSpPr>
            <a:spLocks noGrp="1"/>
          </p:cNvSpPr>
          <p:nvPr>
            <p:ph type="sldNum" sz="quarter" idx="12"/>
          </p:nvPr>
        </p:nvSpPr>
        <p:spPr/>
        <p:txBody>
          <a:bodyPr/>
          <a:lstStyle/>
          <a:p>
            <a:fld id="{7ED01936-8407-4EC5-A35C-2672798606C2}" type="slidenum">
              <a:rPr lang="en-US" altLang="zh-CN"/>
              <a:pPr/>
              <a:t>12</a:t>
            </a:fld>
            <a:endParaRPr lang="en-US" altLang="zh-CN"/>
          </a:p>
        </p:txBody>
      </p:sp>
      <p:sp>
        <p:nvSpPr>
          <p:cNvPr id="48130" name="Rectangle 2"/>
          <p:cNvSpPr>
            <a:spLocks noGrp="1" noChangeArrowheads="1"/>
          </p:cNvSpPr>
          <p:nvPr>
            <p:ph type="title"/>
          </p:nvPr>
        </p:nvSpPr>
        <p:spPr/>
        <p:txBody>
          <a:bodyPr/>
          <a:lstStyle/>
          <a:p>
            <a:r>
              <a:rPr lang="zh-CN" altLang="en-US" dirty="0">
                <a:latin typeface="宋体" pitchFamily="2" charset="-122"/>
              </a:rPr>
              <a:t>证明性</a:t>
            </a:r>
            <a:r>
              <a:rPr lang="zh-CN" altLang="en-US" dirty="0" smtClean="0">
                <a:latin typeface="宋体" pitchFamily="2" charset="-122"/>
              </a:rPr>
              <a:t>质</a:t>
            </a:r>
            <a:r>
              <a:rPr lang="en-US" altLang="zh-CN" dirty="0" smtClean="0">
                <a:latin typeface="宋体" pitchFamily="2" charset="-122"/>
              </a:rPr>
              <a:t>3</a:t>
            </a:r>
            <a:r>
              <a:rPr lang="zh-CN" altLang="en-US" dirty="0" smtClean="0">
                <a:latin typeface="宋体" pitchFamily="2" charset="-122"/>
              </a:rPr>
              <a:t>：</a:t>
            </a:r>
            <a:r>
              <a:rPr lang="zh-CN" altLang="en-US" dirty="0" smtClean="0"/>
              <a:t> </a:t>
            </a:r>
            <a:endParaRPr lang="zh-CN" altLang="en-US" dirty="0"/>
          </a:p>
        </p:txBody>
      </p:sp>
      <p:sp>
        <p:nvSpPr>
          <p:cNvPr id="48131" name="Rectangle 3"/>
          <p:cNvSpPr>
            <a:spLocks noGrp="1" noChangeArrowheads="1"/>
          </p:cNvSpPr>
          <p:nvPr>
            <p:ph type="body" idx="1"/>
          </p:nvPr>
        </p:nvSpPr>
        <p:spPr/>
        <p:txBody>
          <a:bodyPr/>
          <a:lstStyle/>
          <a:p>
            <a:pPr algn="just">
              <a:lnSpc>
                <a:spcPct val="90000"/>
              </a:lnSpc>
              <a:buFont typeface="Wingdings" pitchFamily="2" charset="2"/>
              <a:buNone/>
            </a:pPr>
            <a:r>
              <a:rPr lang="en-US" altLang="zh-CN" sz="2800" dirty="0"/>
              <a:t> </a:t>
            </a:r>
            <a:r>
              <a:rPr lang="zh-CN" altLang="en-US" sz="2800" dirty="0"/>
              <a:t>对于分层随机抽样，各层独立进行简单随机抽样，对每一层有</a:t>
            </a:r>
          </a:p>
          <a:p>
            <a:pPr algn="just">
              <a:lnSpc>
                <a:spcPct val="90000"/>
              </a:lnSpc>
              <a:buFont typeface="Wingdings" pitchFamily="2" charset="2"/>
              <a:buNone/>
            </a:pPr>
            <a:r>
              <a:rPr lang="zh-CN" altLang="en-US" sz="2800" dirty="0"/>
              <a:t>        </a:t>
            </a:r>
          </a:p>
          <a:p>
            <a:pPr algn="just">
              <a:lnSpc>
                <a:spcPct val="90000"/>
              </a:lnSpc>
              <a:buFont typeface="Wingdings" pitchFamily="2" charset="2"/>
              <a:buNone/>
            </a:pPr>
            <a:r>
              <a:rPr lang="zh-CN" altLang="en-US" sz="2800" dirty="0"/>
              <a:t>因此，由性质</a:t>
            </a:r>
            <a:r>
              <a:rPr lang="en-US" altLang="zh-CN" sz="2800" dirty="0"/>
              <a:t>1</a:t>
            </a:r>
            <a:r>
              <a:rPr lang="zh-CN" altLang="en-US" sz="2800" dirty="0"/>
              <a:t>，有</a:t>
            </a:r>
          </a:p>
          <a:p>
            <a:pPr algn="just">
              <a:lnSpc>
                <a:spcPct val="90000"/>
              </a:lnSpc>
              <a:buFont typeface="Wingdings" pitchFamily="2" charset="2"/>
              <a:buNone/>
            </a:pPr>
            <a:r>
              <a:rPr lang="zh-CN" altLang="en-US" sz="2800" dirty="0"/>
              <a:t>        </a:t>
            </a:r>
          </a:p>
          <a:p>
            <a:pPr algn="just">
              <a:lnSpc>
                <a:spcPct val="90000"/>
              </a:lnSpc>
              <a:buFont typeface="Wingdings" pitchFamily="2" charset="2"/>
              <a:buNone/>
            </a:pPr>
            <a:r>
              <a:rPr lang="zh-CN" altLang="en-US" sz="2800" dirty="0"/>
              <a:t>        </a:t>
            </a:r>
          </a:p>
          <a:p>
            <a:pPr algn="just">
              <a:lnSpc>
                <a:spcPct val="90000"/>
              </a:lnSpc>
              <a:buFont typeface="Wingdings" pitchFamily="2" charset="2"/>
              <a:buNone/>
            </a:pPr>
            <a:r>
              <a:rPr lang="zh-CN" altLang="en-US" sz="2800" dirty="0"/>
              <a:t>由第二章性质</a:t>
            </a:r>
            <a:r>
              <a:rPr lang="en-US" altLang="zh-CN" sz="2800" dirty="0"/>
              <a:t>2</a:t>
            </a:r>
            <a:r>
              <a:rPr lang="zh-CN" altLang="en-US" sz="2800" dirty="0"/>
              <a:t>，得</a:t>
            </a:r>
          </a:p>
          <a:p>
            <a:pPr algn="just">
              <a:lnSpc>
                <a:spcPct val="90000"/>
              </a:lnSpc>
              <a:buFont typeface="Wingdings" pitchFamily="2" charset="2"/>
              <a:buNone/>
            </a:pPr>
            <a:r>
              <a:rPr lang="zh-CN" altLang="en-US" sz="2800" b="1" dirty="0"/>
              <a:t>        </a:t>
            </a:r>
            <a:endParaRPr lang="zh-CN" altLang="en-US" sz="2800" dirty="0"/>
          </a:p>
          <a:p>
            <a:pPr algn="just">
              <a:lnSpc>
                <a:spcPct val="90000"/>
              </a:lnSpc>
              <a:buFont typeface="Wingdings" pitchFamily="2" charset="2"/>
              <a:buNone/>
            </a:pPr>
            <a:r>
              <a:rPr lang="zh-CN" altLang="en-US" sz="2800" dirty="0"/>
              <a:t>因此</a:t>
            </a:r>
          </a:p>
          <a:p>
            <a:pPr algn="just">
              <a:lnSpc>
                <a:spcPct val="90000"/>
              </a:lnSpc>
            </a:pPr>
            <a:r>
              <a:rPr lang="zh-CN" altLang="en-US" sz="2800" dirty="0"/>
              <a:t>        </a:t>
            </a:r>
          </a:p>
          <a:p>
            <a:pPr>
              <a:lnSpc>
                <a:spcPct val="90000"/>
              </a:lnSpc>
            </a:pPr>
            <a:endParaRPr lang="en-US" altLang="zh-CN" sz="2800" dirty="0"/>
          </a:p>
        </p:txBody>
      </p:sp>
      <p:graphicFrame>
        <p:nvGraphicFramePr>
          <p:cNvPr id="48136" name="Object 8"/>
          <p:cNvGraphicFramePr>
            <a:graphicFrameLocks noChangeAspect="1"/>
          </p:cNvGraphicFramePr>
          <p:nvPr>
            <p:extLst>
              <p:ext uri="{D42A27DB-BD31-4B8C-83A1-F6EECF244321}">
                <p14:modId xmlns:p14="http://schemas.microsoft.com/office/powerpoint/2010/main" val="52512280"/>
              </p:ext>
            </p:extLst>
          </p:nvPr>
        </p:nvGraphicFramePr>
        <p:xfrm>
          <a:off x="4427984" y="2459038"/>
          <a:ext cx="2089150" cy="725487"/>
        </p:xfrm>
        <a:graphic>
          <a:graphicData uri="http://schemas.openxmlformats.org/presentationml/2006/ole">
            <mc:AlternateContent xmlns:mc="http://schemas.openxmlformats.org/markup-compatibility/2006">
              <mc:Choice xmlns:v="urn:schemas-microsoft-com:vml" Requires="v">
                <p:oleObj spid="_x0000_s48327" r:id="rId3" imgW="685800" imgH="241300" progId="Equation.3">
                  <p:embed/>
                </p:oleObj>
              </mc:Choice>
              <mc:Fallback>
                <p:oleObj r:id="rId3" imgW="685800" imgH="241300" progId="Equation.3">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2459038"/>
                        <a:ext cx="2089150" cy="725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135" name="Object 7"/>
          <p:cNvGraphicFramePr>
            <a:graphicFrameLocks noChangeAspect="1"/>
          </p:cNvGraphicFramePr>
          <p:nvPr/>
        </p:nvGraphicFramePr>
        <p:xfrm>
          <a:off x="4572000" y="3181350"/>
          <a:ext cx="1944688" cy="665163"/>
        </p:xfrm>
        <a:graphic>
          <a:graphicData uri="http://schemas.openxmlformats.org/presentationml/2006/ole">
            <mc:AlternateContent xmlns:mc="http://schemas.openxmlformats.org/markup-compatibility/2006">
              <mc:Choice xmlns:v="urn:schemas-microsoft-com:vml" Requires="v">
                <p:oleObj spid="_x0000_s48328" r:id="rId5" imgW="698500" imgH="241300" progId="Equation.3">
                  <p:embed/>
                </p:oleObj>
              </mc:Choice>
              <mc:Fallback>
                <p:oleObj r:id="rId5" imgW="698500" imgH="2413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3181350"/>
                        <a:ext cx="1944688" cy="665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134" name="Object 6"/>
          <p:cNvGraphicFramePr>
            <a:graphicFrameLocks noChangeAspect="1"/>
          </p:cNvGraphicFramePr>
          <p:nvPr>
            <p:extLst>
              <p:ext uri="{D42A27DB-BD31-4B8C-83A1-F6EECF244321}">
                <p14:modId xmlns:p14="http://schemas.microsoft.com/office/powerpoint/2010/main" val="370170914"/>
              </p:ext>
            </p:extLst>
          </p:nvPr>
        </p:nvGraphicFramePr>
        <p:xfrm>
          <a:off x="4427984" y="3673078"/>
          <a:ext cx="2808287" cy="908050"/>
        </p:xfrm>
        <a:graphic>
          <a:graphicData uri="http://schemas.openxmlformats.org/presentationml/2006/ole">
            <mc:AlternateContent xmlns:mc="http://schemas.openxmlformats.org/markup-compatibility/2006">
              <mc:Choice xmlns:v="urn:schemas-microsoft-com:vml" Requires="v">
                <p:oleObj spid="_x0000_s48329" r:id="rId7" imgW="1320227" imgH="431613" progId="Equation.3">
                  <p:embed/>
                </p:oleObj>
              </mc:Choice>
              <mc:Fallback>
                <p:oleObj r:id="rId7" imgW="1320227" imgH="431613" progId="Equation.3">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27984" y="3673078"/>
                        <a:ext cx="2808287" cy="908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133" name="Object 5"/>
          <p:cNvGraphicFramePr>
            <a:graphicFrameLocks noChangeAspect="1"/>
          </p:cNvGraphicFramePr>
          <p:nvPr/>
        </p:nvGraphicFramePr>
        <p:xfrm>
          <a:off x="4572000" y="4437063"/>
          <a:ext cx="2660650" cy="1077912"/>
        </p:xfrm>
        <a:graphic>
          <a:graphicData uri="http://schemas.openxmlformats.org/presentationml/2006/ole">
            <mc:AlternateContent xmlns:mc="http://schemas.openxmlformats.org/markup-compatibility/2006">
              <mc:Choice xmlns:v="urn:schemas-microsoft-com:vml" Requires="v">
                <p:oleObj spid="_x0000_s48330" r:id="rId9" imgW="1104900" imgH="444500" progId="Equation.3">
                  <p:embed/>
                </p:oleObj>
              </mc:Choice>
              <mc:Fallback>
                <p:oleObj r:id="rId9" imgW="1104900" imgH="4445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0" y="4437063"/>
                        <a:ext cx="2660650" cy="1077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132" name="Object 4"/>
          <p:cNvGraphicFramePr>
            <a:graphicFrameLocks noChangeAspect="1"/>
          </p:cNvGraphicFramePr>
          <p:nvPr/>
        </p:nvGraphicFramePr>
        <p:xfrm>
          <a:off x="2268538" y="5335588"/>
          <a:ext cx="5903912" cy="1084262"/>
        </p:xfrm>
        <a:graphic>
          <a:graphicData uri="http://schemas.openxmlformats.org/presentationml/2006/ole">
            <mc:AlternateContent xmlns:mc="http://schemas.openxmlformats.org/markup-compatibility/2006">
              <mc:Choice xmlns:v="urn:schemas-microsoft-com:vml" Requires="v">
                <p:oleObj spid="_x0000_s48331" r:id="rId11" imgW="2438400" imgH="444500" progId="Equation.3">
                  <p:embed/>
                </p:oleObj>
              </mc:Choice>
              <mc:Fallback>
                <p:oleObj r:id="rId11" imgW="2438400" imgH="444500" progId="Equation.3">
                  <p:embed/>
                  <p:pic>
                    <p:nvPicPr>
                      <p:cNvPr id="0"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68538" y="5335588"/>
                        <a:ext cx="5903912" cy="1084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日期占位符 3"/>
          <p:cNvSpPr>
            <a:spLocks noGrp="1"/>
          </p:cNvSpPr>
          <p:nvPr>
            <p:ph type="dt" sz="half" idx="10"/>
          </p:nvPr>
        </p:nvSpPr>
        <p:spPr/>
        <p:txBody>
          <a:bodyPr/>
          <a:lstStyle/>
          <a:p>
            <a:fld id="{CFD93483-D679-48FD-8246-BF640011A12B}" type="datetime1">
              <a:rPr lang="zh-CN" altLang="en-US"/>
              <a:pPr/>
              <a:t>2018/3/30</a:t>
            </a:fld>
            <a:endParaRPr lang="en-US" altLang="zh-CN"/>
          </a:p>
        </p:txBody>
      </p:sp>
      <p:sp>
        <p:nvSpPr>
          <p:cNvPr id="12" name="灯片编号占位符 5"/>
          <p:cNvSpPr>
            <a:spLocks noGrp="1"/>
          </p:cNvSpPr>
          <p:nvPr>
            <p:ph type="sldNum" sz="quarter" idx="12"/>
          </p:nvPr>
        </p:nvSpPr>
        <p:spPr/>
        <p:txBody>
          <a:bodyPr/>
          <a:lstStyle/>
          <a:p>
            <a:fld id="{EA84E7C7-DCBB-405E-9062-F2F2588B2D2D}" type="slidenum">
              <a:rPr lang="en-US" altLang="zh-CN"/>
              <a:pPr/>
              <a:t>13</a:t>
            </a:fld>
            <a:endParaRPr lang="en-US" altLang="zh-CN"/>
          </a:p>
        </p:txBody>
      </p:sp>
      <p:sp>
        <p:nvSpPr>
          <p:cNvPr id="35843" name="Rectangle 3"/>
          <p:cNvSpPr>
            <a:spLocks noGrp="1" noChangeArrowheads="1"/>
          </p:cNvSpPr>
          <p:nvPr>
            <p:ph type="body" idx="1"/>
          </p:nvPr>
        </p:nvSpPr>
        <p:spPr/>
        <p:txBody>
          <a:bodyPr/>
          <a:lstStyle/>
          <a:p>
            <a:pPr algn="just"/>
            <a:r>
              <a:rPr lang="en-US" altLang="zh-CN" dirty="0"/>
              <a:t> </a:t>
            </a:r>
            <a:r>
              <a:rPr lang="zh-CN" altLang="en-US" b="1" dirty="0" smtClean="0"/>
              <a:t>性质</a:t>
            </a:r>
            <a:r>
              <a:rPr lang="en-US" altLang="zh-CN" b="1" dirty="0" smtClean="0"/>
              <a:t>4</a:t>
            </a:r>
            <a:r>
              <a:rPr lang="zh-CN" altLang="en-US" b="1" dirty="0" smtClean="0"/>
              <a:t>：</a:t>
            </a:r>
            <a:r>
              <a:rPr lang="zh-CN" altLang="en-US" dirty="0"/>
              <a:t>对于分层随机抽样，    的一个无偏估计为：</a:t>
            </a:r>
          </a:p>
          <a:p>
            <a:pPr algn="just"/>
            <a:endParaRPr lang="zh-CN" altLang="en-US" dirty="0"/>
          </a:p>
          <a:p>
            <a:pPr>
              <a:buFont typeface="Wingdings" pitchFamily="2" charset="2"/>
              <a:buNone/>
            </a:pPr>
            <a:r>
              <a:rPr lang="zh-CN" altLang="en-US" dirty="0">
                <a:latin typeface="宋体" pitchFamily="2" charset="-122"/>
              </a:rPr>
              <a:t>                            </a:t>
            </a:r>
          </a:p>
        </p:txBody>
      </p:sp>
      <p:sp>
        <p:nvSpPr>
          <p:cNvPr id="35845" name="Rectangle 5"/>
          <p:cNvSpPr>
            <a:spLocks noChangeArrowheads="1"/>
          </p:cNvSpPr>
          <p:nvPr/>
        </p:nvSpPr>
        <p:spPr bwMode="auto">
          <a:xfrm>
            <a:off x="4471988" y="3328988"/>
            <a:ext cx="9144000" cy="0"/>
          </a:xfrm>
          <a:prstGeom prst="rect">
            <a:avLst/>
          </a:prstGeom>
          <a:noFill/>
          <a:ln w="9525">
            <a:noFill/>
            <a:miter lim="800000"/>
            <a:headEnd/>
            <a:tailEnd/>
          </a:ln>
          <a:effectLst/>
        </p:spPr>
        <p:txBody>
          <a:bodyPr>
            <a:spAutoFit/>
          </a:bodyPr>
          <a:lstStyle/>
          <a:p>
            <a:endParaRPr lang="zh-CN" altLang="en-US"/>
          </a:p>
        </p:txBody>
      </p:sp>
      <p:sp>
        <p:nvSpPr>
          <p:cNvPr id="35847" name="Rectangle 7"/>
          <p:cNvSpPr>
            <a:spLocks noChangeArrowheads="1"/>
          </p:cNvSpPr>
          <p:nvPr/>
        </p:nvSpPr>
        <p:spPr bwMode="auto">
          <a:xfrm>
            <a:off x="4471988" y="3328988"/>
            <a:ext cx="9144000" cy="0"/>
          </a:xfrm>
          <a:prstGeom prst="rect">
            <a:avLst/>
          </a:prstGeom>
          <a:noFill/>
          <a:ln w="9525">
            <a:noFill/>
            <a:miter lim="800000"/>
            <a:headEnd/>
            <a:tailEnd/>
          </a:ln>
          <a:effectLst/>
        </p:spPr>
        <p:txBody>
          <a:bodyPr>
            <a:spAutoFit/>
          </a:bodyPr>
          <a:lstStyle/>
          <a:p>
            <a:endParaRPr lang="zh-CN" altLang="en-US"/>
          </a:p>
        </p:txBody>
      </p:sp>
      <p:sp>
        <p:nvSpPr>
          <p:cNvPr id="35849" name="Rectangle 9"/>
          <p:cNvSpPr>
            <a:spLocks noChangeArrowheads="1"/>
          </p:cNvSpPr>
          <p:nvPr/>
        </p:nvSpPr>
        <p:spPr bwMode="auto">
          <a:xfrm>
            <a:off x="3352800" y="3205163"/>
            <a:ext cx="9144000" cy="0"/>
          </a:xfrm>
          <a:prstGeom prst="rect">
            <a:avLst/>
          </a:prstGeom>
          <a:noFill/>
          <a:ln w="9525">
            <a:noFill/>
            <a:miter lim="800000"/>
            <a:headEnd/>
            <a:tailEnd/>
          </a:ln>
          <a:effectLst/>
        </p:spPr>
        <p:txBody>
          <a:bodyPr>
            <a:spAutoFit/>
          </a:bodyPr>
          <a:lstStyle/>
          <a:p>
            <a:endParaRPr lang="zh-CN" altLang="en-US"/>
          </a:p>
        </p:txBody>
      </p:sp>
      <p:sp>
        <p:nvSpPr>
          <p:cNvPr id="35852" name="Rectangle 12"/>
          <p:cNvSpPr>
            <a:spLocks noChangeArrowheads="1"/>
          </p:cNvSpPr>
          <p:nvPr/>
        </p:nvSpPr>
        <p:spPr bwMode="auto">
          <a:xfrm>
            <a:off x="4357688" y="33099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5851" name="Object 11"/>
          <p:cNvGraphicFramePr>
            <a:graphicFrameLocks noChangeAspect="1"/>
          </p:cNvGraphicFramePr>
          <p:nvPr/>
        </p:nvGraphicFramePr>
        <p:xfrm>
          <a:off x="6934200" y="2057400"/>
          <a:ext cx="838200" cy="465138"/>
        </p:xfrm>
        <a:graphic>
          <a:graphicData uri="http://schemas.openxmlformats.org/presentationml/2006/ole">
            <mc:AlternateContent xmlns:mc="http://schemas.openxmlformats.org/markup-compatibility/2006">
              <mc:Choice xmlns:v="urn:schemas-microsoft-com:vml" Requires="v">
                <p:oleObj spid="_x0000_s35930" r:id="rId3" imgW="431613" imgH="241195" progId="Equation.3">
                  <p:embed/>
                </p:oleObj>
              </mc:Choice>
              <mc:Fallback>
                <p:oleObj r:id="rId3" imgW="431613" imgH="241195" progId="Equation.3">
                  <p:embed/>
                  <p:pic>
                    <p:nvPicPr>
                      <p:cNvPr id="0"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2057400"/>
                        <a:ext cx="838200" cy="465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854" name="Rectangle 14"/>
          <p:cNvSpPr>
            <a:spLocks noChangeArrowheads="1"/>
          </p:cNvSpPr>
          <p:nvPr/>
        </p:nvSpPr>
        <p:spPr bwMode="auto">
          <a:xfrm>
            <a:off x="3390900" y="32051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5853" name="Object 13"/>
          <p:cNvGraphicFramePr>
            <a:graphicFrameLocks noChangeAspect="1"/>
          </p:cNvGraphicFramePr>
          <p:nvPr>
            <p:extLst>
              <p:ext uri="{D42A27DB-BD31-4B8C-83A1-F6EECF244321}">
                <p14:modId xmlns:p14="http://schemas.microsoft.com/office/powerpoint/2010/main" val="2613019989"/>
              </p:ext>
            </p:extLst>
          </p:nvPr>
        </p:nvGraphicFramePr>
        <p:xfrm>
          <a:off x="1187624" y="3669134"/>
          <a:ext cx="7475537" cy="1416050"/>
        </p:xfrm>
        <a:graphic>
          <a:graphicData uri="http://schemas.openxmlformats.org/presentationml/2006/ole">
            <mc:AlternateContent xmlns:mc="http://schemas.openxmlformats.org/markup-compatibility/2006">
              <mc:Choice xmlns:v="urn:schemas-microsoft-com:vml" Requires="v">
                <p:oleObj spid="_x0000_s35931" r:id="rId5" imgW="2362200" imgH="444500" progId="Equation.3">
                  <p:embed/>
                </p:oleObj>
              </mc:Choice>
              <mc:Fallback>
                <p:oleObj r:id="rId5" imgW="2362200" imgH="444500" progId="Equation.3">
                  <p:embed/>
                  <p:pic>
                    <p:nvPicPr>
                      <p:cNvPr id="0"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7624" y="3669134"/>
                        <a:ext cx="7475537" cy="1416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日期占位符 3"/>
          <p:cNvSpPr>
            <a:spLocks noGrp="1"/>
          </p:cNvSpPr>
          <p:nvPr>
            <p:ph type="dt" sz="half" idx="10"/>
          </p:nvPr>
        </p:nvSpPr>
        <p:spPr/>
        <p:txBody>
          <a:bodyPr/>
          <a:lstStyle/>
          <a:p>
            <a:fld id="{29B97733-3479-4E80-BC90-F20AA7200DF6}" type="datetime1">
              <a:rPr lang="zh-CN" altLang="en-US"/>
              <a:pPr/>
              <a:t>2018/3/30</a:t>
            </a:fld>
            <a:endParaRPr lang="en-US" altLang="zh-CN"/>
          </a:p>
        </p:txBody>
      </p:sp>
      <p:sp>
        <p:nvSpPr>
          <p:cNvPr id="9" name="灯片编号占位符 5"/>
          <p:cNvSpPr>
            <a:spLocks noGrp="1"/>
          </p:cNvSpPr>
          <p:nvPr>
            <p:ph type="sldNum" sz="quarter" idx="12"/>
          </p:nvPr>
        </p:nvSpPr>
        <p:spPr/>
        <p:txBody>
          <a:bodyPr/>
          <a:lstStyle/>
          <a:p>
            <a:fld id="{4C074809-D055-4C9F-A25E-93665C3D1098}" type="slidenum">
              <a:rPr lang="en-US" altLang="zh-CN"/>
              <a:pPr/>
              <a:t>14</a:t>
            </a:fld>
            <a:endParaRPr lang="en-US" altLang="zh-CN"/>
          </a:p>
        </p:txBody>
      </p:sp>
      <p:sp>
        <p:nvSpPr>
          <p:cNvPr id="49154" name="Rectangle 2"/>
          <p:cNvSpPr>
            <a:spLocks noGrp="1" noChangeArrowheads="1"/>
          </p:cNvSpPr>
          <p:nvPr>
            <p:ph type="title"/>
          </p:nvPr>
        </p:nvSpPr>
        <p:spPr/>
        <p:txBody>
          <a:bodyPr/>
          <a:lstStyle/>
          <a:p>
            <a:r>
              <a:rPr lang="zh-CN" altLang="en-US" dirty="0">
                <a:latin typeface="宋体" pitchFamily="2" charset="-122"/>
              </a:rPr>
              <a:t>证明性</a:t>
            </a:r>
            <a:r>
              <a:rPr lang="zh-CN" altLang="en-US" dirty="0" smtClean="0">
                <a:latin typeface="宋体" pitchFamily="2" charset="-122"/>
              </a:rPr>
              <a:t>质</a:t>
            </a:r>
            <a:r>
              <a:rPr lang="en-US" altLang="zh-CN" dirty="0" smtClean="0">
                <a:latin typeface="宋体" pitchFamily="2" charset="-122"/>
              </a:rPr>
              <a:t>4</a:t>
            </a:r>
            <a:r>
              <a:rPr lang="zh-CN" altLang="en-US" dirty="0" smtClean="0">
                <a:latin typeface="宋体" pitchFamily="2" charset="-122"/>
              </a:rPr>
              <a:t>：</a:t>
            </a:r>
            <a:r>
              <a:rPr lang="zh-CN" altLang="en-US" dirty="0" smtClean="0"/>
              <a:t> </a:t>
            </a:r>
            <a:endParaRPr lang="zh-CN" altLang="en-US" dirty="0"/>
          </a:p>
        </p:txBody>
      </p:sp>
      <p:sp>
        <p:nvSpPr>
          <p:cNvPr id="49155" name="Rectangle 3"/>
          <p:cNvSpPr>
            <a:spLocks noGrp="1" noChangeArrowheads="1"/>
          </p:cNvSpPr>
          <p:nvPr>
            <p:ph type="body" idx="1"/>
          </p:nvPr>
        </p:nvSpPr>
        <p:spPr/>
        <p:txBody>
          <a:bodyPr/>
          <a:lstStyle/>
          <a:p>
            <a:pPr algn="just">
              <a:buFont typeface="Wingdings" pitchFamily="2" charset="2"/>
              <a:buNone/>
            </a:pPr>
            <a:r>
              <a:rPr lang="en-US" altLang="zh-CN" dirty="0"/>
              <a:t> </a:t>
            </a:r>
            <a:r>
              <a:rPr lang="zh-CN" altLang="en-US" dirty="0"/>
              <a:t>对于分层随机抽样，各层独立进行简单随机抽样，由第二章性质</a:t>
            </a:r>
            <a:r>
              <a:rPr lang="en-US" altLang="zh-CN" dirty="0" smtClean="0"/>
              <a:t>3</a:t>
            </a:r>
            <a:r>
              <a:rPr lang="en-US" altLang="zh-CN" dirty="0"/>
              <a:t>,</a:t>
            </a:r>
            <a:r>
              <a:rPr lang="zh-CN" altLang="en-US" dirty="0" smtClean="0"/>
              <a:t>得        的</a:t>
            </a:r>
            <a:r>
              <a:rPr lang="zh-CN" altLang="en-US" dirty="0"/>
              <a:t>无偏估计为：</a:t>
            </a:r>
          </a:p>
          <a:p>
            <a:pPr algn="just">
              <a:buFont typeface="Wingdings" pitchFamily="2" charset="2"/>
              <a:buNone/>
            </a:pPr>
            <a:r>
              <a:rPr lang="zh-CN" altLang="en-US" b="1" dirty="0"/>
              <a:t>        </a:t>
            </a:r>
            <a:endParaRPr lang="zh-CN" altLang="en-US" dirty="0"/>
          </a:p>
          <a:p>
            <a:pPr algn="just">
              <a:buFont typeface="Wingdings" pitchFamily="2" charset="2"/>
              <a:buNone/>
            </a:pPr>
            <a:r>
              <a:rPr lang="zh-CN" altLang="en-US" dirty="0"/>
              <a:t>因此，      的一个无偏估计为：</a:t>
            </a:r>
          </a:p>
          <a:p>
            <a:pPr algn="just">
              <a:buFont typeface="Wingdings" pitchFamily="2" charset="2"/>
              <a:buNone/>
            </a:pPr>
            <a:r>
              <a:rPr lang="zh-CN" altLang="en-US" dirty="0"/>
              <a:t>        </a:t>
            </a:r>
          </a:p>
          <a:p>
            <a:pPr>
              <a:buFont typeface="Wingdings" pitchFamily="2" charset="2"/>
              <a:buNone/>
            </a:pPr>
            <a:endParaRPr lang="en-US" altLang="zh-CN" dirty="0"/>
          </a:p>
        </p:txBody>
      </p:sp>
      <p:graphicFrame>
        <p:nvGraphicFramePr>
          <p:cNvPr id="49159" name="Object 7"/>
          <p:cNvGraphicFramePr>
            <a:graphicFrameLocks noChangeAspect="1"/>
          </p:cNvGraphicFramePr>
          <p:nvPr/>
        </p:nvGraphicFramePr>
        <p:xfrm>
          <a:off x="6629400" y="2570163"/>
          <a:ext cx="856568" cy="501647"/>
        </p:xfrm>
        <a:graphic>
          <a:graphicData uri="http://schemas.openxmlformats.org/presentationml/2006/ole">
            <mc:AlternateContent xmlns:mc="http://schemas.openxmlformats.org/markup-compatibility/2006">
              <mc:Choice xmlns:v="urn:schemas-microsoft-com:vml" Requires="v">
                <p:oleObj spid="_x0000_s49312" r:id="rId3" imgW="393529" imgH="228501" progId="Equation.3">
                  <p:embed/>
                </p:oleObj>
              </mc:Choice>
              <mc:Fallback>
                <p:oleObj r:id="rId3" imgW="393529" imgH="228501"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2570163"/>
                        <a:ext cx="856568" cy="5016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158" name="Object 6"/>
          <p:cNvGraphicFramePr>
            <a:graphicFrameLocks noChangeAspect="1"/>
          </p:cNvGraphicFramePr>
          <p:nvPr>
            <p:extLst>
              <p:ext uri="{D42A27DB-BD31-4B8C-83A1-F6EECF244321}">
                <p14:modId xmlns:p14="http://schemas.microsoft.com/office/powerpoint/2010/main" val="2503563411"/>
              </p:ext>
            </p:extLst>
          </p:nvPr>
        </p:nvGraphicFramePr>
        <p:xfrm>
          <a:off x="2987824" y="2874442"/>
          <a:ext cx="3455987" cy="1490662"/>
        </p:xfrm>
        <a:graphic>
          <a:graphicData uri="http://schemas.openxmlformats.org/presentationml/2006/ole">
            <mc:AlternateContent xmlns:mc="http://schemas.openxmlformats.org/markup-compatibility/2006">
              <mc:Choice xmlns:v="urn:schemas-microsoft-com:vml" Requires="v">
                <p:oleObj spid="_x0000_s49313" r:id="rId5" imgW="1040948" imgH="444307" progId="Equation.3">
                  <p:embed/>
                </p:oleObj>
              </mc:Choice>
              <mc:Fallback>
                <p:oleObj r:id="rId5" imgW="1040948" imgH="444307"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824" y="2874442"/>
                        <a:ext cx="3455987" cy="1490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157" name="Object 5"/>
          <p:cNvGraphicFramePr>
            <a:graphicFrameLocks noChangeAspect="1"/>
          </p:cNvGraphicFramePr>
          <p:nvPr/>
        </p:nvGraphicFramePr>
        <p:xfrm>
          <a:off x="2362200" y="4114800"/>
          <a:ext cx="914400" cy="508000"/>
        </p:xfrm>
        <a:graphic>
          <a:graphicData uri="http://schemas.openxmlformats.org/presentationml/2006/ole">
            <mc:AlternateContent xmlns:mc="http://schemas.openxmlformats.org/markup-compatibility/2006">
              <mc:Choice xmlns:v="urn:schemas-microsoft-com:vml" Requires="v">
                <p:oleObj spid="_x0000_s49314" r:id="rId7" imgW="431613" imgH="241195" progId="Equation.3">
                  <p:embed/>
                </p:oleObj>
              </mc:Choice>
              <mc:Fallback>
                <p:oleObj r:id="rId7" imgW="431613" imgH="241195"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4114800"/>
                        <a:ext cx="914400"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156" name="Object 4"/>
          <p:cNvGraphicFramePr>
            <a:graphicFrameLocks noChangeAspect="1"/>
          </p:cNvGraphicFramePr>
          <p:nvPr/>
        </p:nvGraphicFramePr>
        <p:xfrm>
          <a:off x="1042988" y="4652963"/>
          <a:ext cx="7416800" cy="1406525"/>
        </p:xfrm>
        <a:graphic>
          <a:graphicData uri="http://schemas.openxmlformats.org/presentationml/2006/ole">
            <mc:AlternateContent xmlns:mc="http://schemas.openxmlformats.org/markup-compatibility/2006">
              <mc:Choice xmlns:v="urn:schemas-microsoft-com:vml" Requires="v">
                <p:oleObj spid="_x0000_s49315" r:id="rId9" imgW="2362200" imgH="444500" progId="Equation.3">
                  <p:embed/>
                </p:oleObj>
              </mc:Choice>
              <mc:Fallback>
                <p:oleObj r:id="rId9" imgW="2362200" imgH="444500" progId="Equation.3">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42988" y="4652963"/>
                        <a:ext cx="7416800" cy="1406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日期占位符 3"/>
          <p:cNvSpPr>
            <a:spLocks noGrp="1"/>
          </p:cNvSpPr>
          <p:nvPr>
            <p:ph type="dt" sz="half" idx="10"/>
          </p:nvPr>
        </p:nvSpPr>
        <p:spPr/>
        <p:txBody>
          <a:bodyPr/>
          <a:lstStyle/>
          <a:p>
            <a:fld id="{2779F2FC-7B4E-4FED-AA88-7E75E0ED3206}" type="datetime1">
              <a:rPr lang="zh-CN" altLang="en-US"/>
              <a:pPr/>
              <a:t>2018/3/30</a:t>
            </a:fld>
            <a:endParaRPr lang="en-US" altLang="zh-CN"/>
          </a:p>
        </p:txBody>
      </p:sp>
      <p:sp>
        <p:nvSpPr>
          <p:cNvPr id="11" name="灯片编号占位符 5"/>
          <p:cNvSpPr>
            <a:spLocks noGrp="1"/>
          </p:cNvSpPr>
          <p:nvPr>
            <p:ph type="sldNum" sz="quarter" idx="12"/>
          </p:nvPr>
        </p:nvSpPr>
        <p:spPr/>
        <p:txBody>
          <a:bodyPr/>
          <a:lstStyle/>
          <a:p>
            <a:fld id="{17197257-3FEB-4B52-9101-B76F61E4CC1C}" type="slidenum">
              <a:rPr lang="en-US" altLang="zh-CN"/>
              <a:pPr/>
              <a:t>15</a:t>
            </a:fld>
            <a:endParaRPr lang="en-US" altLang="zh-CN"/>
          </a:p>
        </p:txBody>
      </p:sp>
      <p:sp>
        <p:nvSpPr>
          <p:cNvPr id="20482" name="Rectangle 2"/>
          <p:cNvSpPr>
            <a:spLocks noGrp="1" noChangeArrowheads="1"/>
          </p:cNvSpPr>
          <p:nvPr>
            <p:ph type="title"/>
          </p:nvPr>
        </p:nvSpPr>
        <p:spPr/>
        <p:txBody>
          <a:bodyPr/>
          <a:lstStyle/>
          <a:p>
            <a:r>
              <a:rPr lang="zh-CN" altLang="en-US" b="1" dirty="0">
                <a:latin typeface="宋体" pitchFamily="2" charset="-122"/>
              </a:rPr>
              <a:t>二、对总体总量的估计</a:t>
            </a:r>
            <a:endParaRPr lang="zh-CN" altLang="en-US" dirty="0">
              <a:latin typeface="宋体" pitchFamily="2" charset="-122"/>
            </a:endParaRPr>
          </a:p>
        </p:txBody>
      </p:sp>
      <p:sp>
        <p:nvSpPr>
          <p:cNvPr id="20483" name="Rectangle 3"/>
          <p:cNvSpPr>
            <a:spLocks noGrp="1" noChangeArrowheads="1"/>
          </p:cNvSpPr>
          <p:nvPr>
            <p:ph type="body" idx="1"/>
          </p:nvPr>
        </p:nvSpPr>
        <p:spPr/>
        <p:txBody>
          <a:bodyPr/>
          <a:lstStyle/>
          <a:p>
            <a:r>
              <a:rPr lang="en-US" altLang="zh-CN" dirty="0">
                <a:latin typeface="宋体" pitchFamily="2" charset="-122"/>
                <a:cs typeface="Times New Roman" pitchFamily="18" charset="0"/>
              </a:rPr>
              <a:t> </a:t>
            </a:r>
            <a:r>
              <a:rPr lang="zh-CN" altLang="en-US" dirty="0">
                <a:latin typeface="宋体" pitchFamily="2" charset="-122"/>
                <a:cs typeface="Times New Roman" pitchFamily="18" charset="0"/>
              </a:rPr>
              <a:t>总体总量  </a:t>
            </a:r>
            <a:r>
              <a:rPr lang="zh-CN" altLang="en-US" dirty="0">
                <a:latin typeface="宋体" pitchFamily="2" charset="-122"/>
              </a:rPr>
              <a:t> </a:t>
            </a:r>
            <a:r>
              <a:rPr lang="zh-CN" altLang="en-US" dirty="0">
                <a:latin typeface="宋体" pitchFamily="2" charset="-122"/>
                <a:cs typeface="Times New Roman" pitchFamily="18" charset="0"/>
              </a:rPr>
              <a:t>的估计为：</a:t>
            </a:r>
            <a:r>
              <a:rPr lang="zh-CN" altLang="en-US" dirty="0">
                <a:latin typeface="宋体" pitchFamily="2" charset="-122"/>
              </a:rPr>
              <a:t> </a:t>
            </a:r>
          </a:p>
          <a:p>
            <a:endParaRPr lang="zh-CN" altLang="en-US" dirty="0">
              <a:latin typeface="宋体" pitchFamily="2" charset="-122"/>
            </a:endParaRPr>
          </a:p>
          <a:p>
            <a:endParaRPr lang="zh-CN" altLang="en-US" dirty="0">
              <a:latin typeface="宋体" pitchFamily="2" charset="-122"/>
            </a:endParaRPr>
          </a:p>
          <a:p>
            <a:r>
              <a:rPr lang="zh-CN" altLang="en-US" dirty="0">
                <a:latin typeface="宋体" pitchFamily="2" charset="-122"/>
                <a:cs typeface="Times New Roman" pitchFamily="18" charset="0"/>
              </a:rPr>
              <a:t>如果得到的是分层随机样本，则总体总量的简单估计为：</a:t>
            </a:r>
            <a:r>
              <a:rPr lang="zh-CN" altLang="en-US" dirty="0">
                <a:latin typeface="宋体" pitchFamily="2" charset="-122"/>
              </a:rPr>
              <a:t> </a:t>
            </a:r>
          </a:p>
        </p:txBody>
      </p:sp>
      <p:sp>
        <p:nvSpPr>
          <p:cNvPr id="20485" name="Rectangle 5"/>
          <p:cNvSpPr>
            <a:spLocks noChangeArrowheads="1"/>
          </p:cNvSpPr>
          <p:nvPr/>
        </p:nvSpPr>
        <p:spPr bwMode="auto">
          <a:xfrm>
            <a:off x="4038600"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20484" name="Object 4"/>
          <p:cNvGraphicFramePr>
            <a:graphicFrameLocks noChangeAspect="1"/>
          </p:cNvGraphicFramePr>
          <p:nvPr/>
        </p:nvGraphicFramePr>
        <p:xfrm>
          <a:off x="2500298" y="2571744"/>
          <a:ext cx="3529013" cy="1419225"/>
        </p:xfrm>
        <a:graphic>
          <a:graphicData uri="http://schemas.openxmlformats.org/presentationml/2006/ole">
            <mc:AlternateContent xmlns:mc="http://schemas.openxmlformats.org/markup-compatibility/2006">
              <mc:Choice xmlns:v="urn:schemas-microsoft-com:vml" Requires="v">
                <p:oleObj spid="_x0000_s20603" r:id="rId3" imgW="1066800" imgH="431800" progId="Equation.3">
                  <p:embed/>
                </p:oleObj>
              </mc:Choice>
              <mc:Fallback>
                <p:oleObj r:id="rId3" imgW="1066800" imgH="43180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0298" y="2571744"/>
                        <a:ext cx="3529013" cy="1419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87" name="Rectangle 7"/>
          <p:cNvSpPr>
            <a:spLocks noChangeArrowheads="1"/>
          </p:cNvSpPr>
          <p:nvPr/>
        </p:nvSpPr>
        <p:spPr bwMode="auto">
          <a:xfrm>
            <a:off x="4300538" y="33099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20486" name="Object 6"/>
          <p:cNvGraphicFramePr>
            <a:graphicFrameLocks noChangeAspect="1"/>
          </p:cNvGraphicFramePr>
          <p:nvPr/>
        </p:nvGraphicFramePr>
        <p:xfrm>
          <a:off x="2857488" y="4817666"/>
          <a:ext cx="2000264" cy="877655"/>
        </p:xfrm>
        <a:graphic>
          <a:graphicData uri="http://schemas.openxmlformats.org/presentationml/2006/ole">
            <mc:AlternateContent xmlns:mc="http://schemas.openxmlformats.org/markup-compatibility/2006">
              <mc:Choice xmlns:v="urn:schemas-microsoft-com:vml" Requires="v">
                <p:oleObj spid="_x0000_s20604" r:id="rId5" imgW="545626" imgH="241091" progId="Equation.3">
                  <p:embed/>
                </p:oleObj>
              </mc:Choice>
              <mc:Fallback>
                <p:oleObj r:id="rId5" imgW="545626" imgH="241091"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7488" y="4817666"/>
                        <a:ext cx="2000264" cy="87765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89" name="Rectangle 9"/>
          <p:cNvSpPr>
            <a:spLocks noChangeArrowheads="1"/>
          </p:cNvSpPr>
          <p:nvPr/>
        </p:nvSpPr>
        <p:spPr bwMode="auto">
          <a:xfrm>
            <a:off x="4500563" y="33480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20488" name="Object 8"/>
          <p:cNvGraphicFramePr>
            <a:graphicFrameLocks noChangeAspect="1"/>
          </p:cNvGraphicFramePr>
          <p:nvPr/>
        </p:nvGraphicFramePr>
        <p:xfrm>
          <a:off x="3581400" y="2133600"/>
          <a:ext cx="344488" cy="390525"/>
        </p:xfrm>
        <a:graphic>
          <a:graphicData uri="http://schemas.openxmlformats.org/presentationml/2006/ole">
            <mc:AlternateContent xmlns:mc="http://schemas.openxmlformats.org/markup-compatibility/2006">
              <mc:Choice xmlns:v="urn:schemas-microsoft-com:vml" Requires="v">
                <p:oleObj spid="_x0000_s20605" r:id="rId7" imgW="139579" imgH="164957" progId="Equation.3">
                  <p:embed/>
                </p:oleObj>
              </mc:Choice>
              <mc:Fallback>
                <p:oleObj r:id="rId7" imgW="139579" imgH="164957" progId="Equation.3">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2133600"/>
                        <a:ext cx="344488"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日期占位符 3"/>
          <p:cNvSpPr>
            <a:spLocks noGrp="1"/>
          </p:cNvSpPr>
          <p:nvPr>
            <p:ph type="dt" sz="half" idx="10"/>
          </p:nvPr>
        </p:nvSpPr>
        <p:spPr/>
        <p:txBody>
          <a:bodyPr/>
          <a:lstStyle/>
          <a:p>
            <a:fld id="{751F9954-4F22-4BC7-A845-2D71F9C5CE11}" type="datetime1">
              <a:rPr lang="zh-CN" altLang="en-US"/>
              <a:pPr/>
              <a:t>2018/3/30</a:t>
            </a:fld>
            <a:endParaRPr lang="en-US" altLang="zh-CN"/>
          </a:p>
        </p:txBody>
      </p:sp>
      <p:sp>
        <p:nvSpPr>
          <p:cNvPr id="19" name="灯片编号占位符 5"/>
          <p:cNvSpPr>
            <a:spLocks noGrp="1"/>
          </p:cNvSpPr>
          <p:nvPr>
            <p:ph type="sldNum" sz="quarter" idx="12"/>
          </p:nvPr>
        </p:nvSpPr>
        <p:spPr/>
        <p:txBody>
          <a:bodyPr/>
          <a:lstStyle/>
          <a:p>
            <a:fld id="{36283F7D-5206-4B2A-9CBF-F7A978424EE6}" type="slidenum">
              <a:rPr lang="en-US" altLang="zh-CN"/>
              <a:pPr/>
              <a:t>16</a:t>
            </a:fld>
            <a:endParaRPr lang="en-US" altLang="zh-CN"/>
          </a:p>
        </p:txBody>
      </p:sp>
      <p:sp>
        <p:nvSpPr>
          <p:cNvPr id="22530" name="Rectangle 2"/>
          <p:cNvSpPr>
            <a:spLocks noGrp="1" noChangeArrowheads="1"/>
          </p:cNvSpPr>
          <p:nvPr>
            <p:ph type="title"/>
          </p:nvPr>
        </p:nvSpPr>
        <p:spPr/>
        <p:txBody>
          <a:bodyPr/>
          <a:lstStyle/>
          <a:p>
            <a:r>
              <a:rPr lang="en-US" altLang="zh-CN">
                <a:latin typeface="宋体" pitchFamily="2" charset="-122"/>
              </a:rPr>
              <a:t>2.</a:t>
            </a:r>
            <a:r>
              <a:rPr lang="zh-CN" altLang="en-US">
                <a:latin typeface="宋体" pitchFamily="2" charset="-122"/>
              </a:rPr>
              <a:t>估计量的性质</a:t>
            </a:r>
          </a:p>
        </p:txBody>
      </p:sp>
      <p:sp>
        <p:nvSpPr>
          <p:cNvPr id="22531" name="Rectangle 3"/>
          <p:cNvSpPr>
            <a:spLocks noGrp="1" noChangeArrowheads="1"/>
          </p:cNvSpPr>
          <p:nvPr>
            <p:ph type="body" idx="1"/>
          </p:nvPr>
        </p:nvSpPr>
        <p:spPr/>
        <p:txBody>
          <a:bodyPr/>
          <a:lstStyle/>
          <a:p>
            <a:pPr algn="just"/>
            <a:r>
              <a:rPr lang="zh-CN" altLang="en-US" b="1" dirty="0">
                <a:latin typeface="宋体" pitchFamily="2" charset="-122"/>
              </a:rPr>
              <a:t>性</a:t>
            </a:r>
            <a:r>
              <a:rPr lang="zh-CN" altLang="en-US" b="1" dirty="0" smtClean="0">
                <a:latin typeface="宋体" pitchFamily="2" charset="-122"/>
              </a:rPr>
              <a:t>质</a:t>
            </a:r>
            <a:r>
              <a:rPr lang="en-US" altLang="zh-CN" b="1" dirty="0" smtClean="0">
                <a:latin typeface="宋体" pitchFamily="2" charset="-122"/>
              </a:rPr>
              <a:t>1</a:t>
            </a:r>
            <a:r>
              <a:rPr lang="zh-CN" altLang="en-US" b="1" dirty="0" smtClean="0">
                <a:latin typeface="宋体" pitchFamily="2" charset="-122"/>
              </a:rPr>
              <a:t>：</a:t>
            </a:r>
            <a:r>
              <a:rPr lang="zh-CN" altLang="en-US" dirty="0">
                <a:latin typeface="宋体" pitchFamily="2" charset="-122"/>
              </a:rPr>
              <a:t>对于一般的分层抽样，如果</a:t>
            </a:r>
          </a:p>
          <a:p>
            <a:pPr algn="just">
              <a:buFont typeface="Wingdings" pitchFamily="2" charset="2"/>
              <a:buNone/>
            </a:pPr>
            <a:r>
              <a:rPr lang="zh-CN" altLang="en-US" dirty="0">
                <a:latin typeface="宋体" pitchFamily="2" charset="-122"/>
              </a:rPr>
              <a:t>是    的无偏估计，则   是   的无偏估计。  的方差为：</a:t>
            </a:r>
          </a:p>
        </p:txBody>
      </p:sp>
      <p:sp>
        <p:nvSpPr>
          <p:cNvPr id="22533" name="Rectangle 5"/>
          <p:cNvSpPr>
            <a:spLocks noChangeArrowheads="1"/>
          </p:cNvSpPr>
          <p:nvPr/>
        </p:nvSpPr>
        <p:spPr bwMode="auto">
          <a:xfrm>
            <a:off x="4476750" y="329565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22532" name="Object 4"/>
          <p:cNvGraphicFramePr>
            <a:graphicFrameLocks noChangeAspect="1"/>
          </p:cNvGraphicFramePr>
          <p:nvPr/>
        </p:nvGraphicFramePr>
        <p:xfrm>
          <a:off x="685800" y="2514600"/>
          <a:ext cx="517525" cy="723900"/>
        </p:xfrm>
        <a:graphic>
          <a:graphicData uri="http://schemas.openxmlformats.org/presentationml/2006/ole">
            <mc:AlternateContent xmlns:mc="http://schemas.openxmlformats.org/markup-compatibility/2006">
              <mc:Choice xmlns:v="urn:schemas-microsoft-com:vml" Requires="v">
                <p:oleObj spid="_x0000_s22812" r:id="rId3" imgW="190500" imgH="266700" progId="Equation.3">
                  <p:embed/>
                </p:oleObj>
              </mc:Choice>
              <mc:Fallback>
                <p:oleObj r:id="rId3" imgW="190500" imgH="26670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514600"/>
                        <a:ext cx="517525"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35" name="Rectangle 7"/>
          <p:cNvSpPr>
            <a:spLocks noChangeArrowheads="1"/>
          </p:cNvSpPr>
          <p:nvPr/>
        </p:nvSpPr>
        <p:spPr bwMode="auto">
          <a:xfrm>
            <a:off x="4495800" y="333375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22534" name="Object 6"/>
          <p:cNvGraphicFramePr>
            <a:graphicFrameLocks noChangeAspect="1"/>
          </p:cNvGraphicFramePr>
          <p:nvPr/>
        </p:nvGraphicFramePr>
        <p:xfrm>
          <a:off x="1981200" y="2590800"/>
          <a:ext cx="396875" cy="495300"/>
        </p:xfrm>
        <a:graphic>
          <a:graphicData uri="http://schemas.openxmlformats.org/presentationml/2006/ole">
            <mc:AlternateContent xmlns:mc="http://schemas.openxmlformats.org/markup-compatibility/2006">
              <mc:Choice xmlns:v="urn:schemas-microsoft-com:vml" Requires="v">
                <p:oleObj spid="_x0000_s22813" r:id="rId5" imgW="152334" imgH="190417" progId="Equation.3">
                  <p:embed/>
                </p:oleObj>
              </mc:Choice>
              <mc:Fallback>
                <p:oleObj r:id="rId5" imgW="152334" imgH="190417"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2590800"/>
                        <a:ext cx="396875" cy="495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37" name="Rectangle 9"/>
          <p:cNvSpPr>
            <a:spLocks noChangeArrowheads="1"/>
          </p:cNvSpPr>
          <p:nvPr/>
        </p:nvSpPr>
        <p:spPr bwMode="auto">
          <a:xfrm>
            <a:off x="4500563" y="33289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22536" name="Object 8"/>
          <p:cNvGraphicFramePr>
            <a:graphicFrameLocks noChangeAspect="1"/>
          </p:cNvGraphicFramePr>
          <p:nvPr/>
        </p:nvGraphicFramePr>
        <p:xfrm>
          <a:off x="5715000" y="2590800"/>
          <a:ext cx="360363" cy="504825"/>
        </p:xfrm>
        <a:graphic>
          <a:graphicData uri="http://schemas.openxmlformats.org/presentationml/2006/ole">
            <mc:AlternateContent xmlns:mc="http://schemas.openxmlformats.org/markup-compatibility/2006">
              <mc:Choice xmlns:v="urn:schemas-microsoft-com:vml" Requires="v">
                <p:oleObj spid="_x0000_s22814" r:id="rId7" imgW="139639" imgH="203112" progId="Equation.3">
                  <p:embed/>
                </p:oleObj>
              </mc:Choice>
              <mc:Fallback>
                <p:oleObj r:id="rId7" imgW="139639" imgH="203112" progId="Equation.3">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15000" y="2590800"/>
                        <a:ext cx="360363"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39" name="Rectangle 11"/>
          <p:cNvSpPr>
            <a:spLocks noChangeArrowheads="1"/>
          </p:cNvSpPr>
          <p:nvPr/>
        </p:nvSpPr>
        <p:spPr bwMode="auto">
          <a:xfrm>
            <a:off x="4500563" y="33480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22538" name="Object 10"/>
          <p:cNvGraphicFramePr>
            <a:graphicFrameLocks noChangeAspect="1"/>
          </p:cNvGraphicFramePr>
          <p:nvPr/>
        </p:nvGraphicFramePr>
        <p:xfrm>
          <a:off x="6643702" y="2714620"/>
          <a:ext cx="411163" cy="466725"/>
        </p:xfrm>
        <a:graphic>
          <a:graphicData uri="http://schemas.openxmlformats.org/presentationml/2006/ole">
            <mc:AlternateContent xmlns:mc="http://schemas.openxmlformats.org/markup-compatibility/2006">
              <mc:Choice xmlns:v="urn:schemas-microsoft-com:vml" Requires="v">
                <p:oleObj spid="_x0000_s22815" r:id="rId9" imgW="139579" imgH="164957" progId="Equation.3">
                  <p:embed/>
                </p:oleObj>
              </mc:Choice>
              <mc:Fallback>
                <p:oleObj r:id="rId9" imgW="139579" imgH="164957" progId="Equation.3">
                  <p:embed/>
                  <p:pic>
                    <p:nvPicPr>
                      <p:cNvPr id="0"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43702" y="2714620"/>
                        <a:ext cx="411163" cy="466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41" name="Rectangle 13"/>
          <p:cNvSpPr>
            <a:spLocks noChangeArrowheads="1"/>
          </p:cNvSpPr>
          <p:nvPr/>
        </p:nvSpPr>
        <p:spPr bwMode="auto">
          <a:xfrm>
            <a:off x="3748088" y="3214688"/>
            <a:ext cx="9144000" cy="0"/>
          </a:xfrm>
          <a:prstGeom prst="rect">
            <a:avLst/>
          </a:prstGeom>
          <a:noFill/>
          <a:ln w="9525">
            <a:noFill/>
            <a:miter lim="800000"/>
            <a:headEnd/>
            <a:tailEnd/>
          </a:ln>
          <a:effectLst/>
        </p:spPr>
        <p:txBody>
          <a:bodyPr>
            <a:spAutoFit/>
          </a:bodyPr>
          <a:lstStyle/>
          <a:p>
            <a:endParaRPr lang="zh-CN" altLang="en-US"/>
          </a:p>
        </p:txBody>
      </p:sp>
      <p:sp>
        <p:nvSpPr>
          <p:cNvPr id="22543" name="Rectangle 15"/>
          <p:cNvSpPr>
            <a:spLocks noChangeArrowheads="1"/>
          </p:cNvSpPr>
          <p:nvPr/>
        </p:nvSpPr>
        <p:spPr bwMode="auto">
          <a:xfrm>
            <a:off x="3748088"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22542" name="Object 14"/>
          <p:cNvGraphicFramePr>
            <a:graphicFrameLocks noChangeAspect="1"/>
          </p:cNvGraphicFramePr>
          <p:nvPr/>
        </p:nvGraphicFramePr>
        <p:xfrm>
          <a:off x="1928794" y="3643314"/>
          <a:ext cx="5329238" cy="1385888"/>
        </p:xfrm>
        <a:graphic>
          <a:graphicData uri="http://schemas.openxmlformats.org/presentationml/2006/ole">
            <mc:AlternateContent xmlns:mc="http://schemas.openxmlformats.org/markup-compatibility/2006">
              <mc:Choice xmlns:v="urn:schemas-microsoft-com:vml" Requires="v">
                <p:oleObj spid="_x0000_s22816" r:id="rId11" imgW="1651000" imgH="431800" progId="Equation.3">
                  <p:embed/>
                </p:oleObj>
              </mc:Choice>
              <mc:Fallback>
                <p:oleObj r:id="rId11" imgW="1651000" imgH="431800" progId="Equation.3">
                  <p:embed/>
                  <p:pic>
                    <p:nvPicPr>
                      <p:cNvPr id="0" name="Picture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28794" y="3643314"/>
                        <a:ext cx="5329238" cy="1385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544" name="Object 16"/>
          <p:cNvGraphicFramePr>
            <a:graphicFrameLocks noChangeAspect="1"/>
          </p:cNvGraphicFramePr>
          <p:nvPr/>
        </p:nvGraphicFramePr>
        <p:xfrm>
          <a:off x="2362200" y="3200400"/>
          <a:ext cx="360363" cy="504825"/>
        </p:xfrm>
        <a:graphic>
          <a:graphicData uri="http://schemas.openxmlformats.org/presentationml/2006/ole">
            <mc:AlternateContent xmlns:mc="http://schemas.openxmlformats.org/markup-compatibility/2006">
              <mc:Choice xmlns:v="urn:schemas-microsoft-com:vml" Requires="v">
                <p:oleObj spid="_x0000_s22817" r:id="rId13" imgW="139639" imgH="203112" progId="Equation.3">
                  <p:embed/>
                </p:oleObj>
              </mc:Choice>
              <mc:Fallback>
                <p:oleObj r:id="rId13" imgW="139639" imgH="203112" progId="Equation.3">
                  <p:embed/>
                  <p:pic>
                    <p:nvPicPr>
                      <p:cNvPr id="0"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3200400"/>
                        <a:ext cx="360363"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46" name="Rectangle 18"/>
          <p:cNvSpPr>
            <a:spLocks noChangeArrowheads="1"/>
          </p:cNvSpPr>
          <p:nvPr/>
        </p:nvSpPr>
        <p:spPr bwMode="auto">
          <a:xfrm>
            <a:off x="3624263"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22545" name="Object 17"/>
          <p:cNvGraphicFramePr>
            <a:graphicFrameLocks noChangeAspect="1"/>
          </p:cNvGraphicFramePr>
          <p:nvPr/>
        </p:nvGraphicFramePr>
        <p:xfrm>
          <a:off x="2051050" y="4735513"/>
          <a:ext cx="5616575" cy="1268412"/>
        </p:xfrm>
        <a:graphic>
          <a:graphicData uri="http://schemas.openxmlformats.org/presentationml/2006/ole">
            <mc:AlternateContent xmlns:mc="http://schemas.openxmlformats.org/markup-compatibility/2006">
              <mc:Choice xmlns:v="urn:schemas-microsoft-com:vml" Requires="v">
                <p:oleObj spid="_x0000_s22818" r:id="rId14" imgW="1892300" imgH="431800" progId="Equation.3">
                  <p:embed/>
                </p:oleObj>
              </mc:Choice>
              <mc:Fallback>
                <p:oleObj r:id="rId14" imgW="1892300" imgH="431800" progId="Equation.3">
                  <p:embed/>
                  <p:pic>
                    <p:nvPicPr>
                      <p:cNvPr id="0" name="Picture 1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051050" y="4735513"/>
                        <a:ext cx="5616575" cy="1268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日期占位符 3"/>
          <p:cNvSpPr>
            <a:spLocks noGrp="1"/>
          </p:cNvSpPr>
          <p:nvPr>
            <p:ph type="dt" sz="half" idx="10"/>
          </p:nvPr>
        </p:nvSpPr>
        <p:spPr/>
        <p:txBody>
          <a:bodyPr/>
          <a:lstStyle/>
          <a:p>
            <a:fld id="{5D4616FA-6AAF-47EA-91A3-7E20764E3758}" type="datetime1">
              <a:rPr lang="zh-CN" altLang="en-US"/>
              <a:pPr/>
              <a:t>2018/3/30</a:t>
            </a:fld>
            <a:endParaRPr lang="en-US" altLang="zh-CN"/>
          </a:p>
        </p:txBody>
      </p:sp>
      <p:sp>
        <p:nvSpPr>
          <p:cNvPr id="9" name="灯片编号占位符 5"/>
          <p:cNvSpPr>
            <a:spLocks noGrp="1"/>
          </p:cNvSpPr>
          <p:nvPr>
            <p:ph type="sldNum" sz="quarter" idx="12"/>
          </p:nvPr>
        </p:nvSpPr>
        <p:spPr/>
        <p:txBody>
          <a:bodyPr/>
          <a:lstStyle/>
          <a:p>
            <a:fld id="{09FC028D-67D0-4F31-A8F8-BF2A3A56A1D4}" type="slidenum">
              <a:rPr lang="en-US" altLang="zh-CN"/>
              <a:pPr/>
              <a:t>17</a:t>
            </a:fld>
            <a:endParaRPr lang="en-US" altLang="zh-CN"/>
          </a:p>
        </p:txBody>
      </p:sp>
      <p:sp>
        <p:nvSpPr>
          <p:cNvPr id="36867" name="Rectangle 3"/>
          <p:cNvSpPr>
            <a:spLocks noGrp="1" noChangeArrowheads="1"/>
          </p:cNvSpPr>
          <p:nvPr>
            <p:ph type="body" idx="1"/>
          </p:nvPr>
        </p:nvSpPr>
        <p:spPr/>
        <p:txBody>
          <a:bodyPr/>
          <a:lstStyle/>
          <a:p>
            <a:pPr algn="just"/>
            <a:endParaRPr lang="en-US" altLang="zh-CN" b="1" dirty="0" smtClean="0"/>
          </a:p>
          <a:p>
            <a:pPr algn="just"/>
            <a:r>
              <a:rPr lang="zh-CN" altLang="en-US" b="1" dirty="0" smtClean="0"/>
              <a:t>性质</a:t>
            </a:r>
            <a:r>
              <a:rPr lang="en-US" altLang="zh-CN" b="1" dirty="0" smtClean="0"/>
              <a:t>2</a:t>
            </a:r>
            <a:r>
              <a:rPr lang="zh-CN" altLang="en-US" b="1" dirty="0" smtClean="0"/>
              <a:t>：</a:t>
            </a:r>
            <a:r>
              <a:rPr lang="zh-CN" altLang="en-US" dirty="0"/>
              <a:t>对于分层随机抽样，   的方差为：</a:t>
            </a:r>
          </a:p>
        </p:txBody>
      </p:sp>
      <p:sp>
        <p:nvSpPr>
          <p:cNvPr id="36869" name="Rectangle 5"/>
          <p:cNvSpPr>
            <a:spLocks noChangeArrowheads="1"/>
          </p:cNvSpPr>
          <p:nvPr/>
        </p:nvSpPr>
        <p:spPr bwMode="auto">
          <a:xfrm>
            <a:off x="4500563" y="33289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6868" name="Object 4"/>
          <p:cNvGraphicFramePr>
            <a:graphicFrameLocks noChangeAspect="1"/>
          </p:cNvGraphicFramePr>
          <p:nvPr>
            <p:extLst>
              <p:ext uri="{D42A27DB-BD31-4B8C-83A1-F6EECF244321}">
                <p14:modId xmlns:p14="http://schemas.microsoft.com/office/powerpoint/2010/main" val="107112702"/>
              </p:ext>
            </p:extLst>
          </p:nvPr>
        </p:nvGraphicFramePr>
        <p:xfrm>
          <a:off x="6715140" y="2534650"/>
          <a:ext cx="433406" cy="606318"/>
        </p:xfrm>
        <a:graphic>
          <a:graphicData uri="http://schemas.openxmlformats.org/presentationml/2006/ole">
            <mc:AlternateContent xmlns:mc="http://schemas.openxmlformats.org/markup-compatibility/2006">
              <mc:Choice xmlns:v="urn:schemas-microsoft-com:vml" Requires="v">
                <p:oleObj spid="_x0000_s36949" r:id="rId3" imgW="139639" imgH="203112" progId="Equation.3">
                  <p:embed/>
                </p:oleObj>
              </mc:Choice>
              <mc:Fallback>
                <p:oleObj r:id="rId3" imgW="139639" imgH="203112"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5140" y="2534650"/>
                        <a:ext cx="433406" cy="6063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871" name="Rectangle 7"/>
          <p:cNvSpPr>
            <a:spLocks noChangeArrowheads="1"/>
          </p:cNvSpPr>
          <p:nvPr/>
        </p:nvSpPr>
        <p:spPr bwMode="auto">
          <a:xfrm>
            <a:off x="3414713" y="32051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6870" name="Object 6"/>
          <p:cNvGraphicFramePr>
            <a:graphicFrameLocks noChangeAspect="1"/>
          </p:cNvGraphicFramePr>
          <p:nvPr>
            <p:extLst>
              <p:ext uri="{D42A27DB-BD31-4B8C-83A1-F6EECF244321}">
                <p14:modId xmlns:p14="http://schemas.microsoft.com/office/powerpoint/2010/main" val="3563749365"/>
              </p:ext>
            </p:extLst>
          </p:nvPr>
        </p:nvGraphicFramePr>
        <p:xfrm>
          <a:off x="899592" y="3549501"/>
          <a:ext cx="7561262" cy="1463675"/>
        </p:xfrm>
        <a:graphic>
          <a:graphicData uri="http://schemas.openxmlformats.org/presentationml/2006/ole">
            <mc:AlternateContent xmlns:mc="http://schemas.openxmlformats.org/markup-compatibility/2006">
              <mc:Choice xmlns:v="urn:schemas-microsoft-com:vml" Requires="v">
                <p:oleObj spid="_x0000_s36950" r:id="rId5" imgW="2311400" imgH="444500" progId="Equation.3">
                  <p:embed/>
                </p:oleObj>
              </mc:Choice>
              <mc:Fallback>
                <p:oleObj r:id="rId5" imgW="2311400" imgH="4445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9592" y="3549501"/>
                        <a:ext cx="7561262" cy="1463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日期占位符 3"/>
          <p:cNvSpPr>
            <a:spLocks noGrp="1"/>
          </p:cNvSpPr>
          <p:nvPr>
            <p:ph type="dt" sz="half" idx="10"/>
          </p:nvPr>
        </p:nvSpPr>
        <p:spPr/>
        <p:txBody>
          <a:bodyPr/>
          <a:lstStyle/>
          <a:p>
            <a:fld id="{459D683D-A2DD-4956-9A9C-301F8FE423F6}" type="datetime1">
              <a:rPr lang="zh-CN" altLang="en-US"/>
              <a:pPr/>
              <a:t>2018/3/30</a:t>
            </a:fld>
            <a:endParaRPr lang="en-US" altLang="zh-CN"/>
          </a:p>
        </p:txBody>
      </p:sp>
      <p:sp>
        <p:nvSpPr>
          <p:cNvPr id="9" name="灯片编号占位符 5"/>
          <p:cNvSpPr>
            <a:spLocks noGrp="1"/>
          </p:cNvSpPr>
          <p:nvPr>
            <p:ph type="sldNum" sz="quarter" idx="12"/>
          </p:nvPr>
        </p:nvSpPr>
        <p:spPr/>
        <p:txBody>
          <a:bodyPr/>
          <a:lstStyle/>
          <a:p>
            <a:fld id="{B68F583F-D3F7-4213-8248-D7655AEC7974}" type="slidenum">
              <a:rPr lang="en-US" altLang="zh-CN"/>
              <a:pPr/>
              <a:t>18</a:t>
            </a:fld>
            <a:endParaRPr lang="en-US" altLang="zh-CN"/>
          </a:p>
        </p:txBody>
      </p:sp>
      <p:sp>
        <p:nvSpPr>
          <p:cNvPr id="37891" name="Rectangle 3"/>
          <p:cNvSpPr>
            <a:spLocks noGrp="1" noChangeArrowheads="1"/>
          </p:cNvSpPr>
          <p:nvPr>
            <p:ph type="body" idx="1"/>
          </p:nvPr>
        </p:nvSpPr>
        <p:spPr/>
        <p:txBody>
          <a:bodyPr/>
          <a:lstStyle/>
          <a:p>
            <a:r>
              <a:rPr lang="zh-CN" altLang="en-US" b="1" dirty="0">
                <a:latin typeface="宋体" pitchFamily="2" charset="-122"/>
              </a:rPr>
              <a:t>性</a:t>
            </a:r>
            <a:r>
              <a:rPr lang="zh-CN" altLang="en-US" b="1" dirty="0" smtClean="0">
                <a:latin typeface="宋体" pitchFamily="2" charset="-122"/>
              </a:rPr>
              <a:t>质</a:t>
            </a:r>
            <a:r>
              <a:rPr lang="en-US" altLang="zh-CN" b="1" dirty="0" smtClean="0">
                <a:latin typeface="宋体" pitchFamily="2" charset="-122"/>
              </a:rPr>
              <a:t>3</a:t>
            </a:r>
            <a:r>
              <a:rPr lang="zh-CN" altLang="en-US" b="1" dirty="0" smtClean="0">
                <a:latin typeface="宋体" pitchFamily="2" charset="-122"/>
              </a:rPr>
              <a:t>：</a:t>
            </a:r>
            <a:r>
              <a:rPr lang="zh-CN" altLang="en-US" dirty="0">
                <a:latin typeface="宋体" pitchFamily="2" charset="-122"/>
              </a:rPr>
              <a:t>对于分层随机抽样，    的一个无偏估计为：</a:t>
            </a:r>
            <a:r>
              <a:rPr lang="zh-CN" altLang="en-US" dirty="0"/>
              <a:t> </a:t>
            </a:r>
          </a:p>
        </p:txBody>
      </p:sp>
      <p:sp>
        <p:nvSpPr>
          <p:cNvPr id="37893" name="Rectangle 5"/>
          <p:cNvSpPr>
            <a:spLocks noChangeArrowheads="1"/>
          </p:cNvSpPr>
          <p:nvPr/>
        </p:nvSpPr>
        <p:spPr bwMode="auto">
          <a:xfrm>
            <a:off x="4414838" y="33099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7892" name="Object 4"/>
          <p:cNvGraphicFramePr>
            <a:graphicFrameLocks noChangeAspect="1"/>
          </p:cNvGraphicFramePr>
          <p:nvPr/>
        </p:nvGraphicFramePr>
        <p:xfrm>
          <a:off x="6858000" y="2057400"/>
          <a:ext cx="609600" cy="461963"/>
        </p:xfrm>
        <a:graphic>
          <a:graphicData uri="http://schemas.openxmlformats.org/presentationml/2006/ole">
            <mc:AlternateContent xmlns:mc="http://schemas.openxmlformats.org/markup-compatibility/2006">
              <mc:Choice xmlns:v="urn:schemas-microsoft-com:vml" Requires="v">
                <p:oleObj spid="_x0000_s37971" r:id="rId3" imgW="317225" imgH="241091" progId="Equation.3">
                  <p:embed/>
                </p:oleObj>
              </mc:Choice>
              <mc:Fallback>
                <p:oleObj r:id="rId3" imgW="317225" imgH="241091"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2057400"/>
                        <a:ext cx="609600" cy="461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895" name="Rectangle 7"/>
          <p:cNvSpPr>
            <a:spLocks noChangeArrowheads="1"/>
          </p:cNvSpPr>
          <p:nvPr/>
        </p:nvSpPr>
        <p:spPr bwMode="auto">
          <a:xfrm>
            <a:off x="3452813" y="32051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7894" name="Object 6"/>
          <p:cNvGraphicFramePr>
            <a:graphicFrameLocks noChangeAspect="1"/>
          </p:cNvGraphicFramePr>
          <p:nvPr/>
        </p:nvGraphicFramePr>
        <p:xfrm>
          <a:off x="1500166" y="3286124"/>
          <a:ext cx="7129462" cy="1427163"/>
        </p:xfrm>
        <a:graphic>
          <a:graphicData uri="http://schemas.openxmlformats.org/presentationml/2006/ole">
            <mc:AlternateContent xmlns:mc="http://schemas.openxmlformats.org/markup-compatibility/2006">
              <mc:Choice xmlns:v="urn:schemas-microsoft-com:vml" Requires="v">
                <p:oleObj spid="_x0000_s37972" r:id="rId5" imgW="2235200" imgH="444500" progId="Equation.3">
                  <p:embed/>
                </p:oleObj>
              </mc:Choice>
              <mc:Fallback>
                <p:oleObj r:id="rId5" imgW="2235200" imgH="4445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0166" y="3286124"/>
                        <a:ext cx="7129462" cy="1427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日期占位符 3"/>
          <p:cNvSpPr>
            <a:spLocks noGrp="1"/>
          </p:cNvSpPr>
          <p:nvPr>
            <p:ph type="dt" sz="half" idx="10"/>
          </p:nvPr>
        </p:nvSpPr>
        <p:spPr/>
        <p:txBody>
          <a:bodyPr/>
          <a:lstStyle/>
          <a:p>
            <a:fld id="{81825582-F84E-42A5-B161-839F1B9195E0}" type="datetime1">
              <a:rPr lang="zh-CN" altLang="en-US"/>
              <a:pPr/>
              <a:t>2018/3/30</a:t>
            </a:fld>
            <a:endParaRPr lang="en-US" altLang="zh-CN"/>
          </a:p>
        </p:txBody>
      </p:sp>
      <p:sp>
        <p:nvSpPr>
          <p:cNvPr id="191" name="灯片编号占位符 5"/>
          <p:cNvSpPr>
            <a:spLocks noGrp="1"/>
          </p:cNvSpPr>
          <p:nvPr>
            <p:ph type="sldNum" sz="quarter" idx="12"/>
          </p:nvPr>
        </p:nvSpPr>
        <p:spPr/>
        <p:txBody>
          <a:bodyPr/>
          <a:lstStyle/>
          <a:p>
            <a:fld id="{A2C3DB95-5CB7-400C-88DC-404F11B2F43E}" type="slidenum">
              <a:rPr lang="en-US" altLang="zh-CN"/>
              <a:pPr/>
              <a:t>19</a:t>
            </a:fld>
            <a:endParaRPr lang="en-US" altLang="zh-CN"/>
          </a:p>
        </p:txBody>
      </p:sp>
      <p:sp>
        <p:nvSpPr>
          <p:cNvPr id="38914" name="Rectangle 2"/>
          <p:cNvSpPr>
            <a:spLocks noGrp="1" noChangeArrowheads="1"/>
          </p:cNvSpPr>
          <p:nvPr>
            <p:ph type="title"/>
          </p:nvPr>
        </p:nvSpPr>
        <p:spPr/>
        <p:txBody>
          <a:bodyPr/>
          <a:lstStyle/>
          <a:p>
            <a:r>
              <a:rPr lang="zh-CN" altLang="en-US" b="1" dirty="0">
                <a:latin typeface="宋体" pitchFamily="2" charset="-122"/>
              </a:rPr>
              <a:t>例</a:t>
            </a:r>
            <a:r>
              <a:rPr lang="en-US" altLang="zh-CN" b="1" dirty="0">
                <a:latin typeface="宋体" pitchFamily="2" charset="-122"/>
              </a:rPr>
              <a:t>3.1</a:t>
            </a:r>
            <a:r>
              <a:rPr lang="en-US" altLang="zh-CN" dirty="0"/>
              <a:t> </a:t>
            </a:r>
          </a:p>
        </p:txBody>
      </p:sp>
      <p:sp>
        <p:nvSpPr>
          <p:cNvPr id="38915" name="Rectangle 3"/>
          <p:cNvSpPr>
            <a:spLocks noGrp="1" noChangeArrowheads="1"/>
          </p:cNvSpPr>
          <p:nvPr>
            <p:ph type="body" idx="1"/>
          </p:nvPr>
        </p:nvSpPr>
        <p:spPr/>
        <p:txBody>
          <a:bodyPr/>
          <a:lstStyle/>
          <a:p>
            <a:pPr algn="just"/>
            <a:r>
              <a:rPr lang="zh-CN" altLang="en-US" sz="2400" dirty="0"/>
              <a:t>调查某地区的居民奶制品年消费支出，以居民户为抽样单元，根据经济及收入水平将居民户划分为</a:t>
            </a:r>
            <a:r>
              <a:rPr lang="en-US" altLang="zh-CN" sz="2400" dirty="0"/>
              <a:t>4</a:t>
            </a:r>
            <a:r>
              <a:rPr lang="zh-CN" altLang="en-US" sz="2400" dirty="0"/>
              <a:t>层，每层按简单随机抽样抽取</a:t>
            </a:r>
            <a:r>
              <a:rPr lang="en-US" altLang="zh-CN" sz="2400" dirty="0"/>
              <a:t>10</a:t>
            </a:r>
            <a:r>
              <a:rPr lang="zh-CN" altLang="en-US" sz="2400" dirty="0"/>
              <a:t>户，调查获得如下数据（单位：元），要估计该地区居民奶制品年消费总支</a:t>
            </a:r>
            <a:r>
              <a:rPr lang="zh-CN" altLang="en-US" sz="2400" dirty="0" smtClean="0"/>
              <a:t>出及其</a:t>
            </a:r>
            <a:r>
              <a:rPr lang="en-US" altLang="zh-CN" sz="2400" dirty="0" smtClean="0"/>
              <a:t>95%</a:t>
            </a:r>
            <a:r>
              <a:rPr lang="zh-CN" altLang="en-US" sz="2400" dirty="0" smtClean="0"/>
              <a:t>的置信区间。</a:t>
            </a:r>
            <a:endParaRPr lang="zh-CN" altLang="en-US" sz="2400" dirty="0"/>
          </a:p>
          <a:p>
            <a:endParaRPr lang="en-US" altLang="zh-CN" sz="2400" dirty="0"/>
          </a:p>
        </p:txBody>
      </p:sp>
      <p:grpSp>
        <p:nvGrpSpPr>
          <p:cNvPr id="39101" name="Group 189"/>
          <p:cNvGrpSpPr>
            <a:grpSpLocks/>
          </p:cNvGrpSpPr>
          <p:nvPr/>
        </p:nvGrpSpPr>
        <p:grpSpPr bwMode="auto">
          <a:xfrm>
            <a:off x="1571604" y="4000504"/>
            <a:ext cx="7086600" cy="2035175"/>
            <a:chOff x="-3" y="-3"/>
            <a:chExt cx="4614" cy="2386"/>
          </a:xfrm>
        </p:grpSpPr>
        <p:grpSp>
          <p:nvGrpSpPr>
            <p:cNvPr id="39099" name="Group 187"/>
            <p:cNvGrpSpPr>
              <a:grpSpLocks/>
            </p:cNvGrpSpPr>
            <p:nvPr/>
          </p:nvGrpSpPr>
          <p:grpSpPr bwMode="auto">
            <a:xfrm>
              <a:off x="0" y="0"/>
              <a:ext cx="4608" cy="2380"/>
              <a:chOff x="0" y="0"/>
              <a:chExt cx="4608" cy="2380"/>
            </a:xfrm>
          </p:grpSpPr>
          <p:grpSp>
            <p:nvGrpSpPr>
              <p:cNvPr id="38978" name="Group 66"/>
              <p:cNvGrpSpPr>
                <a:grpSpLocks/>
              </p:cNvGrpSpPr>
              <p:nvPr/>
            </p:nvGrpSpPr>
            <p:grpSpPr bwMode="auto">
              <a:xfrm>
                <a:off x="0" y="0"/>
                <a:ext cx="321" cy="768"/>
                <a:chOff x="0" y="0"/>
                <a:chExt cx="321" cy="768"/>
              </a:xfrm>
            </p:grpSpPr>
            <p:sp>
              <p:nvSpPr>
                <p:cNvPr id="38916" name="Rectangle 4"/>
                <p:cNvSpPr>
                  <a:spLocks noChangeArrowheads="1"/>
                </p:cNvSpPr>
                <p:nvPr/>
              </p:nvSpPr>
              <p:spPr bwMode="auto">
                <a:xfrm>
                  <a:off x="43" y="0"/>
                  <a:ext cx="235" cy="768"/>
                </a:xfrm>
                <a:prstGeom prst="rect">
                  <a:avLst/>
                </a:prstGeom>
                <a:noFill/>
                <a:ln w="9525">
                  <a:noFill/>
                  <a:miter lim="800000"/>
                  <a:headEnd/>
                  <a:tailEnd/>
                </a:ln>
                <a:effectLst/>
              </p:spPr>
              <p:txBody>
                <a:bodyPr/>
                <a:lstStyle/>
                <a:p>
                  <a:pPr algn="ctr"/>
                  <a:r>
                    <a:rPr lang="zh-CN" altLang="en-US" sz="1200" b="1">
                      <a:latin typeface="Times New Roman" pitchFamily="18" charset="0"/>
                    </a:rPr>
                    <a:t>层</a:t>
                  </a:r>
                </a:p>
                <a:p>
                  <a:pPr algn="ctr" eaLnBrk="0" hangingPunct="0"/>
                  <a:endParaRPr lang="en-US" altLang="zh-CN" sz="1200" b="1">
                    <a:latin typeface="Times New Roman" pitchFamily="18" charset="0"/>
                  </a:endParaRPr>
                </a:p>
              </p:txBody>
            </p:sp>
            <p:sp>
              <p:nvSpPr>
                <p:cNvPr id="38977" name="Rectangle 65"/>
                <p:cNvSpPr>
                  <a:spLocks noChangeArrowheads="1"/>
                </p:cNvSpPr>
                <p:nvPr/>
              </p:nvSpPr>
              <p:spPr bwMode="auto">
                <a:xfrm>
                  <a:off x="0" y="0"/>
                  <a:ext cx="321" cy="768"/>
                </a:xfrm>
                <a:prstGeom prst="rect">
                  <a:avLst/>
                </a:prstGeom>
                <a:noFill/>
                <a:ln w="7">
                  <a:solidFill>
                    <a:srgbClr val="A0A0A0"/>
                  </a:solidFill>
                  <a:miter lim="800000"/>
                  <a:headEnd/>
                  <a:tailEnd/>
                </a:ln>
                <a:effectLst/>
              </p:spPr>
              <p:txBody>
                <a:bodyPr wrap="none"/>
                <a:lstStyle/>
                <a:p>
                  <a:endParaRPr lang="zh-CN" altLang="en-US"/>
                </a:p>
              </p:txBody>
            </p:sp>
          </p:grpSp>
          <p:grpSp>
            <p:nvGrpSpPr>
              <p:cNvPr id="38980" name="Group 68"/>
              <p:cNvGrpSpPr>
                <a:grpSpLocks/>
              </p:cNvGrpSpPr>
              <p:nvPr/>
            </p:nvGrpSpPr>
            <p:grpSpPr bwMode="auto">
              <a:xfrm>
                <a:off x="321" y="0"/>
                <a:ext cx="518" cy="768"/>
                <a:chOff x="321" y="0"/>
                <a:chExt cx="518" cy="768"/>
              </a:xfrm>
            </p:grpSpPr>
            <p:sp>
              <p:nvSpPr>
                <p:cNvPr id="38917" name="Rectangle 5"/>
                <p:cNvSpPr>
                  <a:spLocks noChangeArrowheads="1"/>
                </p:cNvSpPr>
                <p:nvPr/>
              </p:nvSpPr>
              <p:spPr bwMode="auto">
                <a:xfrm>
                  <a:off x="364" y="0"/>
                  <a:ext cx="432" cy="768"/>
                </a:xfrm>
                <a:prstGeom prst="rect">
                  <a:avLst/>
                </a:prstGeom>
                <a:noFill/>
                <a:ln w="9525">
                  <a:noFill/>
                  <a:miter lim="800000"/>
                  <a:headEnd/>
                  <a:tailEnd/>
                </a:ln>
                <a:effectLst/>
              </p:spPr>
              <p:txBody>
                <a:bodyPr/>
                <a:lstStyle/>
                <a:p>
                  <a:pPr algn="ctr"/>
                  <a:r>
                    <a:rPr lang="zh-CN" altLang="en-US" sz="1200" b="1">
                      <a:latin typeface="Times New Roman" pitchFamily="18" charset="0"/>
                    </a:rPr>
                    <a:t>居民户总数</a:t>
                  </a:r>
                </a:p>
                <a:p>
                  <a:pPr algn="ctr" eaLnBrk="0" hangingPunct="0"/>
                  <a:endParaRPr lang="en-US" altLang="zh-CN" sz="1200" b="1">
                    <a:latin typeface="Times New Roman" pitchFamily="18" charset="0"/>
                  </a:endParaRPr>
                </a:p>
              </p:txBody>
            </p:sp>
            <p:sp>
              <p:nvSpPr>
                <p:cNvPr id="38979" name="Rectangle 67"/>
                <p:cNvSpPr>
                  <a:spLocks noChangeArrowheads="1"/>
                </p:cNvSpPr>
                <p:nvPr/>
              </p:nvSpPr>
              <p:spPr bwMode="auto">
                <a:xfrm>
                  <a:off x="321" y="0"/>
                  <a:ext cx="518" cy="768"/>
                </a:xfrm>
                <a:prstGeom prst="rect">
                  <a:avLst/>
                </a:prstGeom>
                <a:noFill/>
                <a:ln w="7">
                  <a:solidFill>
                    <a:srgbClr val="A0A0A0"/>
                  </a:solidFill>
                  <a:miter lim="800000"/>
                  <a:headEnd/>
                  <a:tailEnd/>
                </a:ln>
                <a:effectLst/>
              </p:spPr>
              <p:txBody>
                <a:bodyPr wrap="none"/>
                <a:lstStyle/>
                <a:p>
                  <a:endParaRPr lang="zh-CN" altLang="en-US"/>
                </a:p>
              </p:txBody>
            </p:sp>
          </p:grpSp>
          <p:grpSp>
            <p:nvGrpSpPr>
              <p:cNvPr id="38982" name="Group 70"/>
              <p:cNvGrpSpPr>
                <a:grpSpLocks/>
              </p:cNvGrpSpPr>
              <p:nvPr/>
            </p:nvGrpSpPr>
            <p:grpSpPr bwMode="auto">
              <a:xfrm>
                <a:off x="839" y="0"/>
                <a:ext cx="3769" cy="384"/>
                <a:chOff x="839" y="0"/>
                <a:chExt cx="3769" cy="384"/>
              </a:xfrm>
            </p:grpSpPr>
            <p:sp>
              <p:nvSpPr>
                <p:cNvPr id="38918" name="Rectangle 6"/>
                <p:cNvSpPr>
                  <a:spLocks noChangeArrowheads="1"/>
                </p:cNvSpPr>
                <p:nvPr/>
              </p:nvSpPr>
              <p:spPr bwMode="auto">
                <a:xfrm>
                  <a:off x="882" y="0"/>
                  <a:ext cx="3683" cy="384"/>
                </a:xfrm>
                <a:prstGeom prst="rect">
                  <a:avLst/>
                </a:prstGeom>
                <a:noFill/>
                <a:ln w="9525">
                  <a:noFill/>
                  <a:miter lim="800000"/>
                  <a:headEnd/>
                  <a:tailEnd/>
                </a:ln>
                <a:effectLst/>
              </p:spPr>
              <p:txBody>
                <a:bodyPr/>
                <a:lstStyle/>
                <a:p>
                  <a:pPr algn="ctr"/>
                  <a:r>
                    <a:rPr lang="zh-CN" altLang="en-US" sz="1200" b="1">
                      <a:latin typeface="Times New Roman" pitchFamily="18" charset="0"/>
                    </a:rPr>
                    <a:t>样本户奶制品年消费支出</a:t>
                  </a:r>
                </a:p>
                <a:p>
                  <a:pPr algn="ctr" eaLnBrk="0" hangingPunct="0"/>
                  <a:endParaRPr lang="en-US" altLang="zh-CN" sz="1200" b="1">
                    <a:latin typeface="Times New Roman" pitchFamily="18" charset="0"/>
                  </a:endParaRPr>
                </a:p>
              </p:txBody>
            </p:sp>
            <p:sp>
              <p:nvSpPr>
                <p:cNvPr id="38981" name="Rectangle 69"/>
                <p:cNvSpPr>
                  <a:spLocks noChangeArrowheads="1"/>
                </p:cNvSpPr>
                <p:nvPr/>
              </p:nvSpPr>
              <p:spPr bwMode="auto">
                <a:xfrm>
                  <a:off x="839" y="0"/>
                  <a:ext cx="3769" cy="384"/>
                </a:xfrm>
                <a:prstGeom prst="rect">
                  <a:avLst/>
                </a:prstGeom>
                <a:noFill/>
                <a:ln w="7">
                  <a:solidFill>
                    <a:srgbClr val="A0A0A0"/>
                  </a:solidFill>
                  <a:miter lim="800000"/>
                  <a:headEnd/>
                  <a:tailEnd/>
                </a:ln>
                <a:effectLst/>
              </p:spPr>
              <p:txBody>
                <a:bodyPr wrap="none"/>
                <a:lstStyle/>
                <a:p>
                  <a:endParaRPr lang="zh-CN" altLang="en-US"/>
                </a:p>
              </p:txBody>
            </p:sp>
          </p:grpSp>
          <p:grpSp>
            <p:nvGrpSpPr>
              <p:cNvPr id="38984" name="Group 72"/>
              <p:cNvGrpSpPr>
                <a:grpSpLocks/>
              </p:cNvGrpSpPr>
              <p:nvPr/>
            </p:nvGrpSpPr>
            <p:grpSpPr bwMode="auto">
              <a:xfrm>
                <a:off x="839" y="384"/>
                <a:ext cx="373" cy="384"/>
                <a:chOff x="839" y="384"/>
                <a:chExt cx="373" cy="384"/>
              </a:xfrm>
            </p:grpSpPr>
            <p:sp>
              <p:nvSpPr>
                <p:cNvPr id="38919" name="Rectangle 7"/>
                <p:cNvSpPr>
                  <a:spLocks noChangeArrowheads="1"/>
                </p:cNvSpPr>
                <p:nvPr/>
              </p:nvSpPr>
              <p:spPr bwMode="auto">
                <a:xfrm>
                  <a:off x="882" y="384"/>
                  <a:ext cx="287" cy="384"/>
                </a:xfrm>
                <a:prstGeom prst="rect">
                  <a:avLst/>
                </a:prstGeom>
                <a:noFill/>
                <a:ln w="9525">
                  <a:noFill/>
                  <a:miter lim="800000"/>
                  <a:headEnd/>
                  <a:tailEnd/>
                </a:ln>
                <a:effectLst/>
              </p:spPr>
              <p:txBody>
                <a:bodyPr/>
                <a:lstStyle/>
                <a:p>
                  <a:pPr algn="ctr"/>
                  <a:r>
                    <a:rPr lang="en-US" altLang="zh-CN" sz="1200" b="1">
                      <a:latin typeface="Times New Roman" pitchFamily="18" charset="0"/>
                    </a:rPr>
                    <a:t>1</a:t>
                  </a:r>
                </a:p>
                <a:p>
                  <a:pPr algn="ctr" eaLnBrk="0" hangingPunct="0"/>
                  <a:endParaRPr lang="en-US" altLang="zh-CN" sz="1200" b="1">
                    <a:latin typeface="Times New Roman" pitchFamily="18" charset="0"/>
                  </a:endParaRPr>
                </a:p>
              </p:txBody>
            </p:sp>
            <p:sp>
              <p:nvSpPr>
                <p:cNvPr id="38983" name="Rectangle 71"/>
                <p:cNvSpPr>
                  <a:spLocks noChangeArrowheads="1"/>
                </p:cNvSpPr>
                <p:nvPr/>
              </p:nvSpPr>
              <p:spPr bwMode="auto">
                <a:xfrm>
                  <a:off x="839" y="384"/>
                  <a:ext cx="373" cy="384"/>
                </a:xfrm>
                <a:prstGeom prst="rect">
                  <a:avLst/>
                </a:prstGeom>
                <a:noFill/>
                <a:ln w="7">
                  <a:solidFill>
                    <a:srgbClr val="A0A0A0"/>
                  </a:solidFill>
                  <a:miter lim="800000"/>
                  <a:headEnd/>
                  <a:tailEnd/>
                </a:ln>
                <a:effectLst/>
              </p:spPr>
              <p:txBody>
                <a:bodyPr wrap="none"/>
                <a:lstStyle/>
                <a:p>
                  <a:endParaRPr lang="zh-CN" altLang="en-US"/>
                </a:p>
              </p:txBody>
            </p:sp>
          </p:grpSp>
          <p:grpSp>
            <p:nvGrpSpPr>
              <p:cNvPr id="38986" name="Group 74"/>
              <p:cNvGrpSpPr>
                <a:grpSpLocks/>
              </p:cNvGrpSpPr>
              <p:nvPr/>
            </p:nvGrpSpPr>
            <p:grpSpPr bwMode="auto">
              <a:xfrm>
                <a:off x="1212" y="384"/>
                <a:ext cx="374" cy="384"/>
                <a:chOff x="1212" y="384"/>
                <a:chExt cx="374" cy="384"/>
              </a:xfrm>
            </p:grpSpPr>
            <p:sp>
              <p:nvSpPr>
                <p:cNvPr id="38920" name="Rectangle 8"/>
                <p:cNvSpPr>
                  <a:spLocks noChangeArrowheads="1"/>
                </p:cNvSpPr>
                <p:nvPr/>
              </p:nvSpPr>
              <p:spPr bwMode="auto">
                <a:xfrm>
                  <a:off x="1255" y="384"/>
                  <a:ext cx="288" cy="384"/>
                </a:xfrm>
                <a:prstGeom prst="rect">
                  <a:avLst/>
                </a:prstGeom>
                <a:noFill/>
                <a:ln w="9525">
                  <a:noFill/>
                  <a:miter lim="800000"/>
                  <a:headEnd/>
                  <a:tailEnd/>
                </a:ln>
                <a:effectLst/>
              </p:spPr>
              <p:txBody>
                <a:bodyPr/>
                <a:lstStyle/>
                <a:p>
                  <a:pPr algn="ctr"/>
                  <a:r>
                    <a:rPr lang="en-US" altLang="zh-CN" sz="1200" b="1">
                      <a:latin typeface="Times New Roman" pitchFamily="18" charset="0"/>
                    </a:rPr>
                    <a:t>2</a:t>
                  </a:r>
                </a:p>
                <a:p>
                  <a:pPr algn="ctr" eaLnBrk="0" hangingPunct="0"/>
                  <a:endParaRPr lang="en-US" altLang="zh-CN" sz="1200" b="1">
                    <a:latin typeface="Times New Roman" pitchFamily="18" charset="0"/>
                  </a:endParaRPr>
                </a:p>
              </p:txBody>
            </p:sp>
            <p:sp>
              <p:nvSpPr>
                <p:cNvPr id="38985" name="Rectangle 73"/>
                <p:cNvSpPr>
                  <a:spLocks noChangeArrowheads="1"/>
                </p:cNvSpPr>
                <p:nvPr/>
              </p:nvSpPr>
              <p:spPr bwMode="auto">
                <a:xfrm>
                  <a:off x="1212" y="384"/>
                  <a:ext cx="374" cy="384"/>
                </a:xfrm>
                <a:prstGeom prst="rect">
                  <a:avLst/>
                </a:prstGeom>
                <a:noFill/>
                <a:ln w="7">
                  <a:solidFill>
                    <a:srgbClr val="A0A0A0"/>
                  </a:solidFill>
                  <a:miter lim="800000"/>
                  <a:headEnd/>
                  <a:tailEnd/>
                </a:ln>
                <a:effectLst/>
              </p:spPr>
              <p:txBody>
                <a:bodyPr wrap="none"/>
                <a:lstStyle/>
                <a:p>
                  <a:endParaRPr lang="zh-CN" altLang="en-US"/>
                </a:p>
              </p:txBody>
            </p:sp>
          </p:grpSp>
          <p:grpSp>
            <p:nvGrpSpPr>
              <p:cNvPr id="38988" name="Group 76"/>
              <p:cNvGrpSpPr>
                <a:grpSpLocks/>
              </p:cNvGrpSpPr>
              <p:nvPr/>
            </p:nvGrpSpPr>
            <p:grpSpPr bwMode="auto">
              <a:xfrm>
                <a:off x="1586" y="384"/>
                <a:ext cx="422" cy="384"/>
                <a:chOff x="1586" y="384"/>
                <a:chExt cx="422" cy="384"/>
              </a:xfrm>
            </p:grpSpPr>
            <p:sp>
              <p:nvSpPr>
                <p:cNvPr id="38921" name="Rectangle 9"/>
                <p:cNvSpPr>
                  <a:spLocks noChangeArrowheads="1"/>
                </p:cNvSpPr>
                <p:nvPr/>
              </p:nvSpPr>
              <p:spPr bwMode="auto">
                <a:xfrm>
                  <a:off x="1629" y="384"/>
                  <a:ext cx="336" cy="384"/>
                </a:xfrm>
                <a:prstGeom prst="rect">
                  <a:avLst/>
                </a:prstGeom>
                <a:noFill/>
                <a:ln w="9525">
                  <a:noFill/>
                  <a:miter lim="800000"/>
                  <a:headEnd/>
                  <a:tailEnd/>
                </a:ln>
                <a:effectLst/>
              </p:spPr>
              <p:txBody>
                <a:bodyPr/>
                <a:lstStyle/>
                <a:p>
                  <a:pPr algn="ctr"/>
                  <a:r>
                    <a:rPr lang="en-US" altLang="zh-CN" sz="1200" b="1">
                      <a:latin typeface="Times New Roman" pitchFamily="18" charset="0"/>
                    </a:rPr>
                    <a:t>3</a:t>
                  </a:r>
                </a:p>
                <a:p>
                  <a:pPr algn="ctr" eaLnBrk="0" hangingPunct="0"/>
                  <a:endParaRPr lang="en-US" altLang="zh-CN" sz="1200" b="1">
                    <a:latin typeface="Times New Roman" pitchFamily="18" charset="0"/>
                  </a:endParaRPr>
                </a:p>
              </p:txBody>
            </p:sp>
            <p:sp>
              <p:nvSpPr>
                <p:cNvPr id="38987" name="Rectangle 75"/>
                <p:cNvSpPr>
                  <a:spLocks noChangeArrowheads="1"/>
                </p:cNvSpPr>
                <p:nvPr/>
              </p:nvSpPr>
              <p:spPr bwMode="auto">
                <a:xfrm>
                  <a:off x="1586" y="384"/>
                  <a:ext cx="422" cy="384"/>
                </a:xfrm>
                <a:prstGeom prst="rect">
                  <a:avLst/>
                </a:prstGeom>
                <a:noFill/>
                <a:ln w="7">
                  <a:solidFill>
                    <a:srgbClr val="A0A0A0"/>
                  </a:solidFill>
                  <a:miter lim="800000"/>
                  <a:headEnd/>
                  <a:tailEnd/>
                </a:ln>
                <a:effectLst/>
              </p:spPr>
              <p:txBody>
                <a:bodyPr wrap="none"/>
                <a:lstStyle/>
                <a:p>
                  <a:endParaRPr lang="zh-CN" altLang="en-US"/>
                </a:p>
              </p:txBody>
            </p:sp>
          </p:grpSp>
          <p:grpSp>
            <p:nvGrpSpPr>
              <p:cNvPr id="38990" name="Group 78"/>
              <p:cNvGrpSpPr>
                <a:grpSpLocks/>
              </p:cNvGrpSpPr>
              <p:nvPr/>
            </p:nvGrpSpPr>
            <p:grpSpPr bwMode="auto">
              <a:xfrm>
                <a:off x="2008" y="384"/>
                <a:ext cx="374" cy="384"/>
                <a:chOff x="2008" y="384"/>
                <a:chExt cx="374" cy="384"/>
              </a:xfrm>
            </p:grpSpPr>
            <p:sp>
              <p:nvSpPr>
                <p:cNvPr id="38922" name="Rectangle 10"/>
                <p:cNvSpPr>
                  <a:spLocks noChangeArrowheads="1"/>
                </p:cNvSpPr>
                <p:nvPr/>
              </p:nvSpPr>
              <p:spPr bwMode="auto">
                <a:xfrm>
                  <a:off x="2051" y="384"/>
                  <a:ext cx="288" cy="384"/>
                </a:xfrm>
                <a:prstGeom prst="rect">
                  <a:avLst/>
                </a:prstGeom>
                <a:noFill/>
                <a:ln w="9525">
                  <a:noFill/>
                  <a:miter lim="800000"/>
                  <a:headEnd/>
                  <a:tailEnd/>
                </a:ln>
                <a:effectLst/>
              </p:spPr>
              <p:txBody>
                <a:bodyPr/>
                <a:lstStyle/>
                <a:p>
                  <a:pPr algn="ctr"/>
                  <a:r>
                    <a:rPr lang="en-US" altLang="zh-CN" sz="1200" b="1">
                      <a:latin typeface="Times New Roman" pitchFamily="18" charset="0"/>
                    </a:rPr>
                    <a:t>4</a:t>
                  </a:r>
                </a:p>
                <a:p>
                  <a:pPr algn="ctr" eaLnBrk="0" hangingPunct="0"/>
                  <a:endParaRPr lang="en-US" altLang="zh-CN" sz="1200" b="1">
                    <a:latin typeface="Times New Roman" pitchFamily="18" charset="0"/>
                  </a:endParaRPr>
                </a:p>
              </p:txBody>
            </p:sp>
            <p:sp>
              <p:nvSpPr>
                <p:cNvPr id="38989" name="Rectangle 77"/>
                <p:cNvSpPr>
                  <a:spLocks noChangeArrowheads="1"/>
                </p:cNvSpPr>
                <p:nvPr/>
              </p:nvSpPr>
              <p:spPr bwMode="auto">
                <a:xfrm>
                  <a:off x="2008" y="384"/>
                  <a:ext cx="374" cy="384"/>
                </a:xfrm>
                <a:prstGeom prst="rect">
                  <a:avLst/>
                </a:prstGeom>
                <a:noFill/>
                <a:ln w="7">
                  <a:solidFill>
                    <a:srgbClr val="A0A0A0"/>
                  </a:solidFill>
                  <a:miter lim="800000"/>
                  <a:headEnd/>
                  <a:tailEnd/>
                </a:ln>
                <a:effectLst/>
              </p:spPr>
              <p:txBody>
                <a:bodyPr wrap="none"/>
                <a:lstStyle/>
                <a:p>
                  <a:endParaRPr lang="zh-CN" altLang="en-US"/>
                </a:p>
              </p:txBody>
            </p:sp>
          </p:grpSp>
          <p:grpSp>
            <p:nvGrpSpPr>
              <p:cNvPr id="38992" name="Group 80"/>
              <p:cNvGrpSpPr>
                <a:grpSpLocks/>
              </p:cNvGrpSpPr>
              <p:nvPr/>
            </p:nvGrpSpPr>
            <p:grpSpPr bwMode="auto">
              <a:xfrm>
                <a:off x="2382" y="384"/>
                <a:ext cx="374" cy="384"/>
                <a:chOff x="2382" y="384"/>
                <a:chExt cx="374" cy="384"/>
              </a:xfrm>
            </p:grpSpPr>
            <p:sp>
              <p:nvSpPr>
                <p:cNvPr id="38923" name="Rectangle 11"/>
                <p:cNvSpPr>
                  <a:spLocks noChangeArrowheads="1"/>
                </p:cNvSpPr>
                <p:nvPr/>
              </p:nvSpPr>
              <p:spPr bwMode="auto">
                <a:xfrm>
                  <a:off x="2425" y="384"/>
                  <a:ext cx="288" cy="384"/>
                </a:xfrm>
                <a:prstGeom prst="rect">
                  <a:avLst/>
                </a:prstGeom>
                <a:noFill/>
                <a:ln w="9525">
                  <a:noFill/>
                  <a:miter lim="800000"/>
                  <a:headEnd/>
                  <a:tailEnd/>
                </a:ln>
                <a:effectLst/>
              </p:spPr>
              <p:txBody>
                <a:bodyPr/>
                <a:lstStyle/>
                <a:p>
                  <a:pPr algn="ctr"/>
                  <a:r>
                    <a:rPr lang="en-US" altLang="zh-CN" sz="1200" b="1">
                      <a:latin typeface="Times New Roman" pitchFamily="18" charset="0"/>
                    </a:rPr>
                    <a:t>5</a:t>
                  </a:r>
                </a:p>
                <a:p>
                  <a:pPr algn="ctr" eaLnBrk="0" hangingPunct="0"/>
                  <a:endParaRPr lang="en-US" altLang="zh-CN" sz="1200" b="1">
                    <a:latin typeface="Times New Roman" pitchFamily="18" charset="0"/>
                  </a:endParaRPr>
                </a:p>
              </p:txBody>
            </p:sp>
            <p:sp>
              <p:nvSpPr>
                <p:cNvPr id="38991" name="Rectangle 79"/>
                <p:cNvSpPr>
                  <a:spLocks noChangeArrowheads="1"/>
                </p:cNvSpPr>
                <p:nvPr/>
              </p:nvSpPr>
              <p:spPr bwMode="auto">
                <a:xfrm>
                  <a:off x="2382" y="384"/>
                  <a:ext cx="374" cy="384"/>
                </a:xfrm>
                <a:prstGeom prst="rect">
                  <a:avLst/>
                </a:prstGeom>
                <a:noFill/>
                <a:ln w="7">
                  <a:solidFill>
                    <a:srgbClr val="A0A0A0"/>
                  </a:solidFill>
                  <a:miter lim="800000"/>
                  <a:headEnd/>
                  <a:tailEnd/>
                </a:ln>
                <a:effectLst/>
              </p:spPr>
              <p:txBody>
                <a:bodyPr wrap="none"/>
                <a:lstStyle/>
                <a:p>
                  <a:endParaRPr lang="zh-CN" altLang="en-US"/>
                </a:p>
              </p:txBody>
            </p:sp>
          </p:grpSp>
          <p:grpSp>
            <p:nvGrpSpPr>
              <p:cNvPr id="38994" name="Group 82"/>
              <p:cNvGrpSpPr>
                <a:grpSpLocks/>
              </p:cNvGrpSpPr>
              <p:nvPr/>
            </p:nvGrpSpPr>
            <p:grpSpPr bwMode="auto">
              <a:xfrm>
                <a:off x="2756" y="384"/>
                <a:ext cx="374" cy="384"/>
                <a:chOff x="2756" y="384"/>
                <a:chExt cx="374" cy="384"/>
              </a:xfrm>
            </p:grpSpPr>
            <p:sp>
              <p:nvSpPr>
                <p:cNvPr id="38924" name="Rectangle 12"/>
                <p:cNvSpPr>
                  <a:spLocks noChangeArrowheads="1"/>
                </p:cNvSpPr>
                <p:nvPr/>
              </p:nvSpPr>
              <p:spPr bwMode="auto">
                <a:xfrm>
                  <a:off x="2799" y="384"/>
                  <a:ext cx="288" cy="384"/>
                </a:xfrm>
                <a:prstGeom prst="rect">
                  <a:avLst/>
                </a:prstGeom>
                <a:noFill/>
                <a:ln w="9525">
                  <a:noFill/>
                  <a:miter lim="800000"/>
                  <a:headEnd/>
                  <a:tailEnd/>
                </a:ln>
                <a:effectLst/>
              </p:spPr>
              <p:txBody>
                <a:bodyPr/>
                <a:lstStyle/>
                <a:p>
                  <a:pPr algn="ctr"/>
                  <a:r>
                    <a:rPr lang="en-US" altLang="zh-CN" sz="1200" b="1">
                      <a:latin typeface="Times New Roman" pitchFamily="18" charset="0"/>
                    </a:rPr>
                    <a:t>6</a:t>
                  </a:r>
                </a:p>
                <a:p>
                  <a:pPr algn="ctr" eaLnBrk="0" hangingPunct="0"/>
                  <a:endParaRPr lang="en-US" altLang="zh-CN" sz="1200" b="1">
                    <a:latin typeface="Times New Roman" pitchFamily="18" charset="0"/>
                  </a:endParaRPr>
                </a:p>
              </p:txBody>
            </p:sp>
            <p:sp>
              <p:nvSpPr>
                <p:cNvPr id="38993" name="Rectangle 81"/>
                <p:cNvSpPr>
                  <a:spLocks noChangeArrowheads="1"/>
                </p:cNvSpPr>
                <p:nvPr/>
              </p:nvSpPr>
              <p:spPr bwMode="auto">
                <a:xfrm>
                  <a:off x="2756" y="384"/>
                  <a:ext cx="374" cy="384"/>
                </a:xfrm>
                <a:prstGeom prst="rect">
                  <a:avLst/>
                </a:prstGeom>
                <a:noFill/>
                <a:ln w="7">
                  <a:solidFill>
                    <a:srgbClr val="A0A0A0"/>
                  </a:solidFill>
                  <a:miter lim="800000"/>
                  <a:headEnd/>
                  <a:tailEnd/>
                </a:ln>
                <a:effectLst/>
              </p:spPr>
              <p:txBody>
                <a:bodyPr wrap="none"/>
                <a:lstStyle/>
                <a:p>
                  <a:endParaRPr lang="zh-CN" altLang="en-US"/>
                </a:p>
              </p:txBody>
            </p:sp>
          </p:grpSp>
          <p:grpSp>
            <p:nvGrpSpPr>
              <p:cNvPr id="38996" name="Group 84"/>
              <p:cNvGrpSpPr>
                <a:grpSpLocks/>
              </p:cNvGrpSpPr>
              <p:nvPr/>
            </p:nvGrpSpPr>
            <p:grpSpPr bwMode="auto">
              <a:xfrm>
                <a:off x="3130" y="384"/>
                <a:ext cx="374" cy="384"/>
                <a:chOff x="3130" y="384"/>
                <a:chExt cx="374" cy="384"/>
              </a:xfrm>
            </p:grpSpPr>
            <p:sp>
              <p:nvSpPr>
                <p:cNvPr id="38925" name="Rectangle 13"/>
                <p:cNvSpPr>
                  <a:spLocks noChangeArrowheads="1"/>
                </p:cNvSpPr>
                <p:nvPr/>
              </p:nvSpPr>
              <p:spPr bwMode="auto">
                <a:xfrm>
                  <a:off x="3173" y="384"/>
                  <a:ext cx="288" cy="384"/>
                </a:xfrm>
                <a:prstGeom prst="rect">
                  <a:avLst/>
                </a:prstGeom>
                <a:noFill/>
                <a:ln w="9525">
                  <a:noFill/>
                  <a:miter lim="800000"/>
                  <a:headEnd/>
                  <a:tailEnd/>
                </a:ln>
                <a:effectLst/>
              </p:spPr>
              <p:txBody>
                <a:bodyPr/>
                <a:lstStyle/>
                <a:p>
                  <a:pPr algn="ctr"/>
                  <a:r>
                    <a:rPr lang="en-US" altLang="zh-CN" sz="1200" b="1">
                      <a:latin typeface="Times New Roman" pitchFamily="18" charset="0"/>
                    </a:rPr>
                    <a:t>7</a:t>
                  </a:r>
                </a:p>
                <a:p>
                  <a:pPr algn="ctr" eaLnBrk="0" hangingPunct="0"/>
                  <a:endParaRPr lang="en-US" altLang="zh-CN" sz="1200" b="1">
                    <a:latin typeface="Times New Roman" pitchFamily="18" charset="0"/>
                  </a:endParaRPr>
                </a:p>
              </p:txBody>
            </p:sp>
            <p:sp>
              <p:nvSpPr>
                <p:cNvPr id="38995" name="Rectangle 83"/>
                <p:cNvSpPr>
                  <a:spLocks noChangeArrowheads="1"/>
                </p:cNvSpPr>
                <p:nvPr/>
              </p:nvSpPr>
              <p:spPr bwMode="auto">
                <a:xfrm>
                  <a:off x="3130" y="384"/>
                  <a:ext cx="374" cy="384"/>
                </a:xfrm>
                <a:prstGeom prst="rect">
                  <a:avLst/>
                </a:prstGeom>
                <a:noFill/>
                <a:ln w="7">
                  <a:solidFill>
                    <a:srgbClr val="A0A0A0"/>
                  </a:solidFill>
                  <a:miter lim="800000"/>
                  <a:headEnd/>
                  <a:tailEnd/>
                </a:ln>
                <a:effectLst/>
              </p:spPr>
              <p:txBody>
                <a:bodyPr wrap="none"/>
                <a:lstStyle/>
                <a:p>
                  <a:endParaRPr lang="zh-CN" altLang="en-US"/>
                </a:p>
              </p:txBody>
            </p:sp>
          </p:grpSp>
          <p:grpSp>
            <p:nvGrpSpPr>
              <p:cNvPr id="38998" name="Group 86"/>
              <p:cNvGrpSpPr>
                <a:grpSpLocks/>
              </p:cNvGrpSpPr>
              <p:nvPr/>
            </p:nvGrpSpPr>
            <p:grpSpPr bwMode="auto">
              <a:xfrm>
                <a:off x="3504" y="384"/>
                <a:ext cx="374" cy="384"/>
                <a:chOff x="3504" y="384"/>
                <a:chExt cx="374" cy="384"/>
              </a:xfrm>
            </p:grpSpPr>
            <p:sp>
              <p:nvSpPr>
                <p:cNvPr id="38926" name="Rectangle 14"/>
                <p:cNvSpPr>
                  <a:spLocks noChangeArrowheads="1"/>
                </p:cNvSpPr>
                <p:nvPr/>
              </p:nvSpPr>
              <p:spPr bwMode="auto">
                <a:xfrm>
                  <a:off x="3547" y="384"/>
                  <a:ext cx="288" cy="384"/>
                </a:xfrm>
                <a:prstGeom prst="rect">
                  <a:avLst/>
                </a:prstGeom>
                <a:noFill/>
                <a:ln w="9525">
                  <a:noFill/>
                  <a:miter lim="800000"/>
                  <a:headEnd/>
                  <a:tailEnd/>
                </a:ln>
                <a:effectLst/>
              </p:spPr>
              <p:txBody>
                <a:bodyPr/>
                <a:lstStyle/>
                <a:p>
                  <a:pPr algn="ctr"/>
                  <a:r>
                    <a:rPr lang="en-US" altLang="zh-CN" sz="1200" b="1">
                      <a:latin typeface="Times New Roman" pitchFamily="18" charset="0"/>
                    </a:rPr>
                    <a:t>8</a:t>
                  </a:r>
                </a:p>
                <a:p>
                  <a:pPr algn="ctr" eaLnBrk="0" hangingPunct="0"/>
                  <a:endParaRPr lang="en-US" altLang="zh-CN" sz="1200" b="1">
                    <a:latin typeface="Times New Roman" pitchFamily="18" charset="0"/>
                  </a:endParaRPr>
                </a:p>
              </p:txBody>
            </p:sp>
            <p:sp>
              <p:nvSpPr>
                <p:cNvPr id="38997" name="Rectangle 85"/>
                <p:cNvSpPr>
                  <a:spLocks noChangeArrowheads="1"/>
                </p:cNvSpPr>
                <p:nvPr/>
              </p:nvSpPr>
              <p:spPr bwMode="auto">
                <a:xfrm>
                  <a:off x="3504" y="384"/>
                  <a:ext cx="374" cy="384"/>
                </a:xfrm>
                <a:prstGeom prst="rect">
                  <a:avLst/>
                </a:prstGeom>
                <a:noFill/>
                <a:ln w="7">
                  <a:solidFill>
                    <a:srgbClr val="A0A0A0"/>
                  </a:solidFill>
                  <a:miter lim="800000"/>
                  <a:headEnd/>
                  <a:tailEnd/>
                </a:ln>
                <a:effectLst/>
              </p:spPr>
              <p:txBody>
                <a:bodyPr wrap="none"/>
                <a:lstStyle/>
                <a:p>
                  <a:endParaRPr lang="zh-CN" altLang="en-US"/>
                </a:p>
              </p:txBody>
            </p:sp>
          </p:grpSp>
          <p:grpSp>
            <p:nvGrpSpPr>
              <p:cNvPr id="39000" name="Group 88"/>
              <p:cNvGrpSpPr>
                <a:grpSpLocks/>
              </p:cNvGrpSpPr>
              <p:nvPr/>
            </p:nvGrpSpPr>
            <p:grpSpPr bwMode="auto">
              <a:xfrm>
                <a:off x="3878" y="384"/>
                <a:ext cx="374" cy="384"/>
                <a:chOff x="3878" y="384"/>
                <a:chExt cx="374" cy="384"/>
              </a:xfrm>
            </p:grpSpPr>
            <p:sp>
              <p:nvSpPr>
                <p:cNvPr id="38927" name="Rectangle 15"/>
                <p:cNvSpPr>
                  <a:spLocks noChangeArrowheads="1"/>
                </p:cNvSpPr>
                <p:nvPr/>
              </p:nvSpPr>
              <p:spPr bwMode="auto">
                <a:xfrm>
                  <a:off x="3921" y="384"/>
                  <a:ext cx="288" cy="384"/>
                </a:xfrm>
                <a:prstGeom prst="rect">
                  <a:avLst/>
                </a:prstGeom>
                <a:noFill/>
                <a:ln w="9525">
                  <a:noFill/>
                  <a:miter lim="800000"/>
                  <a:headEnd/>
                  <a:tailEnd/>
                </a:ln>
                <a:effectLst/>
              </p:spPr>
              <p:txBody>
                <a:bodyPr/>
                <a:lstStyle/>
                <a:p>
                  <a:pPr algn="ctr"/>
                  <a:r>
                    <a:rPr lang="en-US" altLang="zh-CN" sz="1200" b="1">
                      <a:latin typeface="Times New Roman" pitchFamily="18" charset="0"/>
                    </a:rPr>
                    <a:t>9</a:t>
                  </a:r>
                </a:p>
                <a:p>
                  <a:pPr algn="ctr" eaLnBrk="0" hangingPunct="0"/>
                  <a:endParaRPr lang="en-US" altLang="zh-CN" sz="1200" b="1">
                    <a:latin typeface="Times New Roman" pitchFamily="18" charset="0"/>
                  </a:endParaRPr>
                </a:p>
              </p:txBody>
            </p:sp>
            <p:sp>
              <p:nvSpPr>
                <p:cNvPr id="38999" name="Rectangle 87"/>
                <p:cNvSpPr>
                  <a:spLocks noChangeArrowheads="1"/>
                </p:cNvSpPr>
                <p:nvPr/>
              </p:nvSpPr>
              <p:spPr bwMode="auto">
                <a:xfrm>
                  <a:off x="3878" y="384"/>
                  <a:ext cx="374" cy="384"/>
                </a:xfrm>
                <a:prstGeom prst="rect">
                  <a:avLst/>
                </a:prstGeom>
                <a:noFill/>
                <a:ln w="7">
                  <a:solidFill>
                    <a:srgbClr val="A0A0A0"/>
                  </a:solidFill>
                  <a:miter lim="800000"/>
                  <a:headEnd/>
                  <a:tailEnd/>
                </a:ln>
                <a:effectLst/>
              </p:spPr>
              <p:txBody>
                <a:bodyPr wrap="none"/>
                <a:lstStyle/>
                <a:p>
                  <a:endParaRPr lang="zh-CN" altLang="en-US"/>
                </a:p>
              </p:txBody>
            </p:sp>
          </p:grpSp>
          <p:grpSp>
            <p:nvGrpSpPr>
              <p:cNvPr id="39002" name="Group 90"/>
              <p:cNvGrpSpPr>
                <a:grpSpLocks/>
              </p:cNvGrpSpPr>
              <p:nvPr/>
            </p:nvGrpSpPr>
            <p:grpSpPr bwMode="auto">
              <a:xfrm>
                <a:off x="4252" y="384"/>
                <a:ext cx="356" cy="384"/>
                <a:chOff x="4252" y="384"/>
                <a:chExt cx="356" cy="384"/>
              </a:xfrm>
            </p:grpSpPr>
            <p:sp>
              <p:nvSpPr>
                <p:cNvPr id="38928" name="Rectangle 16"/>
                <p:cNvSpPr>
                  <a:spLocks noChangeArrowheads="1"/>
                </p:cNvSpPr>
                <p:nvPr/>
              </p:nvSpPr>
              <p:spPr bwMode="auto">
                <a:xfrm>
                  <a:off x="4295" y="384"/>
                  <a:ext cx="270" cy="384"/>
                </a:xfrm>
                <a:prstGeom prst="rect">
                  <a:avLst/>
                </a:prstGeom>
                <a:noFill/>
                <a:ln w="9525">
                  <a:noFill/>
                  <a:miter lim="800000"/>
                  <a:headEnd/>
                  <a:tailEnd/>
                </a:ln>
                <a:effectLst/>
              </p:spPr>
              <p:txBody>
                <a:bodyPr/>
                <a:lstStyle/>
                <a:p>
                  <a:pPr algn="ctr"/>
                  <a:r>
                    <a:rPr lang="en-US" altLang="zh-CN" sz="1200" b="1">
                      <a:latin typeface="Times New Roman" pitchFamily="18" charset="0"/>
                    </a:rPr>
                    <a:t>10</a:t>
                  </a:r>
                </a:p>
                <a:p>
                  <a:pPr algn="ctr" eaLnBrk="0" hangingPunct="0"/>
                  <a:endParaRPr lang="en-US" altLang="zh-CN" sz="1200" b="1">
                    <a:latin typeface="Times New Roman" pitchFamily="18" charset="0"/>
                  </a:endParaRPr>
                </a:p>
              </p:txBody>
            </p:sp>
            <p:sp>
              <p:nvSpPr>
                <p:cNvPr id="39001" name="Rectangle 89"/>
                <p:cNvSpPr>
                  <a:spLocks noChangeArrowheads="1"/>
                </p:cNvSpPr>
                <p:nvPr/>
              </p:nvSpPr>
              <p:spPr bwMode="auto">
                <a:xfrm>
                  <a:off x="4252" y="384"/>
                  <a:ext cx="356" cy="384"/>
                </a:xfrm>
                <a:prstGeom prst="rect">
                  <a:avLst/>
                </a:prstGeom>
                <a:noFill/>
                <a:ln w="7">
                  <a:solidFill>
                    <a:srgbClr val="A0A0A0"/>
                  </a:solidFill>
                  <a:miter lim="800000"/>
                  <a:headEnd/>
                  <a:tailEnd/>
                </a:ln>
                <a:effectLst/>
              </p:spPr>
              <p:txBody>
                <a:bodyPr wrap="none"/>
                <a:lstStyle/>
                <a:p>
                  <a:endParaRPr lang="zh-CN" altLang="en-US"/>
                </a:p>
              </p:txBody>
            </p:sp>
          </p:grpSp>
          <p:grpSp>
            <p:nvGrpSpPr>
              <p:cNvPr id="39004" name="Group 92"/>
              <p:cNvGrpSpPr>
                <a:grpSpLocks/>
              </p:cNvGrpSpPr>
              <p:nvPr/>
            </p:nvGrpSpPr>
            <p:grpSpPr bwMode="auto">
              <a:xfrm>
                <a:off x="0" y="768"/>
                <a:ext cx="321" cy="403"/>
                <a:chOff x="0" y="768"/>
                <a:chExt cx="321" cy="403"/>
              </a:xfrm>
            </p:grpSpPr>
            <p:sp>
              <p:nvSpPr>
                <p:cNvPr id="38929" name="Rectangle 17"/>
                <p:cNvSpPr>
                  <a:spLocks noChangeArrowheads="1"/>
                </p:cNvSpPr>
                <p:nvPr/>
              </p:nvSpPr>
              <p:spPr bwMode="auto">
                <a:xfrm>
                  <a:off x="43" y="768"/>
                  <a:ext cx="235" cy="403"/>
                </a:xfrm>
                <a:prstGeom prst="rect">
                  <a:avLst/>
                </a:prstGeom>
                <a:noFill/>
                <a:ln w="9525">
                  <a:noFill/>
                  <a:miter lim="800000"/>
                  <a:headEnd/>
                  <a:tailEnd/>
                </a:ln>
                <a:effectLst/>
              </p:spPr>
              <p:txBody>
                <a:bodyPr/>
                <a:lstStyle/>
                <a:p>
                  <a:pPr algn="ctr"/>
                  <a:r>
                    <a:rPr lang="en-US" altLang="zh-CN" sz="1200" b="1">
                      <a:latin typeface="Times New Roman" pitchFamily="18" charset="0"/>
                    </a:rPr>
                    <a:t>1</a:t>
                  </a:r>
                </a:p>
                <a:p>
                  <a:pPr algn="ctr" eaLnBrk="0" hangingPunct="0"/>
                  <a:endParaRPr lang="en-US" altLang="zh-CN" sz="1200" b="1">
                    <a:latin typeface="Times New Roman" pitchFamily="18" charset="0"/>
                  </a:endParaRPr>
                </a:p>
              </p:txBody>
            </p:sp>
            <p:sp>
              <p:nvSpPr>
                <p:cNvPr id="39003" name="Rectangle 91"/>
                <p:cNvSpPr>
                  <a:spLocks noChangeArrowheads="1"/>
                </p:cNvSpPr>
                <p:nvPr/>
              </p:nvSpPr>
              <p:spPr bwMode="auto">
                <a:xfrm>
                  <a:off x="0" y="768"/>
                  <a:ext cx="321"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06" name="Group 94"/>
              <p:cNvGrpSpPr>
                <a:grpSpLocks/>
              </p:cNvGrpSpPr>
              <p:nvPr/>
            </p:nvGrpSpPr>
            <p:grpSpPr bwMode="auto">
              <a:xfrm>
                <a:off x="321" y="768"/>
                <a:ext cx="518" cy="403"/>
                <a:chOff x="321" y="768"/>
                <a:chExt cx="518" cy="403"/>
              </a:xfrm>
            </p:grpSpPr>
            <p:sp>
              <p:nvSpPr>
                <p:cNvPr id="38930" name="Rectangle 18"/>
                <p:cNvSpPr>
                  <a:spLocks noChangeArrowheads="1"/>
                </p:cNvSpPr>
                <p:nvPr/>
              </p:nvSpPr>
              <p:spPr bwMode="auto">
                <a:xfrm>
                  <a:off x="364" y="768"/>
                  <a:ext cx="432" cy="403"/>
                </a:xfrm>
                <a:prstGeom prst="rect">
                  <a:avLst/>
                </a:prstGeom>
                <a:noFill/>
                <a:ln w="9525">
                  <a:noFill/>
                  <a:miter lim="800000"/>
                  <a:headEnd/>
                  <a:tailEnd/>
                </a:ln>
                <a:effectLst/>
              </p:spPr>
              <p:txBody>
                <a:bodyPr/>
                <a:lstStyle/>
                <a:p>
                  <a:pPr algn="r"/>
                  <a:r>
                    <a:rPr lang="en-US" altLang="zh-CN" sz="1200" b="1">
                      <a:latin typeface="Times New Roman" pitchFamily="18" charset="0"/>
                    </a:rPr>
                    <a:t>200</a:t>
                  </a:r>
                </a:p>
                <a:p>
                  <a:pPr algn="r" eaLnBrk="0" hangingPunct="0"/>
                  <a:endParaRPr lang="en-US" altLang="zh-CN" sz="1200" b="1">
                    <a:latin typeface="Times New Roman" pitchFamily="18" charset="0"/>
                  </a:endParaRPr>
                </a:p>
              </p:txBody>
            </p:sp>
            <p:sp>
              <p:nvSpPr>
                <p:cNvPr id="39005" name="Rectangle 93"/>
                <p:cNvSpPr>
                  <a:spLocks noChangeArrowheads="1"/>
                </p:cNvSpPr>
                <p:nvPr/>
              </p:nvSpPr>
              <p:spPr bwMode="auto">
                <a:xfrm>
                  <a:off x="321" y="768"/>
                  <a:ext cx="518"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08" name="Group 96"/>
              <p:cNvGrpSpPr>
                <a:grpSpLocks/>
              </p:cNvGrpSpPr>
              <p:nvPr/>
            </p:nvGrpSpPr>
            <p:grpSpPr bwMode="auto">
              <a:xfrm>
                <a:off x="839" y="768"/>
                <a:ext cx="373" cy="403"/>
                <a:chOff x="839" y="768"/>
                <a:chExt cx="373" cy="403"/>
              </a:xfrm>
            </p:grpSpPr>
            <p:sp>
              <p:nvSpPr>
                <p:cNvPr id="38931" name="Rectangle 19"/>
                <p:cNvSpPr>
                  <a:spLocks noChangeArrowheads="1"/>
                </p:cNvSpPr>
                <p:nvPr/>
              </p:nvSpPr>
              <p:spPr bwMode="auto">
                <a:xfrm>
                  <a:off x="882" y="768"/>
                  <a:ext cx="287" cy="403"/>
                </a:xfrm>
                <a:prstGeom prst="rect">
                  <a:avLst/>
                </a:prstGeom>
                <a:noFill/>
                <a:ln w="9525">
                  <a:noFill/>
                  <a:miter lim="800000"/>
                  <a:headEnd/>
                  <a:tailEnd/>
                </a:ln>
                <a:effectLst/>
              </p:spPr>
              <p:txBody>
                <a:bodyPr/>
                <a:lstStyle/>
                <a:p>
                  <a:pPr algn="r"/>
                  <a:r>
                    <a:rPr lang="en-US" altLang="zh-CN" sz="1200" b="1">
                      <a:latin typeface="Times New Roman" pitchFamily="18" charset="0"/>
                    </a:rPr>
                    <a:t>10</a:t>
                  </a:r>
                </a:p>
                <a:p>
                  <a:pPr algn="r" eaLnBrk="0" hangingPunct="0"/>
                  <a:endParaRPr lang="en-US" altLang="zh-CN" sz="1200" b="1">
                    <a:latin typeface="Times New Roman" pitchFamily="18" charset="0"/>
                  </a:endParaRPr>
                </a:p>
              </p:txBody>
            </p:sp>
            <p:sp>
              <p:nvSpPr>
                <p:cNvPr id="39007" name="Rectangle 95"/>
                <p:cNvSpPr>
                  <a:spLocks noChangeArrowheads="1"/>
                </p:cNvSpPr>
                <p:nvPr/>
              </p:nvSpPr>
              <p:spPr bwMode="auto">
                <a:xfrm>
                  <a:off x="839" y="768"/>
                  <a:ext cx="373"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10" name="Group 98"/>
              <p:cNvGrpSpPr>
                <a:grpSpLocks/>
              </p:cNvGrpSpPr>
              <p:nvPr/>
            </p:nvGrpSpPr>
            <p:grpSpPr bwMode="auto">
              <a:xfrm>
                <a:off x="1212" y="768"/>
                <a:ext cx="374" cy="403"/>
                <a:chOff x="1212" y="768"/>
                <a:chExt cx="374" cy="403"/>
              </a:xfrm>
            </p:grpSpPr>
            <p:sp>
              <p:nvSpPr>
                <p:cNvPr id="38932" name="Rectangle 20"/>
                <p:cNvSpPr>
                  <a:spLocks noChangeArrowheads="1"/>
                </p:cNvSpPr>
                <p:nvPr/>
              </p:nvSpPr>
              <p:spPr bwMode="auto">
                <a:xfrm>
                  <a:off x="1255" y="768"/>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40</a:t>
                  </a:r>
                </a:p>
                <a:p>
                  <a:pPr algn="r" eaLnBrk="0" hangingPunct="0"/>
                  <a:endParaRPr lang="en-US" altLang="zh-CN" sz="1200" b="1">
                    <a:latin typeface="Times New Roman" pitchFamily="18" charset="0"/>
                  </a:endParaRPr>
                </a:p>
              </p:txBody>
            </p:sp>
            <p:sp>
              <p:nvSpPr>
                <p:cNvPr id="39009" name="Rectangle 97"/>
                <p:cNvSpPr>
                  <a:spLocks noChangeArrowheads="1"/>
                </p:cNvSpPr>
                <p:nvPr/>
              </p:nvSpPr>
              <p:spPr bwMode="auto">
                <a:xfrm>
                  <a:off x="1212" y="768"/>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12" name="Group 100"/>
              <p:cNvGrpSpPr>
                <a:grpSpLocks/>
              </p:cNvGrpSpPr>
              <p:nvPr/>
            </p:nvGrpSpPr>
            <p:grpSpPr bwMode="auto">
              <a:xfrm>
                <a:off x="1586" y="768"/>
                <a:ext cx="422" cy="403"/>
                <a:chOff x="1586" y="768"/>
                <a:chExt cx="422" cy="403"/>
              </a:xfrm>
            </p:grpSpPr>
            <p:sp>
              <p:nvSpPr>
                <p:cNvPr id="38933" name="Rectangle 21"/>
                <p:cNvSpPr>
                  <a:spLocks noChangeArrowheads="1"/>
                </p:cNvSpPr>
                <p:nvPr/>
              </p:nvSpPr>
              <p:spPr bwMode="auto">
                <a:xfrm>
                  <a:off x="1629" y="768"/>
                  <a:ext cx="336" cy="403"/>
                </a:xfrm>
                <a:prstGeom prst="rect">
                  <a:avLst/>
                </a:prstGeom>
                <a:noFill/>
                <a:ln w="9525">
                  <a:noFill/>
                  <a:miter lim="800000"/>
                  <a:headEnd/>
                  <a:tailEnd/>
                </a:ln>
                <a:effectLst/>
              </p:spPr>
              <p:txBody>
                <a:bodyPr/>
                <a:lstStyle/>
                <a:p>
                  <a:pPr algn="r"/>
                  <a:r>
                    <a:rPr lang="en-US" altLang="zh-CN" sz="1200" b="1">
                      <a:latin typeface="Times New Roman" pitchFamily="18" charset="0"/>
                    </a:rPr>
                    <a:t>0</a:t>
                  </a:r>
                </a:p>
                <a:p>
                  <a:pPr algn="r" eaLnBrk="0" hangingPunct="0"/>
                  <a:endParaRPr lang="en-US" altLang="zh-CN" sz="1200" b="1">
                    <a:latin typeface="Times New Roman" pitchFamily="18" charset="0"/>
                  </a:endParaRPr>
                </a:p>
              </p:txBody>
            </p:sp>
            <p:sp>
              <p:nvSpPr>
                <p:cNvPr id="39011" name="Rectangle 99"/>
                <p:cNvSpPr>
                  <a:spLocks noChangeArrowheads="1"/>
                </p:cNvSpPr>
                <p:nvPr/>
              </p:nvSpPr>
              <p:spPr bwMode="auto">
                <a:xfrm>
                  <a:off x="1586" y="768"/>
                  <a:ext cx="422"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14" name="Group 102"/>
              <p:cNvGrpSpPr>
                <a:grpSpLocks/>
              </p:cNvGrpSpPr>
              <p:nvPr/>
            </p:nvGrpSpPr>
            <p:grpSpPr bwMode="auto">
              <a:xfrm>
                <a:off x="2008" y="768"/>
                <a:ext cx="374" cy="403"/>
                <a:chOff x="2008" y="768"/>
                <a:chExt cx="374" cy="403"/>
              </a:xfrm>
            </p:grpSpPr>
            <p:sp>
              <p:nvSpPr>
                <p:cNvPr id="38934" name="Rectangle 22"/>
                <p:cNvSpPr>
                  <a:spLocks noChangeArrowheads="1"/>
                </p:cNvSpPr>
                <p:nvPr/>
              </p:nvSpPr>
              <p:spPr bwMode="auto">
                <a:xfrm>
                  <a:off x="2051" y="768"/>
                  <a:ext cx="288" cy="403"/>
                </a:xfrm>
                <a:prstGeom prst="rect">
                  <a:avLst/>
                </a:prstGeom>
                <a:noFill/>
                <a:ln w="9525">
                  <a:noFill/>
                  <a:miter lim="800000"/>
                  <a:headEnd/>
                  <a:tailEnd/>
                </a:ln>
                <a:effectLst/>
              </p:spPr>
              <p:txBody>
                <a:bodyPr/>
                <a:lstStyle/>
                <a:p>
                  <a:pPr algn="r"/>
                  <a:r>
                    <a:rPr lang="en-US" altLang="zh-CN" sz="1200" b="1" dirty="0">
                      <a:latin typeface="Times New Roman" pitchFamily="18" charset="0"/>
                    </a:rPr>
                    <a:t>110</a:t>
                  </a:r>
                </a:p>
                <a:p>
                  <a:pPr algn="r" eaLnBrk="0" hangingPunct="0"/>
                  <a:endParaRPr lang="en-US" altLang="zh-CN" sz="1200" b="1" dirty="0">
                    <a:latin typeface="Times New Roman" pitchFamily="18" charset="0"/>
                  </a:endParaRPr>
                </a:p>
              </p:txBody>
            </p:sp>
            <p:sp>
              <p:nvSpPr>
                <p:cNvPr id="39013" name="Rectangle 101"/>
                <p:cNvSpPr>
                  <a:spLocks noChangeArrowheads="1"/>
                </p:cNvSpPr>
                <p:nvPr/>
              </p:nvSpPr>
              <p:spPr bwMode="auto">
                <a:xfrm>
                  <a:off x="2008" y="768"/>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16" name="Group 104"/>
              <p:cNvGrpSpPr>
                <a:grpSpLocks/>
              </p:cNvGrpSpPr>
              <p:nvPr/>
            </p:nvGrpSpPr>
            <p:grpSpPr bwMode="auto">
              <a:xfrm>
                <a:off x="2382" y="768"/>
                <a:ext cx="374" cy="403"/>
                <a:chOff x="2382" y="768"/>
                <a:chExt cx="374" cy="403"/>
              </a:xfrm>
            </p:grpSpPr>
            <p:sp>
              <p:nvSpPr>
                <p:cNvPr id="38935" name="Rectangle 23"/>
                <p:cNvSpPr>
                  <a:spLocks noChangeArrowheads="1"/>
                </p:cNvSpPr>
                <p:nvPr/>
              </p:nvSpPr>
              <p:spPr bwMode="auto">
                <a:xfrm>
                  <a:off x="2425" y="768"/>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15</a:t>
                  </a:r>
                </a:p>
                <a:p>
                  <a:pPr algn="r" eaLnBrk="0" hangingPunct="0"/>
                  <a:endParaRPr lang="en-US" altLang="zh-CN" sz="1200" b="1">
                    <a:latin typeface="Times New Roman" pitchFamily="18" charset="0"/>
                  </a:endParaRPr>
                </a:p>
              </p:txBody>
            </p:sp>
            <p:sp>
              <p:nvSpPr>
                <p:cNvPr id="39015" name="Rectangle 103"/>
                <p:cNvSpPr>
                  <a:spLocks noChangeArrowheads="1"/>
                </p:cNvSpPr>
                <p:nvPr/>
              </p:nvSpPr>
              <p:spPr bwMode="auto">
                <a:xfrm>
                  <a:off x="2382" y="768"/>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18" name="Group 106"/>
              <p:cNvGrpSpPr>
                <a:grpSpLocks/>
              </p:cNvGrpSpPr>
              <p:nvPr/>
            </p:nvGrpSpPr>
            <p:grpSpPr bwMode="auto">
              <a:xfrm>
                <a:off x="2756" y="768"/>
                <a:ext cx="374" cy="403"/>
                <a:chOff x="2756" y="768"/>
                <a:chExt cx="374" cy="403"/>
              </a:xfrm>
            </p:grpSpPr>
            <p:sp>
              <p:nvSpPr>
                <p:cNvPr id="38936" name="Rectangle 24"/>
                <p:cNvSpPr>
                  <a:spLocks noChangeArrowheads="1"/>
                </p:cNvSpPr>
                <p:nvPr/>
              </p:nvSpPr>
              <p:spPr bwMode="auto">
                <a:xfrm>
                  <a:off x="2799" y="768"/>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10</a:t>
                  </a:r>
                </a:p>
                <a:p>
                  <a:pPr algn="r" eaLnBrk="0" hangingPunct="0"/>
                  <a:endParaRPr lang="en-US" altLang="zh-CN" sz="1200" b="1">
                    <a:latin typeface="Times New Roman" pitchFamily="18" charset="0"/>
                  </a:endParaRPr>
                </a:p>
              </p:txBody>
            </p:sp>
            <p:sp>
              <p:nvSpPr>
                <p:cNvPr id="39017" name="Rectangle 105"/>
                <p:cNvSpPr>
                  <a:spLocks noChangeArrowheads="1"/>
                </p:cNvSpPr>
                <p:nvPr/>
              </p:nvSpPr>
              <p:spPr bwMode="auto">
                <a:xfrm>
                  <a:off x="2756" y="768"/>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20" name="Group 108"/>
              <p:cNvGrpSpPr>
                <a:grpSpLocks/>
              </p:cNvGrpSpPr>
              <p:nvPr/>
            </p:nvGrpSpPr>
            <p:grpSpPr bwMode="auto">
              <a:xfrm>
                <a:off x="3130" y="768"/>
                <a:ext cx="374" cy="403"/>
                <a:chOff x="3130" y="768"/>
                <a:chExt cx="374" cy="403"/>
              </a:xfrm>
            </p:grpSpPr>
            <p:sp>
              <p:nvSpPr>
                <p:cNvPr id="38937" name="Rectangle 25"/>
                <p:cNvSpPr>
                  <a:spLocks noChangeArrowheads="1"/>
                </p:cNvSpPr>
                <p:nvPr/>
              </p:nvSpPr>
              <p:spPr bwMode="auto">
                <a:xfrm>
                  <a:off x="3173" y="768"/>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40</a:t>
                  </a:r>
                </a:p>
                <a:p>
                  <a:pPr algn="r" eaLnBrk="0" hangingPunct="0"/>
                  <a:endParaRPr lang="en-US" altLang="zh-CN" sz="1200" b="1">
                    <a:latin typeface="Times New Roman" pitchFamily="18" charset="0"/>
                  </a:endParaRPr>
                </a:p>
              </p:txBody>
            </p:sp>
            <p:sp>
              <p:nvSpPr>
                <p:cNvPr id="39019" name="Rectangle 107"/>
                <p:cNvSpPr>
                  <a:spLocks noChangeArrowheads="1"/>
                </p:cNvSpPr>
                <p:nvPr/>
              </p:nvSpPr>
              <p:spPr bwMode="auto">
                <a:xfrm>
                  <a:off x="3130" y="768"/>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22" name="Group 110"/>
              <p:cNvGrpSpPr>
                <a:grpSpLocks/>
              </p:cNvGrpSpPr>
              <p:nvPr/>
            </p:nvGrpSpPr>
            <p:grpSpPr bwMode="auto">
              <a:xfrm>
                <a:off x="3504" y="768"/>
                <a:ext cx="374" cy="403"/>
                <a:chOff x="3504" y="768"/>
                <a:chExt cx="374" cy="403"/>
              </a:xfrm>
            </p:grpSpPr>
            <p:sp>
              <p:nvSpPr>
                <p:cNvPr id="38938" name="Rectangle 26"/>
                <p:cNvSpPr>
                  <a:spLocks noChangeArrowheads="1"/>
                </p:cNvSpPr>
                <p:nvPr/>
              </p:nvSpPr>
              <p:spPr bwMode="auto">
                <a:xfrm>
                  <a:off x="3547" y="768"/>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80</a:t>
                  </a:r>
                </a:p>
                <a:p>
                  <a:pPr algn="r" eaLnBrk="0" hangingPunct="0"/>
                  <a:endParaRPr lang="en-US" altLang="zh-CN" sz="1200" b="1">
                    <a:latin typeface="Times New Roman" pitchFamily="18" charset="0"/>
                  </a:endParaRPr>
                </a:p>
              </p:txBody>
            </p:sp>
            <p:sp>
              <p:nvSpPr>
                <p:cNvPr id="39021" name="Rectangle 109"/>
                <p:cNvSpPr>
                  <a:spLocks noChangeArrowheads="1"/>
                </p:cNvSpPr>
                <p:nvPr/>
              </p:nvSpPr>
              <p:spPr bwMode="auto">
                <a:xfrm>
                  <a:off x="3504" y="768"/>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24" name="Group 112"/>
              <p:cNvGrpSpPr>
                <a:grpSpLocks/>
              </p:cNvGrpSpPr>
              <p:nvPr/>
            </p:nvGrpSpPr>
            <p:grpSpPr bwMode="auto">
              <a:xfrm>
                <a:off x="3878" y="768"/>
                <a:ext cx="374" cy="403"/>
                <a:chOff x="3878" y="768"/>
                <a:chExt cx="374" cy="403"/>
              </a:xfrm>
            </p:grpSpPr>
            <p:sp>
              <p:nvSpPr>
                <p:cNvPr id="38939" name="Rectangle 27"/>
                <p:cNvSpPr>
                  <a:spLocks noChangeArrowheads="1"/>
                </p:cNvSpPr>
                <p:nvPr/>
              </p:nvSpPr>
              <p:spPr bwMode="auto">
                <a:xfrm>
                  <a:off x="3921" y="768"/>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90</a:t>
                  </a:r>
                </a:p>
                <a:p>
                  <a:pPr algn="r" eaLnBrk="0" hangingPunct="0"/>
                  <a:endParaRPr lang="en-US" altLang="zh-CN" sz="1200" b="1">
                    <a:latin typeface="Times New Roman" pitchFamily="18" charset="0"/>
                  </a:endParaRPr>
                </a:p>
              </p:txBody>
            </p:sp>
            <p:sp>
              <p:nvSpPr>
                <p:cNvPr id="39023" name="Rectangle 111"/>
                <p:cNvSpPr>
                  <a:spLocks noChangeArrowheads="1"/>
                </p:cNvSpPr>
                <p:nvPr/>
              </p:nvSpPr>
              <p:spPr bwMode="auto">
                <a:xfrm>
                  <a:off x="3878" y="768"/>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26" name="Group 114"/>
              <p:cNvGrpSpPr>
                <a:grpSpLocks/>
              </p:cNvGrpSpPr>
              <p:nvPr/>
            </p:nvGrpSpPr>
            <p:grpSpPr bwMode="auto">
              <a:xfrm>
                <a:off x="4252" y="768"/>
                <a:ext cx="356" cy="403"/>
                <a:chOff x="4252" y="768"/>
                <a:chExt cx="356" cy="403"/>
              </a:xfrm>
            </p:grpSpPr>
            <p:sp>
              <p:nvSpPr>
                <p:cNvPr id="38940" name="Rectangle 28"/>
                <p:cNvSpPr>
                  <a:spLocks noChangeArrowheads="1"/>
                </p:cNvSpPr>
                <p:nvPr/>
              </p:nvSpPr>
              <p:spPr bwMode="auto">
                <a:xfrm>
                  <a:off x="4295" y="768"/>
                  <a:ext cx="270" cy="403"/>
                </a:xfrm>
                <a:prstGeom prst="rect">
                  <a:avLst/>
                </a:prstGeom>
                <a:noFill/>
                <a:ln w="9525">
                  <a:noFill/>
                  <a:miter lim="800000"/>
                  <a:headEnd/>
                  <a:tailEnd/>
                </a:ln>
                <a:effectLst/>
              </p:spPr>
              <p:txBody>
                <a:bodyPr/>
                <a:lstStyle/>
                <a:p>
                  <a:pPr algn="r"/>
                  <a:r>
                    <a:rPr lang="en-US" altLang="zh-CN" sz="1200" b="1">
                      <a:latin typeface="Times New Roman" pitchFamily="18" charset="0"/>
                    </a:rPr>
                    <a:t>0</a:t>
                  </a:r>
                </a:p>
                <a:p>
                  <a:pPr algn="r" eaLnBrk="0" hangingPunct="0"/>
                  <a:endParaRPr lang="en-US" altLang="zh-CN" sz="1200" b="1">
                    <a:latin typeface="Times New Roman" pitchFamily="18" charset="0"/>
                  </a:endParaRPr>
                </a:p>
              </p:txBody>
            </p:sp>
            <p:sp>
              <p:nvSpPr>
                <p:cNvPr id="39025" name="Rectangle 113"/>
                <p:cNvSpPr>
                  <a:spLocks noChangeArrowheads="1"/>
                </p:cNvSpPr>
                <p:nvPr/>
              </p:nvSpPr>
              <p:spPr bwMode="auto">
                <a:xfrm>
                  <a:off x="4252" y="768"/>
                  <a:ext cx="356"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28" name="Group 116"/>
              <p:cNvGrpSpPr>
                <a:grpSpLocks/>
              </p:cNvGrpSpPr>
              <p:nvPr/>
            </p:nvGrpSpPr>
            <p:grpSpPr bwMode="auto">
              <a:xfrm>
                <a:off x="0" y="1171"/>
                <a:ext cx="321" cy="403"/>
                <a:chOff x="0" y="1171"/>
                <a:chExt cx="321" cy="403"/>
              </a:xfrm>
            </p:grpSpPr>
            <p:sp>
              <p:nvSpPr>
                <p:cNvPr id="38941" name="Rectangle 29"/>
                <p:cNvSpPr>
                  <a:spLocks noChangeArrowheads="1"/>
                </p:cNvSpPr>
                <p:nvPr/>
              </p:nvSpPr>
              <p:spPr bwMode="auto">
                <a:xfrm>
                  <a:off x="43" y="1171"/>
                  <a:ext cx="235" cy="403"/>
                </a:xfrm>
                <a:prstGeom prst="rect">
                  <a:avLst/>
                </a:prstGeom>
                <a:noFill/>
                <a:ln w="9525">
                  <a:noFill/>
                  <a:miter lim="800000"/>
                  <a:headEnd/>
                  <a:tailEnd/>
                </a:ln>
                <a:effectLst/>
              </p:spPr>
              <p:txBody>
                <a:bodyPr/>
                <a:lstStyle/>
                <a:p>
                  <a:pPr algn="ctr"/>
                  <a:r>
                    <a:rPr lang="en-US" altLang="zh-CN" sz="1200" b="1">
                      <a:latin typeface="Times New Roman" pitchFamily="18" charset="0"/>
                    </a:rPr>
                    <a:t>2</a:t>
                  </a:r>
                </a:p>
                <a:p>
                  <a:pPr algn="ctr" eaLnBrk="0" hangingPunct="0"/>
                  <a:endParaRPr lang="en-US" altLang="zh-CN" sz="1200" b="1">
                    <a:latin typeface="Times New Roman" pitchFamily="18" charset="0"/>
                  </a:endParaRPr>
                </a:p>
              </p:txBody>
            </p:sp>
            <p:sp>
              <p:nvSpPr>
                <p:cNvPr id="39027" name="Rectangle 115"/>
                <p:cNvSpPr>
                  <a:spLocks noChangeArrowheads="1"/>
                </p:cNvSpPr>
                <p:nvPr/>
              </p:nvSpPr>
              <p:spPr bwMode="auto">
                <a:xfrm>
                  <a:off x="0" y="1171"/>
                  <a:ext cx="321"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30" name="Group 118"/>
              <p:cNvGrpSpPr>
                <a:grpSpLocks/>
              </p:cNvGrpSpPr>
              <p:nvPr/>
            </p:nvGrpSpPr>
            <p:grpSpPr bwMode="auto">
              <a:xfrm>
                <a:off x="321" y="1171"/>
                <a:ext cx="518" cy="403"/>
                <a:chOff x="321" y="1171"/>
                <a:chExt cx="518" cy="403"/>
              </a:xfrm>
            </p:grpSpPr>
            <p:sp>
              <p:nvSpPr>
                <p:cNvPr id="38942" name="Rectangle 30"/>
                <p:cNvSpPr>
                  <a:spLocks noChangeArrowheads="1"/>
                </p:cNvSpPr>
                <p:nvPr/>
              </p:nvSpPr>
              <p:spPr bwMode="auto">
                <a:xfrm>
                  <a:off x="364" y="1171"/>
                  <a:ext cx="432" cy="403"/>
                </a:xfrm>
                <a:prstGeom prst="rect">
                  <a:avLst/>
                </a:prstGeom>
                <a:noFill/>
                <a:ln w="9525">
                  <a:noFill/>
                  <a:miter lim="800000"/>
                  <a:headEnd/>
                  <a:tailEnd/>
                </a:ln>
                <a:effectLst/>
              </p:spPr>
              <p:txBody>
                <a:bodyPr/>
                <a:lstStyle/>
                <a:p>
                  <a:pPr algn="r"/>
                  <a:r>
                    <a:rPr lang="en-US" altLang="zh-CN" sz="1200" b="1">
                      <a:latin typeface="Times New Roman" pitchFamily="18" charset="0"/>
                    </a:rPr>
                    <a:t>400</a:t>
                  </a:r>
                </a:p>
                <a:p>
                  <a:pPr algn="r" eaLnBrk="0" hangingPunct="0"/>
                  <a:endParaRPr lang="en-US" altLang="zh-CN" sz="1200" b="1">
                    <a:latin typeface="Times New Roman" pitchFamily="18" charset="0"/>
                  </a:endParaRPr>
                </a:p>
              </p:txBody>
            </p:sp>
            <p:sp>
              <p:nvSpPr>
                <p:cNvPr id="39029" name="Rectangle 117"/>
                <p:cNvSpPr>
                  <a:spLocks noChangeArrowheads="1"/>
                </p:cNvSpPr>
                <p:nvPr/>
              </p:nvSpPr>
              <p:spPr bwMode="auto">
                <a:xfrm>
                  <a:off x="321" y="1171"/>
                  <a:ext cx="518"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32" name="Group 120"/>
              <p:cNvGrpSpPr>
                <a:grpSpLocks/>
              </p:cNvGrpSpPr>
              <p:nvPr/>
            </p:nvGrpSpPr>
            <p:grpSpPr bwMode="auto">
              <a:xfrm>
                <a:off x="839" y="1171"/>
                <a:ext cx="373" cy="403"/>
                <a:chOff x="839" y="1171"/>
                <a:chExt cx="373" cy="403"/>
              </a:xfrm>
            </p:grpSpPr>
            <p:sp>
              <p:nvSpPr>
                <p:cNvPr id="38943" name="Rectangle 31"/>
                <p:cNvSpPr>
                  <a:spLocks noChangeArrowheads="1"/>
                </p:cNvSpPr>
                <p:nvPr/>
              </p:nvSpPr>
              <p:spPr bwMode="auto">
                <a:xfrm>
                  <a:off x="882" y="1171"/>
                  <a:ext cx="287" cy="403"/>
                </a:xfrm>
                <a:prstGeom prst="rect">
                  <a:avLst/>
                </a:prstGeom>
                <a:noFill/>
                <a:ln w="9525">
                  <a:noFill/>
                  <a:miter lim="800000"/>
                  <a:headEnd/>
                  <a:tailEnd/>
                </a:ln>
                <a:effectLst/>
              </p:spPr>
              <p:txBody>
                <a:bodyPr/>
                <a:lstStyle/>
                <a:p>
                  <a:pPr algn="r"/>
                  <a:r>
                    <a:rPr lang="en-US" altLang="zh-CN" sz="1200" b="1">
                      <a:latin typeface="Times New Roman" pitchFamily="18" charset="0"/>
                    </a:rPr>
                    <a:t>50</a:t>
                  </a:r>
                </a:p>
                <a:p>
                  <a:pPr algn="r" eaLnBrk="0" hangingPunct="0"/>
                  <a:endParaRPr lang="en-US" altLang="zh-CN" sz="1200" b="1">
                    <a:latin typeface="Times New Roman" pitchFamily="18" charset="0"/>
                  </a:endParaRPr>
                </a:p>
              </p:txBody>
            </p:sp>
            <p:sp>
              <p:nvSpPr>
                <p:cNvPr id="39031" name="Rectangle 119"/>
                <p:cNvSpPr>
                  <a:spLocks noChangeArrowheads="1"/>
                </p:cNvSpPr>
                <p:nvPr/>
              </p:nvSpPr>
              <p:spPr bwMode="auto">
                <a:xfrm>
                  <a:off x="839" y="1171"/>
                  <a:ext cx="373"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34" name="Group 122"/>
              <p:cNvGrpSpPr>
                <a:grpSpLocks/>
              </p:cNvGrpSpPr>
              <p:nvPr/>
            </p:nvGrpSpPr>
            <p:grpSpPr bwMode="auto">
              <a:xfrm>
                <a:off x="1212" y="1171"/>
                <a:ext cx="374" cy="403"/>
                <a:chOff x="1212" y="1171"/>
                <a:chExt cx="374" cy="403"/>
              </a:xfrm>
            </p:grpSpPr>
            <p:sp>
              <p:nvSpPr>
                <p:cNvPr id="38944" name="Rectangle 32"/>
                <p:cNvSpPr>
                  <a:spLocks noChangeArrowheads="1"/>
                </p:cNvSpPr>
                <p:nvPr/>
              </p:nvSpPr>
              <p:spPr bwMode="auto">
                <a:xfrm>
                  <a:off x="1255" y="1171"/>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130</a:t>
                  </a:r>
                </a:p>
                <a:p>
                  <a:pPr algn="r" eaLnBrk="0" hangingPunct="0"/>
                  <a:endParaRPr lang="en-US" altLang="zh-CN" sz="1200" b="1">
                    <a:latin typeface="Times New Roman" pitchFamily="18" charset="0"/>
                  </a:endParaRPr>
                </a:p>
              </p:txBody>
            </p:sp>
            <p:sp>
              <p:nvSpPr>
                <p:cNvPr id="39033" name="Rectangle 121"/>
                <p:cNvSpPr>
                  <a:spLocks noChangeArrowheads="1"/>
                </p:cNvSpPr>
                <p:nvPr/>
              </p:nvSpPr>
              <p:spPr bwMode="auto">
                <a:xfrm>
                  <a:off x="1212" y="1171"/>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36" name="Group 124"/>
              <p:cNvGrpSpPr>
                <a:grpSpLocks/>
              </p:cNvGrpSpPr>
              <p:nvPr/>
            </p:nvGrpSpPr>
            <p:grpSpPr bwMode="auto">
              <a:xfrm>
                <a:off x="1586" y="1171"/>
                <a:ext cx="422" cy="403"/>
                <a:chOff x="1586" y="1171"/>
                <a:chExt cx="422" cy="403"/>
              </a:xfrm>
            </p:grpSpPr>
            <p:sp>
              <p:nvSpPr>
                <p:cNvPr id="38945" name="Rectangle 33"/>
                <p:cNvSpPr>
                  <a:spLocks noChangeArrowheads="1"/>
                </p:cNvSpPr>
                <p:nvPr/>
              </p:nvSpPr>
              <p:spPr bwMode="auto">
                <a:xfrm>
                  <a:off x="1629" y="1171"/>
                  <a:ext cx="336" cy="403"/>
                </a:xfrm>
                <a:prstGeom prst="rect">
                  <a:avLst/>
                </a:prstGeom>
                <a:noFill/>
                <a:ln w="9525">
                  <a:noFill/>
                  <a:miter lim="800000"/>
                  <a:headEnd/>
                  <a:tailEnd/>
                </a:ln>
                <a:effectLst/>
              </p:spPr>
              <p:txBody>
                <a:bodyPr/>
                <a:lstStyle/>
                <a:p>
                  <a:pPr algn="r"/>
                  <a:r>
                    <a:rPr lang="en-US" altLang="zh-CN" sz="1200" b="1">
                      <a:latin typeface="Times New Roman" pitchFamily="18" charset="0"/>
                    </a:rPr>
                    <a:t>60</a:t>
                  </a:r>
                </a:p>
                <a:p>
                  <a:pPr algn="r" eaLnBrk="0" hangingPunct="0"/>
                  <a:endParaRPr lang="en-US" altLang="zh-CN" sz="1200" b="1">
                    <a:latin typeface="Times New Roman" pitchFamily="18" charset="0"/>
                  </a:endParaRPr>
                </a:p>
              </p:txBody>
            </p:sp>
            <p:sp>
              <p:nvSpPr>
                <p:cNvPr id="39035" name="Rectangle 123"/>
                <p:cNvSpPr>
                  <a:spLocks noChangeArrowheads="1"/>
                </p:cNvSpPr>
                <p:nvPr/>
              </p:nvSpPr>
              <p:spPr bwMode="auto">
                <a:xfrm>
                  <a:off x="1586" y="1171"/>
                  <a:ext cx="422"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38" name="Group 126"/>
              <p:cNvGrpSpPr>
                <a:grpSpLocks/>
              </p:cNvGrpSpPr>
              <p:nvPr/>
            </p:nvGrpSpPr>
            <p:grpSpPr bwMode="auto">
              <a:xfrm>
                <a:off x="2008" y="1171"/>
                <a:ext cx="374" cy="403"/>
                <a:chOff x="2008" y="1171"/>
                <a:chExt cx="374" cy="403"/>
              </a:xfrm>
            </p:grpSpPr>
            <p:sp>
              <p:nvSpPr>
                <p:cNvPr id="38946" name="Rectangle 34"/>
                <p:cNvSpPr>
                  <a:spLocks noChangeArrowheads="1"/>
                </p:cNvSpPr>
                <p:nvPr/>
              </p:nvSpPr>
              <p:spPr bwMode="auto">
                <a:xfrm>
                  <a:off x="2051" y="1171"/>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80</a:t>
                  </a:r>
                </a:p>
                <a:p>
                  <a:pPr algn="r" eaLnBrk="0" hangingPunct="0"/>
                  <a:endParaRPr lang="en-US" altLang="zh-CN" sz="1200" b="1">
                    <a:latin typeface="Times New Roman" pitchFamily="18" charset="0"/>
                  </a:endParaRPr>
                </a:p>
              </p:txBody>
            </p:sp>
            <p:sp>
              <p:nvSpPr>
                <p:cNvPr id="39037" name="Rectangle 125"/>
                <p:cNvSpPr>
                  <a:spLocks noChangeArrowheads="1"/>
                </p:cNvSpPr>
                <p:nvPr/>
              </p:nvSpPr>
              <p:spPr bwMode="auto">
                <a:xfrm>
                  <a:off x="2008" y="1171"/>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40" name="Group 128"/>
              <p:cNvGrpSpPr>
                <a:grpSpLocks/>
              </p:cNvGrpSpPr>
              <p:nvPr/>
            </p:nvGrpSpPr>
            <p:grpSpPr bwMode="auto">
              <a:xfrm>
                <a:off x="2382" y="1171"/>
                <a:ext cx="374" cy="403"/>
                <a:chOff x="2382" y="1171"/>
                <a:chExt cx="374" cy="403"/>
              </a:xfrm>
            </p:grpSpPr>
            <p:sp>
              <p:nvSpPr>
                <p:cNvPr id="38947" name="Rectangle 35"/>
                <p:cNvSpPr>
                  <a:spLocks noChangeArrowheads="1"/>
                </p:cNvSpPr>
                <p:nvPr/>
              </p:nvSpPr>
              <p:spPr bwMode="auto">
                <a:xfrm>
                  <a:off x="2425" y="1171"/>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100</a:t>
                  </a:r>
                </a:p>
                <a:p>
                  <a:pPr algn="r" eaLnBrk="0" hangingPunct="0"/>
                  <a:endParaRPr lang="en-US" altLang="zh-CN" sz="1200" b="1">
                    <a:latin typeface="Times New Roman" pitchFamily="18" charset="0"/>
                  </a:endParaRPr>
                </a:p>
              </p:txBody>
            </p:sp>
            <p:sp>
              <p:nvSpPr>
                <p:cNvPr id="39039" name="Rectangle 127"/>
                <p:cNvSpPr>
                  <a:spLocks noChangeArrowheads="1"/>
                </p:cNvSpPr>
                <p:nvPr/>
              </p:nvSpPr>
              <p:spPr bwMode="auto">
                <a:xfrm>
                  <a:off x="2382" y="1171"/>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42" name="Group 130"/>
              <p:cNvGrpSpPr>
                <a:grpSpLocks/>
              </p:cNvGrpSpPr>
              <p:nvPr/>
            </p:nvGrpSpPr>
            <p:grpSpPr bwMode="auto">
              <a:xfrm>
                <a:off x="2756" y="1171"/>
                <a:ext cx="374" cy="403"/>
                <a:chOff x="2756" y="1171"/>
                <a:chExt cx="374" cy="403"/>
              </a:xfrm>
            </p:grpSpPr>
            <p:sp>
              <p:nvSpPr>
                <p:cNvPr id="38948" name="Rectangle 36"/>
                <p:cNvSpPr>
                  <a:spLocks noChangeArrowheads="1"/>
                </p:cNvSpPr>
                <p:nvPr/>
              </p:nvSpPr>
              <p:spPr bwMode="auto">
                <a:xfrm>
                  <a:off x="2799" y="1171"/>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55</a:t>
                  </a:r>
                </a:p>
                <a:p>
                  <a:pPr algn="r" eaLnBrk="0" hangingPunct="0"/>
                  <a:endParaRPr lang="en-US" altLang="zh-CN" sz="1200" b="1">
                    <a:latin typeface="Times New Roman" pitchFamily="18" charset="0"/>
                  </a:endParaRPr>
                </a:p>
              </p:txBody>
            </p:sp>
            <p:sp>
              <p:nvSpPr>
                <p:cNvPr id="39041" name="Rectangle 129"/>
                <p:cNvSpPr>
                  <a:spLocks noChangeArrowheads="1"/>
                </p:cNvSpPr>
                <p:nvPr/>
              </p:nvSpPr>
              <p:spPr bwMode="auto">
                <a:xfrm>
                  <a:off x="2756" y="1171"/>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44" name="Group 132"/>
              <p:cNvGrpSpPr>
                <a:grpSpLocks/>
              </p:cNvGrpSpPr>
              <p:nvPr/>
            </p:nvGrpSpPr>
            <p:grpSpPr bwMode="auto">
              <a:xfrm>
                <a:off x="3130" y="1171"/>
                <a:ext cx="374" cy="403"/>
                <a:chOff x="3130" y="1171"/>
                <a:chExt cx="374" cy="403"/>
              </a:xfrm>
            </p:grpSpPr>
            <p:sp>
              <p:nvSpPr>
                <p:cNvPr id="38949" name="Rectangle 37"/>
                <p:cNvSpPr>
                  <a:spLocks noChangeArrowheads="1"/>
                </p:cNvSpPr>
                <p:nvPr/>
              </p:nvSpPr>
              <p:spPr bwMode="auto">
                <a:xfrm>
                  <a:off x="3173" y="1171"/>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160</a:t>
                  </a:r>
                </a:p>
                <a:p>
                  <a:pPr algn="r" eaLnBrk="0" hangingPunct="0"/>
                  <a:endParaRPr lang="en-US" altLang="zh-CN" sz="1200" b="1">
                    <a:latin typeface="Times New Roman" pitchFamily="18" charset="0"/>
                  </a:endParaRPr>
                </a:p>
              </p:txBody>
            </p:sp>
            <p:sp>
              <p:nvSpPr>
                <p:cNvPr id="39043" name="Rectangle 131"/>
                <p:cNvSpPr>
                  <a:spLocks noChangeArrowheads="1"/>
                </p:cNvSpPr>
                <p:nvPr/>
              </p:nvSpPr>
              <p:spPr bwMode="auto">
                <a:xfrm>
                  <a:off x="3130" y="1171"/>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46" name="Group 134"/>
              <p:cNvGrpSpPr>
                <a:grpSpLocks/>
              </p:cNvGrpSpPr>
              <p:nvPr/>
            </p:nvGrpSpPr>
            <p:grpSpPr bwMode="auto">
              <a:xfrm>
                <a:off x="3504" y="1171"/>
                <a:ext cx="374" cy="403"/>
                <a:chOff x="3504" y="1171"/>
                <a:chExt cx="374" cy="403"/>
              </a:xfrm>
            </p:grpSpPr>
            <p:sp>
              <p:nvSpPr>
                <p:cNvPr id="38950" name="Rectangle 38"/>
                <p:cNvSpPr>
                  <a:spLocks noChangeArrowheads="1"/>
                </p:cNvSpPr>
                <p:nvPr/>
              </p:nvSpPr>
              <p:spPr bwMode="auto">
                <a:xfrm>
                  <a:off x="3547" y="1171"/>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85</a:t>
                  </a:r>
                </a:p>
                <a:p>
                  <a:pPr algn="r" eaLnBrk="0" hangingPunct="0"/>
                  <a:endParaRPr lang="en-US" altLang="zh-CN" sz="1200" b="1">
                    <a:latin typeface="Times New Roman" pitchFamily="18" charset="0"/>
                  </a:endParaRPr>
                </a:p>
              </p:txBody>
            </p:sp>
            <p:sp>
              <p:nvSpPr>
                <p:cNvPr id="39045" name="Rectangle 133"/>
                <p:cNvSpPr>
                  <a:spLocks noChangeArrowheads="1"/>
                </p:cNvSpPr>
                <p:nvPr/>
              </p:nvSpPr>
              <p:spPr bwMode="auto">
                <a:xfrm>
                  <a:off x="3504" y="1171"/>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48" name="Group 136"/>
              <p:cNvGrpSpPr>
                <a:grpSpLocks/>
              </p:cNvGrpSpPr>
              <p:nvPr/>
            </p:nvGrpSpPr>
            <p:grpSpPr bwMode="auto">
              <a:xfrm>
                <a:off x="3878" y="1171"/>
                <a:ext cx="374" cy="403"/>
                <a:chOff x="3878" y="1171"/>
                <a:chExt cx="374" cy="403"/>
              </a:xfrm>
            </p:grpSpPr>
            <p:sp>
              <p:nvSpPr>
                <p:cNvPr id="38951" name="Rectangle 39"/>
                <p:cNvSpPr>
                  <a:spLocks noChangeArrowheads="1"/>
                </p:cNvSpPr>
                <p:nvPr/>
              </p:nvSpPr>
              <p:spPr bwMode="auto">
                <a:xfrm>
                  <a:off x="3921" y="1171"/>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160</a:t>
                  </a:r>
                </a:p>
                <a:p>
                  <a:pPr algn="r" eaLnBrk="0" hangingPunct="0"/>
                  <a:endParaRPr lang="en-US" altLang="zh-CN" sz="1200" b="1">
                    <a:latin typeface="Times New Roman" pitchFamily="18" charset="0"/>
                  </a:endParaRPr>
                </a:p>
              </p:txBody>
            </p:sp>
            <p:sp>
              <p:nvSpPr>
                <p:cNvPr id="39047" name="Rectangle 135"/>
                <p:cNvSpPr>
                  <a:spLocks noChangeArrowheads="1"/>
                </p:cNvSpPr>
                <p:nvPr/>
              </p:nvSpPr>
              <p:spPr bwMode="auto">
                <a:xfrm>
                  <a:off x="3878" y="1171"/>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50" name="Group 138"/>
              <p:cNvGrpSpPr>
                <a:grpSpLocks/>
              </p:cNvGrpSpPr>
              <p:nvPr/>
            </p:nvGrpSpPr>
            <p:grpSpPr bwMode="auto">
              <a:xfrm>
                <a:off x="4252" y="1171"/>
                <a:ext cx="356" cy="403"/>
                <a:chOff x="4252" y="1171"/>
                <a:chExt cx="356" cy="403"/>
              </a:xfrm>
            </p:grpSpPr>
            <p:sp>
              <p:nvSpPr>
                <p:cNvPr id="38952" name="Rectangle 40"/>
                <p:cNvSpPr>
                  <a:spLocks noChangeArrowheads="1"/>
                </p:cNvSpPr>
                <p:nvPr/>
              </p:nvSpPr>
              <p:spPr bwMode="auto">
                <a:xfrm>
                  <a:off x="4295" y="1171"/>
                  <a:ext cx="270" cy="403"/>
                </a:xfrm>
                <a:prstGeom prst="rect">
                  <a:avLst/>
                </a:prstGeom>
                <a:noFill/>
                <a:ln w="9525">
                  <a:noFill/>
                  <a:miter lim="800000"/>
                  <a:headEnd/>
                  <a:tailEnd/>
                </a:ln>
                <a:effectLst/>
              </p:spPr>
              <p:txBody>
                <a:bodyPr/>
                <a:lstStyle/>
                <a:p>
                  <a:pPr algn="r"/>
                  <a:r>
                    <a:rPr lang="en-US" altLang="zh-CN" sz="1200" b="1">
                      <a:latin typeface="Times New Roman" pitchFamily="18" charset="0"/>
                    </a:rPr>
                    <a:t>170</a:t>
                  </a:r>
                </a:p>
                <a:p>
                  <a:pPr algn="r" eaLnBrk="0" hangingPunct="0"/>
                  <a:endParaRPr lang="en-US" altLang="zh-CN" sz="1200" b="1">
                    <a:latin typeface="Times New Roman" pitchFamily="18" charset="0"/>
                  </a:endParaRPr>
                </a:p>
              </p:txBody>
            </p:sp>
            <p:sp>
              <p:nvSpPr>
                <p:cNvPr id="39049" name="Rectangle 137"/>
                <p:cNvSpPr>
                  <a:spLocks noChangeArrowheads="1"/>
                </p:cNvSpPr>
                <p:nvPr/>
              </p:nvSpPr>
              <p:spPr bwMode="auto">
                <a:xfrm>
                  <a:off x="4252" y="1171"/>
                  <a:ext cx="356"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52" name="Group 140"/>
              <p:cNvGrpSpPr>
                <a:grpSpLocks/>
              </p:cNvGrpSpPr>
              <p:nvPr/>
            </p:nvGrpSpPr>
            <p:grpSpPr bwMode="auto">
              <a:xfrm>
                <a:off x="0" y="1574"/>
                <a:ext cx="321" cy="403"/>
                <a:chOff x="0" y="1574"/>
                <a:chExt cx="321" cy="403"/>
              </a:xfrm>
            </p:grpSpPr>
            <p:sp>
              <p:nvSpPr>
                <p:cNvPr id="38953" name="Rectangle 41"/>
                <p:cNvSpPr>
                  <a:spLocks noChangeArrowheads="1"/>
                </p:cNvSpPr>
                <p:nvPr/>
              </p:nvSpPr>
              <p:spPr bwMode="auto">
                <a:xfrm>
                  <a:off x="43" y="1574"/>
                  <a:ext cx="235" cy="403"/>
                </a:xfrm>
                <a:prstGeom prst="rect">
                  <a:avLst/>
                </a:prstGeom>
                <a:noFill/>
                <a:ln w="9525">
                  <a:noFill/>
                  <a:miter lim="800000"/>
                  <a:headEnd/>
                  <a:tailEnd/>
                </a:ln>
                <a:effectLst/>
              </p:spPr>
              <p:txBody>
                <a:bodyPr/>
                <a:lstStyle/>
                <a:p>
                  <a:pPr algn="ctr"/>
                  <a:r>
                    <a:rPr lang="en-US" altLang="zh-CN" sz="1200" b="1">
                      <a:latin typeface="Times New Roman" pitchFamily="18" charset="0"/>
                    </a:rPr>
                    <a:t>3</a:t>
                  </a:r>
                </a:p>
                <a:p>
                  <a:pPr algn="ctr" eaLnBrk="0" hangingPunct="0"/>
                  <a:endParaRPr lang="en-US" altLang="zh-CN" sz="1200" b="1">
                    <a:latin typeface="Times New Roman" pitchFamily="18" charset="0"/>
                  </a:endParaRPr>
                </a:p>
              </p:txBody>
            </p:sp>
            <p:sp>
              <p:nvSpPr>
                <p:cNvPr id="39051" name="Rectangle 139"/>
                <p:cNvSpPr>
                  <a:spLocks noChangeArrowheads="1"/>
                </p:cNvSpPr>
                <p:nvPr/>
              </p:nvSpPr>
              <p:spPr bwMode="auto">
                <a:xfrm>
                  <a:off x="0" y="1574"/>
                  <a:ext cx="321"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54" name="Group 142"/>
              <p:cNvGrpSpPr>
                <a:grpSpLocks/>
              </p:cNvGrpSpPr>
              <p:nvPr/>
            </p:nvGrpSpPr>
            <p:grpSpPr bwMode="auto">
              <a:xfrm>
                <a:off x="321" y="1574"/>
                <a:ext cx="518" cy="403"/>
                <a:chOff x="321" y="1574"/>
                <a:chExt cx="518" cy="403"/>
              </a:xfrm>
            </p:grpSpPr>
            <p:sp>
              <p:nvSpPr>
                <p:cNvPr id="38954" name="Rectangle 42"/>
                <p:cNvSpPr>
                  <a:spLocks noChangeArrowheads="1"/>
                </p:cNvSpPr>
                <p:nvPr/>
              </p:nvSpPr>
              <p:spPr bwMode="auto">
                <a:xfrm>
                  <a:off x="364" y="1574"/>
                  <a:ext cx="432" cy="403"/>
                </a:xfrm>
                <a:prstGeom prst="rect">
                  <a:avLst/>
                </a:prstGeom>
                <a:noFill/>
                <a:ln w="9525">
                  <a:noFill/>
                  <a:miter lim="800000"/>
                  <a:headEnd/>
                  <a:tailEnd/>
                </a:ln>
                <a:effectLst/>
              </p:spPr>
              <p:txBody>
                <a:bodyPr/>
                <a:lstStyle/>
                <a:p>
                  <a:pPr algn="r"/>
                  <a:r>
                    <a:rPr lang="en-US" altLang="zh-CN" sz="1200" b="1">
                      <a:latin typeface="Times New Roman" pitchFamily="18" charset="0"/>
                    </a:rPr>
                    <a:t>750</a:t>
                  </a:r>
                </a:p>
                <a:p>
                  <a:pPr algn="r" eaLnBrk="0" hangingPunct="0"/>
                  <a:endParaRPr lang="en-US" altLang="zh-CN" sz="1200" b="1">
                    <a:latin typeface="Times New Roman" pitchFamily="18" charset="0"/>
                  </a:endParaRPr>
                </a:p>
              </p:txBody>
            </p:sp>
            <p:sp>
              <p:nvSpPr>
                <p:cNvPr id="39053" name="Rectangle 141"/>
                <p:cNvSpPr>
                  <a:spLocks noChangeArrowheads="1"/>
                </p:cNvSpPr>
                <p:nvPr/>
              </p:nvSpPr>
              <p:spPr bwMode="auto">
                <a:xfrm>
                  <a:off x="321" y="1574"/>
                  <a:ext cx="518"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56" name="Group 144"/>
              <p:cNvGrpSpPr>
                <a:grpSpLocks/>
              </p:cNvGrpSpPr>
              <p:nvPr/>
            </p:nvGrpSpPr>
            <p:grpSpPr bwMode="auto">
              <a:xfrm>
                <a:off x="839" y="1574"/>
                <a:ext cx="373" cy="403"/>
                <a:chOff x="839" y="1574"/>
                <a:chExt cx="373" cy="403"/>
              </a:xfrm>
            </p:grpSpPr>
            <p:sp>
              <p:nvSpPr>
                <p:cNvPr id="38955" name="Rectangle 43"/>
                <p:cNvSpPr>
                  <a:spLocks noChangeArrowheads="1"/>
                </p:cNvSpPr>
                <p:nvPr/>
              </p:nvSpPr>
              <p:spPr bwMode="auto">
                <a:xfrm>
                  <a:off x="882" y="1574"/>
                  <a:ext cx="287" cy="403"/>
                </a:xfrm>
                <a:prstGeom prst="rect">
                  <a:avLst/>
                </a:prstGeom>
                <a:noFill/>
                <a:ln w="9525">
                  <a:noFill/>
                  <a:miter lim="800000"/>
                  <a:headEnd/>
                  <a:tailEnd/>
                </a:ln>
                <a:effectLst/>
              </p:spPr>
              <p:txBody>
                <a:bodyPr/>
                <a:lstStyle/>
                <a:p>
                  <a:pPr algn="r"/>
                  <a:r>
                    <a:rPr lang="en-US" altLang="zh-CN" sz="1200" b="1">
                      <a:latin typeface="Times New Roman" pitchFamily="18" charset="0"/>
                    </a:rPr>
                    <a:t>180</a:t>
                  </a:r>
                </a:p>
                <a:p>
                  <a:pPr algn="r" eaLnBrk="0" hangingPunct="0"/>
                  <a:endParaRPr lang="en-US" altLang="zh-CN" sz="1200" b="1">
                    <a:latin typeface="Times New Roman" pitchFamily="18" charset="0"/>
                  </a:endParaRPr>
                </a:p>
              </p:txBody>
            </p:sp>
            <p:sp>
              <p:nvSpPr>
                <p:cNvPr id="39055" name="Rectangle 143"/>
                <p:cNvSpPr>
                  <a:spLocks noChangeArrowheads="1"/>
                </p:cNvSpPr>
                <p:nvPr/>
              </p:nvSpPr>
              <p:spPr bwMode="auto">
                <a:xfrm>
                  <a:off x="839" y="1574"/>
                  <a:ext cx="373"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58" name="Group 146"/>
              <p:cNvGrpSpPr>
                <a:grpSpLocks/>
              </p:cNvGrpSpPr>
              <p:nvPr/>
            </p:nvGrpSpPr>
            <p:grpSpPr bwMode="auto">
              <a:xfrm>
                <a:off x="1212" y="1574"/>
                <a:ext cx="374" cy="403"/>
                <a:chOff x="1212" y="1574"/>
                <a:chExt cx="374" cy="403"/>
              </a:xfrm>
            </p:grpSpPr>
            <p:sp>
              <p:nvSpPr>
                <p:cNvPr id="38956" name="Rectangle 44"/>
                <p:cNvSpPr>
                  <a:spLocks noChangeArrowheads="1"/>
                </p:cNvSpPr>
                <p:nvPr/>
              </p:nvSpPr>
              <p:spPr bwMode="auto">
                <a:xfrm>
                  <a:off x="1255" y="1574"/>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260</a:t>
                  </a:r>
                </a:p>
                <a:p>
                  <a:pPr algn="r" eaLnBrk="0" hangingPunct="0"/>
                  <a:endParaRPr lang="en-US" altLang="zh-CN" sz="1200" b="1">
                    <a:latin typeface="Times New Roman" pitchFamily="18" charset="0"/>
                  </a:endParaRPr>
                </a:p>
              </p:txBody>
            </p:sp>
            <p:sp>
              <p:nvSpPr>
                <p:cNvPr id="39057" name="Rectangle 145"/>
                <p:cNvSpPr>
                  <a:spLocks noChangeArrowheads="1"/>
                </p:cNvSpPr>
                <p:nvPr/>
              </p:nvSpPr>
              <p:spPr bwMode="auto">
                <a:xfrm>
                  <a:off x="1212" y="1574"/>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60" name="Group 148"/>
              <p:cNvGrpSpPr>
                <a:grpSpLocks/>
              </p:cNvGrpSpPr>
              <p:nvPr/>
            </p:nvGrpSpPr>
            <p:grpSpPr bwMode="auto">
              <a:xfrm>
                <a:off x="1586" y="1574"/>
                <a:ext cx="422" cy="403"/>
                <a:chOff x="1586" y="1574"/>
                <a:chExt cx="422" cy="403"/>
              </a:xfrm>
            </p:grpSpPr>
            <p:sp>
              <p:nvSpPr>
                <p:cNvPr id="38957" name="Rectangle 45"/>
                <p:cNvSpPr>
                  <a:spLocks noChangeArrowheads="1"/>
                </p:cNvSpPr>
                <p:nvPr/>
              </p:nvSpPr>
              <p:spPr bwMode="auto">
                <a:xfrm>
                  <a:off x="1629" y="1574"/>
                  <a:ext cx="336" cy="403"/>
                </a:xfrm>
                <a:prstGeom prst="rect">
                  <a:avLst/>
                </a:prstGeom>
                <a:noFill/>
                <a:ln w="9525">
                  <a:noFill/>
                  <a:miter lim="800000"/>
                  <a:headEnd/>
                  <a:tailEnd/>
                </a:ln>
                <a:effectLst/>
              </p:spPr>
              <p:txBody>
                <a:bodyPr/>
                <a:lstStyle/>
                <a:p>
                  <a:pPr algn="r"/>
                  <a:r>
                    <a:rPr lang="en-US" altLang="zh-CN" sz="1200" b="1">
                      <a:latin typeface="Times New Roman" pitchFamily="18" charset="0"/>
                    </a:rPr>
                    <a:t>110</a:t>
                  </a:r>
                </a:p>
                <a:p>
                  <a:pPr algn="r" eaLnBrk="0" hangingPunct="0"/>
                  <a:endParaRPr lang="en-US" altLang="zh-CN" sz="1200" b="1">
                    <a:latin typeface="Times New Roman" pitchFamily="18" charset="0"/>
                  </a:endParaRPr>
                </a:p>
              </p:txBody>
            </p:sp>
            <p:sp>
              <p:nvSpPr>
                <p:cNvPr id="39059" name="Rectangle 147"/>
                <p:cNvSpPr>
                  <a:spLocks noChangeArrowheads="1"/>
                </p:cNvSpPr>
                <p:nvPr/>
              </p:nvSpPr>
              <p:spPr bwMode="auto">
                <a:xfrm>
                  <a:off x="1586" y="1574"/>
                  <a:ext cx="422"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62" name="Group 150"/>
              <p:cNvGrpSpPr>
                <a:grpSpLocks/>
              </p:cNvGrpSpPr>
              <p:nvPr/>
            </p:nvGrpSpPr>
            <p:grpSpPr bwMode="auto">
              <a:xfrm>
                <a:off x="2008" y="1574"/>
                <a:ext cx="374" cy="403"/>
                <a:chOff x="2008" y="1574"/>
                <a:chExt cx="374" cy="403"/>
              </a:xfrm>
            </p:grpSpPr>
            <p:sp>
              <p:nvSpPr>
                <p:cNvPr id="38958" name="Rectangle 46"/>
                <p:cNvSpPr>
                  <a:spLocks noChangeArrowheads="1"/>
                </p:cNvSpPr>
                <p:nvPr/>
              </p:nvSpPr>
              <p:spPr bwMode="auto">
                <a:xfrm>
                  <a:off x="2051" y="1574"/>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0</a:t>
                  </a:r>
                </a:p>
                <a:p>
                  <a:pPr algn="r" eaLnBrk="0" hangingPunct="0"/>
                  <a:endParaRPr lang="en-US" altLang="zh-CN" sz="1200" b="1">
                    <a:latin typeface="Times New Roman" pitchFamily="18" charset="0"/>
                  </a:endParaRPr>
                </a:p>
              </p:txBody>
            </p:sp>
            <p:sp>
              <p:nvSpPr>
                <p:cNvPr id="39061" name="Rectangle 149"/>
                <p:cNvSpPr>
                  <a:spLocks noChangeArrowheads="1"/>
                </p:cNvSpPr>
                <p:nvPr/>
              </p:nvSpPr>
              <p:spPr bwMode="auto">
                <a:xfrm>
                  <a:off x="2008" y="1574"/>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64" name="Group 152"/>
              <p:cNvGrpSpPr>
                <a:grpSpLocks/>
              </p:cNvGrpSpPr>
              <p:nvPr/>
            </p:nvGrpSpPr>
            <p:grpSpPr bwMode="auto">
              <a:xfrm>
                <a:off x="2382" y="1574"/>
                <a:ext cx="374" cy="403"/>
                <a:chOff x="2382" y="1574"/>
                <a:chExt cx="374" cy="403"/>
              </a:xfrm>
            </p:grpSpPr>
            <p:sp>
              <p:nvSpPr>
                <p:cNvPr id="38959" name="Rectangle 47"/>
                <p:cNvSpPr>
                  <a:spLocks noChangeArrowheads="1"/>
                </p:cNvSpPr>
                <p:nvPr/>
              </p:nvSpPr>
              <p:spPr bwMode="auto">
                <a:xfrm>
                  <a:off x="2425" y="1574"/>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140</a:t>
                  </a:r>
                </a:p>
                <a:p>
                  <a:pPr algn="r" eaLnBrk="0" hangingPunct="0"/>
                  <a:endParaRPr lang="en-US" altLang="zh-CN" sz="1200" b="1">
                    <a:latin typeface="Times New Roman" pitchFamily="18" charset="0"/>
                  </a:endParaRPr>
                </a:p>
              </p:txBody>
            </p:sp>
            <p:sp>
              <p:nvSpPr>
                <p:cNvPr id="39063" name="Rectangle 151"/>
                <p:cNvSpPr>
                  <a:spLocks noChangeArrowheads="1"/>
                </p:cNvSpPr>
                <p:nvPr/>
              </p:nvSpPr>
              <p:spPr bwMode="auto">
                <a:xfrm>
                  <a:off x="2382" y="1574"/>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66" name="Group 154"/>
              <p:cNvGrpSpPr>
                <a:grpSpLocks/>
              </p:cNvGrpSpPr>
              <p:nvPr/>
            </p:nvGrpSpPr>
            <p:grpSpPr bwMode="auto">
              <a:xfrm>
                <a:off x="2756" y="1574"/>
                <a:ext cx="374" cy="403"/>
                <a:chOff x="2756" y="1574"/>
                <a:chExt cx="374" cy="403"/>
              </a:xfrm>
            </p:grpSpPr>
            <p:sp>
              <p:nvSpPr>
                <p:cNvPr id="38960" name="Rectangle 48"/>
                <p:cNvSpPr>
                  <a:spLocks noChangeArrowheads="1"/>
                </p:cNvSpPr>
                <p:nvPr/>
              </p:nvSpPr>
              <p:spPr bwMode="auto">
                <a:xfrm>
                  <a:off x="2799" y="1574"/>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60</a:t>
                  </a:r>
                </a:p>
                <a:p>
                  <a:pPr algn="r" eaLnBrk="0" hangingPunct="0"/>
                  <a:endParaRPr lang="en-US" altLang="zh-CN" sz="1200" b="1">
                    <a:latin typeface="Times New Roman" pitchFamily="18" charset="0"/>
                  </a:endParaRPr>
                </a:p>
              </p:txBody>
            </p:sp>
            <p:sp>
              <p:nvSpPr>
                <p:cNvPr id="39065" name="Rectangle 153"/>
                <p:cNvSpPr>
                  <a:spLocks noChangeArrowheads="1"/>
                </p:cNvSpPr>
                <p:nvPr/>
              </p:nvSpPr>
              <p:spPr bwMode="auto">
                <a:xfrm>
                  <a:off x="2756" y="1574"/>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68" name="Group 156"/>
              <p:cNvGrpSpPr>
                <a:grpSpLocks/>
              </p:cNvGrpSpPr>
              <p:nvPr/>
            </p:nvGrpSpPr>
            <p:grpSpPr bwMode="auto">
              <a:xfrm>
                <a:off x="3130" y="1574"/>
                <a:ext cx="374" cy="403"/>
                <a:chOff x="3130" y="1574"/>
                <a:chExt cx="374" cy="403"/>
              </a:xfrm>
            </p:grpSpPr>
            <p:sp>
              <p:nvSpPr>
                <p:cNvPr id="38961" name="Rectangle 49"/>
                <p:cNvSpPr>
                  <a:spLocks noChangeArrowheads="1"/>
                </p:cNvSpPr>
                <p:nvPr/>
              </p:nvSpPr>
              <p:spPr bwMode="auto">
                <a:xfrm>
                  <a:off x="3173" y="1574"/>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200</a:t>
                  </a:r>
                </a:p>
                <a:p>
                  <a:pPr algn="r" eaLnBrk="0" hangingPunct="0"/>
                  <a:endParaRPr lang="en-US" altLang="zh-CN" sz="1200" b="1">
                    <a:latin typeface="Times New Roman" pitchFamily="18" charset="0"/>
                  </a:endParaRPr>
                </a:p>
              </p:txBody>
            </p:sp>
            <p:sp>
              <p:nvSpPr>
                <p:cNvPr id="39067" name="Rectangle 155"/>
                <p:cNvSpPr>
                  <a:spLocks noChangeArrowheads="1"/>
                </p:cNvSpPr>
                <p:nvPr/>
              </p:nvSpPr>
              <p:spPr bwMode="auto">
                <a:xfrm>
                  <a:off x="3130" y="1574"/>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70" name="Group 158"/>
              <p:cNvGrpSpPr>
                <a:grpSpLocks/>
              </p:cNvGrpSpPr>
              <p:nvPr/>
            </p:nvGrpSpPr>
            <p:grpSpPr bwMode="auto">
              <a:xfrm>
                <a:off x="3504" y="1574"/>
                <a:ext cx="374" cy="403"/>
                <a:chOff x="3504" y="1574"/>
                <a:chExt cx="374" cy="403"/>
              </a:xfrm>
            </p:grpSpPr>
            <p:sp>
              <p:nvSpPr>
                <p:cNvPr id="38962" name="Rectangle 50"/>
                <p:cNvSpPr>
                  <a:spLocks noChangeArrowheads="1"/>
                </p:cNvSpPr>
                <p:nvPr/>
              </p:nvSpPr>
              <p:spPr bwMode="auto">
                <a:xfrm>
                  <a:off x="3547" y="1574"/>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180</a:t>
                  </a:r>
                </a:p>
                <a:p>
                  <a:pPr algn="r" eaLnBrk="0" hangingPunct="0"/>
                  <a:endParaRPr lang="en-US" altLang="zh-CN" sz="1200" b="1">
                    <a:latin typeface="Times New Roman" pitchFamily="18" charset="0"/>
                  </a:endParaRPr>
                </a:p>
              </p:txBody>
            </p:sp>
            <p:sp>
              <p:nvSpPr>
                <p:cNvPr id="39069" name="Rectangle 157"/>
                <p:cNvSpPr>
                  <a:spLocks noChangeArrowheads="1"/>
                </p:cNvSpPr>
                <p:nvPr/>
              </p:nvSpPr>
              <p:spPr bwMode="auto">
                <a:xfrm>
                  <a:off x="3504" y="1574"/>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72" name="Group 160"/>
              <p:cNvGrpSpPr>
                <a:grpSpLocks/>
              </p:cNvGrpSpPr>
              <p:nvPr/>
            </p:nvGrpSpPr>
            <p:grpSpPr bwMode="auto">
              <a:xfrm>
                <a:off x="3878" y="1574"/>
                <a:ext cx="374" cy="403"/>
                <a:chOff x="3878" y="1574"/>
                <a:chExt cx="374" cy="403"/>
              </a:xfrm>
            </p:grpSpPr>
            <p:sp>
              <p:nvSpPr>
                <p:cNvPr id="38963" name="Rectangle 51"/>
                <p:cNvSpPr>
                  <a:spLocks noChangeArrowheads="1"/>
                </p:cNvSpPr>
                <p:nvPr/>
              </p:nvSpPr>
              <p:spPr bwMode="auto">
                <a:xfrm>
                  <a:off x="3921" y="1574"/>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300</a:t>
                  </a:r>
                </a:p>
                <a:p>
                  <a:pPr algn="r" eaLnBrk="0" hangingPunct="0"/>
                  <a:endParaRPr lang="en-US" altLang="zh-CN" sz="1200" b="1">
                    <a:latin typeface="Times New Roman" pitchFamily="18" charset="0"/>
                  </a:endParaRPr>
                </a:p>
              </p:txBody>
            </p:sp>
            <p:sp>
              <p:nvSpPr>
                <p:cNvPr id="39071" name="Rectangle 159"/>
                <p:cNvSpPr>
                  <a:spLocks noChangeArrowheads="1"/>
                </p:cNvSpPr>
                <p:nvPr/>
              </p:nvSpPr>
              <p:spPr bwMode="auto">
                <a:xfrm>
                  <a:off x="3878" y="1574"/>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74" name="Group 162"/>
              <p:cNvGrpSpPr>
                <a:grpSpLocks/>
              </p:cNvGrpSpPr>
              <p:nvPr/>
            </p:nvGrpSpPr>
            <p:grpSpPr bwMode="auto">
              <a:xfrm>
                <a:off x="4252" y="1574"/>
                <a:ext cx="356" cy="403"/>
                <a:chOff x="4252" y="1574"/>
                <a:chExt cx="356" cy="403"/>
              </a:xfrm>
            </p:grpSpPr>
            <p:sp>
              <p:nvSpPr>
                <p:cNvPr id="38964" name="Rectangle 52"/>
                <p:cNvSpPr>
                  <a:spLocks noChangeArrowheads="1"/>
                </p:cNvSpPr>
                <p:nvPr/>
              </p:nvSpPr>
              <p:spPr bwMode="auto">
                <a:xfrm>
                  <a:off x="4295" y="1574"/>
                  <a:ext cx="270" cy="403"/>
                </a:xfrm>
                <a:prstGeom prst="rect">
                  <a:avLst/>
                </a:prstGeom>
                <a:noFill/>
                <a:ln w="9525">
                  <a:noFill/>
                  <a:miter lim="800000"/>
                  <a:headEnd/>
                  <a:tailEnd/>
                </a:ln>
                <a:effectLst/>
              </p:spPr>
              <p:txBody>
                <a:bodyPr/>
                <a:lstStyle/>
                <a:p>
                  <a:pPr algn="r"/>
                  <a:r>
                    <a:rPr lang="en-US" altLang="zh-CN" sz="1200" b="1">
                      <a:latin typeface="Times New Roman" pitchFamily="18" charset="0"/>
                    </a:rPr>
                    <a:t>220</a:t>
                  </a:r>
                </a:p>
                <a:p>
                  <a:pPr algn="r" eaLnBrk="0" hangingPunct="0"/>
                  <a:endParaRPr lang="en-US" altLang="zh-CN" sz="1200" b="1">
                    <a:latin typeface="Times New Roman" pitchFamily="18" charset="0"/>
                  </a:endParaRPr>
                </a:p>
              </p:txBody>
            </p:sp>
            <p:sp>
              <p:nvSpPr>
                <p:cNvPr id="39073" name="Rectangle 161"/>
                <p:cNvSpPr>
                  <a:spLocks noChangeArrowheads="1"/>
                </p:cNvSpPr>
                <p:nvPr/>
              </p:nvSpPr>
              <p:spPr bwMode="auto">
                <a:xfrm>
                  <a:off x="4252" y="1574"/>
                  <a:ext cx="356"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76" name="Group 164"/>
              <p:cNvGrpSpPr>
                <a:grpSpLocks/>
              </p:cNvGrpSpPr>
              <p:nvPr/>
            </p:nvGrpSpPr>
            <p:grpSpPr bwMode="auto">
              <a:xfrm>
                <a:off x="0" y="1977"/>
                <a:ext cx="321" cy="403"/>
                <a:chOff x="0" y="1977"/>
                <a:chExt cx="321" cy="403"/>
              </a:xfrm>
            </p:grpSpPr>
            <p:sp>
              <p:nvSpPr>
                <p:cNvPr id="38965" name="Rectangle 53"/>
                <p:cNvSpPr>
                  <a:spLocks noChangeArrowheads="1"/>
                </p:cNvSpPr>
                <p:nvPr/>
              </p:nvSpPr>
              <p:spPr bwMode="auto">
                <a:xfrm>
                  <a:off x="43" y="1977"/>
                  <a:ext cx="235" cy="403"/>
                </a:xfrm>
                <a:prstGeom prst="rect">
                  <a:avLst/>
                </a:prstGeom>
                <a:noFill/>
                <a:ln w="9525">
                  <a:noFill/>
                  <a:miter lim="800000"/>
                  <a:headEnd/>
                  <a:tailEnd/>
                </a:ln>
                <a:effectLst/>
              </p:spPr>
              <p:txBody>
                <a:bodyPr/>
                <a:lstStyle/>
                <a:p>
                  <a:pPr algn="ctr"/>
                  <a:r>
                    <a:rPr lang="en-US" altLang="zh-CN" sz="1200" b="1">
                      <a:latin typeface="Times New Roman" pitchFamily="18" charset="0"/>
                    </a:rPr>
                    <a:t>4</a:t>
                  </a:r>
                </a:p>
                <a:p>
                  <a:pPr algn="ctr" eaLnBrk="0" hangingPunct="0"/>
                  <a:endParaRPr lang="en-US" altLang="zh-CN" sz="1200" b="1">
                    <a:latin typeface="Times New Roman" pitchFamily="18" charset="0"/>
                  </a:endParaRPr>
                </a:p>
              </p:txBody>
            </p:sp>
            <p:sp>
              <p:nvSpPr>
                <p:cNvPr id="39075" name="Rectangle 163"/>
                <p:cNvSpPr>
                  <a:spLocks noChangeArrowheads="1"/>
                </p:cNvSpPr>
                <p:nvPr/>
              </p:nvSpPr>
              <p:spPr bwMode="auto">
                <a:xfrm>
                  <a:off x="0" y="1977"/>
                  <a:ext cx="321"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78" name="Group 166"/>
              <p:cNvGrpSpPr>
                <a:grpSpLocks/>
              </p:cNvGrpSpPr>
              <p:nvPr/>
            </p:nvGrpSpPr>
            <p:grpSpPr bwMode="auto">
              <a:xfrm>
                <a:off x="321" y="1977"/>
                <a:ext cx="518" cy="403"/>
                <a:chOff x="321" y="1977"/>
                <a:chExt cx="518" cy="403"/>
              </a:xfrm>
            </p:grpSpPr>
            <p:sp>
              <p:nvSpPr>
                <p:cNvPr id="38966" name="Rectangle 54"/>
                <p:cNvSpPr>
                  <a:spLocks noChangeArrowheads="1"/>
                </p:cNvSpPr>
                <p:nvPr/>
              </p:nvSpPr>
              <p:spPr bwMode="auto">
                <a:xfrm>
                  <a:off x="364" y="1977"/>
                  <a:ext cx="432" cy="403"/>
                </a:xfrm>
                <a:prstGeom prst="rect">
                  <a:avLst/>
                </a:prstGeom>
                <a:noFill/>
                <a:ln w="9525">
                  <a:noFill/>
                  <a:miter lim="800000"/>
                  <a:headEnd/>
                  <a:tailEnd/>
                </a:ln>
                <a:effectLst/>
              </p:spPr>
              <p:txBody>
                <a:bodyPr/>
                <a:lstStyle/>
                <a:p>
                  <a:pPr algn="r"/>
                  <a:r>
                    <a:rPr lang="en-US" altLang="zh-CN" sz="1200" b="1">
                      <a:latin typeface="Times New Roman" pitchFamily="18" charset="0"/>
                    </a:rPr>
                    <a:t>1500</a:t>
                  </a:r>
                </a:p>
                <a:p>
                  <a:pPr algn="r" eaLnBrk="0" hangingPunct="0"/>
                  <a:endParaRPr lang="en-US" altLang="zh-CN" sz="1200" b="1">
                    <a:latin typeface="Times New Roman" pitchFamily="18" charset="0"/>
                  </a:endParaRPr>
                </a:p>
              </p:txBody>
            </p:sp>
            <p:sp>
              <p:nvSpPr>
                <p:cNvPr id="39077" name="Rectangle 165"/>
                <p:cNvSpPr>
                  <a:spLocks noChangeArrowheads="1"/>
                </p:cNvSpPr>
                <p:nvPr/>
              </p:nvSpPr>
              <p:spPr bwMode="auto">
                <a:xfrm>
                  <a:off x="321" y="1977"/>
                  <a:ext cx="518"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80" name="Group 168"/>
              <p:cNvGrpSpPr>
                <a:grpSpLocks/>
              </p:cNvGrpSpPr>
              <p:nvPr/>
            </p:nvGrpSpPr>
            <p:grpSpPr bwMode="auto">
              <a:xfrm>
                <a:off x="839" y="1977"/>
                <a:ext cx="373" cy="403"/>
                <a:chOff x="839" y="1977"/>
                <a:chExt cx="373" cy="403"/>
              </a:xfrm>
            </p:grpSpPr>
            <p:sp>
              <p:nvSpPr>
                <p:cNvPr id="38967" name="Rectangle 55"/>
                <p:cNvSpPr>
                  <a:spLocks noChangeArrowheads="1"/>
                </p:cNvSpPr>
                <p:nvPr/>
              </p:nvSpPr>
              <p:spPr bwMode="auto">
                <a:xfrm>
                  <a:off x="882" y="1977"/>
                  <a:ext cx="287" cy="403"/>
                </a:xfrm>
                <a:prstGeom prst="rect">
                  <a:avLst/>
                </a:prstGeom>
                <a:noFill/>
                <a:ln w="9525">
                  <a:noFill/>
                  <a:miter lim="800000"/>
                  <a:headEnd/>
                  <a:tailEnd/>
                </a:ln>
                <a:effectLst/>
              </p:spPr>
              <p:txBody>
                <a:bodyPr/>
                <a:lstStyle/>
                <a:p>
                  <a:pPr algn="r"/>
                  <a:r>
                    <a:rPr lang="en-US" altLang="zh-CN" sz="1200" b="1">
                      <a:latin typeface="Times New Roman" pitchFamily="18" charset="0"/>
                    </a:rPr>
                    <a:t>50</a:t>
                  </a:r>
                </a:p>
                <a:p>
                  <a:pPr algn="r" eaLnBrk="0" hangingPunct="0"/>
                  <a:endParaRPr lang="en-US" altLang="zh-CN" sz="1200" b="1">
                    <a:latin typeface="Times New Roman" pitchFamily="18" charset="0"/>
                  </a:endParaRPr>
                </a:p>
              </p:txBody>
            </p:sp>
            <p:sp>
              <p:nvSpPr>
                <p:cNvPr id="39079" name="Rectangle 167"/>
                <p:cNvSpPr>
                  <a:spLocks noChangeArrowheads="1"/>
                </p:cNvSpPr>
                <p:nvPr/>
              </p:nvSpPr>
              <p:spPr bwMode="auto">
                <a:xfrm>
                  <a:off x="839" y="1977"/>
                  <a:ext cx="373"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82" name="Group 170"/>
              <p:cNvGrpSpPr>
                <a:grpSpLocks/>
              </p:cNvGrpSpPr>
              <p:nvPr/>
            </p:nvGrpSpPr>
            <p:grpSpPr bwMode="auto">
              <a:xfrm>
                <a:off x="1212" y="1977"/>
                <a:ext cx="374" cy="403"/>
                <a:chOff x="1212" y="1977"/>
                <a:chExt cx="374" cy="403"/>
              </a:xfrm>
            </p:grpSpPr>
            <p:sp>
              <p:nvSpPr>
                <p:cNvPr id="38968" name="Rectangle 56"/>
                <p:cNvSpPr>
                  <a:spLocks noChangeArrowheads="1"/>
                </p:cNvSpPr>
                <p:nvPr/>
              </p:nvSpPr>
              <p:spPr bwMode="auto">
                <a:xfrm>
                  <a:off x="1255" y="1977"/>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35</a:t>
                  </a:r>
                </a:p>
                <a:p>
                  <a:pPr algn="r" eaLnBrk="0" hangingPunct="0"/>
                  <a:endParaRPr lang="en-US" altLang="zh-CN" sz="1200" b="1">
                    <a:latin typeface="Times New Roman" pitchFamily="18" charset="0"/>
                  </a:endParaRPr>
                </a:p>
              </p:txBody>
            </p:sp>
            <p:sp>
              <p:nvSpPr>
                <p:cNvPr id="39081" name="Rectangle 169"/>
                <p:cNvSpPr>
                  <a:spLocks noChangeArrowheads="1"/>
                </p:cNvSpPr>
                <p:nvPr/>
              </p:nvSpPr>
              <p:spPr bwMode="auto">
                <a:xfrm>
                  <a:off x="1212" y="1977"/>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84" name="Group 172"/>
              <p:cNvGrpSpPr>
                <a:grpSpLocks/>
              </p:cNvGrpSpPr>
              <p:nvPr/>
            </p:nvGrpSpPr>
            <p:grpSpPr bwMode="auto">
              <a:xfrm>
                <a:off x="1586" y="1977"/>
                <a:ext cx="422" cy="403"/>
                <a:chOff x="1586" y="1977"/>
                <a:chExt cx="422" cy="403"/>
              </a:xfrm>
            </p:grpSpPr>
            <p:sp>
              <p:nvSpPr>
                <p:cNvPr id="38969" name="Rectangle 57"/>
                <p:cNvSpPr>
                  <a:spLocks noChangeArrowheads="1"/>
                </p:cNvSpPr>
                <p:nvPr/>
              </p:nvSpPr>
              <p:spPr bwMode="auto">
                <a:xfrm>
                  <a:off x="1629" y="1977"/>
                  <a:ext cx="336" cy="403"/>
                </a:xfrm>
                <a:prstGeom prst="rect">
                  <a:avLst/>
                </a:prstGeom>
                <a:noFill/>
                <a:ln w="9525">
                  <a:noFill/>
                  <a:miter lim="800000"/>
                  <a:headEnd/>
                  <a:tailEnd/>
                </a:ln>
                <a:effectLst/>
              </p:spPr>
              <p:txBody>
                <a:bodyPr/>
                <a:lstStyle/>
                <a:p>
                  <a:pPr algn="r"/>
                  <a:r>
                    <a:rPr lang="en-US" altLang="zh-CN" sz="1200" b="1">
                      <a:latin typeface="Times New Roman" pitchFamily="18" charset="0"/>
                    </a:rPr>
                    <a:t>15</a:t>
                  </a:r>
                </a:p>
                <a:p>
                  <a:pPr algn="r" eaLnBrk="0" hangingPunct="0"/>
                  <a:endParaRPr lang="en-US" altLang="zh-CN" sz="1200" b="1">
                    <a:latin typeface="Times New Roman" pitchFamily="18" charset="0"/>
                  </a:endParaRPr>
                </a:p>
              </p:txBody>
            </p:sp>
            <p:sp>
              <p:nvSpPr>
                <p:cNvPr id="39083" name="Rectangle 171"/>
                <p:cNvSpPr>
                  <a:spLocks noChangeArrowheads="1"/>
                </p:cNvSpPr>
                <p:nvPr/>
              </p:nvSpPr>
              <p:spPr bwMode="auto">
                <a:xfrm>
                  <a:off x="1586" y="1977"/>
                  <a:ext cx="422"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86" name="Group 174"/>
              <p:cNvGrpSpPr>
                <a:grpSpLocks/>
              </p:cNvGrpSpPr>
              <p:nvPr/>
            </p:nvGrpSpPr>
            <p:grpSpPr bwMode="auto">
              <a:xfrm>
                <a:off x="2008" y="1977"/>
                <a:ext cx="374" cy="403"/>
                <a:chOff x="2008" y="1977"/>
                <a:chExt cx="374" cy="403"/>
              </a:xfrm>
            </p:grpSpPr>
            <p:sp>
              <p:nvSpPr>
                <p:cNvPr id="38970" name="Rectangle 58"/>
                <p:cNvSpPr>
                  <a:spLocks noChangeArrowheads="1"/>
                </p:cNvSpPr>
                <p:nvPr/>
              </p:nvSpPr>
              <p:spPr bwMode="auto">
                <a:xfrm>
                  <a:off x="2051" y="1977"/>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0</a:t>
                  </a:r>
                </a:p>
                <a:p>
                  <a:pPr algn="r" eaLnBrk="0" hangingPunct="0"/>
                  <a:endParaRPr lang="en-US" altLang="zh-CN" sz="1200" b="1">
                    <a:latin typeface="Times New Roman" pitchFamily="18" charset="0"/>
                  </a:endParaRPr>
                </a:p>
              </p:txBody>
            </p:sp>
            <p:sp>
              <p:nvSpPr>
                <p:cNvPr id="39085" name="Rectangle 173"/>
                <p:cNvSpPr>
                  <a:spLocks noChangeArrowheads="1"/>
                </p:cNvSpPr>
                <p:nvPr/>
              </p:nvSpPr>
              <p:spPr bwMode="auto">
                <a:xfrm>
                  <a:off x="2008" y="1977"/>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88" name="Group 176"/>
              <p:cNvGrpSpPr>
                <a:grpSpLocks/>
              </p:cNvGrpSpPr>
              <p:nvPr/>
            </p:nvGrpSpPr>
            <p:grpSpPr bwMode="auto">
              <a:xfrm>
                <a:off x="2382" y="1977"/>
                <a:ext cx="374" cy="403"/>
                <a:chOff x="2382" y="1977"/>
                <a:chExt cx="374" cy="403"/>
              </a:xfrm>
            </p:grpSpPr>
            <p:sp>
              <p:nvSpPr>
                <p:cNvPr id="38971" name="Rectangle 59"/>
                <p:cNvSpPr>
                  <a:spLocks noChangeArrowheads="1"/>
                </p:cNvSpPr>
                <p:nvPr/>
              </p:nvSpPr>
              <p:spPr bwMode="auto">
                <a:xfrm>
                  <a:off x="2425" y="1977"/>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20</a:t>
                  </a:r>
                </a:p>
                <a:p>
                  <a:pPr algn="r" eaLnBrk="0" hangingPunct="0"/>
                  <a:endParaRPr lang="en-US" altLang="zh-CN" sz="1200" b="1">
                    <a:latin typeface="Times New Roman" pitchFamily="18" charset="0"/>
                  </a:endParaRPr>
                </a:p>
              </p:txBody>
            </p:sp>
            <p:sp>
              <p:nvSpPr>
                <p:cNvPr id="39087" name="Rectangle 175"/>
                <p:cNvSpPr>
                  <a:spLocks noChangeArrowheads="1"/>
                </p:cNvSpPr>
                <p:nvPr/>
              </p:nvSpPr>
              <p:spPr bwMode="auto">
                <a:xfrm>
                  <a:off x="2382" y="1977"/>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90" name="Group 178"/>
              <p:cNvGrpSpPr>
                <a:grpSpLocks/>
              </p:cNvGrpSpPr>
              <p:nvPr/>
            </p:nvGrpSpPr>
            <p:grpSpPr bwMode="auto">
              <a:xfrm>
                <a:off x="2756" y="1977"/>
                <a:ext cx="374" cy="403"/>
                <a:chOff x="2756" y="1977"/>
                <a:chExt cx="374" cy="403"/>
              </a:xfrm>
            </p:grpSpPr>
            <p:sp>
              <p:nvSpPr>
                <p:cNvPr id="38972" name="Rectangle 60"/>
                <p:cNvSpPr>
                  <a:spLocks noChangeArrowheads="1"/>
                </p:cNvSpPr>
                <p:nvPr/>
              </p:nvSpPr>
              <p:spPr bwMode="auto">
                <a:xfrm>
                  <a:off x="2799" y="1977"/>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30</a:t>
                  </a:r>
                </a:p>
                <a:p>
                  <a:pPr algn="r" eaLnBrk="0" hangingPunct="0"/>
                  <a:endParaRPr lang="en-US" altLang="zh-CN" sz="1200" b="1">
                    <a:latin typeface="Times New Roman" pitchFamily="18" charset="0"/>
                  </a:endParaRPr>
                </a:p>
              </p:txBody>
            </p:sp>
            <p:sp>
              <p:nvSpPr>
                <p:cNvPr id="39089" name="Rectangle 177"/>
                <p:cNvSpPr>
                  <a:spLocks noChangeArrowheads="1"/>
                </p:cNvSpPr>
                <p:nvPr/>
              </p:nvSpPr>
              <p:spPr bwMode="auto">
                <a:xfrm>
                  <a:off x="2756" y="1977"/>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92" name="Group 180"/>
              <p:cNvGrpSpPr>
                <a:grpSpLocks/>
              </p:cNvGrpSpPr>
              <p:nvPr/>
            </p:nvGrpSpPr>
            <p:grpSpPr bwMode="auto">
              <a:xfrm>
                <a:off x="3130" y="1977"/>
                <a:ext cx="374" cy="403"/>
                <a:chOff x="3130" y="1977"/>
                <a:chExt cx="374" cy="403"/>
              </a:xfrm>
            </p:grpSpPr>
            <p:sp>
              <p:nvSpPr>
                <p:cNvPr id="38973" name="Rectangle 61"/>
                <p:cNvSpPr>
                  <a:spLocks noChangeArrowheads="1"/>
                </p:cNvSpPr>
                <p:nvPr/>
              </p:nvSpPr>
              <p:spPr bwMode="auto">
                <a:xfrm>
                  <a:off x="3173" y="1977"/>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25</a:t>
                  </a:r>
                </a:p>
                <a:p>
                  <a:pPr algn="r" eaLnBrk="0" hangingPunct="0"/>
                  <a:endParaRPr lang="en-US" altLang="zh-CN" sz="1200" b="1">
                    <a:latin typeface="Times New Roman" pitchFamily="18" charset="0"/>
                  </a:endParaRPr>
                </a:p>
              </p:txBody>
            </p:sp>
            <p:sp>
              <p:nvSpPr>
                <p:cNvPr id="39091" name="Rectangle 179"/>
                <p:cNvSpPr>
                  <a:spLocks noChangeArrowheads="1"/>
                </p:cNvSpPr>
                <p:nvPr/>
              </p:nvSpPr>
              <p:spPr bwMode="auto">
                <a:xfrm>
                  <a:off x="3130" y="1977"/>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94" name="Group 182"/>
              <p:cNvGrpSpPr>
                <a:grpSpLocks/>
              </p:cNvGrpSpPr>
              <p:nvPr/>
            </p:nvGrpSpPr>
            <p:grpSpPr bwMode="auto">
              <a:xfrm>
                <a:off x="3504" y="1977"/>
                <a:ext cx="374" cy="403"/>
                <a:chOff x="3504" y="1977"/>
                <a:chExt cx="374" cy="403"/>
              </a:xfrm>
            </p:grpSpPr>
            <p:sp>
              <p:nvSpPr>
                <p:cNvPr id="38974" name="Rectangle 62"/>
                <p:cNvSpPr>
                  <a:spLocks noChangeArrowheads="1"/>
                </p:cNvSpPr>
                <p:nvPr/>
              </p:nvSpPr>
              <p:spPr bwMode="auto">
                <a:xfrm>
                  <a:off x="3547" y="1977"/>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10</a:t>
                  </a:r>
                </a:p>
                <a:p>
                  <a:pPr algn="r" eaLnBrk="0" hangingPunct="0"/>
                  <a:endParaRPr lang="en-US" altLang="zh-CN" sz="1200" b="1">
                    <a:latin typeface="Times New Roman" pitchFamily="18" charset="0"/>
                  </a:endParaRPr>
                </a:p>
              </p:txBody>
            </p:sp>
            <p:sp>
              <p:nvSpPr>
                <p:cNvPr id="39093" name="Rectangle 181"/>
                <p:cNvSpPr>
                  <a:spLocks noChangeArrowheads="1"/>
                </p:cNvSpPr>
                <p:nvPr/>
              </p:nvSpPr>
              <p:spPr bwMode="auto">
                <a:xfrm>
                  <a:off x="3504" y="1977"/>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96" name="Group 184"/>
              <p:cNvGrpSpPr>
                <a:grpSpLocks/>
              </p:cNvGrpSpPr>
              <p:nvPr/>
            </p:nvGrpSpPr>
            <p:grpSpPr bwMode="auto">
              <a:xfrm>
                <a:off x="3878" y="1977"/>
                <a:ext cx="374" cy="403"/>
                <a:chOff x="3878" y="1977"/>
                <a:chExt cx="374" cy="403"/>
              </a:xfrm>
            </p:grpSpPr>
            <p:sp>
              <p:nvSpPr>
                <p:cNvPr id="38975" name="Rectangle 63"/>
                <p:cNvSpPr>
                  <a:spLocks noChangeArrowheads="1"/>
                </p:cNvSpPr>
                <p:nvPr/>
              </p:nvSpPr>
              <p:spPr bwMode="auto">
                <a:xfrm>
                  <a:off x="3921" y="1977"/>
                  <a:ext cx="288" cy="403"/>
                </a:xfrm>
                <a:prstGeom prst="rect">
                  <a:avLst/>
                </a:prstGeom>
                <a:noFill/>
                <a:ln w="9525">
                  <a:noFill/>
                  <a:miter lim="800000"/>
                  <a:headEnd/>
                  <a:tailEnd/>
                </a:ln>
                <a:effectLst/>
              </p:spPr>
              <p:txBody>
                <a:bodyPr/>
                <a:lstStyle/>
                <a:p>
                  <a:pPr algn="r"/>
                  <a:r>
                    <a:rPr lang="en-US" altLang="zh-CN" sz="1200" b="1">
                      <a:latin typeface="Times New Roman" pitchFamily="18" charset="0"/>
                    </a:rPr>
                    <a:t>30</a:t>
                  </a:r>
                </a:p>
                <a:p>
                  <a:pPr algn="r" eaLnBrk="0" hangingPunct="0"/>
                  <a:endParaRPr lang="en-US" altLang="zh-CN" sz="1200" b="1">
                    <a:latin typeface="Times New Roman" pitchFamily="18" charset="0"/>
                  </a:endParaRPr>
                </a:p>
              </p:txBody>
            </p:sp>
            <p:sp>
              <p:nvSpPr>
                <p:cNvPr id="39095" name="Rectangle 183"/>
                <p:cNvSpPr>
                  <a:spLocks noChangeArrowheads="1"/>
                </p:cNvSpPr>
                <p:nvPr/>
              </p:nvSpPr>
              <p:spPr bwMode="auto">
                <a:xfrm>
                  <a:off x="3878" y="1977"/>
                  <a:ext cx="374" cy="403"/>
                </a:xfrm>
                <a:prstGeom prst="rect">
                  <a:avLst/>
                </a:prstGeom>
                <a:noFill/>
                <a:ln w="7">
                  <a:solidFill>
                    <a:srgbClr val="A0A0A0"/>
                  </a:solidFill>
                  <a:miter lim="800000"/>
                  <a:headEnd/>
                  <a:tailEnd/>
                </a:ln>
                <a:effectLst/>
              </p:spPr>
              <p:txBody>
                <a:bodyPr wrap="none"/>
                <a:lstStyle/>
                <a:p>
                  <a:endParaRPr lang="zh-CN" altLang="en-US"/>
                </a:p>
              </p:txBody>
            </p:sp>
          </p:grpSp>
          <p:grpSp>
            <p:nvGrpSpPr>
              <p:cNvPr id="39098" name="Group 186"/>
              <p:cNvGrpSpPr>
                <a:grpSpLocks/>
              </p:cNvGrpSpPr>
              <p:nvPr/>
            </p:nvGrpSpPr>
            <p:grpSpPr bwMode="auto">
              <a:xfrm>
                <a:off x="4252" y="1977"/>
                <a:ext cx="356" cy="403"/>
                <a:chOff x="4252" y="1977"/>
                <a:chExt cx="356" cy="403"/>
              </a:xfrm>
            </p:grpSpPr>
            <p:sp>
              <p:nvSpPr>
                <p:cNvPr id="38976" name="Rectangle 64"/>
                <p:cNvSpPr>
                  <a:spLocks noChangeArrowheads="1"/>
                </p:cNvSpPr>
                <p:nvPr/>
              </p:nvSpPr>
              <p:spPr bwMode="auto">
                <a:xfrm>
                  <a:off x="4295" y="1977"/>
                  <a:ext cx="270" cy="403"/>
                </a:xfrm>
                <a:prstGeom prst="rect">
                  <a:avLst/>
                </a:prstGeom>
                <a:noFill/>
                <a:ln w="9525">
                  <a:noFill/>
                  <a:miter lim="800000"/>
                  <a:headEnd/>
                  <a:tailEnd/>
                </a:ln>
                <a:effectLst/>
              </p:spPr>
              <p:txBody>
                <a:bodyPr/>
                <a:lstStyle/>
                <a:p>
                  <a:pPr algn="r"/>
                  <a:r>
                    <a:rPr lang="en-US" altLang="zh-CN" sz="1200" b="1">
                      <a:latin typeface="Times New Roman" pitchFamily="18" charset="0"/>
                    </a:rPr>
                    <a:t>25</a:t>
                  </a:r>
                </a:p>
                <a:p>
                  <a:pPr algn="r" eaLnBrk="0" hangingPunct="0"/>
                  <a:endParaRPr lang="en-US" altLang="zh-CN" sz="1200" b="1">
                    <a:latin typeface="Times New Roman" pitchFamily="18" charset="0"/>
                  </a:endParaRPr>
                </a:p>
              </p:txBody>
            </p:sp>
            <p:sp>
              <p:nvSpPr>
                <p:cNvPr id="39097" name="Rectangle 185"/>
                <p:cNvSpPr>
                  <a:spLocks noChangeArrowheads="1"/>
                </p:cNvSpPr>
                <p:nvPr/>
              </p:nvSpPr>
              <p:spPr bwMode="auto">
                <a:xfrm>
                  <a:off x="4252" y="1977"/>
                  <a:ext cx="356" cy="403"/>
                </a:xfrm>
                <a:prstGeom prst="rect">
                  <a:avLst/>
                </a:prstGeom>
                <a:noFill/>
                <a:ln w="7">
                  <a:solidFill>
                    <a:srgbClr val="A0A0A0"/>
                  </a:solidFill>
                  <a:miter lim="800000"/>
                  <a:headEnd/>
                  <a:tailEnd/>
                </a:ln>
                <a:effectLst/>
              </p:spPr>
              <p:txBody>
                <a:bodyPr wrap="none"/>
                <a:lstStyle/>
                <a:p>
                  <a:endParaRPr lang="zh-CN" altLang="en-US"/>
                </a:p>
              </p:txBody>
            </p:sp>
          </p:grpSp>
        </p:grpSp>
        <p:sp>
          <p:nvSpPr>
            <p:cNvPr id="39100" name="Rectangle 188"/>
            <p:cNvSpPr>
              <a:spLocks noChangeArrowheads="1"/>
            </p:cNvSpPr>
            <p:nvPr/>
          </p:nvSpPr>
          <p:spPr bwMode="auto">
            <a:xfrm>
              <a:off x="-3" y="-3"/>
              <a:ext cx="4614" cy="2386"/>
            </a:xfrm>
            <a:prstGeom prst="rect">
              <a:avLst/>
            </a:prstGeom>
            <a:noFill/>
            <a:ln w="9525">
              <a:solidFill>
                <a:srgbClr val="A0A0A0"/>
              </a:solidFill>
              <a:miter lim="800000"/>
              <a:headEnd/>
              <a:tailEnd/>
            </a:ln>
            <a:effectLst/>
          </p:spPr>
          <p:txBody>
            <a:bodyPr wrap="none"/>
            <a:lstStyle/>
            <a:p>
              <a:endParaRPr lang="zh-CN" alt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日期占位符 3"/>
          <p:cNvSpPr>
            <a:spLocks noGrp="1"/>
          </p:cNvSpPr>
          <p:nvPr>
            <p:ph type="dt" sz="half" idx="10"/>
          </p:nvPr>
        </p:nvSpPr>
        <p:spPr/>
        <p:txBody>
          <a:bodyPr/>
          <a:lstStyle/>
          <a:p>
            <a:fld id="{B1C9C0DB-0A67-4263-B95F-515A71D9CEEE}" type="datetime1">
              <a:rPr lang="zh-CN" altLang="en-US"/>
              <a:pPr/>
              <a:t>2018/3/30</a:t>
            </a:fld>
            <a:endParaRPr lang="en-US" altLang="zh-CN"/>
          </a:p>
        </p:txBody>
      </p:sp>
      <p:sp>
        <p:nvSpPr>
          <p:cNvPr id="13" name="灯片编号占位符 5"/>
          <p:cNvSpPr>
            <a:spLocks noGrp="1"/>
          </p:cNvSpPr>
          <p:nvPr>
            <p:ph type="sldNum" sz="quarter" idx="12"/>
          </p:nvPr>
        </p:nvSpPr>
        <p:spPr/>
        <p:txBody>
          <a:bodyPr/>
          <a:lstStyle/>
          <a:p>
            <a:fld id="{368846D9-A67F-402D-90F7-2153C253712B}" type="slidenum">
              <a:rPr lang="en-US" altLang="zh-CN"/>
              <a:pPr/>
              <a:t>2</a:t>
            </a:fld>
            <a:endParaRPr lang="en-US" altLang="zh-CN"/>
          </a:p>
        </p:txBody>
      </p:sp>
      <p:sp>
        <p:nvSpPr>
          <p:cNvPr id="133122" name="Rectangle 2"/>
          <p:cNvSpPr>
            <a:spLocks noGrp="1" noChangeArrowheads="1"/>
          </p:cNvSpPr>
          <p:nvPr>
            <p:ph type="title"/>
          </p:nvPr>
        </p:nvSpPr>
        <p:spPr/>
        <p:txBody>
          <a:bodyPr/>
          <a:lstStyle/>
          <a:p>
            <a:r>
              <a:rPr lang="zh-CN" altLang="en-US" b="1" dirty="0">
                <a:latin typeface="宋体" pitchFamily="2" charset="-122"/>
              </a:rPr>
              <a:t>第一</a:t>
            </a:r>
            <a:r>
              <a:rPr lang="zh-CN" altLang="en-US" b="1">
                <a:latin typeface="宋体" pitchFamily="2" charset="-122"/>
              </a:rPr>
              <a:t>节  概述</a:t>
            </a:r>
            <a:endParaRPr lang="zh-CN" altLang="en-US" dirty="0">
              <a:latin typeface="Times New Roman" pitchFamily="18" charset="0"/>
              <a:cs typeface="Times New Roman" pitchFamily="18" charset="0"/>
            </a:endParaRPr>
          </a:p>
        </p:txBody>
      </p:sp>
      <p:sp>
        <p:nvSpPr>
          <p:cNvPr id="133124" name="Rectangle 4"/>
          <p:cNvSpPr>
            <a:spLocks noChangeArrowheads="1"/>
          </p:cNvSpPr>
          <p:nvPr/>
        </p:nvSpPr>
        <p:spPr bwMode="auto">
          <a:xfrm>
            <a:off x="4119563" y="3328988"/>
            <a:ext cx="9144000" cy="0"/>
          </a:xfrm>
          <a:prstGeom prst="rect">
            <a:avLst/>
          </a:prstGeom>
          <a:noFill/>
          <a:ln w="9525">
            <a:noFill/>
            <a:miter lim="800000"/>
            <a:headEnd/>
            <a:tailEnd/>
          </a:ln>
          <a:effectLst/>
        </p:spPr>
        <p:txBody>
          <a:bodyPr>
            <a:spAutoFit/>
          </a:bodyPr>
          <a:lstStyle/>
          <a:p>
            <a:endParaRPr lang="zh-CN" altLang="en-US"/>
          </a:p>
        </p:txBody>
      </p:sp>
      <p:sp>
        <p:nvSpPr>
          <p:cNvPr id="133126" name="Rectangle 6"/>
          <p:cNvSpPr>
            <a:spLocks noChangeArrowheads="1"/>
          </p:cNvSpPr>
          <p:nvPr/>
        </p:nvSpPr>
        <p:spPr bwMode="auto">
          <a:xfrm>
            <a:off x="4214813"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6" name="对象 15"/>
          <p:cNvGraphicFramePr>
            <a:graphicFrameLocks noChangeAspect="1"/>
          </p:cNvGraphicFramePr>
          <p:nvPr/>
        </p:nvGraphicFramePr>
        <p:xfrm>
          <a:off x="4514850" y="3338513"/>
          <a:ext cx="114300" cy="177800"/>
        </p:xfrm>
        <a:graphic>
          <a:graphicData uri="http://schemas.openxmlformats.org/presentationml/2006/ole">
            <mc:AlternateContent xmlns:mc="http://schemas.openxmlformats.org/markup-compatibility/2006">
              <mc:Choice xmlns:v="urn:schemas-microsoft-com:vml" Requires="v">
                <p:oleObj spid="_x0000_s133178" name="Equation" r:id="rId3" imgW="114120" imgH="177480" progId="">
                  <p:embed/>
                </p:oleObj>
              </mc:Choice>
              <mc:Fallback>
                <p:oleObj name="Equation" r:id="rId3" imgW="114120" imgH="177480" progId="">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38513"/>
                        <a:ext cx="1143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2" name="文本框 1"/>
              <p:cNvSpPr txBox="1"/>
              <p:nvPr/>
            </p:nvSpPr>
            <p:spPr>
              <a:xfrm>
                <a:off x="914400" y="2132856"/>
                <a:ext cx="7402016" cy="3970318"/>
              </a:xfrm>
              <a:prstGeom prst="rect">
                <a:avLst/>
              </a:prstGeom>
              <a:noFill/>
            </p:spPr>
            <p:txBody>
              <a:bodyPr wrap="square" rtlCol="0">
                <a:spAutoFit/>
              </a:bodyPr>
              <a:lstStyle/>
              <a:p>
                <a:pPr>
                  <a:lnSpc>
                    <a:spcPct val="150000"/>
                  </a:lnSpc>
                </a:pPr>
                <a:r>
                  <a:rPr lang="zh-CN" altLang="en-US" sz="2800" b="1" smtClean="0"/>
                  <a:t>定义</a:t>
                </a:r>
                <a:r>
                  <a:rPr lang="en-US" altLang="zh-CN" sz="2800" b="1" smtClean="0"/>
                  <a:t>3.1  </a:t>
                </a:r>
                <a:r>
                  <a:rPr lang="zh-CN" altLang="en-US" sz="2800" smtClean="0"/>
                  <a:t>层：如果一个包含</a:t>
                </a:r>
                <a14:m>
                  <m:oMath xmlns:m="http://schemas.openxmlformats.org/officeDocument/2006/math">
                    <m:r>
                      <a:rPr lang="en-US" altLang="zh-CN" sz="2800" b="0" i="1" smtClean="0">
                        <a:latin typeface="Cambria Math" panose="02040503050406030204" pitchFamily="18" charset="0"/>
                      </a:rPr>
                      <m:t>𝑁</m:t>
                    </m:r>
                  </m:oMath>
                </a14:m>
                <a:r>
                  <a:rPr lang="zh-CN" altLang="en-US" sz="2800" smtClean="0"/>
                  <a:t>个单位的总体可以分成“不重不漏”的</a:t>
                </a:r>
                <a14:m>
                  <m:oMath xmlns:m="http://schemas.openxmlformats.org/officeDocument/2006/math">
                    <m:r>
                      <a:rPr lang="en-US" altLang="zh-CN" sz="2800" b="0" i="1" smtClean="0">
                        <a:latin typeface="Cambria Math" panose="02040503050406030204" pitchFamily="18" charset="0"/>
                      </a:rPr>
                      <m:t>𝐿</m:t>
                    </m:r>
                  </m:oMath>
                </a14:m>
                <a:r>
                  <a:rPr lang="zh-CN" altLang="en-US" sz="2800" smtClean="0"/>
                  <a:t>个子总体，亦即每个单元必属于且仅属于一个子总体，则称这样的子总体为层（</a:t>
                </a:r>
                <a:r>
                  <a:rPr lang="en-US" altLang="zh-CN" sz="2800" smtClean="0"/>
                  <a:t>stratum</a:t>
                </a:r>
                <a:r>
                  <a:rPr lang="zh-CN" altLang="en-US" sz="2800" smtClean="0"/>
                  <a:t>）设</a:t>
                </a:r>
                <a14:m>
                  <m:oMath xmlns:m="http://schemas.openxmlformats.org/officeDocument/2006/math">
                    <m:r>
                      <a:rPr lang="en-US" altLang="zh-CN" sz="2800" b="0" i="1" smtClean="0">
                        <a:latin typeface="Cambria Math" panose="02040503050406030204" pitchFamily="18" charset="0"/>
                      </a:rPr>
                      <m:t>𝐿</m:t>
                    </m:r>
                  </m:oMath>
                </a14:m>
                <a:r>
                  <a:rPr lang="zh-CN" altLang="en-US" sz="2800" smtClean="0"/>
                  <a:t>个子总体所包含的单位数分别为</a:t>
                </a:r>
                <a14:m>
                  <m:oMath xmlns:m="http://schemas.openxmlformats.org/officeDocument/2006/math">
                    <m:sSub>
                      <m:sSubPr>
                        <m:ctrlPr>
                          <a:rPr lang="en-US" altLang="zh-CN" sz="2800" i="1" smtClean="0">
                            <a:latin typeface="Cambria Math"/>
                          </a:rPr>
                        </m:ctrlPr>
                      </m:sSubPr>
                      <m:e>
                        <m:r>
                          <a:rPr lang="en-US" altLang="zh-CN" sz="2800" b="0" i="1" smtClean="0">
                            <a:latin typeface="Cambria Math" panose="02040503050406030204" pitchFamily="18" charset="0"/>
                          </a:rPr>
                          <m:t>𝑁</m:t>
                        </m:r>
                      </m:e>
                      <m:sub>
                        <m:r>
                          <a:rPr lang="en-US" altLang="zh-CN" sz="2800" b="0" i="1" smtClean="0">
                            <a:latin typeface="Cambria Math" panose="02040503050406030204" pitchFamily="18" charset="0"/>
                          </a:rPr>
                          <m:t>1</m:t>
                        </m:r>
                      </m:sub>
                    </m:sSub>
                    <m:r>
                      <a:rPr lang="en-US" altLang="zh-CN" sz="2800" b="0" i="1" smtClean="0">
                        <a:latin typeface="Cambria Math" panose="02040503050406030204" pitchFamily="18" charset="0"/>
                      </a:rPr>
                      <m:t>,</m:t>
                    </m:r>
                    <m:sSub>
                      <m:sSubPr>
                        <m:ctrlPr>
                          <a:rPr lang="en-US" altLang="zh-CN" sz="2800" b="0" i="1" smtClean="0">
                            <a:latin typeface="Cambria Math"/>
                          </a:rPr>
                        </m:ctrlPr>
                      </m:sSubPr>
                      <m:e>
                        <m:r>
                          <a:rPr lang="en-US" altLang="zh-CN" sz="2800" b="0" i="1" smtClean="0">
                            <a:latin typeface="Cambria Math" panose="02040503050406030204" pitchFamily="18" charset="0"/>
                          </a:rPr>
                          <m:t>𝑁</m:t>
                        </m:r>
                      </m:e>
                      <m:sub>
                        <m:r>
                          <a:rPr lang="en-US" altLang="zh-CN" sz="2800" b="0" i="1" smtClean="0">
                            <a:latin typeface="Cambria Math" panose="02040503050406030204" pitchFamily="18" charset="0"/>
                          </a:rPr>
                          <m:t>2</m:t>
                        </m:r>
                      </m:sub>
                    </m:sSub>
                    <m:r>
                      <a:rPr lang="en-US" altLang="zh-CN" sz="2800" b="0" i="1" smtClean="0">
                        <a:latin typeface="Cambria Math" panose="02040503050406030204" pitchFamily="18" charset="0"/>
                      </a:rPr>
                      <m:t>,…,</m:t>
                    </m:r>
                    <m:sSub>
                      <m:sSubPr>
                        <m:ctrlPr>
                          <a:rPr lang="en-US" altLang="zh-CN" sz="2800" b="0" i="1" smtClean="0">
                            <a:latin typeface="Cambria Math"/>
                          </a:rPr>
                        </m:ctrlPr>
                      </m:sSubPr>
                      <m:e>
                        <m:r>
                          <a:rPr lang="en-US" altLang="zh-CN" sz="2800" b="0" i="1" smtClean="0">
                            <a:latin typeface="Cambria Math" panose="02040503050406030204" pitchFamily="18" charset="0"/>
                          </a:rPr>
                          <m:t>𝑁</m:t>
                        </m:r>
                      </m:e>
                      <m:sub>
                        <m:r>
                          <a:rPr lang="en-US" altLang="zh-CN" sz="2800" b="0" i="1" smtClean="0">
                            <a:latin typeface="Cambria Math" panose="02040503050406030204" pitchFamily="18" charset="0"/>
                          </a:rPr>
                          <m:t>𝐿</m:t>
                        </m:r>
                      </m:sub>
                    </m:sSub>
                  </m:oMath>
                </a14:m>
                <a:r>
                  <a:rPr lang="zh-CN" altLang="en-US" sz="2800" smtClean="0"/>
                  <a:t>，则有：</a:t>
                </a:r>
                <a:endParaRPr lang="en-US" altLang="zh-CN" sz="2800" smtClean="0"/>
              </a:p>
              <a:p>
                <a:pPr>
                  <a:lnSpc>
                    <a:spcPct val="150000"/>
                  </a:lnSpc>
                </a:pPr>
                <a14:m>
                  <m:oMathPara xmlns:m="http://schemas.openxmlformats.org/officeDocument/2006/math">
                    <m:oMathParaPr>
                      <m:jc m:val="centerGroup"/>
                    </m:oMathParaPr>
                    <m:oMath xmlns:m="http://schemas.openxmlformats.org/officeDocument/2006/math">
                      <m:sSub>
                        <m:sSubPr>
                          <m:ctrlPr>
                            <a:rPr lang="en-US" altLang="zh-CN" sz="2800" i="1" smtClean="0">
                              <a:latin typeface="Cambria Math"/>
                            </a:rPr>
                          </m:ctrlPr>
                        </m:sSubPr>
                        <m:e>
                          <m:r>
                            <a:rPr lang="en-US" altLang="zh-CN" sz="2800" b="0" i="1" smtClean="0">
                              <a:latin typeface="Cambria Math" panose="02040503050406030204" pitchFamily="18" charset="0"/>
                            </a:rPr>
                            <m:t>𝑁</m:t>
                          </m:r>
                        </m:e>
                        <m:sub>
                          <m:r>
                            <a:rPr lang="en-US" altLang="zh-CN" sz="2800" b="0" i="1" smtClean="0">
                              <a:latin typeface="Cambria Math" panose="02040503050406030204" pitchFamily="18" charset="0"/>
                            </a:rPr>
                            <m:t>1</m:t>
                          </m:r>
                        </m:sub>
                      </m:sSub>
                      <m:r>
                        <a:rPr lang="en-US" altLang="zh-CN" sz="2800" b="0" i="1" smtClean="0">
                          <a:latin typeface="Cambria Math" panose="02040503050406030204" pitchFamily="18" charset="0"/>
                        </a:rPr>
                        <m:t>+</m:t>
                      </m:r>
                      <m:sSub>
                        <m:sSubPr>
                          <m:ctrlPr>
                            <a:rPr lang="en-US" altLang="zh-CN" sz="2800" b="0" i="1" smtClean="0">
                              <a:latin typeface="Cambria Math"/>
                            </a:rPr>
                          </m:ctrlPr>
                        </m:sSubPr>
                        <m:e>
                          <m:r>
                            <a:rPr lang="en-US" altLang="zh-CN" sz="2800" b="0" i="1" smtClean="0">
                              <a:latin typeface="Cambria Math" panose="02040503050406030204" pitchFamily="18" charset="0"/>
                            </a:rPr>
                            <m:t>𝑁</m:t>
                          </m:r>
                        </m:e>
                        <m:sub>
                          <m:r>
                            <a:rPr lang="en-US" altLang="zh-CN" sz="2800" b="0" i="1" smtClean="0">
                              <a:latin typeface="Cambria Math" panose="02040503050406030204" pitchFamily="18" charset="0"/>
                            </a:rPr>
                            <m:t>2</m:t>
                          </m:r>
                        </m:sub>
                      </m:sSub>
                      <m:r>
                        <a:rPr lang="en-US" altLang="zh-CN" sz="2800" b="0" i="1" smtClean="0">
                          <a:latin typeface="Cambria Math" panose="02040503050406030204" pitchFamily="18" charset="0"/>
                        </a:rPr>
                        <m:t>+…+</m:t>
                      </m:r>
                      <m:sSub>
                        <m:sSubPr>
                          <m:ctrlPr>
                            <a:rPr lang="en-US" altLang="zh-CN" sz="2800" b="0" i="1" smtClean="0">
                              <a:latin typeface="Cambria Math"/>
                            </a:rPr>
                          </m:ctrlPr>
                        </m:sSubPr>
                        <m:e>
                          <m:r>
                            <a:rPr lang="en-US" altLang="zh-CN" sz="2800" b="0" i="1" smtClean="0">
                              <a:latin typeface="Cambria Math" panose="02040503050406030204" pitchFamily="18" charset="0"/>
                            </a:rPr>
                            <m:t>𝑁</m:t>
                          </m:r>
                        </m:e>
                        <m:sub>
                          <m:r>
                            <a:rPr lang="en-US" altLang="zh-CN" sz="2800" b="0" i="1" smtClean="0">
                              <a:latin typeface="Cambria Math" panose="02040503050406030204" pitchFamily="18" charset="0"/>
                            </a:rPr>
                            <m:t>𝐿</m:t>
                          </m:r>
                        </m:sub>
                      </m:sSub>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𝑁</m:t>
                      </m:r>
                    </m:oMath>
                  </m:oMathPara>
                </a14:m>
                <a:endParaRPr lang="zh-CN" altLang="en-US" sz="2800"/>
              </a:p>
            </p:txBody>
          </p:sp>
        </mc:Choice>
        <mc:Fallback xmlns="">
          <p:sp>
            <p:nvSpPr>
              <p:cNvPr id="2" name="文本框 1"/>
              <p:cNvSpPr txBox="1">
                <a:spLocks noRot="1" noChangeAspect="1" noMove="1" noResize="1" noEditPoints="1" noAdjustHandles="1" noChangeArrowheads="1" noChangeShapeType="1" noTextEdit="1"/>
              </p:cNvSpPr>
              <p:nvPr/>
            </p:nvSpPr>
            <p:spPr>
              <a:xfrm>
                <a:off x="914400" y="2132856"/>
                <a:ext cx="7402016" cy="3970318"/>
              </a:xfrm>
              <a:prstGeom prst="rect">
                <a:avLst/>
              </a:prstGeom>
              <a:blipFill rotWithShape="0">
                <a:blip r:embed="rId5"/>
                <a:stretch>
                  <a:fillRect l="-1647"/>
                </a:stretch>
              </a:blipFill>
            </p:spPr>
            <p:txBody>
              <a:bodyPr/>
              <a:lstStyle/>
              <a:p>
                <a:r>
                  <a:rPr lang="zh-CN" altLang="en-US">
                    <a:noFill/>
                  </a:rPr>
                  <a:t> </a:t>
                </a:r>
              </a:p>
            </p:txBody>
          </p:sp>
        </mc:Fallback>
      </mc:AlternateContent>
    </p:spTree>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日期占位符 3"/>
          <p:cNvSpPr>
            <a:spLocks noGrp="1"/>
          </p:cNvSpPr>
          <p:nvPr>
            <p:ph type="dt" sz="half" idx="10"/>
          </p:nvPr>
        </p:nvSpPr>
        <p:spPr/>
        <p:txBody>
          <a:bodyPr/>
          <a:lstStyle/>
          <a:p>
            <a:fld id="{B16B8B91-4828-4509-9DF1-5254BC1B5B4A}" type="datetime1">
              <a:rPr lang="zh-CN" altLang="en-US"/>
              <a:pPr/>
              <a:t>2018/3/30</a:t>
            </a:fld>
            <a:endParaRPr lang="en-US" altLang="zh-CN"/>
          </a:p>
        </p:txBody>
      </p:sp>
      <p:sp>
        <p:nvSpPr>
          <p:cNvPr id="41" name="灯片编号占位符 5"/>
          <p:cNvSpPr>
            <a:spLocks noGrp="1"/>
          </p:cNvSpPr>
          <p:nvPr>
            <p:ph type="sldNum" sz="quarter" idx="12"/>
          </p:nvPr>
        </p:nvSpPr>
        <p:spPr/>
        <p:txBody>
          <a:bodyPr/>
          <a:lstStyle/>
          <a:p>
            <a:fld id="{229DB03A-7E58-492B-A058-B2AB9C0FAF9F}" type="slidenum">
              <a:rPr lang="en-US" altLang="zh-CN"/>
              <a:pPr/>
              <a:t>20</a:t>
            </a:fld>
            <a:endParaRPr lang="en-US" altLang="zh-CN"/>
          </a:p>
        </p:txBody>
      </p:sp>
      <p:sp>
        <p:nvSpPr>
          <p:cNvPr id="39941" name="Rectangle 5"/>
          <p:cNvSpPr>
            <a:spLocks noChangeArrowheads="1"/>
          </p:cNvSpPr>
          <p:nvPr/>
        </p:nvSpPr>
        <p:spPr bwMode="auto">
          <a:xfrm>
            <a:off x="4252913" y="3338513"/>
            <a:ext cx="9144000" cy="0"/>
          </a:xfrm>
          <a:prstGeom prst="rect">
            <a:avLst/>
          </a:prstGeom>
          <a:noFill/>
          <a:ln w="9525">
            <a:noFill/>
            <a:miter lim="800000"/>
            <a:headEnd/>
            <a:tailEnd/>
          </a:ln>
          <a:effectLst/>
        </p:spPr>
        <p:txBody>
          <a:bodyPr>
            <a:spAutoFit/>
          </a:bodyPr>
          <a:lstStyle/>
          <a:p>
            <a:endParaRPr lang="zh-CN" altLang="en-US"/>
          </a:p>
        </p:txBody>
      </p:sp>
      <p:sp>
        <p:nvSpPr>
          <p:cNvPr id="39943" name="Rectangle 7"/>
          <p:cNvSpPr>
            <a:spLocks noChangeArrowheads="1"/>
          </p:cNvSpPr>
          <p:nvPr/>
        </p:nvSpPr>
        <p:spPr bwMode="auto">
          <a:xfrm>
            <a:off x="4324350" y="3314700"/>
            <a:ext cx="9144000" cy="0"/>
          </a:xfrm>
          <a:prstGeom prst="rect">
            <a:avLst/>
          </a:prstGeom>
          <a:noFill/>
          <a:ln w="9525">
            <a:noFill/>
            <a:miter lim="800000"/>
            <a:headEnd/>
            <a:tailEnd/>
          </a:ln>
          <a:effectLst/>
        </p:spPr>
        <p:txBody>
          <a:bodyPr>
            <a:spAutoFit/>
          </a:bodyPr>
          <a:lstStyle/>
          <a:p>
            <a:endParaRPr lang="zh-CN" altLang="en-US"/>
          </a:p>
        </p:txBody>
      </p:sp>
      <p:sp>
        <p:nvSpPr>
          <p:cNvPr id="39945" name="Rectangle 9"/>
          <p:cNvSpPr>
            <a:spLocks noChangeArrowheads="1"/>
          </p:cNvSpPr>
          <p:nvPr/>
        </p:nvSpPr>
        <p:spPr bwMode="auto">
          <a:xfrm>
            <a:off x="3738563" y="32337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9944" name="Object 8"/>
          <p:cNvGraphicFramePr>
            <a:graphicFrameLocks noChangeAspect="1"/>
          </p:cNvGraphicFramePr>
          <p:nvPr>
            <p:extLst>
              <p:ext uri="{D42A27DB-BD31-4B8C-83A1-F6EECF244321}">
                <p14:modId xmlns:p14="http://schemas.microsoft.com/office/powerpoint/2010/main" val="2872486798"/>
              </p:ext>
            </p:extLst>
          </p:nvPr>
        </p:nvGraphicFramePr>
        <p:xfrm>
          <a:off x="815971" y="1772816"/>
          <a:ext cx="3744912" cy="876300"/>
        </p:xfrm>
        <a:graphic>
          <a:graphicData uri="http://schemas.openxmlformats.org/presentationml/2006/ole">
            <mc:AlternateContent xmlns:mc="http://schemas.openxmlformats.org/markup-compatibility/2006">
              <mc:Choice xmlns:v="urn:schemas-microsoft-com:vml" Requires="v">
                <p:oleObj spid="_x0000_s40483" r:id="rId3" imgW="1663700" imgH="393700" progId="">
                  <p:embed/>
                </p:oleObj>
              </mc:Choice>
              <mc:Fallback>
                <p:oleObj r:id="rId3" imgW="1663700" imgH="393700" progId="">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971" y="1772816"/>
                        <a:ext cx="3744912" cy="876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47" name="Rectangle 11"/>
          <p:cNvSpPr>
            <a:spLocks noChangeArrowheads="1"/>
          </p:cNvSpPr>
          <p:nvPr/>
        </p:nvSpPr>
        <p:spPr bwMode="auto">
          <a:xfrm>
            <a:off x="3905250"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9946" name="Object 10"/>
          <p:cNvGraphicFramePr>
            <a:graphicFrameLocks noChangeAspect="1"/>
          </p:cNvGraphicFramePr>
          <p:nvPr>
            <p:extLst>
              <p:ext uri="{D42A27DB-BD31-4B8C-83A1-F6EECF244321}">
                <p14:modId xmlns:p14="http://schemas.microsoft.com/office/powerpoint/2010/main" val="3796356048"/>
              </p:ext>
            </p:extLst>
          </p:nvPr>
        </p:nvGraphicFramePr>
        <p:xfrm>
          <a:off x="776255" y="2580839"/>
          <a:ext cx="2952750" cy="947737"/>
        </p:xfrm>
        <a:graphic>
          <a:graphicData uri="http://schemas.openxmlformats.org/presentationml/2006/ole">
            <mc:AlternateContent xmlns:mc="http://schemas.openxmlformats.org/markup-compatibility/2006">
              <mc:Choice xmlns:v="urn:schemas-microsoft-com:vml" Requires="v">
                <p:oleObj spid="_x0000_s40484" name="Equation" r:id="rId5" imgW="1333500" imgH="431800" progId="">
                  <p:embed/>
                </p:oleObj>
              </mc:Choice>
              <mc:Fallback>
                <p:oleObj name="Equation" r:id="rId5" imgW="1333500" imgH="431800" progId="">
                  <p:embed/>
                  <p:pic>
                    <p:nvPicPr>
                      <p:cNvPr id="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6255" y="2580839"/>
                        <a:ext cx="2952750" cy="947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49" name="Rectangle 13"/>
          <p:cNvSpPr>
            <a:spLocks noChangeArrowheads="1"/>
          </p:cNvSpPr>
          <p:nvPr/>
        </p:nvSpPr>
        <p:spPr bwMode="auto">
          <a:xfrm>
            <a:off x="3719513" y="3233738"/>
            <a:ext cx="9144000" cy="0"/>
          </a:xfrm>
          <a:prstGeom prst="rect">
            <a:avLst/>
          </a:prstGeom>
          <a:noFill/>
          <a:ln w="9525">
            <a:noFill/>
            <a:miter lim="800000"/>
            <a:headEnd/>
            <a:tailEnd/>
          </a:ln>
          <a:effectLst/>
        </p:spPr>
        <p:txBody>
          <a:bodyPr>
            <a:spAutoFit/>
          </a:bodyPr>
          <a:lstStyle/>
          <a:p>
            <a:endParaRPr lang="zh-CN" altLang="en-US"/>
          </a:p>
        </p:txBody>
      </p:sp>
      <p:sp>
        <p:nvSpPr>
          <p:cNvPr id="39951" name="Rectangle 15"/>
          <p:cNvSpPr>
            <a:spLocks noChangeArrowheads="1"/>
          </p:cNvSpPr>
          <p:nvPr/>
        </p:nvSpPr>
        <p:spPr bwMode="auto">
          <a:xfrm>
            <a:off x="3848100" y="3214688"/>
            <a:ext cx="9144000" cy="0"/>
          </a:xfrm>
          <a:prstGeom prst="rect">
            <a:avLst/>
          </a:prstGeom>
          <a:noFill/>
          <a:ln w="9525">
            <a:noFill/>
            <a:miter lim="800000"/>
            <a:headEnd/>
            <a:tailEnd/>
          </a:ln>
          <a:effectLst/>
        </p:spPr>
        <p:txBody>
          <a:bodyPr>
            <a:spAutoFit/>
          </a:bodyPr>
          <a:lstStyle/>
          <a:p>
            <a:endParaRPr lang="zh-CN" altLang="en-US"/>
          </a:p>
        </p:txBody>
      </p:sp>
      <p:sp>
        <p:nvSpPr>
          <p:cNvPr id="39953" name="Rectangle 17"/>
          <p:cNvSpPr>
            <a:spLocks noChangeArrowheads="1"/>
          </p:cNvSpPr>
          <p:nvPr/>
        </p:nvSpPr>
        <p:spPr bwMode="auto">
          <a:xfrm>
            <a:off x="3729038" y="3233738"/>
            <a:ext cx="9144000" cy="0"/>
          </a:xfrm>
          <a:prstGeom prst="rect">
            <a:avLst/>
          </a:prstGeom>
          <a:noFill/>
          <a:ln w="9525">
            <a:noFill/>
            <a:miter lim="800000"/>
            <a:headEnd/>
            <a:tailEnd/>
          </a:ln>
          <a:effectLst/>
        </p:spPr>
        <p:txBody>
          <a:bodyPr>
            <a:spAutoFit/>
          </a:bodyPr>
          <a:lstStyle/>
          <a:p>
            <a:endParaRPr lang="zh-CN" altLang="en-US"/>
          </a:p>
        </p:txBody>
      </p:sp>
      <p:sp>
        <p:nvSpPr>
          <p:cNvPr id="39955" name="Rectangle 19"/>
          <p:cNvSpPr>
            <a:spLocks noChangeArrowheads="1"/>
          </p:cNvSpPr>
          <p:nvPr/>
        </p:nvSpPr>
        <p:spPr bwMode="auto">
          <a:xfrm>
            <a:off x="3824288" y="3214688"/>
            <a:ext cx="9144000" cy="0"/>
          </a:xfrm>
          <a:prstGeom prst="rect">
            <a:avLst/>
          </a:prstGeom>
          <a:noFill/>
          <a:ln w="9525">
            <a:noFill/>
            <a:miter lim="800000"/>
            <a:headEnd/>
            <a:tailEnd/>
          </a:ln>
          <a:effectLst/>
        </p:spPr>
        <p:txBody>
          <a:bodyPr>
            <a:spAutoFit/>
          </a:bodyPr>
          <a:lstStyle/>
          <a:p>
            <a:endParaRPr lang="zh-CN" altLang="en-US"/>
          </a:p>
        </p:txBody>
      </p:sp>
      <p:sp>
        <p:nvSpPr>
          <p:cNvPr id="39957" name="Rectangle 21"/>
          <p:cNvSpPr>
            <a:spLocks noChangeArrowheads="1"/>
          </p:cNvSpPr>
          <p:nvPr/>
        </p:nvSpPr>
        <p:spPr bwMode="auto">
          <a:xfrm>
            <a:off x="3719513" y="3233738"/>
            <a:ext cx="9144000" cy="0"/>
          </a:xfrm>
          <a:prstGeom prst="rect">
            <a:avLst/>
          </a:prstGeom>
          <a:noFill/>
          <a:ln w="9525">
            <a:noFill/>
            <a:miter lim="800000"/>
            <a:headEnd/>
            <a:tailEnd/>
          </a:ln>
          <a:effectLst/>
        </p:spPr>
        <p:txBody>
          <a:bodyPr>
            <a:spAutoFit/>
          </a:bodyPr>
          <a:lstStyle/>
          <a:p>
            <a:endParaRPr lang="zh-CN" altLang="en-US"/>
          </a:p>
        </p:txBody>
      </p:sp>
      <p:sp>
        <p:nvSpPr>
          <p:cNvPr id="39959" name="Rectangle 23"/>
          <p:cNvSpPr>
            <a:spLocks noChangeArrowheads="1"/>
          </p:cNvSpPr>
          <p:nvPr/>
        </p:nvSpPr>
        <p:spPr bwMode="auto">
          <a:xfrm>
            <a:off x="3776663" y="3214688"/>
            <a:ext cx="9144000" cy="0"/>
          </a:xfrm>
          <a:prstGeom prst="rect">
            <a:avLst/>
          </a:prstGeom>
          <a:noFill/>
          <a:ln w="9525">
            <a:noFill/>
            <a:miter lim="800000"/>
            <a:headEnd/>
            <a:tailEnd/>
          </a:ln>
          <a:effectLst/>
        </p:spPr>
        <p:txBody>
          <a:bodyPr>
            <a:spAutoFit/>
          </a:bodyPr>
          <a:lstStyle/>
          <a:p>
            <a:endParaRPr lang="zh-CN" altLang="en-US"/>
          </a:p>
        </p:txBody>
      </p:sp>
      <p:sp>
        <p:nvSpPr>
          <p:cNvPr id="39961" name="Rectangle 25"/>
          <p:cNvSpPr>
            <a:spLocks noChangeArrowheads="1"/>
          </p:cNvSpPr>
          <p:nvPr/>
        </p:nvSpPr>
        <p:spPr bwMode="auto">
          <a:xfrm>
            <a:off x="3957638" y="32004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9960" name="Object 24"/>
          <p:cNvGraphicFramePr>
            <a:graphicFrameLocks noChangeAspect="1"/>
          </p:cNvGraphicFramePr>
          <p:nvPr>
            <p:extLst>
              <p:ext uri="{D42A27DB-BD31-4B8C-83A1-F6EECF244321}">
                <p14:modId xmlns:p14="http://schemas.microsoft.com/office/powerpoint/2010/main" val="3320268359"/>
              </p:ext>
            </p:extLst>
          </p:nvPr>
        </p:nvGraphicFramePr>
        <p:xfrm>
          <a:off x="847693" y="3509533"/>
          <a:ext cx="3168650" cy="1181100"/>
        </p:xfrm>
        <a:graphic>
          <a:graphicData uri="http://schemas.openxmlformats.org/presentationml/2006/ole">
            <mc:AlternateContent xmlns:mc="http://schemas.openxmlformats.org/markup-compatibility/2006">
              <mc:Choice xmlns:v="urn:schemas-microsoft-com:vml" Requires="v">
                <p:oleObj spid="_x0000_s40485" name="Equation" r:id="rId7" imgW="1231900" imgH="457200" progId="">
                  <p:embed/>
                </p:oleObj>
              </mc:Choice>
              <mc:Fallback>
                <p:oleObj name="Equation" r:id="rId7" imgW="1231900" imgH="457200" progId="">
                  <p:embed/>
                  <p:pic>
                    <p:nvPicPr>
                      <p:cNvPr id="0" name="Picture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7693" y="3509533"/>
                        <a:ext cx="3168650" cy="1181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63" name="Rectangle 27"/>
          <p:cNvSpPr>
            <a:spLocks noChangeArrowheads="1"/>
          </p:cNvSpPr>
          <p:nvPr/>
        </p:nvSpPr>
        <p:spPr bwMode="auto">
          <a:xfrm>
            <a:off x="3486150" y="32004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9962" name="Object 26"/>
          <p:cNvGraphicFramePr>
            <a:graphicFrameLocks noChangeAspect="1"/>
          </p:cNvGraphicFramePr>
          <p:nvPr>
            <p:extLst>
              <p:ext uri="{D42A27DB-BD31-4B8C-83A1-F6EECF244321}">
                <p14:modId xmlns:p14="http://schemas.microsoft.com/office/powerpoint/2010/main" val="3988047897"/>
              </p:ext>
            </p:extLst>
          </p:nvPr>
        </p:nvGraphicFramePr>
        <p:xfrm>
          <a:off x="4088805" y="3552336"/>
          <a:ext cx="5040312" cy="1060450"/>
        </p:xfrm>
        <a:graphic>
          <a:graphicData uri="http://schemas.openxmlformats.org/presentationml/2006/ole">
            <mc:AlternateContent xmlns:mc="http://schemas.openxmlformats.org/markup-compatibility/2006">
              <mc:Choice xmlns:v="urn:schemas-microsoft-com:vml" Requires="v">
                <p:oleObj spid="_x0000_s40486" r:id="rId9" imgW="2171700" imgH="457200" progId="">
                  <p:embed/>
                </p:oleObj>
              </mc:Choice>
              <mc:Fallback>
                <p:oleObj r:id="rId9" imgW="2171700" imgH="457200" progId="">
                  <p:embed/>
                  <p:pic>
                    <p:nvPicPr>
                      <p:cNvPr id="0" name="Picture 2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88805" y="3552336"/>
                        <a:ext cx="5040312" cy="1060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65" name="Rectangle 29"/>
          <p:cNvSpPr>
            <a:spLocks noChangeArrowheads="1"/>
          </p:cNvSpPr>
          <p:nvPr/>
        </p:nvSpPr>
        <p:spPr bwMode="auto">
          <a:xfrm>
            <a:off x="4291013" y="33194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9964" name="Object 28"/>
          <p:cNvGraphicFramePr>
            <a:graphicFrameLocks noChangeAspect="1"/>
          </p:cNvGraphicFramePr>
          <p:nvPr>
            <p:extLst>
              <p:ext uri="{D42A27DB-BD31-4B8C-83A1-F6EECF244321}">
                <p14:modId xmlns:p14="http://schemas.microsoft.com/office/powerpoint/2010/main" val="3967052029"/>
              </p:ext>
            </p:extLst>
          </p:nvPr>
        </p:nvGraphicFramePr>
        <p:xfrm>
          <a:off x="3062288" y="4929499"/>
          <a:ext cx="762000" cy="296863"/>
        </p:xfrm>
        <a:graphic>
          <a:graphicData uri="http://schemas.openxmlformats.org/presentationml/2006/ole">
            <mc:AlternateContent xmlns:mc="http://schemas.openxmlformats.org/markup-compatibility/2006">
              <mc:Choice xmlns:v="urn:schemas-microsoft-com:vml" Requires="v">
                <p:oleObj spid="_x0000_s40487" r:id="rId11" imgW="558558" imgH="215806" progId="">
                  <p:embed/>
                </p:oleObj>
              </mc:Choice>
              <mc:Fallback>
                <p:oleObj r:id="rId11" imgW="558558" imgH="215806" progId="">
                  <p:embed/>
                  <p:pic>
                    <p:nvPicPr>
                      <p:cNvPr id="0" name="Picture 2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62288" y="4929499"/>
                        <a:ext cx="762000" cy="296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67" name="Rectangle 31"/>
          <p:cNvSpPr>
            <a:spLocks noChangeArrowheads="1"/>
          </p:cNvSpPr>
          <p:nvPr/>
        </p:nvSpPr>
        <p:spPr bwMode="auto">
          <a:xfrm>
            <a:off x="4300538" y="33147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9966" name="Object 30"/>
          <p:cNvGraphicFramePr>
            <a:graphicFrameLocks noChangeAspect="1"/>
          </p:cNvGraphicFramePr>
          <p:nvPr>
            <p:extLst>
              <p:ext uri="{D42A27DB-BD31-4B8C-83A1-F6EECF244321}">
                <p14:modId xmlns:p14="http://schemas.microsoft.com/office/powerpoint/2010/main" val="454347029"/>
              </p:ext>
            </p:extLst>
          </p:nvPr>
        </p:nvGraphicFramePr>
        <p:xfrm>
          <a:off x="2976556" y="5539099"/>
          <a:ext cx="914400" cy="384175"/>
        </p:xfrm>
        <a:graphic>
          <a:graphicData uri="http://schemas.openxmlformats.org/presentationml/2006/ole">
            <mc:AlternateContent xmlns:mc="http://schemas.openxmlformats.org/markup-compatibility/2006">
              <mc:Choice xmlns:v="urn:schemas-microsoft-com:vml" Requires="v">
                <p:oleObj spid="_x0000_s40488" r:id="rId13" imgW="545863" imgH="228501" progId="">
                  <p:embed/>
                </p:oleObj>
              </mc:Choice>
              <mc:Fallback>
                <p:oleObj r:id="rId13" imgW="545863" imgH="228501" progId="">
                  <p:embed/>
                  <p:pic>
                    <p:nvPicPr>
                      <p:cNvPr id="0" name="Picture 3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976556" y="5539099"/>
                        <a:ext cx="914400" cy="38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69" name="Rectangle 33"/>
          <p:cNvSpPr>
            <a:spLocks noChangeArrowheads="1"/>
          </p:cNvSpPr>
          <p:nvPr/>
        </p:nvSpPr>
        <p:spPr bwMode="auto">
          <a:xfrm>
            <a:off x="4324350" y="33194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9968" name="Object 32"/>
          <p:cNvGraphicFramePr>
            <a:graphicFrameLocks noChangeAspect="1"/>
          </p:cNvGraphicFramePr>
          <p:nvPr>
            <p:extLst>
              <p:ext uri="{D42A27DB-BD31-4B8C-83A1-F6EECF244321}">
                <p14:modId xmlns:p14="http://schemas.microsoft.com/office/powerpoint/2010/main" val="3821452726"/>
              </p:ext>
            </p:extLst>
          </p:nvPr>
        </p:nvGraphicFramePr>
        <p:xfrm>
          <a:off x="3062288" y="6143949"/>
          <a:ext cx="762000" cy="336550"/>
        </p:xfrm>
        <a:graphic>
          <a:graphicData uri="http://schemas.openxmlformats.org/presentationml/2006/ole">
            <mc:AlternateContent xmlns:mc="http://schemas.openxmlformats.org/markup-compatibility/2006">
              <mc:Choice xmlns:v="urn:schemas-microsoft-com:vml" Requires="v">
                <p:oleObj spid="_x0000_s40489" r:id="rId15" imgW="494870" imgH="215713" progId="">
                  <p:embed/>
                </p:oleObj>
              </mc:Choice>
              <mc:Fallback>
                <p:oleObj r:id="rId15" imgW="494870" imgH="215713" progId="">
                  <p:embed/>
                  <p:pic>
                    <p:nvPicPr>
                      <p:cNvPr id="0" name="Picture 3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62288" y="6143949"/>
                        <a:ext cx="762000" cy="336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71" name="Rectangle 35"/>
          <p:cNvSpPr>
            <a:spLocks noChangeArrowheads="1"/>
          </p:cNvSpPr>
          <p:nvPr/>
        </p:nvSpPr>
        <p:spPr bwMode="auto">
          <a:xfrm>
            <a:off x="4119563" y="33147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9970" name="Object 34"/>
          <p:cNvGraphicFramePr>
            <a:graphicFrameLocks noChangeAspect="1"/>
          </p:cNvGraphicFramePr>
          <p:nvPr>
            <p:extLst>
              <p:ext uri="{D42A27DB-BD31-4B8C-83A1-F6EECF244321}">
                <p14:modId xmlns:p14="http://schemas.microsoft.com/office/powerpoint/2010/main" val="3467805688"/>
              </p:ext>
            </p:extLst>
          </p:nvPr>
        </p:nvGraphicFramePr>
        <p:xfrm>
          <a:off x="4419610" y="4929499"/>
          <a:ext cx="1143000" cy="288925"/>
        </p:xfrm>
        <a:graphic>
          <a:graphicData uri="http://schemas.openxmlformats.org/presentationml/2006/ole">
            <mc:AlternateContent xmlns:mc="http://schemas.openxmlformats.org/markup-compatibility/2006">
              <mc:Choice xmlns:v="urn:schemas-microsoft-com:vml" Requires="v">
                <p:oleObj spid="_x0000_s40490" r:id="rId17" imgW="901309" imgH="228501" progId="">
                  <p:embed/>
                </p:oleObj>
              </mc:Choice>
              <mc:Fallback>
                <p:oleObj r:id="rId17" imgW="901309" imgH="228501" progId="">
                  <p:embed/>
                  <p:pic>
                    <p:nvPicPr>
                      <p:cNvPr id="0" name="Picture 3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19610" y="4929499"/>
                        <a:ext cx="1143000" cy="288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73" name="Rectangle 37"/>
          <p:cNvSpPr>
            <a:spLocks noChangeArrowheads="1"/>
          </p:cNvSpPr>
          <p:nvPr/>
        </p:nvSpPr>
        <p:spPr bwMode="auto">
          <a:xfrm>
            <a:off x="4119563" y="33099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9972" name="Object 36"/>
          <p:cNvGraphicFramePr>
            <a:graphicFrameLocks noChangeAspect="1"/>
          </p:cNvGraphicFramePr>
          <p:nvPr>
            <p:extLst>
              <p:ext uri="{D42A27DB-BD31-4B8C-83A1-F6EECF244321}">
                <p14:modId xmlns:p14="http://schemas.microsoft.com/office/powerpoint/2010/main" val="787782903"/>
              </p:ext>
            </p:extLst>
          </p:nvPr>
        </p:nvGraphicFramePr>
        <p:xfrm>
          <a:off x="4419610" y="5572441"/>
          <a:ext cx="1066800" cy="280988"/>
        </p:xfrm>
        <a:graphic>
          <a:graphicData uri="http://schemas.openxmlformats.org/presentationml/2006/ole">
            <mc:AlternateContent xmlns:mc="http://schemas.openxmlformats.org/markup-compatibility/2006">
              <mc:Choice xmlns:v="urn:schemas-microsoft-com:vml" Requires="v">
                <p:oleObj spid="_x0000_s40491" r:id="rId19" imgW="901309" imgH="241195" progId="">
                  <p:embed/>
                </p:oleObj>
              </mc:Choice>
              <mc:Fallback>
                <p:oleObj r:id="rId19" imgW="901309" imgH="241195" progId="">
                  <p:embed/>
                  <p:pic>
                    <p:nvPicPr>
                      <p:cNvPr id="0" name="Picture 3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419610" y="5572441"/>
                        <a:ext cx="1066800"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75" name="Rectangle 39"/>
          <p:cNvSpPr>
            <a:spLocks noChangeArrowheads="1"/>
          </p:cNvSpPr>
          <p:nvPr/>
        </p:nvSpPr>
        <p:spPr bwMode="auto">
          <a:xfrm>
            <a:off x="4167188" y="33147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39974" name="Object 38"/>
          <p:cNvGraphicFramePr>
            <a:graphicFrameLocks noChangeAspect="1"/>
          </p:cNvGraphicFramePr>
          <p:nvPr>
            <p:extLst>
              <p:ext uri="{D42A27DB-BD31-4B8C-83A1-F6EECF244321}">
                <p14:modId xmlns:p14="http://schemas.microsoft.com/office/powerpoint/2010/main" val="3802494478"/>
              </p:ext>
            </p:extLst>
          </p:nvPr>
        </p:nvGraphicFramePr>
        <p:xfrm>
          <a:off x="4419610" y="6158237"/>
          <a:ext cx="1143000" cy="322262"/>
        </p:xfrm>
        <a:graphic>
          <a:graphicData uri="http://schemas.openxmlformats.org/presentationml/2006/ole">
            <mc:AlternateContent xmlns:mc="http://schemas.openxmlformats.org/markup-compatibility/2006">
              <mc:Choice xmlns:v="urn:schemas-microsoft-com:vml" Requires="v">
                <p:oleObj spid="_x0000_s40492" r:id="rId21" imgW="812447" imgH="228501" progId="">
                  <p:embed/>
                </p:oleObj>
              </mc:Choice>
              <mc:Fallback>
                <p:oleObj r:id="rId21" imgW="812447" imgH="228501" progId="">
                  <p:embed/>
                  <p:pic>
                    <p:nvPicPr>
                      <p:cNvPr id="0" name="Picture 38"/>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419610" y="6158237"/>
                        <a:ext cx="1143000" cy="322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文本框 1"/>
          <p:cNvSpPr txBox="1"/>
          <p:nvPr/>
        </p:nvSpPr>
        <p:spPr>
          <a:xfrm>
            <a:off x="815971" y="4833818"/>
            <a:ext cx="2862263" cy="461665"/>
          </a:xfrm>
          <a:prstGeom prst="rect">
            <a:avLst/>
          </a:prstGeom>
          <a:noFill/>
        </p:spPr>
        <p:txBody>
          <a:bodyPr wrap="square" rtlCol="0">
            <a:spAutoFit/>
          </a:bodyPr>
          <a:lstStyle/>
          <a:p>
            <a:r>
              <a:rPr lang="zh-CN" altLang="en-US" smtClean="0"/>
              <a:t>同理，求得：</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日期占位符 3"/>
          <p:cNvSpPr>
            <a:spLocks noGrp="1"/>
          </p:cNvSpPr>
          <p:nvPr>
            <p:ph type="dt" sz="half" idx="10"/>
          </p:nvPr>
        </p:nvSpPr>
        <p:spPr/>
        <p:txBody>
          <a:bodyPr/>
          <a:lstStyle/>
          <a:p>
            <a:fld id="{CEF46F64-D292-4C41-8F97-B4D613D866D2}" type="datetime1">
              <a:rPr lang="zh-CN" altLang="en-US"/>
              <a:pPr/>
              <a:t>2018/3/30</a:t>
            </a:fld>
            <a:endParaRPr lang="en-US" altLang="zh-CN"/>
          </a:p>
        </p:txBody>
      </p:sp>
      <p:sp>
        <p:nvSpPr>
          <p:cNvPr id="21" name="灯片编号占位符 5"/>
          <p:cNvSpPr>
            <a:spLocks noGrp="1"/>
          </p:cNvSpPr>
          <p:nvPr>
            <p:ph type="sldNum" sz="quarter" idx="12"/>
          </p:nvPr>
        </p:nvSpPr>
        <p:spPr/>
        <p:txBody>
          <a:bodyPr/>
          <a:lstStyle/>
          <a:p>
            <a:fld id="{D5C6C624-F7B1-4F20-92C6-B73FB1932389}" type="slidenum">
              <a:rPr lang="en-US" altLang="zh-CN"/>
              <a:pPr/>
              <a:t>21</a:t>
            </a:fld>
            <a:endParaRPr lang="en-US" altLang="zh-CN"/>
          </a:p>
        </p:txBody>
      </p:sp>
      <p:sp>
        <p:nvSpPr>
          <p:cNvPr id="40965" name="Rectangle 5"/>
          <p:cNvSpPr>
            <a:spLocks noChangeArrowheads="1"/>
          </p:cNvSpPr>
          <p:nvPr/>
        </p:nvSpPr>
        <p:spPr bwMode="auto">
          <a:xfrm>
            <a:off x="5538788" y="32527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40964" name="Object 4"/>
          <p:cNvGraphicFramePr>
            <a:graphicFrameLocks noChangeAspect="1"/>
          </p:cNvGraphicFramePr>
          <p:nvPr>
            <p:extLst>
              <p:ext uri="{D42A27DB-BD31-4B8C-83A1-F6EECF244321}">
                <p14:modId xmlns:p14="http://schemas.microsoft.com/office/powerpoint/2010/main" val="1856803320"/>
              </p:ext>
            </p:extLst>
          </p:nvPr>
        </p:nvGraphicFramePr>
        <p:xfrm>
          <a:off x="1298575" y="1797051"/>
          <a:ext cx="2963863" cy="1531937"/>
        </p:xfrm>
        <a:graphic>
          <a:graphicData uri="http://schemas.openxmlformats.org/presentationml/2006/ole">
            <mc:AlternateContent xmlns:mc="http://schemas.openxmlformats.org/markup-compatibility/2006">
              <mc:Choice xmlns:v="urn:schemas-microsoft-com:vml" Requires="v">
                <p:oleObj spid="_x0000_s41270" r:id="rId3" imgW="825500" imgH="431800" progId="Equation.3">
                  <p:embed/>
                </p:oleObj>
              </mc:Choice>
              <mc:Fallback>
                <p:oleObj r:id="rId3" imgW="825500" imgH="43180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8575" y="1797051"/>
                        <a:ext cx="2963863" cy="1531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967" name="Rectangle 7"/>
          <p:cNvSpPr>
            <a:spLocks noChangeArrowheads="1"/>
          </p:cNvSpPr>
          <p:nvPr/>
        </p:nvSpPr>
        <p:spPr bwMode="auto">
          <a:xfrm>
            <a:off x="3109913" y="3338513"/>
            <a:ext cx="9144000" cy="0"/>
          </a:xfrm>
          <a:prstGeom prst="rect">
            <a:avLst/>
          </a:prstGeom>
          <a:noFill/>
          <a:ln w="9525">
            <a:noFill/>
            <a:miter lim="800000"/>
            <a:headEnd/>
            <a:tailEnd/>
          </a:ln>
          <a:effectLst/>
        </p:spPr>
        <p:txBody>
          <a:bodyPr>
            <a:spAutoFit/>
          </a:bodyPr>
          <a:lstStyle/>
          <a:p>
            <a:endParaRPr lang="zh-CN" altLang="en-US"/>
          </a:p>
        </p:txBody>
      </p:sp>
      <p:sp>
        <p:nvSpPr>
          <p:cNvPr id="40969" name="Rectangle 9"/>
          <p:cNvSpPr>
            <a:spLocks noChangeArrowheads="1"/>
          </p:cNvSpPr>
          <p:nvPr/>
        </p:nvSpPr>
        <p:spPr bwMode="auto">
          <a:xfrm>
            <a:off x="4262438" y="3338513"/>
            <a:ext cx="9144000" cy="0"/>
          </a:xfrm>
          <a:prstGeom prst="rect">
            <a:avLst/>
          </a:prstGeom>
          <a:noFill/>
          <a:ln w="9525">
            <a:noFill/>
            <a:miter lim="800000"/>
            <a:headEnd/>
            <a:tailEnd/>
          </a:ln>
          <a:effectLst/>
        </p:spPr>
        <p:txBody>
          <a:bodyPr>
            <a:spAutoFit/>
          </a:bodyPr>
          <a:lstStyle/>
          <a:p>
            <a:endParaRPr lang="zh-CN" altLang="en-US"/>
          </a:p>
        </p:txBody>
      </p:sp>
      <p:sp>
        <p:nvSpPr>
          <p:cNvPr id="40971" name="Rectangle 11"/>
          <p:cNvSpPr>
            <a:spLocks noChangeArrowheads="1"/>
          </p:cNvSpPr>
          <p:nvPr/>
        </p:nvSpPr>
        <p:spPr bwMode="auto">
          <a:xfrm>
            <a:off x="2990850" y="32051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40970" name="Object 10"/>
          <p:cNvGraphicFramePr>
            <a:graphicFrameLocks noChangeAspect="1"/>
          </p:cNvGraphicFramePr>
          <p:nvPr>
            <p:extLst>
              <p:ext uri="{D42A27DB-BD31-4B8C-83A1-F6EECF244321}">
                <p14:modId xmlns:p14="http://schemas.microsoft.com/office/powerpoint/2010/main" val="578368913"/>
              </p:ext>
            </p:extLst>
          </p:nvPr>
        </p:nvGraphicFramePr>
        <p:xfrm>
          <a:off x="1298575" y="4225926"/>
          <a:ext cx="7127875" cy="1009650"/>
        </p:xfrm>
        <a:graphic>
          <a:graphicData uri="http://schemas.openxmlformats.org/presentationml/2006/ole">
            <mc:AlternateContent xmlns:mc="http://schemas.openxmlformats.org/markup-compatibility/2006">
              <mc:Choice xmlns:v="urn:schemas-microsoft-com:vml" Requires="v">
                <p:oleObj spid="_x0000_s41271" r:id="rId5" imgW="3162300" imgH="444500" progId="">
                  <p:embed/>
                </p:oleObj>
              </mc:Choice>
              <mc:Fallback>
                <p:oleObj r:id="rId5" imgW="3162300" imgH="444500" progId="">
                  <p:embed/>
                  <p:pic>
                    <p:nvPicPr>
                      <p:cNvPr id="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8575" y="4225926"/>
                        <a:ext cx="7127875" cy="1009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973" name="Rectangle 13"/>
          <p:cNvSpPr>
            <a:spLocks noChangeArrowheads="1"/>
          </p:cNvSpPr>
          <p:nvPr/>
        </p:nvSpPr>
        <p:spPr bwMode="auto">
          <a:xfrm>
            <a:off x="4014788" y="32527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40972" name="Object 12"/>
          <p:cNvGraphicFramePr>
            <a:graphicFrameLocks noChangeAspect="1"/>
          </p:cNvGraphicFramePr>
          <p:nvPr>
            <p:extLst>
              <p:ext uri="{D42A27DB-BD31-4B8C-83A1-F6EECF244321}">
                <p14:modId xmlns:p14="http://schemas.microsoft.com/office/powerpoint/2010/main" val="2967404303"/>
              </p:ext>
            </p:extLst>
          </p:nvPr>
        </p:nvGraphicFramePr>
        <p:xfrm>
          <a:off x="2260600" y="5189538"/>
          <a:ext cx="1676400" cy="530225"/>
        </p:xfrm>
        <a:graphic>
          <a:graphicData uri="http://schemas.openxmlformats.org/presentationml/2006/ole">
            <mc:AlternateContent xmlns:mc="http://schemas.openxmlformats.org/markup-compatibility/2006">
              <mc:Choice xmlns:v="urn:schemas-microsoft-com:vml" Requires="v">
                <p:oleObj spid="_x0000_s41272" r:id="rId7" imgW="1117115" imgH="355446" progId="">
                  <p:embed/>
                </p:oleObj>
              </mc:Choice>
              <mc:Fallback>
                <p:oleObj r:id="rId7" imgW="1117115" imgH="355446" progId="">
                  <p:embed/>
                  <p:pic>
                    <p:nvPicPr>
                      <p:cNvPr id="0"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60600" y="5189538"/>
                        <a:ext cx="1676400" cy="530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975" name="Rectangle 15"/>
          <p:cNvSpPr>
            <a:spLocks noChangeArrowheads="1"/>
          </p:cNvSpPr>
          <p:nvPr/>
        </p:nvSpPr>
        <p:spPr bwMode="auto">
          <a:xfrm>
            <a:off x="4400550" y="32766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40974" name="Object 14"/>
          <p:cNvGraphicFramePr>
            <a:graphicFrameLocks noChangeAspect="1"/>
          </p:cNvGraphicFramePr>
          <p:nvPr>
            <p:extLst>
              <p:ext uri="{D42A27DB-BD31-4B8C-83A1-F6EECF244321}">
                <p14:modId xmlns:p14="http://schemas.microsoft.com/office/powerpoint/2010/main" val="3846340744"/>
              </p:ext>
            </p:extLst>
          </p:nvPr>
        </p:nvGraphicFramePr>
        <p:xfrm>
          <a:off x="1651000" y="5189538"/>
          <a:ext cx="609600" cy="541338"/>
        </p:xfrm>
        <a:graphic>
          <a:graphicData uri="http://schemas.openxmlformats.org/presentationml/2006/ole">
            <mc:AlternateContent xmlns:mc="http://schemas.openxmlformats.org/markup-compatibility/2006">
              <mc:Choice xmlns:v="urn:schemas-microsoft-com:vml" Requires="v">
                <p:oleObj spid="_x0000_s41273" r:id="rId9" imgW="342751" imgH="304668" progId="">
                  <p:embed/>
                </p:oleObj>
              </mc:Choice>
              <mc:Fallback>
                <p:oleObj r:id="rId9" imgW="342751" imgH="304668" progId="">
                  <p:embed/>
                  <p:pic>
                    <p:nvPicPr>
                      <p:cNvPr id="0"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51000" y="5189538"/>
                        <a:ext cx="609600" cy="541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977" name="Rectangle 17"/>
          <p:cNvSpPr>
            <a:spLocks noChangeArrowheads="1"/>
          </p:cNvSpPr>
          <p:nvPr/>
        </p:nvSpPr>
        <p:spPr bwMode="auto">
          <a:xfrm>
            <a:off x="3671888" y="32766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40976" name="Object 16"/>
          <p:cNvGraphicFramePr>
            <a:graphicFrameLocks noChangeAspect="1"/>
          </p:cNvGraphicFramePr>
          <p:nvPr>
            <p:extLst>
              <p:ext uri="{D42A27DB-BD31-4B8C-83A1-F6EECF244321}">
                <p14:modId xmlns:p14="http://schemas.microsoft.com/office/powerpoint/2010/main" val="1685959963"/>
              </p:ext>
            </p:extLst>
          </p:nvPr>
        </p:nvGraphicFramePr>
        <p:xfrm>
          <a:off x="2017713" y="5686426"/>
          <a:ext cx="5543550" cy="939800"/>
        </p:xfrm>
        <a:graphic>
          <a:graphicData uri="http://schemas.openxmlformats.org/presentationml/2006/ole">
            <mc:AlternateContent xmlns:mc="http://schemas.openxmlformats.org/markup-compatibility/2006">
              <mc:Choice xmlns:v="urn:schemas-microsoft-com:vml" Requires="v">
                <p:oleObj spid="_x0000_s41274" r:id="rId11" imgW="1803400" imgH="304800" progId="">
                  <p:embed/>
                </p:oleObj>
              </mc:Choice>
              <mc:Fallback>
                <p:oleObj r:id="rId11" imgW="1803400" imgH="304800" progId="">
                  <p:embed/>
                  <p:pic>
                    <p:nvPicPr>
                      <p:cNvPr id="0" name="Picture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17713" y="5686426"/>
                        <a:ext cx="5543550" cy="939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979" name="Rectangle 19"/>
          <p:cNvSpPr>
            <a:spLocks noChangeArrowheads="1"/>
          </p:cNvSpPr>
          <p:nvPr/>
        </p:nvSpPr>
        <p:spPr bwMode="auto">
          <a:xfrm>
            <a:off x="4500563" y="33289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40978" name="Object 18"/>
          <p:cNvGraphicFramePr>
            <a:graphicFrameLocks noChangeAspect="1"/>
          </p:cNvGraphicFramePr>
          <p:nvPr>
            <p:extLst>
              <p:ext uri="{D42A27DB-BD31-4B8C-83A1-F6EECF244321}">
                <p14:modId xmlns:p14="http://schemas.microsoft.com/office/powerpoint/2010/main" val="2999925426"/>
              </p:ext>
            </p:extLst>
          </p:nvPr>
        </p:nvGraphicFramePr>
        <p:xfrm>
          <a:off x="1730375" y="5829301"/>
          <a:ext cx="360363" cy="504825"/>
        </p:xfrm>
        <a:graphic>
          <a:graphicData uri="http://schemas.openxmlformats.org/presentationml/2006/ole">
            <mc:AlternateContent xmlns:mc="http://schemas.openxmlformats.org/markup-compatibility/2006">
              <mc:Choice xmlns:v="urn:schemas-microsoft-com:vml" Requires="v">
                <p:oleObj spid="_x0000_s41275" r:id="rId13" imgW="139639" imgH="203112" progId="">
                  <p:embed/>
                </p:oleObj>
              </mc:Choice>
              <mc:Fallback>
                <p:oleObj r:id="rId13" imgW="139639" imgH="203112" progId="">
                  <p:embed/>
                  <p:pic>
                    <p:nvPicPr>
                      <p:cNvPr id="0" name="Picture 1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30375" y="5829301"/>
                        <a:ext cx="360363"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2" name="文本框 1"/>
              <p:cNvSpPr txBox="1"/>
              <p:nvPr/>
            </p:nvSpPr>
            <p:spPr>
              <a:xfrm>
                <a:off x="1705818" y="3356482"/>
                <a:ext cx="2043658"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sz="3200" b="0" i="1" smtClean="0">
                          <a:latin typeface="Cambria Math" panose="02040503050406030204" pitchFamily="18" charset="0"/>
                        </a:rPr>
                        <m:t>=209650</m:t>
                      </m:r>
                    </m:oMath>
                  </m:oMathPara>
                </a14:m>
                <a:endParaRPr lang="zh-CN" altLang="en-US" sz="3200"/>
              </a:p>
            </p:txBody>
          </p:sp>
        </mc:Choice>
        <mc:Fallback xmlns="">
          <p:sp>
            <p:nvSpPr>
              <p:cNvPr id="2" name="文本框 1"/>
              <p:cNvSpPr txBox="1">
                <a:spLocks noRot="1" noChangeAspect="1" noMove="1" noResize="1" noEditPoints="1" noAdjustHandles="1" noChangeArrowheads="1" noChangeShapeType="1" noTextEdit="1"/>
              </p:cNvSpPr>
              <p:nvPr/>
            </p:nvSpPr>
            <p:spPr>
              <a:xfrm>
                <a:off x="1705818" y="3356482"/>
                <a:ext cx="2043658" cy="584775"/>
              </a:xfrm>
              <a:prstGeom prst="rect">
                <a:avLst/>
              </a:prstGeom>
              <a:blipFill rotWithShape="0">
                <a:blip r:embed="rId15"/>
                <a:stretch>
                  <a:fillRect/>
                </a:stretch>
              </a:blipFill>
            </p:spPr>
            <p:txBody>
              <a:bodyPr/>
              <a:lstStyle/>
              <a:p>
                <a:r>
                  <a:rPr lang="zh-CN" altLang="en-US">
                    <a:noFill/>
                  </a:rPr>
                  <a:t> </a:t>
                </a:r>
              </a:p>
            </p:txBody>
          </p:sp>
        </mc:Fallback>
      </mc:AlternateContent>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日期占位符 3"/>
          <p:cNvSpPr>
            <a:spLocks noGrp="1"/>
          </p:cNvSpPr>
          <p:nvPr>
            <p:ph type="dt" sz="half" idx="10"/>
          </p:nvPr>
        </p:nvSpPr>
        <p:spPr/>
        <p:txBody>
          <a:bodyPr/>
          <a:lstStyle/>
          <a:p>
            <a:fld id="{C2365DC4-D8BF-4A24-860D-F94CCC3715BA}" type="datetime1">
              <a:rPr lang="zh-CN" altLang="en-US"/>
              <a:pPr/>
              <a:t>2018/3/30</a:t>
            </a:fld>
            <a:endParaRPr lang="en-US" altLang="zh-CN"/>
          </a:p>
        </p:txBody>
      </p:sp>
      <p:sp>
        <p:nvSpPr>
          <p:cNvPr id="16" name="灯片编号占位符 5"/>
          <p:cNvSpPr>
            <a:spLocks noGrp="1"/>
          </p:cNvSpPr>
          <p:nvPr>
            <p:ph type="sldNum" sz="quarter" idx="12"/>
          </p:nvPr>
        </p:nvSpPr>
        <p:spPr/>
        <p:txBody>
          <a:bodyPr/>
          <a:lstStyle/>
          <a:p>
            <a:fld id="{07C4E2B7-7798-42CD-9A46-7EA07D9F711B}" type="slidenum">
              <a:rPr lang="en-US" altLang="zh-CN"/>
              <a:pPr/>
              <a:t>22</a:t>
            </a:fld>
            <a:endParaRPr lang="en-US" altLang="zh-CN"/>
          </a:p>
        </p:txBody>
      </p:sp>
      <p:sp>
        <p:nvSpPr>
          <p:cNvPr id="41986" name="Rectangle 2"/>
          <p:cNvSpPr>
            <a:spLocks noGrp="1" noChangeArrowheads="1"/>
          </p:cNvSpPr>
          <p:nvPr>
            <p:ph type="title"/>
          </p:nvPr>
        </p:nvSpPr>
        <p:spPr/>
        <p:txBody>
          <a:bodyPr/>
          <a:lstStyle/>
          <a:p>
            <a:r>
              <a:rPr lang="en-US" altLang="zh-CN" b="1" dirty="0">
                <a:latin typeface="宋体" pitchFamily="2" charset="-122"/>
              </a:rPr>
              <a:t> </a:t>
            </a:r>
            <a:r>
              <a:rPr lang="zh-CN" altLang="en-US" b="1" dirty="0">
                <a:latin typeface="宋体" pitchFamily="2" charset="-122"/>
              </a:rPr>
              <a:t>三、对总体比例的估计</a:t>
            </a:r>
            <a:r>
              <a:rPr lang="zh-CN" altLang="en-US" dirty="0"/>
              <a:t> </a:t>
            </a:r>
          </a:p>
        </p:txBody>
      </p:sp>
      <p:sp>
        <p:nvSpPr>
          <p:cNvPr id="41987" name="Rectangle 3"/>
          <p:cNvSpPr>
            <a:spLocks noGrp="1" noChangeArrowheads="1"/>
          </p:cNvSpPr>
          <p:nvPr>
            <p:ph type="body" idx="1"/>
          </p:nvPr>
        </p:nvSpPr>
        <p:spPr/>
        <p:txBody>
          <a:bodyPr/>
          <a:lstStyle/>
          <a:p>
            <a:r>
              <a:rPr lang="zh-CN" altLang="en-US">
                <a:latin typeface="宋体" pitchFamily="2" charset="-122"/>
              </a:rPr>
              <a:t>总体比例</a:t>
            </a:r>
            <a:r>
              <a:rPr lang="en-US" altLang="zh-CN">
                <a:latin typeface="宋体" pitchFamily="2" charset="-122"/>
              </a:rPr>
              <a:t>P</a:t>
            </a:r>
            <a:r>
              <a:rPr lang="zh-CN" altLang="en-US">
                <a:latin typeface="宋体" pitchFamily="2" charset="-122"/>
              </a:rPr>
              <a:t>的估计为：</a:t>
            </a:r>
            <a:r>
              <a:rPr lang="zh-CN" altLang="en-US"/>
              <a:t> </a:t>
            </a:r>
          </a:p>
          <a:p>
            <a:endParaRPr lang="zh-CN" altLang="en-US"/>
          </a:p>
          <a:p>
            <a:r>
              <a:rPr lang="zh-CN" altLang="en-US">
                <a:latin typeface="宋体" pitchFamily="2" charset="-122"/>
              </a:rPr>
              <a:t>估计量的性质</a:t>
            </a:r>
            <a:r>
              <a:rPr lang="zh-CN" altLang="en-US"/>
              <a:t> </a:t>
            </a:r>
          </a:p>
        </p:txBody>
      </p:sp>
      <p:sp>
        <p:nvSpPr>
          <p:cNvPr id="41989" name="Rectangle 5"/>
          <p:cNvSpPr>
            <a:spLocks noChangeArrowheads="1"/>
          </p:cNvSpPr>
          <p:nvPr/>
        </p:nvSpPr>
        <p:spPr bwMode="auto">
          <a:xfrm>
            <a:off x="4119563"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41988" name="Object 4"/>
          <p:cNvGraphicFramePr>
            <a:graphicFrameLocks noChangeAspect="1"/>
          </p:cNvGraphicFramePr>
          <p:nvPr/>
        </p:nvGraphicFramePr>
        <p:xfrm>
          <a:off x="5334000" y="1981200"/>
          <a:ext cx="1900238" cy="900113"/>
        </p:xfrm>
        <a:graphic>
          <a:graphicData uri="http://schemas.openxmlformats.org/presentationml/2006/ole">
            <mc:AlternateContent xmlns:mc="http://schemas.openxmlformats.org/markup-compatibility/2006">
              <mc:Choice xmlns:v="urn:schemas-microsoft-com:vml" Requires="v">
                <p:oleObj spid="_x0000_s42302" r:id="rId3" imgW="901700" imgH="431800" progId="Equation.3">
                  <p:embed/>
                </p:oleObj>
              </mc:Choice>
              <mc:Fallback>
                <p:oleObj r:id="rId3" imgW="901700" imgH="43180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981200"/>
                        <a:ext cx="1900238" cy="900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996" name="Rectangle 12"/>
          <p:cNvSpPr>
            <a:spLocks noChangeArrowheads="1"/>
          </p:cNvSpPr>
          <p:nvPr/>
        </p:nvSpPr>
        <p:spPr bwMode="auto">
          <a:xfrm>
            <a:off x="1371600" y="4191000"/>
            <a:ext cx="6629400" cy="1006475"/>
          </a:xfrm>
          <a:prstGeom prst="rect">
            <a:avLst/>
          </a:prstGeom>
          <a:noFill/>
          <a:ln w="9525">
            <a:noFill/>
            <a:miter lim="800000"/>
            <a:headEnd/>
            <a:tailEnd/>
          </a:ln>
          <a:effectLst/>
        </p:spPr>
        <p:txBody>
          <a:bodyPr>
            <a:spAutoFit/>
          </a:bodyPr>
          <a:lstStyle/>
          <a:p>
            <a:pPr algn="just"/>
            <a:r>
              <a:rPr lang="en-US" altLang="zh-CN" sz="2000" dirty="0">
                <a:latin typeface="Times New Roman" pitchFamily="18" charset="0"/>
              </a:rPr>
              <a:t> </a:t>
            </a:r>
            <a:r>
              <a:rPr lang="zh-CN" altLang="en-US" sz="2000" b="1" dirty="0">
                <a:latin typeface="Times New Roman" pitchFamily="18" charset="0"/>
              </a:rPr>
              <a:t>性</a:t>
            </a:r>
            <a:r>
              <a:rPr lang="zh-CN" altLang="en-US" sz="2000" b="1" dirty="0" smtClean="0">
                <a:latin typeface="Times New Roman" pitchFamily="18" charset="0"/>
              </a:rPr>
              <a:t>质</a:t>
            </a:r>
            <a:r>
              <a:rPr lang="en-US" altLang="zh-CN" sz="2000" b="1" dirty="0" smtClean="0">
                <a:latin typeface="Times New Roman" pitchFamily="18" charset="0"/>
              </a:rPr>
              <a:t>1</a:t>
            </a:r>
            <a:r>
              <a:rPr lang="zh-CN" altLang="en-US" sz="2000" b="1" dirty="0" smtClean="0">
                <a:latin typeface="Times New Roman" pitchFamily="18" charset="0"/>
              </a:rPr>
              <a:t>：</a:t>
            </a:r>
            <a:r>
              <a:rPr lang="zh-CN" altLang="en-US" sz="2000" dirty="0">
                <a:latin typeface="Times New Roman" pitchFamily="18" charset="0"/>
              </a:rPr>
              <a:t>对于一般的分层抽样，如果      是       的无偏估计</a:t>
            </a:r>
          </a:p>
          <a:p>
            <a:pPr algn="just"/>
            <a:r>
              <a:rPr lang="zh-CN" altLang="en-US" sz="2000" dirty="0">
                <a:latin typeface="Times New Roman" pitchFamily="18" charset="0"/>
              </a:rPr>
              <a:t>（                  ），则      是     的无偏估计。    的方差为：</a:t>
            </a:r>
          </a:p>
          <a:p>
            <a:pPr eaLnBrk="0" hangingPunct="0"/>
            <a:endParaRPr lang="en-US" altLang="zh-CN" sz="2000" dirty="0">
              <a:latin typeface="Times New Roman" pitchFamily="18" charset="0"/>
            </a:endParaRPr>
          </a:p>
        </p:txBody>
      </p:sp>
      <p:graphicFrame>
        <p:nvGraphicFramePr>
          <p:cNvPr id="41995" name="Object 11"/>
          <p:cNvGraphicFramePr>
            <a:graphicFrameLocks noChangeAspect="1"/>
          </p:cNvGraphicFramePr>
          <p:nvPr/>
        </p:nvGraphicFramePr>
        <p:xfrm>
          <a:off x="5500694" y="4143380"/>
          <a:ext cx="407988" cy="482600"/>
        </p:xfrm>
        <a:graphic>
          <a:graphicData uri="http://schemas.openxmlformats.org/presentationml/2006/ole">
            <mc:AlternateContent xmlns:mc="http://schemas.openxmlformats.org/markup-compatibility/2006">
              <mc:Choice xmlns:v="urn:schemas-microsoft-com:vml" Requires="v">
                <p:oleObj spid="_x0000_s42303" name="Equation" r:id="rId5" imgW="190440" imgH="228600" progId="Equation.3">
                  <p:embed/>
                </p:oleObj>
              </mc:Choice>
              <mc:Fallback>
                <p:oleObj name="Equation" r:id="rId5" imgW="190440" imgH="228600" progId="Equation.3">
                  <p:embed/>
                  <p:pic>
                    <p:nvPicPr>
                      <p:cNvPr id="0"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0694" y="4143380"/>
                        <a:ext cx="407988"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994" name="Object 10"/>
          <p:cNvGraphicFramePr>
            <a:graphicFrameLocks noChangeAspect="1"/>
          </p:cNvGraphicFramePr>
          <p:nvPr/>
        </p:nvGraphicFramePr>
        <p:xfrm>
          <a:off x="6172201" y="4214818"/>
          <a:ext cx="349978" cy="436557"/>
        </p:xfrm>
        <a:graphic>
          <a:graphicData uri="http://schemas.openxmlformats.org/presentationml/2006/ole">
            <mc:AlternateContent xmlns:mc="http://schemas.openxmlformats.org/markup-compatibility/2006">
              <mc:Choice xmlns:v="urn:schemas-microsoft-com:vml" Requires="v">
                <p:oleObj spid="_x0000_s42304" name="Equation" r:id="rId7" imgW="177480" imgH="228600" progId="Equation.3">
                  <p:embed/>
                </p:oleObj>
              </mc:Choice>
              <mc:Fallback>
                <p:oleObj name="Equation" r:id="rId7" imgW="177480" imgH="228600" progId="Equation.3">
                  <p:embed/>
                  <p:pic>
                    <p:nvPicPr>
                      <p:cNvPr id="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72201" y="4214818"/>
                        <a:ext cx="349978" cy="4365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993" name="Object 9"/>
          <p:cNvGraphicFramePr>
            <a:graphicFrameLocks noChangeAspect="1"/>
          </p:cNvGraphicFramePr>
          <p:nvPr/>
        </p:nvGraphicFramePr>
        <p:xfrm>
          <a:off x="1676400" y="4605338"/>
          <a:ext cx="990600" cy="233362"/>
        </p:xfrm>
        <a:graphic>
          <a:graphicData uri="http://schemas.openxmlformats.org/presentationml/2006/ole">
            <mc:AlternateContent xmlns:mc="http://schemas.openxmlformats.org/markup-compatibility/2006">
              <mc:Choice xmlns:v="urn:schemas-microsoft-com:vml" Requires="v">
                <p:oleObj spid="_x0000_s42305" r:id="rId9" imgW="812800" imgH="190500" progId="Equation.3">
                  <p:embed/>
                </p:oleObj>
              </mc:Choice>
              <mc:Fallback>
                <p:oleObj r:id="rId9" imgW="812800" imgH="190500" progId="Equation.3">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76400" y="4605338"/>
                        <a:ext cx="990600" cy="233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992" name="Object 8"/>
          <p:cNvGraphicFramePr>
            <a:graphicFrameLocks noChangeAspect="1"/>
          </p:cNvGraphicFramePr>
          <p:nvPr/>
        </p:nvGraphicFramePr>
        <p:xfrm>
          <a:off x="5857884" y="4500570"/>
          <a:ext cx="414350" cy="414350"/>
        </p:xfrm>
        <a:graphic>
          <a:graphicData uri="http://schemas.openxmlformats.org/presentationml/2006/ole">
            <mc:AlternateContent xmlns:mc="http://schemas.openxmlformats.org/markup-compatibility/2006">
              <mc:Choice xmlns:v="urn:schemas-microsoft-com:vml" Requires="v">
                <p:oleObj spid="_x0000_s42306" r:id="rId11" imgW="203024" imgH="203024" progId="Equation.3">
                  <p:embed/>
                </p:oleObj>
              </mc:Choice>
              <mc:Fallback>
                <p:oleObj r:id="rId11" imgW="203024" imgH="203024" progId="Equation.3">
                  <p:embed/>
                  <p:pic>
                    <p:nvPicPr>
                      <p:cNvPr id="0" name="Picture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57884" y="4500570"/>
                        <a:ext cx="414350" cy="414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991" name="Object 7"/>
          <p:cNvGraphicFramePr>
            <a:graphicFrameLocks noChangeAspect="1"/>
          </p:cNvGraphicFramePr>
          <p:nvPr/>
        </p:nvGraphicFramePr>
        <p:xfrm>
          <a:off x="4267200" y="4572000"/>
          <a:ext cx="381000" cy="381000"/>
        </p:xfrm>
        <a:graphic>
          <a:graphicData uri="http://schemas.openxmlformats.org/presentationml/2006/ole">
            <mc:AlternateContent xmlns:mc="http://schemas.openxmlformats.org/markup-compatibility/2006">
              <mc:Choice xmlns:v="urn:schemas-microsoft-com:vml" Requires="v">
                <p:oleObj spid="_x0000_s42307" r:id="rId13" imgW="152268" imgH="152268" progId="Equation.3">
                  <p:embed/>
                </p:oleObj>
              </mc:Choice>
              <mc:Fallback>
                <p:oleObj r:id="rId13" imgW="152268" imgH="152268"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67200" y="4572000"/>
                        <a:ext cx="3810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990" name="Object 6"/>
          <p:cNvGraphicFramePr>
            <a:graphicFrameLocks noChangeAspect="1"/>
          </p:cNvGraphicFramePr>
          <p:nvPr/>
        </p:nvGraphicFramePr>
        <p:xfrm>
          <a:off x="3581400" y="4495800"/>
          <a:ext cx="457200" cy="457200"/>
        </p:xfrm>
        <a:graphic>
          <a:graphicData uri="http://schemas.openxmlformats.org/presentationml/2006/ole">
            <mc:AlternateContent xmlns:mc="http://schemas.openxmlformats.org/markup-compatibility/2006">
              <mc:Choice xmlns:v="urn:schemas-microsoft-com:vml" Requires="v">
                <p:oleObj spid="_x0000_s42308" r:id="rId15" imgW="203024" imgH="203024" progId="Equation.3">
                  <p:embed/>
                </p:oleObj>
              </mc:Choice>
              <mc:Fallback>
                <p:oleObj r:id="rId15" imgW="203024" imgH="203024"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81400" y="4495800"/>
                        <a:ext cx="4572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998" name="Rectangle 14"/>
          <p:cNvSpPr>
            <a:spLocks noChangeArrowheads="1"/>
          </p:cNvSpPr>
          <p:nvPr/>
        </p:nvSpPr>
        <p:spPr bwMode="auto">
          <a:xfrm>
            <a:off x="3905250"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41997" name="Object 13"/>
          <p:cNvGraphicFramePr>
            <a:graphicFrameLocks noChangeAspect="1"/>
          </p:cNvGraphicFramePr>
          <p:nvPr/>
        </p:nvGraphicFramePr>
        <p:xfrm>
          <a:off x="2819400" y="5105400"/>
          <a:ext cx="2819400" cy="906463"/>
        </p:xfrm>
        <a:graphic>
          <a:graphicData uri="http://schemas.openxmlformats.org/presentationml/2006/ole">
            <mc:AlternateContent xmlns:mc="http://schemas.openxmlformats.org/markup-compatibility/2006">
              <mc:Choice xmlns:v="urn:schemas-microsoft-com:vml" Requires="v">
                <p:oleObj spid="_x0000_s42309" r:id="rId16" imgW="1333500" imgH="431800" progId="Equation.3">
                  <p:embed/>
                </p:oleObj>
              </mc:Choice>
              <mc:Fallback>
                <p:oleObj r:id="rId16" imgW="1333500" imgH="431800" progId="Equation.3">
                  <p:embed/>
                  <p:pic>
                    <p:nvPicPr>
                      <p:cNvPr id="0" name="Picture 1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819400" y="5105400"/>
                        <a:ext cx="2819400" cy="906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日期占位符 3"/>
          <p:cNvSpPr>
            <a:spLocks noGrp="1"/>
          </p:cNvSpPr>
          <p:nvPr>
            <p:ph type="dt" sz="half" idx="10"/>
          </p:nvPr>
        </p:nvSpPr>
        <p:spPr/>
        <p:txBody>
          <a:bodyPr/>
          <a:lstStyle/>
          <a:p>
            <a:fld id="{CAB2124A-62B3-4748-B8FD-0F77CBE8B7F5}" type="datetime1">
              <a:rPr lang="zh-CN" altLang="en-US"/>
              <a:pPr/>
              <a:t>2018/3/30</a:t>
            </a:fld>
            <a:endParaRPr lang="en-US" altLang="zh-CN"/>
          </a:p>
        </p:txBody>
      </p:sp>
      <p:sp>
        <p:nvSpPr>
          <p:cNvPr id="14" name="灯片编号占位符 5"/>
          <p:cNvSpPr>
            <a:spLocks noGrp="1"/>
          </p:cNvSpPr>
          <p:nvPr>
            <p:ph type="sldNum" sz="quarter" idx="12"/>
          </p:nvPr>
        </p:nvSpPr>
        <p:spPr/>
        <p:txBody>
          <a:bodyPr/>
          <a:lstStyle/>
          <a:p>
            <a:fld id="{868854AD-B217-4930-92D5-B8373966B931}" type="slidenum">
              <a:rPr lang="en-US" altLang="zh-CN"/>
              <a:pPr/>
              <a:t>23</a:t>
            </a:fld>
            <a:endParaRPr lang="en-US" altLang="zh-CN"/>
          </a:p>
        </p:txBody>
      </p:sp>
      <p:sp>
        <p:nvSpPr>
          <p:cNvPr id="43011" name="Rectangle 3"/>
          <p:cNvSpPr>
            <a:spLocks noGrp="1" noChangeArrowheads="1"/>
          </p:cNvSpPr>
          <p:nvPr>
            <p:ph type="body" idx="1"/>
          </p:nvPr>
        </p:nvSpPr>
        <p:spPr/>
        <p:txBody>
          <a:bodyPr/>
          <a:lstStyle/>
          <a:p>
            <a:pPr algn="just">
              <a:spcBef>
                <a:spcPct val="0"/>
              </a:spcBef>
              <a:buClrTx/>
              <a:buSzTx/>
              <a:buFontTx/>
              <a:buNone/>
            </a:pPr>
            <a:r>
              <a:rPr lang="zh-CN" altLang="en-US" sz="2400" b="1" dirty="0">
                <a:latin typeface="Times New Roman" pitchFamily="18" charset="0"/>
              </a:rPr>
              <a:t>性</a:t>
            </a:r>
            <a:r>
              <a:rPr lang="zh-CN" altLang="en-US" sz="2400" b="1" dirty="0" smtClean="0">
                <a:latin typeface="Times New Roman" pitchFamily="18" charset="0"/>
              </a:rPr>
              <a:t>质</a:t>
            </a:r>
            <a:r>
              <a:rPr lang="en-US" altLang="zh-CN" sz="2400" b="1" dirty="0" smtClean="0">
                <a:latin typeface="Times New Roman" pitchFamily="18" charset="0"/>
              </a:rPr>
              <a:t>2</a:t>
            </a:r>
            <a:r>
              <a:rPr lang="zh-CN" altLang="en-US" sz="2400" b="1" dirty="0" smtClean="0">
                <a:latin typeface="Times New Roman" pitchFamily="18" charset="0"/>
              </a:rPr>
              <a:t>：</a:t>
            </a:r>
            <a:r>
              <a:rPr lang="zh-CN" altLang="en-US" sz="2400" dirty="0">
                <a:latin typeface="Times New Roman" pitchFamily="18" charset="0"/>
              </a:rPr>
              <a:t>对于分层随机抽样，      是     的无偏估计，</a:t>
            </a:r>
            <a:endParaRPr lang="zh-CN" altLang="en-US" sz="2400" dirty="0"/>
          </a:p>
        </p:txBody>
      </p:sp>
      <p:graphicFrame>
        <p:nvGraphicFramePr>
          <p:cNvPr id="139264" name="Object 0"/>
          <p:cNvGraphicFramePr>
            <a:graphicFrameLocks noChangeAspect="1"/>
          </p:cNvGraphicFramePr>
          <p:nvPr/>
        </p:nvGraphicFramePr>
        <p:xfrm>
          <a:off x="5105400" y="2057400"/>
          <a:ext cx="381000" cy="381000"/>
        </p:xfrm>
        <a:graphic>
          <a:graphicData uri="http://schemas.openxmlformats.org/presentationml/2006/ole">
            <mc:AlternateContent xmlns:mc="http://schemas.openxmlformats.org/markup-compatibility/2006">
              <mc:Choice xmlns:v="urn:schemas-microsoft-com:vml" Requires="v">
                <p:oleObj spid="_x0000_s139576" r:id="rId3" imgW="203024" imgH="203024" progId="Equation.3">
                  <p:embed/>
                </p:oleObj>
              </mc:Choice>
              <mc:Fallback>
                <p:oleObj r:id="rId3" imgW="203024" imgH="203024" progId="Equation.3">
                  <p:embed/>
                  <p:pic>
                    <p:nvPicPr>
                      <p:cNvPr id="0" name="Picture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2057400"/>
                        <a:ext cx="3810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9265" name="Object 1"/>
          <p:cNvGraphicFramePr>
            <a:graphicFrameLocks noChangeAspect="1"/>
          </p:cNvGraphicFramePr>
          <p:nvPr/>
        </p:nvGraphicFramePr>
        <p:xfrm>
          <a:off x="5786446" y="2143116"/>
          <a:ext cx="304800" cy="304800"/>
        </p:xfrm>
        <a:graphic>
          <a:graphicData uri="http://schemas.openxmlformats.org/presentationml/2006/ole">
            <mc:AlternateContent xmlns:mc="http://schemas.openxmlformats.org/markup-compatibility/2006">
              <mc:Choice xmlns:v="urn:schemas-microsoft-com:vml" Requires="v">
                <p:oleObj spid="_x0000_s139577" r:id="rId5" imgW="152268" imgH="152268" progId="Equation.3">
                  <p:embed/>
                </p:oleObj>
              </mc:Choice>
              <mc:Fallback>
                <p:oleObj r:id="rId5" imgW="152268" imgH="152268" progId="Equation.3">
                  <p:embed/>
                  <p:pic>
                    <p:nvPicPr>
                      <p:cNvPr id="0" name="Pictur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86446" y="2143116"/>
                        <a:ext cx="304800"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9266" name="Object 2"/>
          <p:cNvGraphicFramePr>
            <a:graphicFrameLocks noChangeAspect="1"/>
          </p:cNvGraphicFramePr>
          <p:nvPr/>
        </p:nvGraphicFramePr>
        <p:xfrm>
          <a:off x="2209800" y="2590800"/>
          <a:ext cx="2209800" cy="666750"/>
        </p:xfrm>
        <a:graphic>
          <a:graphicData uri="http://schemas.openxmlformats.org/presentationml/2006/ole">
            <mc:AlternateContent xmlns:mc="http://schemas.openxmlformats.org/markup-compatibility/2006">
              <mc:Choice xmlns:v="urn:schemas-microsoft-com:vml" Requires="v">
                <p:oleObj spid="_x0000_s139578" r:id="rId7" imgW="1422400" imgH="431800" progId="Equation.3">
                  <p:embed/>
                </p:oleObj>
              </mc:Choice>
              <mc:Fallback>
                <p:oleObj r:id="rId7" imgW="1422400" imgH="431800" progId="Equation.3">
                  <p:embed/>
                  <p:pic>
                    <p:nvPicPr>
                      <p:cNvPr id="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09800" y="2590800"/>
                        <a:ext cx="2209800" cy="666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9267" name="Object 3"/>
          <p:cNvGraphicFramePr>
            <a:graphicFrameLocks noChangeAspect="1"/>
          </p:cNvGraphicFramePr>
          <p:nvPr/>
        </p:nvGraphicFramePr>
        <p:xfrm>
          <a:off x="2286000" y="3460750"/>
          <a:ext cx="1219200" cy="320675"/>
        </p:xfrm>
        <a:graphic>
          <a:graphicData uri="http://schemas.openxmlformats.org/presentationml/2006/ole">
            <mc:AlternateContent xmlns:mc="http://schemas.openxmlformats.org/markup-compatibility/2006">
              <mc:Choice xmlns:v="urn:schemas-microsoft-com:vml" Requires="v">
                <p:oleObj spid="_x0000_s139579" r:id="rId9" imgW="762000" imgH="203200" progId="Equation.3">
                  <p:embed/>
                </p:oleObj>
              </mc:Choice>
              <mc:Fallback>
                <p:oleObj r:id="rId9" imgW="762000" imgH="203200" progId="Equation.3">
                  <p:embed/>
                  <p:pic>
                    <p:nvPicPr>
                      <p:cNvPr id="0"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86000" y="3460750"/>
                        <a:ext cx="1219200" cy="320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21" name="Rectangle 13"/>
          <p:cNvSpPr>
            <a:spLocks noChangeArrowheads="1"/>
          </p:cNvSpPr>
          <p:nvPr/>
        </p:nvSpPr>
        <p:spPr bwMode="auto">
          <a:xfrm>
            <a:off x="1752600" y="3886200"/>
            <a:ext cx="9144000" cy="1552575"/>
          </a:xfrm>
          <a:prstGeom prst="rect">
            <a:avLst/>
          </a:prstGeom>
          <a:noFill/>
          <a:ln w="9525">
            <a:noFill/>
            <a:miter lim="800000"/>
            <a:headEnd/>
            <a:tailEnd/>
          </a:ln>
          <a:effectLst/>
        </p:spPr>
        <p:txBody>
          <a:bodyPr>
            <a:spAutoFit/>
          </a:bodyPr>
          <a:lstStyle/>
          <a:p>
            <a:pPr algn="just"/>
            <a:r>
              <a:rPr lang="zh-CN" altLang="en-US">
                <a:latin typeface="Times New Roman" pitchFamily="18" charset="0"/>
              </a:rPr>
              <a:t>因而    的方差为：</a:t>
            </a:r>
          </a:p>
          <a:p>
            <a:pPr algn="just" eaLnBrk="0" hangingPunct="0"/>
            <a:r>
              <a:rPr lang="zh-CN" altLang="en-US">
                <a:latin typeface="Times New Roman" pitchFamily="18" charset="0"/>
              </a:rPr>
              <a:t>        </a:t>
            </a:r>
          </a:p>
          <a:p>
            <a:pPr algn="just" eaLnBrk="0" hangingPunct="0"/>
            <a:r>
              <a:rPr lang="zh-CN" altLang="en-US">
                <a:latin typeface="Times New Roman" pitchFamily="18" charset="0"/>
              </a:rPr>
              <a:t>                </a:t>
            </a:r>
          </a:p>
          <a:p>
            <a:pPr eaLnBrk="0" hangingPunct="0"/>
            <a:r>
              <a:rPr lang="zh-CN" altLang="en-US">
                <a:latin typeface="宋体" pitchFamily="2" charset="-122"/>
              </a:rPr>
              <a:t>            </a:t>
            </a:r>
            <a:r>
              <a:rPr lang="zh-CN" altLang="en-US"/>
              <a:t> </a:t>
            </a:r>
            <a:endParaRPr lang="zh-CN" altLang="en-US">
              <a:latin typeface="Times New Roman" pitchFamily="18" charset="0"/>
            </a:endParaRPr>
          </a:p>
        </p:txBody>
      </p:sp>
      <p:graphicFrame>
        <p:nvGraphicFramePr>
          <p:cNvPr id="139268" name="Object 4"/>
          <p:cNvGraphicFramePr>
            <a:graphicFrameLocks noChangeAspect="1"/>
          </p:cNvGraphicFramePr>
          <p:nvPr/>
        </p:nvGraphicFramePr>
        <p:xfrm>
          <a:off x="2438400" y="3886200"/>
          <a:ext cx="381000" cy="381000"/>
        </p:xfrm>
        <a:graphic>
          <a:graphicData uri="http://schemas.openxmlformats.org/presentationml/2006/ole">
            <mc:AlternateContent xmlns:mc="http://schemas.openxmlformats.org/markup-compatibility/2006">
              <mc:Choice xmlns:v="urn:schemas-microsoft-com:vml" Requires="v">
                <p:oleObj spid="_x0000_s139580" r:id="rId11" imgW="203024" imgH="203024" progId="Equation.3">
                  <p:embed/>
                </p:oleObj>
              </mc:Choice>
              <mc:Fallback>
                <p:oleObj r:id="rId11" imgW="203024" imgH="203024"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3886200"/>
                        <a:ext cx="3810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9269" name="Object 5"/>
          <p:cNvGraphicFramePr>
            <a:graphicFrameLocks noChangeAspect="1"/>
          </p:cNvGraphicFramePr>
          <p:nvPr/>
        </p:nvGraphicFramePr>
        <p:xfrm>
          <a:off x="1676400" y="4333875"/>
          <a:ext cx="5029200" cy="763588"/>
        </p:xfrm>
        <a:graphic>
          <a:graphicData uri="http://schemas.openxmlformats.org/presentationml/2006/ole">
            <mc:AlternateContent xmlns:mc="http://schemas.openxmlformats.org/markup-compatibility/2006">
              <mc:Choice xmlns:v="urn:schemas-microsoft-com:vml" Requires="v">
                <p:oleObj spid="_x0000_s139581" r:id="rId12" imgW="3073400" imgH="469900" progId="Equation.3">
                  <p:embed/>
                </p:oleObj>
              </mc:Choice>
              <mc:Fallback>
                <p:oleObj r:id="rId12" imgW="3073400" imgH="469900" progId="Equation.3">
                  <p:embed/>
                  <p:pic>
                    <p:nvPicPr>
                      <p:cNvPr id="0"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676400" y="4333875"/>
                        <a:ext cx="5029200" cy="763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9270" name="Object 6"/>
          <p:cNvGraphicFramePr>
            <a:graphicFrameLocks noChangeAspect="1"/>
          </p:cNvGraphicFramePr>
          <p:nvPr/>
        </p:nvGraphicFramePr>
        <p:xfrm>
          <a:off x="2209800" y="5181600"/>
          <a:ext cx="2819400" cy="746125"/>
        </p:xfrm>
        <a:graphic>
          <a:graphicData uri="http://schemas.openxmlformats.org/presentationml/2006/ole">
            <mc:AlternateContent xmlns:mc="http://schemas.openxmlformats.org/markup-compatibility/2006">
              <mc:Choice xmlns:v="urn:schemas-microsoft-com:vml" Requires="v">
                <p:oleObj spid="_x0000_s139582" r:id="rId14" imgW="1765300" imgH="469900" progId="Equation.3">
                  <p:embed/>
                </p:oleObj>
              </mc:Choice>
              <mc:Fallback>
                <p:oleObj r:id="rId14" imgW="1765300" imgH="469900" progId="Equation.3">
                  <p:embed/>
                  <p:pic>
                    <p:nvPicPr>
                      <p:cNvPr id="0" name="Picture 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09800" y="5181600"/>
                        <a:ext cx="2819400" cy="746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9271" name="Object 7"/>
          <p:cNvGraphicFramePr>
            <a:graphicFrameLocks noChangeAspect="1"/>
          </p:cNvGraphicFramePr>
          <p:nvPr/>
        </p:nvGraphicFramePr>
        <p:xfrm>
          <a:off x="2209800" y="5945188"/>
          <a:ext cx="1905000" cy="622300"/>
        </p:xfrm>
        <a:graphic>
          <a:graphicData uri="http://schemas.openxmlformats.org/presentationml/2006/ole">
            <mc:AlternateContent xmlns:mc="http://schemas.openxmlformats.org/markup-compatibility/2006">
              <mc:Choice xmlns:v="urn:schemas-microsoft-com:vml" Requires="v">
                <p:oleObj spid="_x0000_s139583" r:id="rId16" imgW="1371600" imgH="444500" progId="Equation.3">
                  <p:embed/>
                </p:oleObj>
              </mc:Choice>
              <mc:Fallback>
                <p:oleObj r:id="rId16" imgW="1371600" imgH="444500" progId="Equation.3">
                  <p:embed/>
                  <p:pic>
                    <p:nvPicPr>
                      <p:cNvPr id="0"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09800" y="5945188"/>
                        <a:ext cx="1905000"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sz="half" idx="10"/>
          </p:nvPr>
        </p:nvSpPr>
        <p:spPr/>
        <p:txBody>
          <a:bodyPr/>
          <a:lstStyle/>
          <a:p>
            <a:fld id="{ECFC0BB9-C289-4B90-8813-5C0F3AFC8DA8}" type="datetime1">
              <a:rPr lang="zh-CN" altLang="en-US"/>
              <a:pPr/>
              <a:t>2018/3/30</a:t>
            </a:fld>
            <a:endParaRPr lang="en-US" altLang="zh-CN"/>
          </a:p>
        </p:txBody>
      </p:sp>
      <p:sp>
        <p:nvSpPr>
          <p:cNvPr id="8" name="灯片编号占位符 5"/>
          <p:cNvSpPr>
            <a:spLocks noGrp="1"/>
          </p:cNvSpPr>
          <p:nvPr>
            <p:ph type="sldNum" sz="quarter" idx="12"/>
          </p:nvPr>
        </p:nvSpPr>
        <p:spPr/>
        <p:txBody>
          <a:bodyPr/>
          <a:lstStyle/>
          <a:p>
            <a:fld id="{B4E2B25B-7234-429A-86F2-8A5E6DEAA4F9}" type="slidenum">
              <a:rPr lang="en-US" altLang="zh-CN"/>
              <a:pPr/>
              <a:t>24</a:t>
            </a:fld>
            <a:endParaRPr lang="en-US" altLang="zh-CN"/>
          </a:p>
        </p:txBody>
      </p:sp>
      <p:sp>
        <p:nvSpPr>
          <p:cNvPr id="44035" name="Rectangle 3"/>
          <p:cNvSpPr>
            <a:spLocks noGrp="1" noChangeArrowheads="1"/>
          </p:cNvSpPr>
          <p:nvPr>
            <p:ph type="body" idx="1"/>
          </p:nvPr>
        </p:nvSpPr>
        <p:spPr/>
        <p:txBody>
          <a:bodyPr/>
          <a:lstStyle/>
          <a:p>
            <a:pPr algn="just">
              <a:spcBef>
                <a:spcPct val="0"/>
              </a:spcBef>
              <a:buClrTx/>
              <a:buSzTx/>
              <a:buFontTx/>
              <a:buNone/>
            </a:pPr>
            <a:r>
              <a:rPr lang="en-US" altLang="zh-CN" sz="2400" dirty="0">
                <a:latin typeface="Times New Roman" pitchFamily="18" charset="0"/>
              </a:rPr>
              <a:t> </a:t>
            </a:r>
            <a:r>
              <a:rPr lang="zh-CN" altLang="en-US" sz="2400" b="1" dirty="0">
                <a:latin typeface="Times New Roman" pitchFamily="18" charset="0"/>
              </a:rPr>
              <a:t>性</a:t>
            </a:r>
            <a:r>
              <a:rPr lang="zh-CN" altLang="en-US" sz="2400" b="1" dirty="0" smtClean="0">
                <a:latin typeface="Times New Roman" pitchFamily="18" charset="0"/>
              </a:rPr>
              <a:t>质</a:t>
            </a:r>
            <a:r>
              <a:rPr lang="en-US" altLang="zh-CN" sz="2400" b="1" dirty="0" smtClean="0">
                <a:latin typeface="Times New Roman" pitchFamily="18" charset="0"/>
              </a:rPr>
              <a:t>3</a:t>
            </a:r>
            <a:r>
              <a:rPr lang="zh-CN" altLang="en-US" sz="2400" b="1" dirty="0" smtClean="0">
                <a:latin typeface="Times New Roman" pitchFamily="18" charset="0"/>
              </a:rPr>
              <a:t>：</a:t>
            </a:r>
            <a:r>
              <a:rPr lang="zh-CN" altLang="en-US" sz="2400" dirty="0">
                <a:latin typeface="Times New Roman" pitchFamily="18" charset="0"/>
              </a:rPr>
              <a:t>对于分层随机抽样，       的一个无偏估计为：</a:t>
            </a:r>
          </a:p>
          <a:p>
            <a:endParaRPr lang="en-US" altLang="zh-CN" sz="2400" dirty="0"/>
          </a:p>
        </p:txBody>
      </p:sp>
      <p:graphicFrame>
        <p:nvGraphicFramePr>
          <p:cNvPr id="44038" name="Object 6"/>
          <p:cNvGraphicFramePr>
            <a:graphicFrameLocks noChangeAspect="1"/>
          </p:cNvGraphicFramePr>
          <p:nvPr/>
        </p:nvGraphicFramePr>
        <p:xfrm>
          <a:off x="5029200" y="2057400"/>
          <a:ext cx="685800" cy="381000"/>
        </p:xfrm>
        <a:graphic>
          <a:graphicData uri="http://schemas.openxmlformats.org/presentationml/2006/ole">
            <mc:AlternateContent xmlns:mc="http://schemas.openxmlformats.org/markup-compatibility/2006">
              <mc:Choice xmlns:v="urn:schemas-microsoft-com:vml" Requires="v">
                <p:oleObj spid="_x0000_s44153" r:id="rId3" imgW="431613" imgH="241195" progId="Equation.3">
                  <p:embed/>
                </p:oleObj>
              </mc:Choice>
              <mc:Fallback>
                <p:oleObj r:id="rId3" imgW="431613" imgH="241195" progId="Equation.3">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2057400"/>
                        <a:ext cx="6858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37" name="Object 5"/>
          <p:cNvGraphicFramePr>
            <a:graphicFrameLocks noChangeAspect="1"/>
          </p:cNvGraphicFramePr>
          <p:nvPr/>
        </p:nvGraphicFramePr>
        <p:xfrm>
          <a:off x="1403350" y="2533650"/>
          <a:ext cx="6624638" cy="1157288"/>
        </p:xfrm>
        <a:graphic>
          <a:graphicData uri="http://schemas.openxmlformats.org/presentationml/2006/ole">
            <mc:AlternateContent xmlns:mc="http://schemas.openxmlformats.org/markup-compatibility/2006">
              <mc:Choice xmlns:v="urn:schemas-microsoft-com:vml" Requires="v">
                <p:oleObj spid="_x0000_s44154" name="Equation" r:id="rId5" imgW="2603160" imgH="457200" progId="Equation.3">
                  <p:embed/>
                </p:oleObj>
              </mc:Choice>
              <mc:Fallback>
                <p:oleObj name="Equation" r:id="rId5" imgW="2603160" imgH="45720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350" y="2533650"/>
                        <a:ext cx="6624638" cy="1157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36" name="Object 4"/>
          <p:cNvGraphicFramePr>
            <a:graphicFrameLocks noChangeAspect="1"/>
          </p:cNvGraphicFramePr>
          <p:nvPr/>
        </p:nvGraphicFramePr>
        <p:xfrm>
          <a:off x="2124075" y="3816350"/>
          <a:ext cx="4535488" cy="1450975"/>
        </p:xfrm>
        <a:graphic>
          <a:graphicData uri="http://schemas.openxmlformats.org/presentationml/2006/ole">
            <mc:AlternateContent xmlns:mc="http://schemas.openxmlformats.org/markup-compatibility/2006">
              <mc:Choice xmlns:v="urn:schemas-microsoft-com:vml" Requires="v">
                <p:oleObj spid="_x0000_s44155" r:id="rId7" imgW="1397000" imgH="444500" progId="Equation.3">
                  <p:embed/>
                </p:oleObj>
              </mc:Choice>
              <mc:Fallback>
                <p:oleObj r:id="rId7" imgW="1397000" imgH="4445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24075" y="3816350"/>
                        <a:ext cx="4535488" cy="1450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第三节 比率估计量及其性质</a:t>
            </a:r>
            <a:endParaRPr lang="zh-CN" altLang="en-US" b="1" dirty="0"/>
          </a:p>
        </p:txBody>
      </p:sp>
      <p:sp>
        <p:nvSpPr>
          <p:cNvPr id="3" name="内容占位符 2"/>
          <p:cNvSpPr>
            <a:spLocks noGrp="1"/>
          </p:cNvSpPr>
          <p:nvPr>
            <p:ph idx="1"/>
          </p:nvPr>
        </p:nvSpPr>
        <p:spPr>
          <a:xfrm>
            <a:off x="894382" y="2132856"/>
            <a:ext cx="7772400" cy="4114800"/>
          </a:xfrm>
        </p:spPr>
        <p:txBody>
          <a:bodyPr/>
          <a:lstStyle/>
          <a:p>
            <a:r>
              <a:rPr lang="zh-CN" altLang="en-US" sz="2800" smtClean="0"/>
              <a:t>先</a:t>
            </a:r>
            <a:r>
              <a:rPr lang="zh-CN" altLang="en-US" sz="2800" dirty="0" smtClean="0"/>
              <a:t>“比”后“加权”，此时所得的估计量称为分别比估计（</a:t>
            </a:r>
            <a:r>
              <a:rPr lang="en-US" sz="2800" dirty="0" smtClean="0"/>
              <a:t>separate ratio estimator</a:t>
            </a:r>
            <a:r>
              <a:rPr lang="zh-CN" altLang="en-US" sz="2800" dirty="0" smtClean="0"/>
              <a:t>）</a:t>
            </a:r>
            <a:endParaRPr lang="en-US" altLang="zh-CN" sz="2800" dirty="0" smtClean="0"/>
          </a:p>
          <a:p>
            <a:endParaRPr lang="en-US" altLang="zh-CN" sz="2800" smtClean="0"/>
          </a:p>
          <a:p>
            <a:r>
              <a:rPr lang="zh-CN" altLang="en-US" sz="2800" smtClean="0"/>
              <a:t>先 </a:t>
            </a:r>
            <a:r>
              <a:rPr lang="zh-CN" altLang="en-US" sz="2800" dirty="0" smtClean="0"/>
              <a:t>“加权”后“比”，这样所得的估计量称为联合比估计</a:t>
            </a:r>
            <a:r>
              <a:rPr lang="zh-CN" altLang="en-US" dirty="0" smtClean="0"/>
              <a:t>（</a:t>
            </a:r>
            <a:r>
              <a:rPr lang="en-US" dirty="0" smtClean="0"/>
              <a:t>combined ratio estimator</a:t>
            </a:r>
            <a:r>
              <a:rPr lang="zh-CN" altLang="en-US" dirty="0" smtClean="0"/>
              <a:t>）</a:t>
            </a:r>
            <a:endParaRPr lang="zh-CN" altLang="en-US"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25</a:t>
            </a:fld>
            <a:endParaRPr lang="en-US" altLang="zh-CN"/>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分别比估计</a:t>
            </a:r>
            <a:endParaRPr lang="zh-CN" altLang="en-US" dirty="0"/>
          </a:p>
        </p:txBody>
      </p:sp>
      <p:sp>
        <p:nvSpPr>
          <p:cNvPr id="3" name="内容占位符 2"/>
          <p:cNvSpPr>
            <a:spLocks noGrp="1"/>
          </p:cNvSpPr>
          <p:nvPr>
            <p:ph idx="1"/>
          </p:nvPr>
        </p:nvSpPr>
        <p:spPr/>
        <p:txBody>
          <a:bodyPr/>
          <a:lstStyle/>
          <a:p>
            <a:r>
              <a:rPr lang="zh-CN" altLang="en-US" dirty="0" smtClean="0"/>
              <a:t>定义</a:t>
            </a:r>
            <a:r>
              <a:rPr lang="en-US" altLang="zh-CN" dirty="0" smtClean="0"/>
              <a:t>3.4  </a:t>
            </a:r>
            <a:r>
              <a:rPr lang="zh-CN" altLang="en-US" dirty="0" smtClean="0"/>
              <a:t>总体均值</a:t>
            </a:r>
            <a:r>
              <a:rPr lang="en-US" dirty="0" smtClean="0"/>
              <a:t>   </a:t>
            </a:r>
            <a:r>
              <a:rPr lang="zh-CN" altLang="en-US" dirty="0" smtClean="0"/>
              <a:t>和总体总量</a:t>
            </a:r>
            <a:r>
              <a:rPr lang="en-US" dirty="0" smtClean="0"/>
              <a:t>  </a:t>
            </a:r>
            <a:r>
              <a:rPr lang="zh-CN" altLang="en-US" dirty="0" smtClean="0"/>
              <a:t>的分别比估计为：</a:t>
            </a:r>
            <a:endParaRPr lang="zh-CN" altLang="en-US"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26</a:t>
            </a:fld>
            <a:endParaRPr lang="en-US" altLang="zh-CN"/>
          </a:p>
        </p:txBody>
      </p:sp>
      <p:graphicFrame>
        <p:nvGraphicFramePr>
          <p:cNvPr id="166914" name="Object 2"/>
          <p:cNvGraphicFramePr>
            <a:graphicFrameLocks noChangeAspect="1"/>
          </p:cNvGraphicFramePr>
          <p:nvPr/>
        </p:nvGraphicFramePr>
        <p:xfrm>
          <a:off x="4857752" y="2071678"/>
          <a:ext cx="428628" cy="500066"/>
        </p:xfrm>
        <a:graphic>
          <a:graphicData uri="http://schemas.openxmlformats.org/presentationml/2006/ole">
            <mc:AlternateContent xmlns:mc="http://schemas.openxmlformats.org/markup-compatibility/2006">
              <mc:Choice xmlns:v="urn:schemas-microsoft-com:vml" Requires="v">
                <p:oleObj spid="_x0000_s167071" name="Equation" r:id="rId3" imgW="152280" imgH="190440" progId="">
                  <p:embed/>
                </p:oleObj>
              </mc:Choice>
              <mc:Fallback>
                <p:oleObj name="Equation" r:id="rId3" imgW="152280" imgH="19044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7752" y="2071678"/>
                        <a:ext cx="428628" cy="500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6915" name="Object 3"/>
          <p:cNvGraphicFramePr>
            <a:graphicFrameLocks noChangeAspect="1"/>
          </p:cNvGraphicFramePr>
          <p:nvPr/>
        </p:nvGraphicFramePr>
        <p:xfrm>
          <a:off x="7286644" y="2143116"/>
          <a:ext cx="427040" cy="439740"/>
        </p:xfrm>
        <a:graphic>
          <a:graphicData uri="http://schemas.openxmlformats.org/presentationml/2006/ole">
            <mc:AlternateContent xmlns:mc="http://schemas.openxmlformats.org/markup-compatibility/2006">
              <mc:Choice xmlns:v="urn:schemas-microsoft-com:vml" Requires="v">
                <p:oleObj spid="_x0000_s167072" name="Equation" r:id="rId5" imgW="139680" imgH="164880" progId="">
                  <p:embed/>
                </p:oleObj>
              </mc:Choice>
              <mc:Fallback>
                <p:oleObj name="Equation" r:id="rId5" imgW="139680" imgH="164880" progId="">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86644" y="2143116"/>
                        <a:ext cx="427040" cy="439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6917" name="Object 5"/>
          <p:cNvGraphicFramePr>
            <a:graphicFrameLocks noChangeAspect="1"/>
          </p:cNvGraphicFramePr>
          <p:nvPr/>
        </p:nvGraphicFramePr>
        <p:xfrm>
          <a:off x="2714612" y="3214686"/>
          <a:ext cx="4143404" cy="993282"/>
        </p:xfrm>
        <a:graphic>
          <a:graphicData uri="http://schemas.openxmlformats.org/presentationml/2006/ole">
            <mc:AlternateContent xmlns:mc="http://schemas.openxmlformats.org/markup-compatibility/2006">
              <mc:Choice xmlns:v="urn:schemas-microsoft-com:vml" Requires="v">
                <p:oleObj spid="_x0000_s167073" name="Equation" r:id="rId7" imgW="1854000" imgH="444240" progId="">
                  <p:embed/>
                </p:oleObj>
              </mc:Choice>
              <mc:Fallback>
                <p:oleObj name="Equation" r:id="rId7" imgW="1854000" imgH="444240" progId="">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14612" y="3214686"/>
                        <a:ext cx="4143404" cy="993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6918" name="Object 6"/>
          <p:cNvGraphicFramePr>
            <a:graphicFrameLocks noChangeAspect="1"/>
          </p:cNvGraphicFramePr>
          <p:nvPr/>
        </p:nvGraphicFramePr>
        <p:xfrm>
          <a:off x="2428860" y="4500570"/>
          <a:ext cx="5917099" cy="928694"/>
        </p:xfrm>
        <a:graphic>
          <a:graphicData uri="http://schemas.openxmlformats.org/presentationml/2006/ole">
            <mc:AlternateContent xmlns:mc="http://schemas.openxmlformats.org/markup-compatibility/2006">
              <mc:Choice xmlns:v="urn:schemas-microsoft-com:vml" Requires="v">
                <p:oleObj spid="_x0000_s167074" name="Equation" r:id="rId9" imgW="2831760" imgH="444240" progId="">
                  <p:embed/>
                </p:oleObj>
              </mc:Choice>
              <mc:Fallback>
                <p:oleObj name="Equation" r:id="rId9" imgW="2831760" imgH="444240" progId="">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28860" y="4500570"/>
                        <a:ext cx="5917099" cy="928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定理</a:t>
            </a:r>
            <a:r>
              <a:rPr lang="en-US" altLang="zh-CN" dirty="0" smtClean="0"/>
              <a:t>3.5 </a:t>
            </a:r>
            <a:r>
              <a:rPr lang="zh-CN" altLang="en-US" dirty="0" smtClean="0"/>
              <a:t>对于分层随机抽样的分别比估计，若各层的样本量</a:t>
            </a:r>
            <a:r>
              <a:rPr lang="en-US" dirty="0" smtClean="0"/>
              <a:t>    </a:t>
            </a:r>
            <a:r>
              <a:rPr lang="zh-CN" altLang="en-US" dirty="0" smtClean="0"/>
              <a:t>都比较大，则有</a:t>
            </a:r>
            <a:endParaRPr lang="zh-CN" altLang="en-US"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27</a:t>
            </a:fld>
            <a:endParaRPr lang="en-US" altLang="zh-CN"/>
          </a:p>
        </p:txBody>
      </p:sp>
      <p:graphicFrame>
        <p:nvGraphicFramePr>
          <p:cNvPr id="178178" name="Object 2"/>
          <p:cNvGraphicFramePr>
            <a:graphicFrameLocks noChangeAspect="1"/>
          </p:cNvGraphicFramePr>
          <p:nvPr/>
        </p:nvGraphicFramePr>
        <p:xfrm>
          <a:off x="4572000" y="2571744"/>
          <a:ext cx="439740" cy="471490"/>
        </p:xfrm>
        <a:graphic>
          <a:graphicData uri="http://schemas.openxmlformats.org/presentationml/2006/ole">
            <mc:AlternateContent xmlns:mc="http://schemas.openxmlformats.org/markup-compatibility/2006">
              <mc:Choice xmlns:v="urn:schemas-microsoft-com:vml" Requires="v">
                <p:oleObj spid="_x0000_s178334" name="Equation" r:id="rId3" imgW="164880" imgH="228600" progId="">
                  <p:embed/>
                </p:oleObj>
              </mc:Choice>
              <mc:Fallback>
                <p:oleObj name="Equation" r:id="rId3" imgW="164880" imgH="22860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571744"/>
                        <a:ext cx="439740" cy="471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8179" name="Object 3"/>
          <p:cNvGraphicFramePr>
            <a:graphicFrameLocks noChangeAspect="1"/>
          </p:cNvGraphicFramePr>
          <p:nvPr>
            <p:extLst>
              <p:ext uri="{D42A27DB-BD31-4B8C-83A1-F6EECF244321}">
                <p14:modId xmlns:p14="http://schemas.microsoft.com/office/powerpoint/2010/main" val="3685815688"/>
              </p:ext>
            </p:extLst>
          </p:nvPr>
        </p:nvGraphicFramePr>
        <p:xfrm>
          <a:off x="1475656" y="3194832"/>
          <a:ext cx="1714512" cy="571504"/>
        </p:xfrm>
        <a:graphic>
          <a:graphicData uri="http://schemas.openxmlformats.org/presentationml/2006/ole">
            <mc:AlternateContent xmlns:mc="http://schemas.openxmlformats.org/markup-compatibility/2006">
              <mc:Choice xmlns:v="urn:schemas-microsoft-com:vml" Requires="v">
                <p:oleObj spid="_x0000_s178335" name="Equation" r:id="rId5" imgW="723600" imgH="241200" progId="">
                  <p:embed/>
                </p:oleObj>
              </mc:Choice>
              <mc:Fallback>
                <p:oleObj name="Equation" r:id="rId5" imgW="723600" imgH="241200" progId="">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5656" y="3194832"/>
                        <a:ext cx="1714512" cy="571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8180" name="Object 4"/>
          <p:cNvGraphicFramePr>
            <a:graphicFrameLocks noChangeAspect="1"/>
          </p:cNvGraphicFramePr>
          <p:nvPr>
            <p:extLst>
              <p:ext uri="{D42A27DB-BD31-4B8C-83A1-F6EECF244321}">
                <p14:modId xmlns:p14="http://schemas.microsoft.com/office/powerpoint/2010/main" val="1275010164"/>
              </p:ext>
            </p:extLst>
          </p:nvPr>
        </p:nvGraphicFramePr>
        <p:xfrm>
          <a:off x="1404218" y="3980650"/>
          <a:ext cx="3111522" cy="571504"/>
        </p:xfrm>
        <a:graphic>
          <a:graphicData uri="http://schemas.openxmlformats.org/presentationml/2006/ole">
            <mc:AlternateContent xmlns:mc="http://schemas.openxmlformats.org/markup-compatibility/2006">
              <mc:Choice xmlns:v="urn:schemas-microsoft-com:vml" Requires="v">
                <p:oleObj spid="_x0000_s178336" name="Equation" r:id="rId7" imgW="1244520" imgH="228600" progId="">
                  <p:embed/>
                </p:oleObj>
              </mc:Choice>
              <mc:Fallback>
                <p:oleObj name="Equation" r:id="rId7" imgW="1244520" imgH="228600" progId="">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04218" y="3980650"/>
                        <a:ext cx="3111522" cy="571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8181" name="Object 5"/>
          <p:cNvGraphicFramePr>
            <a:graphicFrameLocks noChangeAspect="1"/>
          </p:cNvGraphicFramePr>
          <p:nvPr>
            <p:extLst>
              <p:ext uri="{D42A27DB-BD31-4B8C-83A1-F6EECF244321}">
                <p14:modId xmlns:p14="http://schemas.microsoft.com/office/powerpoint/2010/main" val="2257032506"/>
              </p:ext>
            </p:extLst>
          </p:nvPr>
        </p:nvGraphicFramePr>
        <p:xfrm>
          <a:off x="2975854" y="4980782"/>
          <a:ext cx="5861886" cy="1000132"/>
        </p:xfrm>
        <a:graphic>
          <a:graphicData uri="http://schemas.openxmlformats.org/presentationml/2006/ole">
            <mc:AlternateContent xmlns:mc="http://schemas.openxmlformats.org/markup-compatibility/2006">
              <mc:Choice xmlns:v="urn:schemas-microsoft-com:vml" Requires="v">
                <p:oleObj spid="_x0000_s178337" name="Equation" r:id="rId9" imgW="2679480" imgH="457200" progId="">
                  <p:embed/>
                </p:oleObj>
              </mc:Choice>
              <mc:Fallback>
                <p:oleObj name="Equation" r:id="rId9" imgW="2679480" imgH="457200" progId="">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75854" y="4980782"/>
                        <a:ext cx="5861886" cy="1000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证明</a:t>
            </a:r>
            <a:endParaRPr lang="zh-CN" altLang="en-US" dirty="0"/>
          </a:p>
        </p:txBody>
      </p:sp>
      <p:sp>
        <p:nvSpPr>
          <p:cNvPr id="3" name="内容占位符 2"/>
          <p:cNvSpPr>
            <a:spLocks noGrp="1"/>
          </p:cNvSpPr>
          <p:nvPr>
            <p:ph idx="1"/>
          </p:nvPr>
        </p:nvSpPr>
        <p:spPr>
          <a:xfrm>
            <a:off x="857224" y="2017713"/>
            <a:ext cx="8097864" cy="4114800"/>
          </a:xfrm>
        </p:spPr>
        <p:txBody>
          <a:bodyPr/>
          <a:lstStyle/>
          <a:p>
            <a:r>
              <a:rPr lang="zh-CN" altLang="en-US" dirty="0" smtClean="0"/>
              <a:t>根据比估计量的性质，当</a:t>
            </a:r>
            <a:r>
              <a:rPr lang="en-US" dirty="0" smtClean="0"/>
              <a:t>    </a:t>
            </a:r>
            <a:r>
              <a:rPr lang="zh-CN" altLang="en-US" dirty="0" smtClean="0"/>
              <a:t>比较大时，有</a:t>
            </a:r>
          </a:p>
          <a:p>
            <a:endParaRPr lang="zh-CN" altLang="en-US"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28</a:t>
            </a:fld>
            <a:endParaRPr lang="en-US" altLang="zh-CN"/>
          </a:p>
        </p:txBody>
      </p:sp>
      <p:graphicFrame>
        <p:nvGraphicFramePr>
          <p:cNvPr id="179204" name="Object 4"/>
          <p:cNvGraphicFramePr>
            <a:graphicFrameLocks noChangeAspect="1"/>
          </p:cNvGraphicFramePr>
          <p:nvPr/>
        </p:nvGraphicFramePr>
        <p:xfrm>
          <a:off x="5857884" y="2071678"/>
          <a:ext cx="357190" cy="571504"/>
        </p:xfrm>
        <a:graphic>
          <a:graphicData uri="http://schemas.openxmlformats.org/presentationml/2006/ole">
            <mc:AlternateContent xmlns:mc="http://schemas.openxmlformats.org/markup-compatibility/2006">
              <mc:Choice xmlns:v="urn:schemas-microsoft-com:vml" Requires="v">
                <p:oleObj spid="_x0000_s179596" name="Equation" r:id="rId3" imgW="164880" imgH="228600" progId="">
                  <p:embed/>
                </p:oleObj>
              </mc:Choice>
              <mc:Fallback>
                <p:oleObj name="Equation" r:id="rId3" imgW="164880" imgH="228600"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7884" y="2071678"/>
                        <a:ext cx="357190" cy="571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9207" name="Object 7"/>
          <p:cNvGraphicFramePr>
            <a:graphicFrameLocks noChangeAspect="1"/>
          </p:cNvGraphicFramePr>
          <p:nvPr/>
        </p:nvGraphicFramePr>
        <p:xfrm>
          <a:off x="1142976" y="2786058"/>
          <a:ext cx="1582746" cy="518485"/>
        </p:xfrm>
        <a:graphic>
          <a:graphicData uri="http://schemas.openxmlformats.org/presentationml/2006/ole">
            <mc:AlternateContent xmlns:mc="http://schemas.openxmlformats.org/markup-compatibility/2006">
              <mc:Choice xmlns:v="urn:schemas-microsoft-com:vml" Requires="v">
                <p:oleObj spid="_x0000_s179597" name="Equation" r:id="rId5" imgW="736560" imgH="241200" progId="">
                  <p:embed/>
                </p:oleObj>
              </mc:Choice>
              <mc:Fallback>
                <p:oleObj name="Equation" r:id="rId5" imgW="736560" imgH="241200" progId="">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2976" y="2786058"/>
                        <a:ext cx="1582746" cy="518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9208" name="Object 8"/>
          <p:cNvGraphicFramePr>
            <a:graphicFrameLocks noChangeAspect="1"/>
          </p:cNvGraphicFramePr>
          <p:nvPr/>
        </p:nvGraphicFramePr>
        <p:xfrm>
          <a:off x="928662" y="3500438"/>
          <a:ext cx="2428892" cy="450722"/>
        </p:xfrm>
        <a:graphic>
          <a:graphicData uri="http://schemas.openxmlformats.org/presentationml/2006/ole">
            <mc:AlternateContent xmlns:mc="http://schemas.openxmlformats.org/markup-compatibility/2006">
              <mc:Choice xmlns:v="urn:schemas-microsoft-com:vml" Requires="v">
                <p:oleObj spid="_x0000_s179598" name="Equation" r:id="rId7" imgW="1231560" imgH="228600" progId="">
                  <p:embed/>
                </p:oleObj>
              </mc:Choice>
              <mc:Fallback>
                <p:oleObj name="Equation" r:id="rId7" imgW="1231560" imgH="228600" progId="">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8662" y="3500438"/>
                        <a:ext cx="2428892" cy="450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9209" name="Object 9"/>
          <p:cNvGraphicFramePr>
            <a:graphicFrameLocks noChangeAspect="1"/>
          </p:cNvGraphicFramePr>
          <p:nvPr/>
        </p:nvGraphicFramePr>
        <p:xfrm>
          <a:off x="3286116" y="3357562"/>
          <a:ext cx="4160213" cy="785818"/>
        </p:xfrm>
        <a:graphic>
          <a:graphicData uri="http://schemas.openxmlformats.org/presentationml/2006/ole">
            <mc:AlternateContent xmlns:mc="http://schemas.openxmlformats.org/markup-compatibility/2006">
              <mc:Choice xmlns:v="urn:schemas-microsoft-com:vml" Requires="v">
                <p:oleObj spid="_x0000_s179599" name="Equation" r:id="rId9" imgW="2286000" imgH="431640" progId="">
                  <p:embed/>
                </p:oleObj>
              </mc:Choice>
              <mc:Fallback>
                <p:oleObj name="Equation" r:id="rId9" imgW="2286000" imgH="431640" progId="">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86116" y="3357562"/>
                        <a:ext cx="4160213" cy="785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9210" name="Object 10"/>
          <p:cNvGraphicFramePr>
            <a:graphicFrameLocks noChangeAspect="1"/>
          </p:cNvGraphicFramePr>
          <p:nvPr/>
        </p:nvGraphicFramePr>
        <p:xfrm>
          <a:off x="1000100" y="4000504"/>
          <a:ext cx="4500594" cy="827136"/>
        </p:xfrm>
        <a:graphic>
          <a:graphicData uri="http://schemas.openxmlformats.org/presentationml/2006/ole">
            <mc:AlternateContent xmlns:mc="http://schemas.openxmlformats.org/markup-compatibility/2006">
              <mc:Choice xmlns:v="urn:schemas-microsoft-com:vml" Requires="v">
                <p:oleObj spid="_x0000_s179600" name="Equation" r:id="rId11" imgW="2349360" imgH="431640" progId="">
                  <p:embed/>
                </p:oleObj>
              </mc:Choice>
              <mc:Fallback>
                <p:oleObj name="Equation" r:id="rId11" imgW="2349360" imgH="431640" progId="">
                  <p:embed/>
                  <p:pic>
                    <p:nvPicPr>
                      <p:cNvPr id="0" name="Picture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00100" y="4000504"/>
                        <a:ext cx="4500594" cy="827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9211" name="Object 11"/>
          <p:cNvGraphicFramePr>
            <a:graphicFrameLocks noChangeAspect="1"/>
          </p:cNvGraphicFramePr>
          <p:nvPr/>
        </p:nvGraphicFramePr>
        <p:xfrm>
          <a:off x="1000100" y="5000636"/>
          <a:ext cx="3235722" cy="785818"/>
        </p:xfrm>
        <a:graphic>
          <a:graphicData uri="http://schemas.openxmlformats.org/presentationml/2006/ole">
            <mc:AlternateContent xmlns:mc="http://schemas.openxmlformats.org/markup-compatibility/2006">
              <mc:Choice xmlns:v="urn:schemas-microsoft-com:vml" Requires="v">
                <p:oleObj spid="_x0000_s179601" name="Equation" r:id="rId13" imgW="1777680" imgH="431640" progId="">
                  <p:embed/>
                </p:oleObj>
              </mc:Choice>
              <mc:Fallback>
                <p:oleObj name="Equation" r:id="rId13" imgW="1777680" imgH="431640" progId="">
                  <p:embed/>
                  <p:pic>
                    <p:nvPicPr>
                      <p:cNvPr id="0" name="Picture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00100" y="5000636"/>
                        <a:ext cx="3235722" cy="785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9212" name="Object 12"/>
          <p:cNvGraphicFramePr>
            <a:graphicFrameLocks noChangeAspect="1"/>
          </p:cNvGraphicFramePr>
          <p:nvPr/>
        </p:nvGraphicFramePr>
        <p:xfrm>
          <a:off x="4286248" y="5000636"/>
          <a:ext cx="2143140" cy="800733"/>
        </p:xfrm>
        <a:graphic>
          <a:graphicData uri="http://schemas.openxmlformats.org/presentationml/2006/ole">
            <mc:AlternateContent xmlns:mc="http://schemas.openxmlformats.org/markup-compatibility/2006">
              <mc:Choice xmlns:v="urn:schemas-microsoft-com:vml" Requires="v">
                <p:oleObj spid="_x0000_s179602" name="Equation" r:id="rId15" imgW="1155600" imgH="431640" progId="">
                  <p:embed/>
                </p:oleObj>
              </mc:Choice>
              <mc:Fallback>
                <p:oleObj name="Equation" r:id="rId15" imgW="1155600" imgH="431640" progId="">
                  <p:embed/>
                  <p:pic>
                    <p:nvPicPr>
                      <p:cNvPr id="0" name="Picture 1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86248" y="5000636"/>
                        <a:ext cx="2143140" cy="800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9213" name="Object 13"/>
          <p:cNvGraphicFramePr>
            <a:graphicFrameLocks noChangeAspect="1"/>
          </p:cNvGraphicFramePr>
          <p:nvPr/>
        </p:nvGraphicFramePr>
        <p:xfrm>
          <a:off x="6429388" y="5072074"/>
          <a:ext cx="1643074" cy="744860"/>
        </p:xfrm>
        <a:graphic>
          <a:graphicData uri="http://schemas.openxmlformats.org/presentationml/2006/ole">
            <mc:AlternateContent xmlns:mc="http://schemas.openxmlformats.org/markup-compatibility/2006">
              <mc:Choice xmlns:v="urn:schemas-microsoft-com:vml" Requires="v">
                <p:oleObj spid="_x0000_s179603" name="Equation" r:id="rId17" imgW="952200" imgH="431640" progId="">
                  <p:embed/>
                </p:oleObj>
              </mc:Choice>
              <mc:Fallback>
                <p:oleObj name="Equation" r:id="rId17" imgW="952200" imgH="431640" progId="">
                  <p:embed/>
                  <p:pic>
                    <p:nvPicPr>
                      <p:cNvPr id="0" name="Picture 1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429388" y="5072074"/>
                        <a:ext cx="1643074" cy="744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9214" name="Object 14"/>
          <p:cNvGraphicFramePr>
            <a:graphicFrameLocks noChangeAspect="1"/>
          </p:cNvGraphicFramePr>
          <p:nvPr/>
        </p:nvGraphicFramePr>
        <p:xfrm>
          <a:off x="2285984" y="6000768"/>
          <a:ext cx="1071570" cy="471726"/>
        </p:xfrm>
        <a:graphic>
          <a:graphicData uri="http://schemas.openxmlformats.org/presentationml/2006/ole">
            <mc:AlternateContent xmlns:mc="http://schemas.openxmlformats.org/markup-compatibility/2006">
              <mc:Choice xmlns:v="urn:schemas-microsoft-com:vml" Requires="v">
                <p:oleObj spid="_x0000_s179604" name="Equation" r:id="rId19" imgW="583920" imgH="228600" progId="">
                  <p:embed/>
                </p:oleObj>
              </mc:Choice>
              <mc:Fallback>
                <p:oleObj name="Equation" r:id="rId19" imgW="583920" imgH="228600" progId="">
                  <p:embed/>
                  <p:pic>
                    <p:nvPicPr>
                      <p:cNvPr id="0" name="Picture 1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285984" y="6000768"/>
                        <a:ext cx="1071570" cy="471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9215" name="Object 15"/>
          <p:cNvGraphicFramePr>
            <a:graphicFrameLocks noChangeAspect="1"/>
          </p:cNvGraphicFramePr>
          <p:nvPr/>
        </p:nvGraphicFramePr>
        <p:xfrm>
          <a:off x="3643306" y="5786454"/>
          <a:ext cx="4929222" cy="841005"/>
        </p:xfrm>
        <a:graphic>
          <a:graphicData uri="http://schemas.openxmlformats.org/presentationml/2006/ole">
            <mc:AlternateContent xmlns:mc="http://schemas.openxmlformats.org/markup-compatibility/2006">
              <mc:Choice xmlns:v="urn:schemas-microsoft-com:vml" Requires="v">
                <p:oleObj spid="_x0000_s179605" name="Equation" r:id="rId21" imgW="2679480" imgH="457200" progId="">
                  <p:embed/>
                </p:oleObj>
              </mc:Choice>
              <mc:Fallback>
                <p:oleObj name="Equation" r:id="rId21" imgW="2679480" imgH="457200" progId="">
                  <p:embed/>
                  <p:pic>
                    <p:nvPicPr>
                      <p:cNvPr id="0" name="Picture 15"/>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643306" y="5786454"/>
                        <a:ext cx="4929222" cy="841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联合比估计</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0" y="2000240"/>
                <a:ext cx="9215502" cy="4114800"/>
              </a:xfrm>
            </p:spPr>
            <p:txBody>
              <a:bodyPr/>
              <a:lstStyle/>
              <a:p>
                <a:r>
                  <a:rPr lang="zh-CN" altLang="en-US" smtClean="0"/>
                  <a:t>定义</a:t>
                </a:r>
                <a:r>
                  <a:rPr lang="en-US" altLang="zh-CN" smtClean="0"/>
                  <a:t>3.5 </a:t>
                </a:r>
                <a:r>
                  <a:rPr lang="zh-CN" altLang="en-US" smtClean="0"/>
                  <a:t>总体均值</a:t>
                </a:r>
                <a:r>
                  <a:rPr lang="en-US" smtClean="0"/>
                  <a:t>  </a:t>
                </a:r>
                <a:r>
                  <a:rPr lang="zh-CN" altLang="en-US" dirty="0" smtClean="0"/>
                  <a:t>和总体</a:t>
                </a:r>
                <a:r>
                  <a:rPr lang="zh-CN" altLang="en-US" smtClean="0"/>
                  <a:t>总量</a:t>
                </a:r>
                <a:r>
                  <a:rPr lang="en-US" smtClean="0"/>
                  <a:t>  </a:t>
                </a:r>
                <a:r>
                  <a:rPr lang="zh-CN" altLang="en-US" smtClean="0"/>
                  <a:t>的联合比估计为：</a:t>
                </a:r>
                <a:endParaRPr lang="en-US" altLang="zh-CN" smtClean="0"/>
              </a:p>
              <a:p>
                <a:pPr marL="0" indent="0">
                  <a:buNone/>
                </a:pPr>
                <a14:m>
                  <m:oMathPara xmlns:m="http://schemas.openxmlformats.org/officeDocument/2006/math">
                    <m:oMathParaPr>
                      <m:jc m:val="centerGroup"/>
                    </m:oMathParaPr>
                    <m:oMath xmlns:m="http://schemas.openxmlformats.org/officeDocument/2006/math">
                      <m:sSub>
                        <m:sSubPr>
                          <m:ctrlPr>
                            <a:rPr lang="en-US" altLang="zh-CN" i="1" smtClean="0">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𝑅𝐶</m:t>
                          </m:r>
                        </m:sub>
                      </m:sSub>
                      <m:r>
                        <a:rPr lang="en-US" altLang="zh-CN" b="0" i="1" smtClean="0">
                          <a:latin typeface="Cambria Math" panose="02040503050406030204" pitchFamily="18" charset="0"/>
                        </a:rPr>
                        <m:t>=</m:t>
                      </m:r>
                      <m:f>
                        <m:fPr>
                          <m:ctrlPr>
                            <a:rPr lang="en-US" altLang="zh-CN" b="0" i="1" smtClean="0">
                              <a:latin typeface="Cambria Math"/>
                            </a:rPr>
                          </m:ctrlPr>
                        </m:fPr>
                        <m:num>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𝑠𝑡</m:t>
                              </m:r>
                            </m:sub>
                          </m:sSub>
                        </m:num>
                        <m:den>
                          <m:sSub>
                            <m:sSubPr>
                              <m:ctrlPr>
                                <a:rPr lang="en-US" altLang="zh-CN" i="1" smtClean="0">
                                  <a:latin typeface="Cambria Math"/>
                                </a:rPr>
                              </m:ctrlPr>
                            </m:sSubPr>
                            <m:e>
                              <m:acc>
                                <m:accPr>
                                  <m:chr m:val="̅"/>
                                  <m:ctrlPr>
                                    <a:rPr lang="en-US" altLang="zh-CN" i="1">
                                      <a:latin typeface="Cambria Math"/>
                                    </a:rPr>
                                  </m:ctrlPr>
                                </m:accPr>
                                <m:e>
                                  <m:r>
                                    <a:rPr lang="en-US" altLang="zh-CN" b="0" i="1" smtClean="0">
                                      <a:latin typeface="Cambria Math" panose="02040503050406030204" pitchFamily="18" charset="0"/>
                                    </a:rPr>
                                    <m:t>𝑥</m:t>
                                  </m:r>
                                </m:e>
                              </m:acc>
                            </m:e>
                            <m:sub>
                              <m:r>
                                <a:rPr lang="en-US" altLang="zh-CN" i="1">
                                  <a:latin typeface="Cambria Math" panose="02040503050406030204" pitchFamily="18" charset="0"/>
                                </a:rPr>
                                <m:t>𝑠𝑡</m:t>
                              </m:r>
                            </m:sub>
                          </m:sSub>
                        </m:den>
                      </m:f>
                      <m:acc>
                        <m:accPr>
                          <m:chr m:val="̅"/>
                          <m:ctrlPr>
                            <a:rPr lang="en-US" altLang="zh-CN" b="0" i="1" smtClean="0">
                              <a:latin typeface="Cambria Math"/>
                            </a:rPr>
                          </m:ctrlPr>
                        </m:accPr>
                        <m:e>
                          <m:r>
                            <a:rPr lang="en-US" altLang="zh-CN" b="0" i="1" smtClean="0">
                              <a:latin typeface="Cambria Math" panose="02040503050406030204" pitchFamily="18" charset="0"/>
                            </a:rPr>
                            <m:t>𝑋</m:t>
                          </m:r>
                        </m:e>
                      </m:acc>
                      <m:r>
                        <a:rPr lang="en-US" altLang="zh-CN" i="1" smtClean="0">
                          <a:latin typeface="Cambria Math" panose="02040503050406030204" pitchFamily="18" charset="0"/>
                        </a:rPr>
                        <m:t>≝</m:t>
                      </m:r>
                      <m:sSub>
                        <m:sSubPr>
                          <m:ctrlPr>
                            <a:rPr lang="en-US" altLang="zh-CN" i="1" smtClean="0">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𝑅</m:t>
                              </m:r>
                            </m:e>
                          </m:acc>
                        </m:e>
                        <m:sub>
                          <m:r>
                            <a:rPr lang="en-US" altLang="zh-CN" b="0" i="1" smtClean="0">
                              <a:latin typeface="Cambria Math" panose="02040503050406030204" pitchFamily="18" charset="0"/>
                            </a:rPr>
                            <m:t>𝑐</m:t>
                          </m:r>
                        </m:sub>
                      </m:sSub>
                      <m:acc>
                        <m:accPr>
                          <m:chr m:val="̅"/>
                          <m:ctrlPr>
                            <a:rPr lang="en-US" altLang="zh-CN" i="1" smtClean="0">
                              <a:latin typeface="Cambria Math"/>
                            </a:rPr>
                          </m:ctrlPr>
                        </m:accPr>
                        <m:e>
                          <m:r>
                            <a:rPr lang="en-US" altLang="zh-CN" b="0" i="1" smtClean="0">
                              <a:latin typeface="Cambria Math" panose="02040503050406030204" pitchFamily="18" charset="0"/>
                            </a:rPr>
                            <m:t>𝑋</m:t>
                          </m:r>
                        </m:e>
                      </m:acc>
                    </m:oMath>
                  </m:oMathPara>
                </a14:m>
                <a:endParaRPr lang="en-US" altLang="zh-CN" dirty="0" smtClean="0"/>
              </a:p>
              <a:p>
                <a:pPr marL="0" indent="0">
                  <a:buNone/>
                </a:pPr>
                <a14:m>
                  <m:oMathPara xmlns:m="http://schemas.openxmlformats.org/officeDocument/2006/math">
                    <m:oMathParaPr>
                      <m:jc m:val="centerGroup"/>
                    </m:oMathParaPr>
                    <m:oMath xmlns:m="http://schemas.openxmlformats.org/officeDocument/2006/math">
                      <m:sSub>
                        <m:sSubPr>
                          <m:ctrlPr>
                            <a:rPr lang="en-US" altLang="zh-CN" i="1" smtClean="0">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𝑌</m:t>
                              </m:r>
                            </m:e>
                          </m:acc>
                        </m:e>
                        <m:sub>
                          <m:r>
                            <a:rPr lang="en-US" altLang="zh-CN" b="0" i="1" smtClean="0">
                              <a:latin typeface="Cambria Math" panose="02040503050406030204" pitchFamily="18" charset="0"/>
                            </a:rPr>
                            <m:t>𝑅𝐶</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𝑁</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i="1">
                              <a:latin typeface="Cambria Math" panose="02040503050406030204" pitchFamily="18" charset="0"/>
                            </a:rPr>
                            <m:t>𝑅𝐶</m:t>
                          </m:r>
                        </m:sub>
                      </m:sSub>
                      <m:r>
                        <a:rPr lang="en-US" altLang="zh-CN" i="1">
                          <a:latin typeface="Cambria Math" panose="02040503050406030204" pitchFamily="18" charset="0"/>
                        </a:rPr>
                        <m:t>=</m:t>
                      </m:r>
                      <m:r>
                        <a:rPr lang="en-US" altLang="zh-CN" b="0" i="1" smtClean="0">
                          <a:latin typeface="Cambria Math" panose="02040503050406030204" pitchFamily="18" charset="0"/>
                        </a:rPr>
                        <m:t>𝑁</m:t>
                      </m:r>
                      <m:f>
                        <m:fPr>
                          <m:ctrlPr>
                            <a:rPr lang="en-US" altLang="zh-CN" i="1">
                              <a:latin typeface="Cambria Math"/>
                            </a:rPr>
                          </m:ctrlPr>
                        </m:fPr>
                        <m:num>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i="1">
                                  <a:latin typeface="Cambria Math" panose="02040503050406030204" pitchFamily="18" charset="0"/>
                                </a:rPr>
                                <m:t>𝑠𝑡</m:t>
                              </m:r>
                            </m:sub>
                          </m:sSub>
                        </m:num>
                        <m:den>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𝑥</m:t>
                                  </m:r>
                                </m:e>
                              </m:acc>
                            </m:e>
                            <m:sub>
                              <m:r>
                                <a:rPr lang="en-US" altLang="zh-CN" i="1">
                                  <a:latin typeface="Cambria Math" panose="02040503050406030204" pitchFamily="18" charset="0"/>
                                </a:rPr>
                                <m:t>𝑠𝑡</m:t>
                              </m:r>
                            </m:sub>
                          </m:sSub>
                        </m:den>
                      </m:f>
                      <m:acc>
                        <m:accPr>
                          <m:chr m:val="̅"/>
                          <m:ctrlPr>
                            <a:rPr lang="en-US" altLang="zh-CN" i="1">
                              <a:latin typeface="Cambria Math"/>
                            </a:rPr>
                          </m:ctrlPr>
                        </m:accPr>
                        <m:e>
                          <m:r>
                            <a:rPr lang="en-US" altLang="zh-CN" i="1">
                              <a:latin typeface="Cambria Math" panose="02040503050406030204" pitchFamily="18" charset="0"/>
                            </a:rPr>
                            <m:t>𝑋</m:t>
                          </m:r>
                        </m:e>
                      </m:acc>
                      <m:r>
                        <a:rPr lang="en-US" altLang="zh-CN" i="1">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𝑅</m:t>
                              </m:r>
                            </m:e>
                          </m:acc>
                        </m:e>
                        <m:sub>
                          <m:r>
                            <a:rPr lang="en-US" altLang="zh-CN" i="1">
                              <a:latin typeface="Cambria Math" panose="02040503050406030204" pitchFamily="18" charset="0"/>
                            </a:rPr>
                            <m:t>𝑐</m:t>
                          </m:r>
                        </m:sub>
                      </m:sSub>
                      <m:r>
                        <a:rPr lang="en-US" altLang="zh-CN" b="0" i="1" smtClean="0">
                          <a:latin typeface="Cambria Math" panose="02040503050406030204" pitchFamily="18" charset="0"/>
                        </a:rPr>
                        <m:t>𝑋</m:t>
                      </m:r>
                    </m:oMath>
                  </m:oMathPara>
                </a14:m>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0" y="2000240"/>
                <a:ext cx="9215502" cy="4114800"/>
              </a:xfrm>
              <a:blipFill rotWithShape="0">
                <a:blip r:embed="rId3"/>
                <a:stretch>
                  <a:fillRect l="-463" t="-2222" r="-4167"/>
                </a:stretch>
              </a:blipFill>
            </p:spPr>
            <p:txBody>
              <a:bodyPr/>
              <a:lstStyle/>
              <a:p>
                <a:r>
                  <a:rPr lang="zh-CN" altLang="en-US">
                    <a:noFill/>
                  </a:rPr>
                  <a:t> </a:t>
                </a:r>
              </a:p>
            </p:txBody>
          </p:sp>
        </mc:Fallback>
      </mc:AlternateContent>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29</a:t>
            </a:fld>
            <a:endParaRPr lang="en-US" altLang="zh-CN"/>
          </a:p>
        </p:txBody>
      </p:sp>
      <p:graphicFrame>
        <p:nvGraphicFramePr>
          <p:cNvPr id="181249" name="Object 1"/>
          <p:cNvGraphicFramePr>
            <a:graphicFrameLocks noChangeAspect="1"/>
          </p:cNvGraphicFramePr>
          <p:nvPr/>
        </p:nvGraphicFramePr>
        <p:xfrm>
          <a:off x="3428992" y="2071678"/>
          <a:ext cx="361952" cy="381002"/>
        </p:xfrm>
        <a:graphic>
          <a:graphicData uri="http://schemas.openxmlformats.org/presentationml/2006/ole">
            <mc:AlternateContent xmlns:mc="http://schemas.openxmlformats.org/markup-compatibility/2006">
              <mc:Choice xmlns:v="urn:schemas-microsoft-com:vml" Requires="v">
                <p:oleObj spid="_x0000_s181359" name="Equation" r:id="rId4" imgW="152280" imgH="190440" progId="">
                  <p:embed/>
                </p:oleObj>
              </mc:Choice>
              <mc:Fallback>
                <p:oleObj name="Equation" r:id="rId4" imgW="152280" imgH="190440" progId="">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8992" y="2071678"/>
                        <a:ext cx="361952" cy="381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1250" name="Object 2"/>
          <p:cNvGraphicFramePr>
            <a:graphicFrameLocks noChangeAspect="1"/>
          </p:cNvGraphicFramePr>
          <p:nvPr/>
        </p:nvGraphicFramePr>
        <p:xfrm>
          <a:off x="5715008" y="2143116"/>
          <a:ext cx="355602" cy="346525"/>
        </p:xfrm>
        <a:graphic>
          <a:graphicData uri="http://schemas.openxmlformats.org/presentationml/2006/ole">
            <mc:AlternateContent xmlns:mc="http://schemas.openxmlformats.org/markup-compatibility/2006">
              <mc:Choice xmlns:v="urn:schemas-microsoft-com:vml" Requires="v">
                <p:oleObj spid="_x0000_s181360" name="Equation" r:id="rId6" imgW="139680" imgH="164880" progId="">
                  <p:embed/>
                </p:oleObj>
              </mc:Choice>
              <mc:Fallback>
                <p:oleObj name="Equation" r:id="rId6" imgW="139680" imgH="164880" progId="">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8" y="2143116"/>
                        <a:ext cx="355602" cy="34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3</a:t>
            </a:fld>
            <a:endParaRPr lang="en-US" altLang="zh-CN"/>
          </a:p>
        </p:txBody>
      </p:sp>
      <mc:AlternateContent xmlns:mc="http://schemas.openxmlformats.org/markup-compatibility/2006" xmlns:a14="http://schemas.microsoft.com/office/drawing/2010/main">
        <mc:Choice Requires="a14">
          <p:sp>
            <p:nvSpPr>
              <p:cNvPr id="3" name="文本框 2"/>
              <p:cNvSpPr txBox="1"/>
              <p:nvPr/>
            </p:nvSpPr>
            <p:spPr>
              <a:xfrm>
                <a:off x="683568" y="1738263"/>
                <a:ext cx="8207201" cy="4616648"/>
              </a:xfrm>
              <a:prstGeom prst="rect">
                <a:avLst/>
              </a:prstGeom>
              <a:noFill/>
            </p:spPr>
            <p:txBody>
              <a:bodyPr wrap="square" rtlCol="0">
                <a:spAutoFit/>
              </a:bodyPr>
              <a:lstStyle/>
              <a:p>
                <a:pPr>
                  <a:lnSpc>
                    <a:spcPct val="150000"/>
                  </a:lnSpc>
                </a:pPr>
                <a:r>
                  <a:rPr lang="zh-CN" altLang="en-US" sz="2800" smtClean="0"/>
                  <a:t>定义</a:t>
                </a:r>
                <a:r>
                  <a:rPr lang="en-US" altLang="zh-CN" sz="2800" smtClean="0"/>
                  <a:t>3.2  </a:t>
                </a:r>
                <a:r>
                  <a:rPr lang="zh-CN" altLang="en-US" sz="2800" smtClean="0"/>
                  <a:t>分层抽样（</a:t>
                </a:r>
                <a:r>
                  <a:rPr lang="en-US" altLang="zh-CN" sz="2800" smtClean="0"/>
                  <a:t>stratified sampling</a:t>
                </a:r>
                <a:r>
                  <a:rPr lang="zh-CN" altLang="en-US" sz="2800" smtClean="0"/>
                  <a:t>）：又称为类型抽样或分类抽样，即抽样在每一层中独立进行，总的样本由各层样本组成，总体参数则根据各层样本参数的汇总做出估计，这种抽样就称为分层抽样，所得样本称为分层样本。设总的样本量为</a:t>
                </a:r>
                <a14:m>
                  <m:oMath xmlns:m="http://schemas.openxmlformats.org/officeDocument/2006/math">
                    <m:r>
                      <a:rPr lang="en-US" altLang="zh-CN" sz="2800" b="0" i="1" smtClean="0">
                        <a:latin typeface="Cambria Math" panose="02040503050406030204" pitchFamily="18" charset="0"/>
                      </a:rPr>
                      <m:t>𝑛</m:t>
                    </m:r>
                  </m:oMath>
                </a14:m>
                <a:r>
                  <a:rPr lang="zh-CN" altLang="en-US" sz="2800" smtClean="0"/>
                  <a:t>，从</a:t>
                </a:r>
                <a14:m>
                  <m:oMath xmlns:m="http://schemas.openxmlformats.org/officeDocument/2006/math">
                    <m:r>
                      <a:rPr lang="en-US" altLang="zh-CN" sz="2800" b="0" i="1" smtClean="0">
                        <a:latin typeface="Cambria Math" panose="02040503050406030204" pitchFamily="18" charset="0"/>
                      </a:rPr>
                      <m:t>𝐿</m:t>
                    </m:r>
                  </m:oMath>
                </a14:m>
                <a:r>
                  <a:rPr lang="zh-CN" altLang="en-US" sz="2800" smtClean="0"/>
                  <a:t>个子总体中所抽取的样本量分别为</a:t>
                </a:r>
                <a14:m>
                  <m:oMath xmlns:m="http://schemas.openxmlformats.org/officeDocument/2006/math">
                    <m:sSub>
                      <m:sSubPr>
                        <m:ctrlPr>
                          <a:rPr lang="en-US" altLang="zh-CN" sz="2800" i="1" smtClean="0">
                            <a:latin typeface="Cambria Math"/>
                          </a:rPr>
                        </m:ctrlPr>
                      </m:sSubPr>
                      <m:e>
                        <m:r>
                          <a:rPr lang="en-US" altLang="zh-CN" sz="2800" b="0" i="1" smtClean="0">
                            <a:latin typeface="Cambria Math" panose="02040503050406030204" pitchFamily="18" charset="0"/>
                          </a:rPr>
                          <m:t>𝑛</m:t>
                        </m:r>
                      </m:e>
                      <m:sub>
                        <m:r>
                          <a:rPr lang="en-US" altLang="zh-CN" sz="2800" b="0" i="1" smtClean="0">
                            <a:latin typeface="Cambria Math" panose="02040503050406030204" pitchFamily="18" charset="0"/>
                          </a:rPr>
                          <m:t>1</m:t>
                        </m:r>
                      </m:sub>
                    </m:sSub>
                    <m:r>
                      <a:rPr lang="en-US" altLang="zh-CN" sz="2800" b="0" i="1" smtClean="0">
                        <a:latin typeface="Cambria Math" panose="02040503050406030204" pitchFamily="18" charset="0"/>
                      </a:rPr>
                      <m:t>,</m:t>
                    </m:r>
                    <m:sSub>
                      <m:sSubPr>
                        <m:ctrlPr>
                          <a:rPr lang="en-US" altLang="zh-CN" sz="2800" b="0" i="1" smtClean="0">
                            <a:latin typeface="Cambria Math"/>
                          </a:rPr>
                        </m:ctrlPr>
                      </m:sSubPr>
                      <m:e>
                        <m:r>
                          <a:rPr lang="en-US" altLang="zh-CN" sz="2800" b="0" i="1" smtClean="0">
                            <a:latin typeface="Cambria Math" panose="02040503050406030204" pitchFamily="18" charset="0"/>
                          </a:rPr>
                          <m:t>𝑛</m:t>
                        </m:r>
                      </m:e>
                      <m:sub>
                        <m:r>
                          <a:rPr lang="en-US" altLang="zh-CN" sz="2800" b="0" i="1" smtClean="0">
                            <a:latin typeface="Cambria Math" panose="02040503050406030204" pitchFamily="18" charset="0"/>
                          </a:rPr>
                          <m:t>2</m:t>
                        </m:r>
                      </m:sub>
                    </m:sSub>
                    <m:r>
                      <a:rPr lang="en-US" altLang="zh-CN" sz="2800" b="0" i="1" smtClean="0">
                        <a:latin typeface="Cambria Math" panose="02040503050406030204" pitchFamily="18" charset="0"/>
                      </a:rPr>
                      <m:t>,…,</m:t>
                    </m:r>
                    <m:sSub>
                      <m:sSubPr>
                        <m:ctrlPr>
                          <a:rPr lang="en-US" altLang="zh-CN" sz="2800" b="0" i="1" smtClean="0">
                            <a:latin typeface="Cambria Math"/>
                          </a:rPr>
                        </m:ctrlPr>
                      </m:sSubPr>
                      <m:e>
                        <m:r>
                          <a:rPr lang="en-US" altLang="zh-CN" sz="2800" b="0" i="1" smtClean="0">
                            <a:latin typeface="Cambria Math" panose="02040503050406030204" pitchFamily="18" charset="0"/>
                          </a:rPr>
                          <m:t>𝑛</m:t>
                        </m:r>
                      </m:e>
                      <m:sub>
                        <m:r>
                          <a:rPr lang="en-US" altLang="zh-CN" sz="2800" b="0" i="1" smtClean="0">
                            <a:latin typeface="Cambria Math" panose="02040503050406030204" pitchFamily="18" charset="0"/>
                          </a:rPr>
                          <m:t>𝐿</m:t>
                        </m:r>
                      </m:sub>
                    </m:sSub>
                  </m:oMath>
                </a14:m>
                <a:r>
                  <a:rPr lang="zh-CN" altLang="en-US" sz="2800" smtClean="0"/>
                  <a:t>，则有：</a:t>
                </a:r>
                <a:endParaRPr lang="en-US" altLang="zh-CN" sz="2800" smtClean="0"/>
              </a:p>
              <a:p>
                <a:pPr>
                  <a:lnSpc>
                    <a:spcPct val="150000"/>
                  </a:lnSpc>
                </a:pPr>
                <a14:m>
                  <m:oMathPara xmlns:m="http://schemas.openxmlformats.org/officeDocument/2006/math">
                    <m:oMathParaPr>
                      <m:jc m:val="centerGroup"/>
                    </m:oMathParaPr>
                    <m:oMath xmlns:m="http://schemas.openxmlformats.org/officeDocument/2006/math">
                      <m:sSub>
                        <m:sSubPr>
                          <m:ctrlPr>
                            <a:rPr lang="en-US" altLang="zh-CN" sz="2800" i="1" smtClean="0">
                              <a:latin typeface="Cambria Math"/>
                            </a:rPr>
                          </m:ctrlPr>
                        </m:sSubPr>
                        <m:e>
                          <m:r>
                            <a:rPr lang="en-US" altLang="zh-CN" sz="2800" b="0" i="1" smtClean="0">
                              <a:latin typeface="Cambria Math" panose="02040503050406030204" pitchFamily="18" charset="0"/>
                            </a:rPr>
                            <m:t>𝑛</m:t>
                          </m:r>
                        </m:e>
                        <m:sub>
                          <m:r>
                            <a:rPr lang="en-US" altLang="zh-CN" sz="2800" b="0" i="1" smtClean="0">
                              <a:latin typeface="Cambria Math" panose="02040503050406030204" pitchFamily="18" charset="0"/>
                            </a:rPr>
                            <m:t>1</m:t>
                          </m:r>
                        </m:sub>
                      </m:sSub>
                      <m:r>
                        <a:rPr lang="en-US" altLang="zh-CN" sz="2800" b="0" i="1" smtClean="0">
                          <a:latin typeface="Cambria Math" panose="02040503050406030204" pitchFamily="18" charset="0"/>
                        </a:rPr>
                        <m:t>+</m:t>
                      </m:r>
                      <m:sSub>
                        <m:sSubPr>
                          <m:ctrlPr>
                            <a:rPr lang="en-US" altLang="zh-CN" sz="2800" b="0" i="1" smtClean="0">
                              <a:latin typeface="Cambria Math"/>
                            </a:rPr>
                          </m:ctrlPr>
                        </m:sSubPr>
                        <m:e>
                          <m:r>
                            <a:rPr lang="en-US" altLang="zh-CN" sz="2800" b="0" i="1" smtClean="0">
                              <a:latin typeface="Cambria Math" panose="02040503050406030204" pitchFamily="18" charset="0"/>
                            </a:rPr>
                            <m:t>𝑛</m:t>
                          </m:r>
                        </m:e>
                        <m:sub>
                          <m:r>
                            <a:rPr lang="en-US" altLang="zh-CN" sz="2800" b="0" i="1" smtClean="0">
                              <a:latin typeface="Cambria Math" panose="02040503050406030204" pitchFamily="18" charset="0"/>
                            </a:rPr>
                            <m:t>2</m:t>
                          </m:r>
                        </m:sub>
                      </m:sSub>
                      <m:r>
                        <a:rPr lang="en-US" altLang="zh-CN" sz="2800" b="0" i="1" smtClean="0">
                          <a:latin typeface="Cambria Math" panose="02040503050406030204" pitchFamily="18" charset="0"/>
                        </a:rPr>
                        <m:t>+…+</m:t>
                      </m:r>
                      <m:sSub>
                        <m:sSubPr>
                          <m:ctrlPr>
                            <a:rPr lang="en-US" altLang="zh-CN" sz="2800" b="0" i="1" smtClean="0">
                              <a:latin typeface="Cambria Math"/>
                            </a:rPr>
                          </m:ctrlPr>
                        </m:sSubPr>
                        <m:e>
                          <m:r>
                            <a:rPr lang="en-US" altLang="zh-CN" sz="2800" b="0" i="1" smtClean="0">
                              <a:latin typeface="Cambria Math" panose="02040503050406030204" pitchFamily="18" charset="0"/>
                            </a:rPr>
                            <m:t>𝑛</m:t>
                          </m:r>
                        </m:e>
                        <m:sub>
                          <m:r>
                            <a:rPr lang="en-US" altLang="zh-CN" sz="2800" b="0" i="1" smtClean="0">
                              <a:latin typeface="Cambria Math" panose="02040503050406030204" pitchFamily="18" charset="0"/>
                            </a:rPr>
                            <m:t>𝐿</m:t>
                          </m:r>
                        </m:sub>
                      </m:sSub>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𝑛</m:t>
                      </m:r>
                    </m:oMath>
                  </m:oMathPara>
                </a14:m>
                <a:endParaRPr lang="zh-CN" altLang="en-US" sz="2800"/>
              </a:p>
            </p:txBody>
          </p:sp>
        </mc:Choice>
        <mc:Fallback xmlns="">
          <p:sp>
            <p:nvSpPr>
              <p:cNvPr id="3" name="文本框 2"/>
              <p:cNvSpPr txBox="1">
                <a:spLocks noRot="1" noChangeAspect="1" noMove="1" noResize="1" noEditPoints="1" noAdjustHandles="1" noChangeArrowheads="1" noChangeShapeType="1" noTextEdit="1"/>
              </p:cNvSpPr>
              <p:nvPr/>
            </p:nvSpPr>
            <p:spPr>
              <a:xfrm>
                <a:off x="683568" y="1738263"/>
                <a:ext cx="8207201" cy="4616648"/>
              </a:xfrm>
              <a:prstGeom prst="rect">
                <a:avLst/>
              </a:prstGeom>
              <a:blipFill rotWithShape="0">
                <a:blip r:embed="rId2"/>
                <a:stretch>
                  <a:fillRect l="-1486" r="-5869"/>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500034" y="2017713"/>
                <a:ext cx="8455054" cy="4114800"/>
              </a:xfrm>
            </p:spPr>
            <p:txBody>
              <a:bodyPr/>
              <a:lstStyle/>
              <a:p>
                <a:r>
                  <a:rPr lang="zh-CN" altLang="en-US" smtClean="0"/>
                  <a:t>定理</a:t>
                </a:r>
                <a:r>
                  <a:rPr lang="en-US" altLang="zh-CN" smtClean="0"/>
                  <a:t>3.6 </a:t>
                </a:r>
                <a:r>
                  <a:rPr lang="zh-CN" altLang="en-US" smtClean="0"/>
                  <a:t>对于</a:t>
                </a:r>
                <a:r>
                  <a:rPr lang="zh-CN" altLang="en-US" dirty="0" smtClean="0"/>
                  <a:t>分层随机抽样的联合比估计，</a:t>
                </a:r>
                <a:r>
                  <a:rPr lang="zh-CN" altLang="en-US" dirty="0"/>
                  <a:t>若</a:t>
                </a:r>
                <a:r>
                  <a:rPr lang="zh-CN" altLang="en-US"/>
                  <a:t>总样本量</a:t>
                </a:r>
                <a14:m>
                  <m:oMath xmlns:m="http://schemas.openxmlformats.org/officeDocument/2006/math">
                    <m:r>
                      <a:rPr lang="en-US" altLang="zh-CN">
                        <a:latin typeface="Cambria Math" panose="02040503050406030204" pitchFamily="18" charset="0"/>
                      </a:rPr>
                      <m:t>𝒏</m:t>
                    </m:r>
                  </m:oMath>
                </a14:m>
                <a:r>
                  <a:rPr lang="zh-CN" altLang="en-US"/>
                  <a:t>比较</a:t>
                </a:r>
                <a:r>
                  <a:rPr lang="zh-CN" altLang="en-US" dirty="0"/>
                  <a:t>大，</a:t>
                </a:r>
                <a:r>
                  <a:rPr lang="zh-CN" altLang="en-US" dirty="0" smtClean="0"/>
                  <a:t>则有</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500034" y="2017713"/>
                <a:ext cx="8455054" cy="4114800"/>
              </a:xfrm>
              <a:blipFill rotWithShape="0">
                <a:blip r:embed="rId3"/>
                <a:stretch>
                  <a:fillRect l="-505" t="-2222"/>
                </a:stretch>
              </a:blipFill>
            </p:spPr>
            <p:txBody>
              <a:bodyPr/>
              <a:lstStyle/>
              <a:p>
                <a:r>
                  <a:rPr lang="zh-CN" altLang="en-US">
                    <a:noFill/>
                  </a:rPr>
                  <a:t> </a:t>
                </a:r>
              </a:p>
            </p:txBody>
          </p:sp>
        </mc:Fallback>
      </mc:AlternateContent>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30</a:t>
            </a:fld>
            <a:endParaRPr lang="en-US" altLang="zh-CN"/>
          </a:p>
        </p:txBody>
      </p:sp>
      <p:graphicFrame>
        <p:nvGraphicFramePr>
          <p:cNvPr id="180226" name="Object 2"/>
          <p:cNvGraphicFramePr>
            <a:graphicFrameLocks noChangeAspect="1"/>
          </p:cNvGraphicFramePr>
          <p:nvPr/>
        </p:nvGraphicFramePr>
        <p:xfrm>
          <a:off x="1285852" y="3357562"/>
          <a:ext cx="1797060" cy="588692"/>
        </p:xfrm>
        <a:graphic>
          <a:graphicData uri="http://schemas.openxmlformats.org/presentationml/2006/ole">
            <mc:AlternateContent xmlns:mc="http://schemas.openxmlformats.org/markup-compatibility/2006">
              <mc:Choice xmlns:v="urn:schemas-microsoft-com:vml" Requires="v">
                <p:oleObj spid="_x0000_s252996" name="Equation" r:id="rId4" imgW="736560" imgH="241200" progId="">
                  <p:embed/>
                </p:oleObj>
              </mc:Choice>
              <mc:Fallback>
                <p:oleObj name="Equation" r:id="rId4" imgW="736560" imgH="2412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5852" y="3357562"/>
                        <a:ext cx="1797060" cy="588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0227" name="Object 3"/>
          <p:cNvGraphicFramePr>
            <a:graphicFrameLocks noChangeAspect="1"/>
          </p:cNvGraphicFramePr>
          <p:nvPr/>
        </p:nvGraphicFramePr>
        <p:xfrm>
          <a:off x="1285852" y="4214818"/>
          <a:ext cx="2778144" cy="500066"/>
        </p:xfrm>
        <a:graphic>
          <a:graphicData uri="http://schemas.openxmlformats.org/presentationml/2006/ole">
            <mc:AlternateContent xmlns:mc="http://schemas.openxmlformats.org/markup-compatibility/2006">
              <mc:Choice xmlns:v="urn:schemas-microsoft-com:vml" Requires="v">
                <p:oleObj spid="_x0000_s252997" name="Equation" r:id="rId6" imgW="1269720" imgH="228600" progId="">
                  <p:embed/>
                </p:oleObj>
              </mc:Choice>
              <mc:Fallback>
                <p:oleObj name="Equation" r:id="rId6" imgW="1269720" imgH="2286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85852" y="4214818"/>
                        <a:ext cx="2778144" cy="500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0228" name="Object 4"/>
          <p:cNvGraphicFramePr>
            <a:graphicFrameLocks noChangeAspect="1"/>
          </p:cNvGraphicFramePr>
          <p:nvPr/>
        </p:nvGraphicFramePr>
        <p:xfrm>
          <a:off x="2714612" y="4929198"/>
          <a:ext cx="5500726" cy="956648"/>
        </p:xfrm>
        <a:graphic>
          <a:graphicData uri="http://schemas.openxmlformats.org/presentationml/2006/ole">
            <mc:AlternateContent xmlns:mc="http://schemas.openxmlformats.org/markup-compatibility/2006">
              <mc:Choice xmlns:v="urn:schemas-microsoft-com:vml" Requires="v">
                <p:oleObj spid="_x0000_s252998" name="Equation" r:id="rId8" imgW="2628720" imgH="457200" progId="">
                  <p:embed/>
                </p:oleObj>
              </mc:Choice>
              <mc:Fallback>
                <p:oleObj name="Equation" r:id="rId8" imgW="2628720" imgH="4572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14612" y="4929198"/>
                        <a:ext cx="5500726" cy="95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36311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85786" y="617538"/>
            <a:ext cx="8358214" cy="1143000"/>
          </a:xfrm>
        </p:spPr>
        <p:txBody>
          <a:bodyPr/>
          <a:lstStyle/>
          <a:p>
            <a:r>
              <a:rPr lang="zh-CN" altLang="en-US" dirty="0" smtClean="0"/>
              <a:t>分别比估计与联合比估计的比较</a:t>
            </a:r>
            <a:endParaRPr lang="zh-CN" altLang="en-US"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31</a:t>
            </a:fld>
            <a:endParaRPr lang="en-US" altLang="zh-CN"/>
          </a:p>
        </p:txBody>
      </p:sp>
      <p:graphicFrame>
        <p:nvGraphicFramePr>
          <p:cNvPr id="6" name="内容占位符 5"/>
          <p:cNvGraphicFramePr>
            <a:graphicFrameLocks noGrp="1" noChangeAspect="1"/>
          </p:cNvGraphicFramePr>
          <p:nvPr>
            <p:ph idx="1"/>
          </p:nvPr>
        </p:nvGraphicFramePr>
        <p:xfrm>
          <a:off x="635000" y="2052638"/>
          <a:ext cx="7691438" cy="4267200"/>
        </p:xfrm>
        <a:graphic>
          <a:graphicData uri="http://schemas.openxmlformats.org/presentationml/2006/ole">
            <mc:AlternateContent xmlns:mc="http://schemas.openxmlformats.org/markup-compatibility/2006">
              <mc:Choice xmlns:v="urn:schemas-microsoft-com:vml" Requires="v">
                <p:oleObj spid="_x0000_s191529" name="Microsoft Word 2007" r:id="rId3" imgW="7858176" imgH="4358532" progId="Word.Document.12">
                  <p:embed/>
                </p:oleObj>
              </mc:Choice>
              <mc:Fallback>
                <p:oleObj name="Microsoft Word 2007" r:id="rId3" imgW="7858176" imgH="4358532" progId="Word.Document.12">
                  <p:embed/>
                  <p:pic>
                    <p:nvPicPr>
                      <p:cNvPr id="0" name="内容占位符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00" y="2052638"/>
                        <a:ext cx="7691438" cy="426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2017713"/>
            <a:ext cx="8955088" cy="4114800"/>
          </a:xfrm>
        </p:spPr>
        <p:txBody>
          <a:bodyPr/>
          <a:lstStyle/>
          <a:p>
            <a:pPr>
              <a:buNone/>
            </a:pPr>
            <a:r>
              <a:rPr lang="en-US" altLang="zh-CN" sz="2800" dirty="0" smtClean="0"/>
              <a:t>1</a:t>
            </a:r>
            <a:r>
              <a:rPr lang="zh-CN" altLang="en-US" sz="2800" dirty="0" smtClean="0"/>
              <a:t>）当             ，即                                              或</a:t>
            </a:r>
            <a:r>
              <a:rPr lang="zh-CN" altLang="en-US" dirty="0" smtClean="0"/>
              <a:t>       </a:t>
            </a:r>
            <a:endParaRPr lang="en-US" altLang="zh-CN" dirty="0" smtClean="0"/>
          </a:p>
          <a:p>
            <a:pPr>
              <a:buNone/>
            </a:pPr>
            <a:r>
              <a:rPr lang="zh-CN" altLang="en-US" sz="2800" dirty="0" smtClean="0"/>
              <a:t>       分别比估计的精度与联合比估计的精度是一样的。</a:t>
            </a:r>
            <a:endParaRPr lang="en-US" altLang="zh-CN" sz="2800" dirty="0" smtClean="0"/>
          </a:p>
          <a:p>
            <a:pPr>
              <a:buNone/>
            </a:pPr>
            <a:r>
              <a:rPr lang="en-US" altLang="zh-CN" sz="2800" dirty="0" smtClean="0"/>
              <a:t>2)</a:t>
            </a:r>
            <a:r>
              <a:rPr lang="zh-CN" altLang="en-US" sz="2800" dirty="0" smtClean="0"/>
              <a:t>当              ，即         ，</a:t>
            </a:r>
            <a:endParaRPr lang="en-US" altLang="zh-CN" sz="2800" dirty="0" smtClean="0"/>
          </a:p>
          <a:p>
            <a:pPr>
              <a:buNone/>
            </a:pPr>
            <a:r>
              <a:rPr lang="zh-CN" altLang="en-US" sz="2800" dirty="0" smtClean="0"/>
              <a:t>分别比估计的精度不低于联合比估计的精度。</a:t>
            </a:r>
            <a:endParaRPr lang="en-US" altLang="zh-CN" sz="2800" dirty="0" smtClean="0"/>
          </a:p>
          <a:p>
            <a:pPr>
              <a:lnSpc>
                <a:spcPct val="150000"/>
              </a:lnSpc>
              <a:buNone/>
            </a:pPr>
            <a:r>
              <a:rPr lang="en-US" altLang="zh-CN" sz="2800" dirty="0" smtClean="0"/>
              <a:t>3</a:t>
            </a:r>
            <a:r>
              <a:rPr lang="zh-CN" altLang="en-US" sz="2800" dirty="0" smtClean="0"/>
              <a:t>）当               且                           ，这意味着分别比估计的精度要高于联合比估计的精度。</a:t>
            </a:r>
            <a:endParaRPr lang="zh-CN" altLang="en-US" sz="2800"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32</a:t>
            </a:fld>
            <a:endParaRPr lang="en-US" altLang="zh-CN"/>
          </a:p>
        </p:txBody>
      </p:sp>
      <p:graphicFrame>
        <p:nvGraphicFramePr>
          <p:cNvPr id="192514" name="Object 2"/>
          <p:cNvGraphicFramePr>
            <a:graphicFrameLocks noChangeAspect="1"/>
          </p:cNvGraphicFramePr>
          <p:nvPr/>
        </p:nvGraphicFramePr>
        <p:xfrm>
          <a:off x="1142976" y="2143116"/>
          <a:ext cx="1571636" cy="463761"/>
        </p:xfrm>
        <a:graphic>
          <a:graphicData uri="http://schemas.openxmlformats.org/presentationml/2006/ole">
            <mc:AlternateContent xmlns:mc="http://schemas.openxmlformats.org/markup-compatibility/2006">
              <mc:Choice xmlns:v="urn:schemas-microsoft-com:vml" Requires="v">
                <p:oleObj spid="_x0000_s192826" name="Equation" r:id="rId3" imgW="774360" imgH="228600" progId="">
                  <p:embed/>
                </p:oleObj>
              </mc:Choice>
              <mc:Fallback>
                <p:oleObj name="Equation" r:id="rId3" imgW="774360" imgH="22860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2976" y="2143116"/>
                        <a:ext cx="1571636" cy="463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2515" name="Object 3"/>
          <p:cNvGraphicFramePr>
            <a:graphicFrameLocks noChangeAspect="1"/>
          </p:cNvGraphicFramePr>
          <p:nvPr/>
        </p:nvGraphicFramePr>
        <p:xfrm>
          <a:off x="0" y="2714620"/>
          <a:ext cx="857256" cy="428628"/>
        </p:xfrm>
        <a:graphic>
          <a:graphicData uri="http://schemas.openxmlformats.org/presentationml/2006/ole">
            <mc:AlternateContent xmlns:mc="http://schemas.openxmlformats.org/markup-compatibility/2006">
              <mc:Choice xmlns:v="urn:schemas-microsoft-com:vml" Requires="v">
                <p:oleObj spid="_x0000_s192827" name="Equation" r:id="rId5" imgW="457200" imgH="228600" progId="">
                  <p:embed/>
                </p:oleObj>
              </mc:Choice>
              <mc:Fallback>
                <p:oleObj name="Equation" r:id="rId5" imgW="457200" imgH="228600" progId="">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714620"/>
                        <a:ext cx="857256" cy="428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2516" name="Object 4"/>
          <p:cNvGraphicFramePr>
            <a:graphicFrameLocks noChangeAspect="1"/>
          </p:cNvGraphicFramePr>
          <p:nvPr/>
        </p:nvGraphicFramePr>
        <p:xfrm>
          <a:off x="3286116" y="2071678"/>
          <a:ext cx="4882453" cy="568328"/>
        </p:xfrm>
        <a:graphic>
          <a:graphicData uri="http://schemas.openxmlformats.org/presentationml/2006/ole">
            <mc:AlternateContent xmlns:mc="http://schemas.openxmlformats.org/markup-compatibility/2006">
              <mc:Choice xmlns:v="urn:schemas-microsoft-com:vml" Requires="v">
                <p:oleObj spid="_x0000_s192828" name="Equation" r:id="rId7" imgW="2400120" imgH="279360" progId="">
                  <p:embed/>
                </p:oleObj>
              </mc:Choice>
              <mc:Fallback>
                <p:oleObj name="Equation" r:id="rId7" imgW="2400120" imgH="279360" progId="">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86116" y="2071678"/>
                        <a:ext cx="4882453" cy="568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2517" name="Object 5"/>
          <p:cNvGraphicFramePr>
            <a:graphicFrameLocks noChangeAspect="1"/>
          </p:cNvGraphicFramePr>
          <p:nvPr/>
        </p:nvGraphicFramePr>
        <p:xfrm>
          <a:off x="928662" y="3214686"/>
          <a:ext cx="1452571" cy="428628"/>
        </p:xfrm>
        <a:graphic>
          <a:graphicData uri="http://schemas.openxmlformats.org/presentationml/2006/ole">
            <mc:AlternateContent xmlns:mc="http://schemas.openxmlformats.org/markup-compatibility/2006">
              <mc:Choice xmlns:v="urn:schemas-microsoft-com:vml" Requires="v">
                <p:oleObj spid="_x0000_s192829" name="Equation" r:id="rId9" imgW="774360" imgH="228600" progId="">
                  <p:embed/>
                </p:oleObj>
              </mc:Choice>
              <mc:Fallback>
                <p:oleObj name="Equation" r:id="rId9" imgW="774360" imgH="228600" progId="">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28662" y="3214686"/>
                        <a:ext cx="1452571" cy="428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2518" name="Object 6"/>
          <p:cNvGraphicFramePr>
            <a:graphicFrameLocks noChangeAspect="1"/>
          </p:cNvGraphicFramePr>
          <p:nvPr/>
        </p:nvGraphicFramePr>
        <p:xfrm>
          <a:off x="3214678" y="3214686"/>
          <a:ext cx="857256" cy="428628"/>
        </p:xfrm>
        <a:graphic>
          <a:graphicData uri="http://schemas.openxmlformats.org/presentationml/2006/ole">
            <mc:AlternateContent xmlns:mc="http://schemas.openxmlformats.org/markup-compatibility/2006">
              <mc:Choice xmlns:v="urn:schemas-microsoft-com:vml" Requires="v">
                <p:oleObj spid="_x0000_s192830" name="Equation" r:id="rId11" imgW="457200" imgH="228600" progId="">
                  <p:embed/>
                </p:oleObj>
              </mc:Choice>
              <mc:Fallback>
                <p:oleObj name="Equation" r:id="rId11" imgW="457200" imgH="228600" progId="">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14678" y="3214686"/>
                        <a:ext cx="857256" cy="428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2519" name="Object 7"/>
          <p:cNvGraphicFramePr>
            <a:graphicFrameLocks noChangeAspect="1"/>
          </p:cNvGraphicFramePr>
          <p:nvPr/>
        </p:nvGraphicFramePr>
        <p:xfrm>
          <a:off x="4214810" y="3071810"/>
          <a:ext cx="4782380" cy="714380"/>
        </p:xfrm>
        <a:graphic>
          <a:graphicData uri="http://schemas.openxmlformats.org/presentationml/2006/ole">
            <mc:AlternateContent xmlns:mc="http://schemas.openxmlformats.org/markup-compatibility/2006">
              <mc:Choice xmlns:v="urn:schemas-microsoft-com:vml" Requires="v">
                <p:oleObj spid="_x0000_s192831" name="Equation" r:id="rId13" imgW="3060360" imgH="457200" progId="">
                  <p:embed/>
                </p:oleObj>
              </mc:Choice>
              <mc:Fallback>
                <p:oleObj name="Equation" r:id="rId13" imgW="3060360" imgH="457200" progId="">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14810" y="3071810"/>
                        <a:ext cx="4782380" cy="714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2520" name="Object 8"/>
          <p:cNvGraphicFramePr>
            <a:graphicFrameLocks noChangeAspect="1"/>
          </p:cNvGraphicFramePr>
          <p:nvPr/>
        </p:nvGraphicFramePr>
        <p:xfrm>
          <a:off x="1142976" y="4214818"/>
          <a:ext cx="1500199" cy="442682"/>
        </p:xfrm>
        <a:graphic>
          <a:graphicData uri="http://schemas.openxmlformats.org/presentationml/2006/ole">
            <mc:AlternateContent xmlns:mc="http://schemas.openxmlformats.org/markup-compatibility/2006">
              <mc:Choice xmlns:v="urn:schemas-microsoft-com:vml" Requires="v">
                <p:oleObj spid="_x0000_s192832" name="Equation" r:id="rId15" imgW="774360" imgH="228600" progId="">
                  <p:embed/>
                </p:oleObj>
              </mc:Choice>
              <mc:Fallback>
                <p:oleObj name="Equation" r:id="rId15" imgW="774360" imgH="228600" progId="">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42976" y="4214818"/>
                        <a:ext cx="1500199" cy="442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2521" name="Object 9"/>
          <p:cNvGraphicFramePr>
            <a:graphicFrameLocks noChangeAspect="1"/>
          </p:cNvGraphicFramePr>
          <p:nvPr/>
        </p:nvGraphicFramePr>
        <p:xfrm>
          <a:off x="3214678" y="4143379"/>
          <a:ext cx="2786082" cy="826380"/>
        </p:xfrm>
        <a:graphic>
          <a:graphicData uri="http://schemas.openxmlformats.org/presentationml/2006/ole">
            <mc:AlternateContent xmlns:mc="http://schemas.openxmlformats.org/markup-compatibility/2006">
              <mc:Choice xmlns:v="urn:schemas-microsoft-com:vml" Requires="v">
                <p:oleObj spid="_x0000_s192833" name="Equation" r:id="rId17" imgW="1498320" imgH="444240" progId="">
                  <p:embed/>
                </p:oleObj>
              </mc:Choice>
              <mc:Fallback>
                <p:oleObj name="Equation" r:id="rId17" imgW="1498320" imgH="444240" progId="">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214678" y="4143379"/>
                        <a:ext cx="2786082" cy="826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5730" y="2078321"/>
            <a:ext cx="8072462" cy="4114800"/>
          </a:xfrm>
        </p:spPr>
        <p:txBody>
          <a:bodyPr/>
          <a:lstStyle/>
          <a:p>
            <a:pPr>
              <a:buNone/>
            </a:pPr>
            <a:r>
              <a:rPr lang="en-US" altLang="zh-CN" dirty="0" smtClean="0"/>
              <a:t>4</a:t>
            </a:r>
            <a:r>
              <a:rPr lang="zh-CN" altLang="en-US" dirty="0" smtClean="0"/>
              <a:t>）当             且                           ，</a:t>
            </a:r>
            <a:endParaRPr lang="en-US" altLang="zh-CN" dirty="0" smtClean="0"/>
          </a:p>
          <a:p>
            <a:pPr>
              <a:lnSpc>
                <a:spcPct val="150000"/>
              </a:lnSpc>
              <a:buNone/>
            </a:pPr>
            <a:r>
              <a:rPr lang="en-US" altLang="zh-CN" dirty="0" smtClean="0"/>
              <a:t>  </a:t>
            </a:r>
            <a:r>
              <a:rPr lang="zh-CN" altLang="en-US" dirty="0" smtClean="0"/>
              <a:t>或               且                            ，</a:t>
            </a:r>
            <a:endParaRPr lang="en-US" altLang="zh-CN" dirty="0" smtClean="0"/>
          </a:p>
          <a:p>
            <a:pPr>
              <a:lnSpc>
                <a:spcPct val="150000"/>
              </a:lnSpc>
              <a:buNone/>
            </a:pPr>
            <a:r>
              <a:rPr lang="zh-CN" altLang="en-US" dirty="0" smtClean="0"/>
              <a:t>联合比估计的精度要高于分别比估计的精度。</a:t>
            </a:r>
            <a:endParaRPr lang="en-US" altLang="zh-CN" dirty="0" smtClean="0"/>
          </a:p>
          <a:p>
            <a:pPr>
              <a:lnSpc>
                <a:spcPct val="150000"/>
              </a:lnSpc>
              <a:buNone/>
            </a:pPr>
            <a:r>
              <a:rPr lang="en-US" altLang="zh-CN" dirty="0" smtClean="0"/>
              <a:t>5</a:t>
            </a:r>
            <a:r>
              <a:rPr lang="zh-CN" altLang="en-US" dirty="0" smtClean="0"/>
              <a:t>）当                 ，即比估计量的方差小于简单估计量的方差时，需视具体情况而定。</a:t>
            </a:r>
          </a:p>
          <a:p>
            <a:pPr>
              <a:lnSpc>
                <a:spcPct val="150000"/>
              </a:lnSpc>
              <a:buNone/>
            </a:pPr>
            <a:endParaRPr lang="en-US" altLang="zh-CN" dirty="0" smtClean="0"/>
          </a:p>
          <a:p>
            <a:pPr>
              <a:lnSpc>
                <a:spcPct val="150000"/>
              </a:lnSpc>
              <a:buNone/>
            </a:pPr>
            <a:r>
              <a:rPr lang="zh-CN" altLang="en-US" dirty="0" smtClean="0"/>
              <a:t> </a:t>
            </a:r>
            <a:endParaRPr lang="zh-CN" altLang="en-US"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33</a:t>
            </a:fld>
            <a:endParaRPr lang="en-US" altLang="zh-CN"/>
          </a:p>
        </p:txBody>
      </p:sp>
      <p:graphicFrame>
        <p:nvGraphicFramePr>
          <p:cNvPr id="193538" name="Object 2"/>
          <p:cNvGraphicFramePr>
            <a:graphicFrameLocks noChangeAspect="1"/>
          </p:cNvGraphicFramePr>
          <p:nvPr>
            <p:extLst>
              <p:ext uri="{D42A27DB-BD31-4B8C-83A1-F6EECF244321}">
                <p14:modId xmlns:p14="http://schemas.microsoft.com/office/powerpoint/2010/main" val="3382624801"/>
              </p:ext>
            </p:extLst>
          </p:nvPr>
        </p:nvGraphicFramePr>
        <p:xfrm>
          <a:off x="1963052" y="2203724"/>
          <a:ext cx="1428760" cy="421601"/>
        </p:xfrm>
        <a:graphic>
          <a:graphicData uri="http://schemas.openxmlformats.org/presentationml/2006/ole">
            <mc:AlternateContent xmlns:mc="http://schemas.openxmlformats.org/markup-compatibility/2006">
              <mc:Choice xmlns:v="urn:schemas-microsoft-com:vml" Requires="v">
                <p:oleObj spid="_x0000_s193738" name="Equation" r:id="rId3" imgW="774360" imgH="228600" progId="">
                  <p:embed/>
                </p:oleObj>
              </mc:Choice>
              <mc:Fallback>
                <p:oleObj name="Equation" r:id="rId3" imgW="774360" imgH="22860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3052" y="2203724"/>
                        <a:ext cx="1428760" cy="421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3539" name="Object 3"/>
          <p:cNvGraphicFramePr>
            <a:graphicFrameLocks noChangeAspect="1"/>
          </p:cNvGraphicFramePr>
          <p:nvPr>
            <p:extLst>
              <p:ext uri="{D42A27DB-BD31-4B8C-83A1-F6EECF244321}">
                <p14:modId xmlns:p14="http://schemas.microsoft.com/office/powerpoint/2010/main" val="2884660392"/>
              </p:ext>
            </p:extLst>
          </p:nvPr>
        </p:nvGraphicFramePr>
        <p:xfrm>
          <a:off x="4034754" y="2060848"/>
          <a:ext cx="3214710" cy="922253"/>
        </p:xfrm>
        <a:graphic>
          <a:graphicData uri="http://schemas.openxmlformats.org/presentationml/2006/ole">
            <mc:AlternateContent xmlns:mc="http://schemas.openxmlformats.org/markup-compatibility/2006">
              <mc:Choice xmlns:v="urn:schemas-microsoft-com:vml" Requires="v">
                <p:oleObj spid="_x0000_s193739" name="Equation" r:id="rId5" imgW="1549080" imgH="444240" progId="">
                  <p:embed/>
                </p:oleObj>
              </mc:Choice>
              <mc:Fallback>
                <p:oleObj name="Equation" r:id="rId5" imgW="1549080" imgH="444240" progId="">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4754" y="2060848"/>
                        <a:ext cx="3214710" cy="922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3540" name="Object 4"/>
          <p:cNvGraphicFramePr>
            <a:graphicFrameLocks noChangeAspect="1"/>
          </p:cNvGraphicFramePr>
          <p:nvPr>
            <p:extLst>
              <p:ext uri="{D42A27DB-BD31-4B8C-83A1-F6EECF244321}">
                <p14:modId xmlns:p14="http://schemas.microsoft.com/office/powerpoint/2010/main" val="75690215"/>
              </p:ext>
            </p:extLst>
          </p:nvPr>
        </p:nvGraphicFramePr>
        <p:xfrm>
          <a:off x="1677300" y="2989542"/>
          <a:ext cx="1428760" cy="428628"/>
        </p:xfrm>
        <a:graphic>
          <a:graphicData uri="http://schemas.openxmlformats.org/presentationml/2006/ole">
            <mc:AlternateContent xmlns:mc="http://schemas.openxmlformats.org/markup-compatibility/2006">
              <mc:Choice xmlns:v="urn:schemas-microsoft-com:vml" Requires="v">
                <p:oleObj spid="_x0000_s193740" name="Equation" r:id="rId7" imgW="761760" imgH="228600" progId="">
                  <p:embed/>
                </p:oleObj>
              </mc:Choice>
              <mc:Fallback>
                <p:oleObj name="Equation" r:id="rId7" imgW="761760" imgH="228600" progId="">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7300" y="2989542"/>
                        <a:ext cx="1428760" cy="428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3541" name="Object 5"/>
          <p:cNvGraphicFramePr>
            <a:graphicFrameLocks noChangeAspect="1"/>
          </p:cNvGraphicFramePr>
          <p:nvPr>
            <p:extLst>
              <p:ext uri="{D42A27DB-BD31-4B8C-83A1-F6EECF244321}">
                <p14:modId xmlns:p14="http://schemas.microsoft.com/office/powerpoint/2010/main" val="169552373"/>
              </p:ext>
            </p:extLst>
          </p:nvPr>
        </p:nvGraphicFramePr>
        <p:xfrm>
          <a:off x="3963316" y="2846666"/>
          <a:ext cx="3143272" cy="901758"/>
        </p:xfrm>
        <a:graphic>
          <a:graphicData uri="http://schemas.openxmlformats.org/presentationml/2006/ole">
            <mc:AlternateContent xmlns:mc="http://schemas.openxmlformats.org/markup-compatibility/2006">
              <mc:Choice xmlns:v="urn:schemas-microsoft-com:vml" Requires="v">
                <p:oleObj spid="_x0000_s193741" name="Equation" r:id="rId9" imgW="1549080" imgH="444240" progId="">
                  <p:embed/>
                </p:oleObj>
              </mc:Choice>
              <mc:Fallback>
                <p:oleObj name="Equation" r:id="rId9" imgW="1549080" imgH="444240" progId="">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63316" y="2846666"/>
                        <a:ext cx="3143272" cy="901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3542" name="Object 6"/>
          <p:cNvGraphicFramePr>
            <a:graphicFrameLocks noChangeAspect="1"/>
          </p:cNvGraphicFramePr>
          <p:nvPr>
            <p:extLst>
              <p:ext uri="{D42A27DB-BD31-4B8C-83A1-F6EECF244321}">
                <p14:modId xmlns:p14="http://schemas.microsoft.com/office/powerpoint/2010/main" val="3988035699"/>
              </p:ext>
            </p:extLst>
          </p:nvPr>
        </p:nvGraphicFramePr>
        <p:xfrm>
          <a:off x="1891614" y="4346864"/>
          <a:ext cx="2000264" cy="911513"/>
        </p:xfrm>
        <a:graphic>
          <a:graphicData uri="http://schemas.openxmlformats.org/presentationml/2006/ole">
            <mc:AlternateContent xmlns:mc="http://schemas.openxmlformats.org/markup-compatibility/2006">
              <mc:Choice xmlns:v="urn:schemas-microsoft-com:vml" Requires="v">
                <p:oleObj spid="_x0000_s193742" name="Equation" r:id="rId11" imgW="1002960" imgH="457200" progId="">
                  <p:embed/>
                </p:oleObj>
              </mc:Choice>
              <mc:Fallback>
                <p:oleObj name="Equation" r:id="rId11" imgW="1002960" imgH="457200" progId="">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91614" y="4346864"/>
                        <a:ext cx="2000264" cy="91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第四节  </a:t>
            </a:r>
            <a:r>
              <a:rPr lang="zh-CN" altLang="zh-CN" b="1" dirty="0" smtClean="0"/>
              <a:t>回归估计量及其性质</a:t>
            </a:r>
            <a:endParaRPr lang="zh-CN" altLang="en-US" b="1" dirty="0"/>
          </a:p>
        </p:txBody>
      </p:sp>
      <p:sp>
        <p:nvSpPr>
          <p:cNvPr id="3" name="内容占位符 2"/>
          <p:cNvSpPr>
            <a:spLocks noGrp="1"/>
          </p:cNvSpPr>
          <p:nvPr>
            <p:ph idx="1"/>
          </p:nvPr>
        </p:nvSpPr>
        <p:spPr>
          <a:xfrm>
            <a:off x="395536" y="1988840"/>
            <a:ext cx="8424936" cy="4363616"/>
          </a:xfrm>
        </p:spPr>
        <p:txBody>
          <a:bodyPr/>
          <a:lstStyle/>
          <a:p>
            <a:pPr>
              <a:lnSpc>
                <a:spcPct val="150000"/>
              </a:lnSpc>
            </a:pPr>
            <a:r>
              <a:rPr lang="zh-CN" altLang="zh-CN" sz="2800" dirty="0" smtClean="0"/>
              <a:t>与</a:t>
            </a:r>
            <a:r>
              <a:rPr lang="zh-CN" altLang="zh-CN" sz="2800" smtClean="0"/>
              <a:t>比估计相似</a:t>
            </a:r>
            <a:r>
              <a:rPr lang="zh-CN" altLang="en-US" sz="2800" dirty="0"/>
              <a:t>，</a:t>
            </a:r>
            <a:r>
              <a:rPr lang="zh-CN" altLang="zh-CN" sz="2800" smtClean="0"/>
              <a:t>将</a:t>
            </a:r>
            <a:r>
              <a:rPr lang="zh-CN" altLang="zh-CN" sz="2800" dirty="0" smtClean="0"/>
              <a:t>回归估计的思想与技术用于分层</a:t>
            </a:r>
            <a:r>
              <a:rPr lang="zh-CN" altLang="zh-CN" sz="2800" smtClean="0"/>
              <a:t>随机样本时</a:t>
            </a:r>
            <a:r>
              <a:rPr lang="zh-CN" altLang="en-US" sz="2800" dirty="0"/>
              <a:t>，</a:t>
            </a:r>
            <a:r>
              <a:rPr lang="zh-CN" altLang="zh-CN" sz="2800" smtClean="0"/>
              <a:t>同样</a:t>
            </a:r>
            <a:r>
              <a:rPr lang="zh-CN" altLang="zh-CN" sz="2800" dirty="0" smtClean="0"/>
              <a:t>有两种可行的办法</a:t>
            </a:r>
            <a:r>
              <a:rPr lang="en-US" altLang="zh-CN" sz="2800" dirty="0" smtClean="0"/>
              <a:t>:</a:t>
            </a:r>
          </a:p>
          <a:p>
            <a:pPr>
              <a:lnSpc>
                <a:spcPct val="150000"/>
              </a:lnSpc>
            </a:pPr>
            <a:r>
              <a:rPr lang="zh-CN" altLang="zh-CN" sz="2400" smtClean="0"/>
              <a:t>先</a:t>
            </a:r>
            <a:r>
              <a:rPr lang="zh-CN" altLang="zh-CN" sz="2400" dirty="0" smtClean="0"/>
              <a:t>“回归”后“加权”</a:t>
            </a:r>
            <a:r>
              <a:rPr lang="en-US" altLang="zh-CN" sz="2400" dirty="0" smtClean="0"/>
              <a:t>,</a:t>
            </a:r>
            <a:r>
              <a:rPr lang="zh-CN" altLang="zh-CN" sz="2400" dirty="0" smtClean="0"/>
              <a:t>此时所得的估计量称为</a:t>
            </a:r>
            <a:r>
              <a:rPr lang="zh-CN" altLang="zh-CN" sz="2400" b="1" dirty="0" smtClean="0"/>
              <a:t>分别回归估计</a:t>
            </a:r>
            <a:r>
              <a:rPr lang="zh-CN" altLang="en-US" sz="2400" dirty="0" smtClean="0"/>
              <a:t>；</a:t>
            </a:r>
            <a:endParaRPr lang="en-US" altLang="zh-CN" sz="2400" dirty="0" smtClean="0"/>
          </a:p>
          <a:p>
            <a:pPr>
              <a:lnSpc>
                <a:spcPct val="150000"/>
              </a:lnSpc>
            </a:pPr>
            <a:r>
              <a:rPr lang="zh-CN" altLang="zh-CN" sz="2400" smtClean="0"/>
              <a:t>先</a:t>
            </a:r>
            <a:r>
              <a:rPr lang="zh-CN" altLang="zh-CN" sz="2400" dirty="0" smtClean="0"/>
              <a:t>“加权”后“回归”</a:t>
            </a:r>
            <a:r>
              <a:rPr lang="en-US" altLang="zh-CN" sz="2400" dirty="0" smtClean="0"/>
              <a:t>,</a:t>
            </a:r>
            <a:r>
              <a:rPr lang="zh-CN" altLang="zh-CN" sz="2400" dirty="0" smtClean="0"/>
              <a:t>这时所得的估计量称为</a:t>
            </a:r>
            <a:r>
              <a:rPr lang="zh-CN" altLang="zh-CN" sz="2400" b="1" dirty="0" smtClean="0"/>
              <a:t>联合回归估计</a:t>
            </a:r>
            <a:endParaRPr lang="zh-CN" altLang="en-US" sz="2400"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b="1" dirty="0" smtClean="0"/>
              <a:t>3.4.1</a:t>
            </a:r>
            <a:r>
              <a:rPr lang="zh-CN" altLang="zh-CN" sz="3600" b="1" dirty="0" smtClean="0"/>
              <a:t>　分别回归估计</a:t>
            </a:r>
            <a:endParaRPr lang="zh-CN" altLang="en-US" sz="3600" b="1" dirty="0"/>
          </a:p>
        </p:txBody>
      </p:sp>
      <p:sp>
        <p:nvSpPr>
          <p:cNvPr id="3" name="内容占位符 2"/>
          <p:cNvSpPr>
            <a:spLocks noGrp="1"/>
          </p:cNvSpPr>
          <p:nvPr>
            <p:ph idx="1"/>
          </p:nvPr>
        </p:nvSpPr>
        <p:spPr>
          <a:xfrm>
            <a:off x="395536" y="2017712"/>
            <a:ext cx="8559552" cy="4291607"/>
          </a:xfrm>
        </p:spPr>
        <p:txBody>
          <a:bodyPr/>
          <a:lstStyle/>
          <a:p>
            <a:r>
              <a:rPr lang="zh-CN" altLang="zh-CN" sz="2800" dirty="0" smtClean="0"/>
              <a:t>定义</a:t>
            </a:r>
            <a:r>
              <a:rPr lang="en-US" altLang="zh-CN" sz="2800" dirty="0" smtClean="0"/>
              <a:t>3.6</a:t>
            </a:r>
            <a:r>
              <a:rPr lang="zh-CN" altLang="zh-CN" sz="2800" dirty="0" smtClean="0"/>
              <a:t>　</a:t>
            </a:r>
            <a:r>
              <a:rPr lang="zh-CN" altLang="zh-CN" sz="2800" b="1" dirty="0" smtClean="0"/>
              <a:t>分别回归估计</a:t>
            </a:r>
            <a:r>
              <a:rPr lang="zh-CN" altLang="zh-CN" sz="2800" dirty="0" smtClean="0"/>
              <a:t>是指在分层随机抽样中</a:t>
            </a:r>
            <a:r>
              <a:rPr lang="en-US" altLang="zh-CN" sz="2800" dirty="0" smtClean="0"/>
              <a:t>,</a:t>
            </a:r>
            <a:r>
              <a:rPr lang="zh-CN" altLang="zh-CN" sz="2800" dirty="0" smtClean="0"/>
              <a:t>先在每层中对层均值或层总和做回归估计</a:t>
            </a:r>
            <a:r>
              <a:rPr lang="en-US" altLang="zh-CN" sz="2800" dirty="0" smtClean="0"/>
              <a:t>,</a:t>
            </a:r>
            <a:r>
              <a:rPr lang="zh-CN" altLang="zh-CN" sz="2800" dirty="0" smtClean="0"/>
              <a:t>然后再对各层的回归估计按总体层权进行加权平均。</a:t>
            </a:r>
          </a:p>
          <a:p>
            <a:endParaRPr lang="zh-CN" altLang="en-US" dirty="0"/>
          </a:p>
        </p:txBody>
      </p:sp>
      <p:graphicFrame>
        <p:nvGraphicFramePr>
          <p:cNvPr id="1026" name="Object 2"/>
          <p:cNvGraphicFramePr>
            <a:graphicFrameLocks noChangeAspect="1"/>
          </p:cNvGraphicFramePr>
          <p:nvPr/>
        </p:nvGraphicFramePr>
        <p:xfrm>
          <a:off x="944563" y="3648075"/>
          <a:ext cx="7435850" cy="2641600"/>
        </p:xfrm>
        <a:graphic>
          <a:graphicData uri="http://schemas.openxmlformats.org/presentationml/2006/ole">
            <mc:AlternateContent xmlns:mc="http://schemas.openxmlformats.org/markup-compatibility/2006">
              <mc:Choice xmlns:v="urn:schemas-microsoft-com:vml" Requires="v">
                <p:oleObj spid="_x0000_s230441" name="文档" r:id="rId3" imgW="5730832" imgH="2043073" progId="Word.Document.12">
                  <p:embed/>
                </p:oleObj>
              </mc:Choice>
              <mc:Fallback>
                <p:oleObj name="文档" r:id="rId3" imgW="5730832" imgH="2043073"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4563" y="3648075"/>
                        <a:ext cx="7435850" cy="264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539552" y="1988840"/>
          <a:ext cx="7848872" cy="4287838"/>
        </p:xfrm>
        <a:graphic>
          <a:graphicData uri="http://schemas.openxmlformats.org/presentationml/2006/ole">
            <mc:AlternateContent xmlns:mc="http://schemas.openxmlformats.org/markup-compatibility/2006">
              <mc:Choice xmlns:v="urn:schemas-microsoft-com:vml" Requires="v">
                <p:oleObj spid="_x0000_s231465" name="文档" r:id="rId3" imgW="6667799" imgH="3794323" progId="Word.Document.12">
                  <p:embed/>
                </p:oleObj>
              </mc:Choice>
              <mc:Fallback>
                <p:oleObj name="文档" r:id="rId3" imgW="6667799" imgH="3794323"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988840"/>
                        <a:ext cx="7848872" cy="428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
            </a:r>
            <a:br>
              <a:rPr lang="zh-CN" altLang="zh-CN" smtClean="0"/>
            </a:br>
            <a:r>
              <a:rPr lang="en-US" altLang="zh-CN" sz="3200" b="1"/>
              <a:t>1. </a:t>
            </a:r>
            <a:r>
              <a:rPr lang="zh-CN" altLang="zh-CN" sz="3200" b="1" smtClean="0"/>
              <a:t>各</a:t>
            </a:r>
            <a:r>
              <a:rPr lang="zh-CN" altLang="zh-CN" sz="3200" b="1" dirty="0" smtClean="0"/>
              <a:t>层的回归系数β</a:t>
            </a:r>
            <a:r>
              <a:rPr lang="en-US" altLang="zh-CN" sz="3200" b="1" baseline="-25000" dirty="0" smtClean="0"/>
              <a:t>h</a:t>
            </a:r>
            <a:r>
              <a:rPr lang="zh-CN" altLang="zh-CN" sz="3200" b="1" dirty="0" smtClean="0"/>
              <a:t>事先给定</a:t>
            </a:r>
            <a:endParaRPr lang="zh-CN" altLang="en-US" sz="3200" b="1" dirty="0"/>
          </a:p>
        </p:txBody>
      </p:sp>
      <p:graphicFrame>
        <p:nvGraphicFramePr>
          <p:cNvPr id="3074" name="Object 2"/>
          <p:cNvGraphicFramePr>
            <a:graphicFrameLocks noChangeAspect="1"/>
          </p:cNvGraphicFramePr>
          <p:nvPr/>
        </p:nvGraphicFramePr>
        <p:xfrm>
          <a:off x="467544" y="2276872"/>
          <a:ext cx="7840663" cy="4076700"/>
        </p:xfrm>
        <a:graphic>
          <a:graphicData uri="http://schemas.openxmlformats.org/presentationml/2006/ole">
            <mc:AlternateContent xmlns:mc="http://schemas.openxmlformats.org/markup-compatibility/2006">
              <mc:Choice xmlns:v="urn:schemas-microsoft-com:vml" Requires="v">
                <p:oleObj spid="_x0000_s232489" name="文档" r:id="rId3" imgW="6079178" imgH="3170397" progId="Word.Document.12">
                  <p:embed/>
                </p:oleObj>
              </mc:Choice>
              <mc:Fallback>
                <p:oleObj name="文档" r:id="rId3" imgW="6079178" imgH="317039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276872"/>
                        <a:ext cx="7840663" cy="407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
            </a:r>
            <a:br>
              <a:rPr lang="zh-CN" altLang="zh-CN" dirty="0" smtClean="0"/>
            </a:br>
            <a:r>
              <a:rPr lang="en-US" altLang="zh-CN" b="1" dirty="0" smtClean="0"/>
              <a:t> </a:t>
            </a:r>
            <a:r>
              <a:rPr lang="en-US" altLang="zh-CN" sz="3200" b="1" dirty="0" smtClean="0"/>
              <a:t>2.</a:t>
            </a:r>
            <a:r>
              <a:rPr lang="zh-CN" altLang="zh-CN" sz="3200" b="1" dirty="0" smtClean="0"/>
              <a:t>不能事先设定各层的回归系数β</a:t>
            </a:r>
            <a:r>
              <a:rPr lang="en-US" altLang="zh-CN" sz="3200" b="1" baseline="-25000" dirty="0" smtClean="0"/>
              <a:t>h</a:t>
            </a:r>
            <a:endParaRPr lang="zh-CN" altLang="en-US" sz="3200" dirty="0"/>
          </a:p>
        </p:txBody>
      </p:sp>
      <p:graphicFrame>
        <p:nvGraphicFramePr>
          <p:cNvPr id="4098" name="Object 2"/>
          <p:cNvGraphicFramePr>
            <a:graphicFrameLocks noChangeAspect="1"/>
          </p:cNvGraphicFramePr>
          <p:nvPr>
            <p:extLst>
              <p:ext uri="{D42A27DB-BD31-4B8C-83A1-F6EECF244321}">
                <p14:modId xmlns:p14="http://schemas.microsoft.com/office/powerpoint/2010/main" val="2657780283"/>
              </p:ext>
            </p:extLst>
          </p:nvPr>
        </p:nvGraphicFramePr>
        <p:xfrm>
          <a:off x="683568" y="1916832"/>
          <a:ext cx="7948613" cy="4300538"/>
        </p:xfrm>
        <a:graphic>
          <a:graphicData uri="http://schemas.openxmlformats.org/presentationml/2006/ole">
            <mc:AlternateContent xmlns:mc="http://schemas.openxmlformats.org/markup-compatibility/2006">
              <mc:Choice xmlns:v="urn:schemas-microsoft-com:vml" Requires="v">
                <p:oleObj spid="_x0000_s233514" name="文档" r:id="rId3" imgW="6503274" imgH="3516742" progId="Word.Document.12">
                  <p:embed/>
                </p:oleObj>
              </mc:Choice>
              <mc:Fallback>
                <p:oleObj name="文档" r:id="rId3" imgW="6503274" imgH="3516742"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1916832"/>
                        <a:ext cx="7948613" cy="430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文本框 1"/>
              <p:cNvSpPr txBox="1"/>
              <p:nvPr/>
            </p:nvSpPr>
            <p:spPr>
              <a:xfrm>
                <a:off x="611560" y="2420888"/>
                <a:ext cx="7560840" cy="218271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sz="2800" b="0" i="1" smtClean="0">
                          <a:latin typeface="Cambria Math" panose="02040503050406030204" pitchFamily="18" charset="0"/>
                        </a:rPr>
                        <m:t>𝑉</m:t>
                      </m:r>
                      <m:d>
                        <m:dPr>
                          <m:ctrlPr>
                            <a:rPr lang="en-US" altLang="zh-CN" sz="2800" b="0" i="1" smtClean="0">
                              <a:latin typeface="Cambria Math"/>
                            </a:rPr>
                          </m:ctrlPr>
                        </m:dPr>
                        <m:e>
                          <m:sSub>
                            <m:sSubPr>
                              <m:ctrlPr>
                                <a:rPr lang="en-US" altLang="zh-CN" sz="2800" b="0" i="1" smtClean="0">
                                  <a:latin typeface="Cambria Math"/>
                                </a:rPr>
                              </m:ctrlPr>
                            </m:sSubPr>
                            <m:e>
                              <m:acc>
                                <m:accPr>
                                  <m:chr m:val="̅"/>
                                  <m:ctrlPr>
                                    <a:rPr lang="en-US" altLang="zh-CN" sz="2800" b="0" i="1" smtClean="0">
                                      <a:latin typeface="Cambria Math"/>
                                    </a:rPr>
                                  </m:ctrlPr>
                                </m:accPr>
                                <m:e>
                                  <m:r>
                                    <a:rPr lang="en-US" altLang="zh-CN" sz="2800" b="0" i="1" smtClean="0">
                                      <a:latin typeface="Cambria Math" panose="02040503050406030204" pitchFamily="18" charset="0"/>
                                    </a:rPr>
                                    <m:t>𝑦</m:t>
                                  </m:r>
                                </m:e>
                              </m:acc>
                            </m:e>
                            <m:sub>
                              <m:r>
                                <a:rPr lang="en-US" altLang="zh-CN" sz="2800" b="0" i="1" smtClean="0">
                                  <a:latin typeface="Cambria Math" panose="02040503050406030204" pitchFamily="18" charset="0"/>
                                </a:rPr>
                                <m:t>𝑙𝑟𝑠</m:t>
                              </m:r>
                            </m:sub>
                          </m:sSub>
                        </m:e>
                      </m:d>
                      <m:r>
                        <a:rPr lang="en-US" altLang="zh-CN" sz="2800" b="0" i="1" smtClean="0">
                          <a:latin typeface="Cambria Math" panose="02040503050406030204" pitchFamily="18" charset="0"/>
                        </a:rPr>
                        <m:t>=</m:t>
                      </m:r>
                      <m:nary>
                        <m:naryPr>
                          <m:chr m:val="∑"/>
                          <m:ctrlPr>
                            <a:rPr lang="en-US" altLang="zh-CN" sz="2800" b="0" i="1" smtClean="0">
                              <a:latin typeface="Cambria Math"/>
                            </a:rPr>
                          </m:ctrlPr>
                        </m:naryPr>
                        <m:sub>
                          <m:r>
                            <m:rPr>
                              <m:brk m:alnAt="23"/>
                            </m:rPr>
                            <a:rPr lang="en-US" altLang="zh-CN" sz="2800" b="0" i="1" smtClean="0">
                              <a:latin typeface="Cambria Math" panose="02040503050406030204" pitchFamily="18" charset="0"/>
                            </a:rPr>
                            <m:t>h</m:t>
                          </m:r>
                          <m:r>
                            <a:rPr lang="en-US" altLang="zh-CN" sz="2800" b="0" i="1" smtClean="0">
                              <a:latin typeface="Cambria Math" panose="02040503050406030204" pitchFamily="18" charset="0"/>
                            </a:rPr>
                            <m:t>=1</m:t>
                          </m:r>
                        </m:sub>
                        <m:sup>
                          <m:r>
                            <a:rPr lang="en-US" altLang="zh-CN" sz="2800" b="0" i="1" smtClean="0">
                              <a:latin typeface="Cambria Math" panose="02040503050406030204" pitchFamily="18" charset="0"/>
                            </a:rPr>
                            <m:t>𝐿</m:t>
                          </m:r>
                        </m:sup>
                        <m:e>
                          <m:f>
                            <m:fPr>
                              <m:ctrlPr>
                                <a:rPr lang="en-US" altLang="zh-CN" sz="2800" b="0" i="1" smtClean="0">
                                  <a:latin typeface="Cambria Math"/>
                                </a:rPr>
                              </m:ctrlPr>
                            </m:fPr>
                            <m:num>
                              <m:sSubSup>
                                <m:sSubSupPr>
                                  <m:ctrlPr>
                                    <a:rPr lang="en-US" altLang="zh-CN" sz="2800" b="0" i="1" smtClean="0">
                                      <a:latin typeface="Cambria Math"/>
                                    </a:rPr>
                                  </m:ctrlPr>
                                </m:sSubSupPr>
                                <m:e>
                                  <m:r>
                                    <a:rPr lang="en-US" altLang="zh-CN" sz="2800" b="0" i="1" smtClean="0">
                                      <a:latin typeface="Cambria Math" panose="02040503050406030204" pitchFamily="18" charset="0"/>
                                    </a:rPr>
                                    <m:t>𝑊</m:t>
                                  </m:r>
                                </m:e>
                                <m:sub>
                                  <m:r>
                                    <a:rPr lang="en-US" altLang="zh-CN" sz="2800" b="0" i="1" smtClean="0">
                                      <a:latin typeface="Cambria Math" panose="02040503050406030204" pitchFamily="18" charset="0"/>
                                    </a:rPr>
                                    <m:t>h</m:t>
                                  </m:r>
                                </m:sub>
                                <m:sup>
                                  <m:r>
                                    <a:rPr lang="en-US" altLang="zh-CN" sz="2800" b="0" i="1" smtClean="0">
                                      <a:latin typeface="Cambria Math" panose="02040503050406030204" pitchFamily="18" charset="0"/>
                                    </a:rPr>
                                    <m:t>2</m:t>
                                  </m:r>
                                </m:sup>
                              </m:sSubSup>
                              <m:d>
                                <m:dPr>
                                  <m:ctrlPr>
                                    <a:rPr lang="en-US" altLang="zh-CN" sz="2800" b="0" i="1" smtClean="0">
                                      <a:latin typeface="Cambria Math"/>
                                    </a:rPr>
                                  </m:ctrlPr>
                                </m:dPr>
                                <m:e>
                                  <m:r>
                                    <a:rPr lang="en-US" altLang="zh-CN" sz="2800" b="0" i="1" smtClean="0">
                                      <a:latin typeface="Cambria Math" panose="02040503050406030204" pitchFamily="18" charset="0"/>
                                    </a:rPr>
                                    <m:t>1−</m:t>
                                  </m:r>
                                  <m:sSub>
                                    <m:sSubPr>
                                      <m:ctrlPr>
                                        <a:rPr lang="en-US" altLang="zh-CN" sz="2800" b="0" i="1" smtClean="0">
                                          <a:latin typeface="Cambria Math"/>
                                        </a:rPr>
                                      </m:ctrlPr>
                                    </m:sSubPr>
                                    <m:e>
                                      <m:r>
                                        <a:rPr lang="en-US" altLang="zh-CN" sz="2800" b="0" i="1" smtClean="0">
                                          <a:latin typeface="Cambria Math" panose="02040503050406030204" pitchFamily="18" charset="0"/>
                                        </a:rPr>
                                        <m:t>𝑓</m:t>
                                      </m:r>
                                    </m:e>
                                    <m:sub>
                                      <m:r>
                                        <a:rPr lang="en-US" altLang="zh-CN" sz="2800" b="0" i="1" smtClean="0">
                                          <a:latin typeface="Cambria Math" panose="02040503050406030204" pitchFamily="18" charset="0"/>
                                        </a:rPr>
                                        <m:t>h</m:t>
                                      </m:r>
                                    </m:sub>
                                  </m:sSub>
                                </m:e>
                              </m:d>
                            </m:num>
                            <m:den>
                              <m:sSub>
                                <m:sSubPr>
                                  <m:ctrlPr>
                                    <a:rPr lang="en-US" altLang="zh-CN" sz="2800" b="0" i="1" smtClean="0">
                                      <a:latin typeface="Cambria Math"/>
                                    </a:rPr>
                                  </m:ctrlPr>
                                </m:sSubPr>
                                <m:e>
                                  <m:r>
                                    <a:rPr lang="en-US" altLang="zh-CN" sz="2800" b="0" i="1" smtClean="0">
                                      <a:latin typeface="Cambria Math" panose="02040503050406030204" pitchFamily="18" charset="0"/>
                                    </a:rPr>
                                    <m:t>𝑛</m:t>
                                  </m:r>
                                </m:e>
                                <m:sub>
                                  <m:r>
                                    <a:rPr lang="en-US" altLang="zh-CN" sz="2800" b="0" i="1" smtClean="0">
                                      <a:latin typeface="Cambria Math" panose="02040503050406030204" pitchFamily="18" charset="0"/>
                                    </a:rPr>
                                    <m:t>h</m:t>
                                  </m:r>
                                </m:sub>
                              </m:sSub>
                              <m:d>
                                <m:dPr>
                                  <m:ctrlPr>
                                    <a:rPr lang="en-US" altLang="zh-CN" sz="2800" b="0" i="1" smtClean="0">
                                      <a:latin typeface="Cambria Math"/>
                                    </a:rPr>
                                  </m:ctrlPr>
                                </m:dPr>
                                <m:e>
                                  <m:sSub>
                                    <m:sSubPr>
                                      <m:ctrlPr>
                                        <a:rPr lang="en-US" altLang="zh-CN" sz="2800" b="0" i="1" smtClean="0">
                                          <a:latin typeface="Cambria Math"/>
                                        </a:rPr>
                                      </m:ctrlPr>
                                    </m:sSubPr>
                                    <m:e>
                                      <m:r>
                                        <a:rPr lang="en-US" altLang="zh-CN" sz="2800" b="0" i="1" smtClean="0">
                                          <a:latin typeface="Cambria Math" panose="02040503050406030204" pitchFamily="18" charset="0"/>
                                        </a:rPr>
                                        <m:t>𝑛</m:t>
                                      </m:r>
                                    </m:e>
                                    <m:sub>
                                      <m:r>
                                        <a:rPr lang="en-US" altLang="zh-CN" sz="2800" b="0" i="1" smtClean="0">
                                          <a:latin typeface="Cambria Math" panose="02040503050406030204" pitchFamily="18" charset="0"/>
                                        </a:rPr>
                                        <m:t>h</m:t>
                                      </m:r>
                                    </m:sub>
                                  </m:sSub>
                                  <m:r>
                                    <a:rPr lang="en-US" altLang="zh-CN" sz="2800" b="0" i="1" smtClean="0">
                                      <a:latin typeface="Cambria Math" panose="02040503050406030204" pitchFamily="18" charset="0"/>
                                    </a:rPr>
                                    <m:t>−2</m:t>
                                  </m:r>
                                </m:e>
                              </m:d>
                            </m:den>
                          </m:f>
                          <m:d>
                            <m:dPr>
                              <m:ctrlPr>
                                <a:rPr lang="en-US" altLang="zh-CN" sz="2800" b="0" i="1" smtClean="0">
                                  <a:latin typeface="Cambria Math"/>
                                </a:rPr>
                              </m:ctrlPr>
                            </m:dPr>
                            <m:e>
                              <m:sSub>
                                <m:sSubPr>
                                  <m:ctrlPr>
                                    <a:rPr lang="en-US" altLang="zh-CN" sz="2800" b="0" i="1" smtClean="0">
                                      <a:latin typeface="Cambria Math"/>
                                    </a:rPr>
                                  </m:ctrlPr>
                                </m:sSubPr>
                                <m:e>
                                  <m:r>
                                    <a:rPr lang="en-US" altLang="zh-CN" sz="2800" b="0" i="1" smtClean="0">
                                      <a:latin typeface="Cambria Math" panose="02040503050406030204" pitchFamily="18" charset="0"/>
                                    </a:rPr>
                                    <m:t>𝑛</m:t>
                                  </m:r>
                                </m:e>
                                <m:sub>
                                  <m:r>
                                    <a:rPr lang="en-US" altLang="zh-CN" sz="2800" b="0" i="1" smtClean="0">
                                      <a:latin typeface="Cambria Math" panose="02040503050406030204" pitchFamily="18" charset="0"/>
                                    </a:rPr>
                                    <m:t>h</m:t>
                                  </m:r>
                                </m:sub>
                              </m:sSub>
                              <m:r>
                                <a:rPr lang="en-US" altLang="zh-CN" sz="2800" b="0" i="1" smtClean="0">
                                  <a:latin typeface="Cambria Math" panose="02040503050406030204" pitchFamily="18" charset="0"/>
                                </a:rPr>
                                <m:t>−1</m:t>
                              </m:r>
                            </m:e>
                          </m:d>
                          <m:sSubSup>
                            <m:sSubSupPr>
                              <m:ctrlPr>
                                <a:rPr lang="en-US" altLang="zh-CN" sz="2800" b="0" i="1" smtClean="0">
                                  <a:latin typeface="Cambria Math"/>
                                </a:rPr>
                              </m:ctrlPr>
                            </m:sSubSupPr>
                            <m:e>
                              <m:r>
                                <a:rPr lang="en-US" altLang="zh-CN" sz="2800" b="0" i="1" smtClean="0">
                                  <a:latin typeface="Cambria Math" panose="02040503050406030204" pitchFamily="18" charset="0"/>
                                </a:rPr>
                                <m:t>𝑠</m:t>
                              </m:r>
                            </m:e>
                            <m:sub>
                              <m:r>
                                <a:rPr lang="en-US" altLang="zh-CN" sz="2800" b="0" i="1" smtClean="0">
                                  <a:latin typeface="Cambria Math" panose="02040503050406030204" pitchFamily="18" charset="0"/>
                                </a:rPr>
                                <m:t>𝑦h</m:t>
                              </m:r>
                            </m:sub>
                            <m:sup>
                              <m:r>
                                <a:rPr lang="en-US" altLang="zh-CN" sz="2800" b="0" i="1" smtClean="0">
                                  <a:latin typeface="Cambria Math" panose="02040503050406030204" pitchFamily="18" charset="0"/>
                                </a:rPr>
                                <m:t>2</m:t>
                              </m:r>
                            </m:sup>
                          </m:sSubSup>
                          <m:d>
                            <m:dPr>
                              <m:ctrlPr>
                                <a:rPr lang="en-US" altLang="zh-CN" sz="2800" b="0" i="1" smtClean="0">
                                  <a:latin typeface="Cambria Math"/>
                                </a:rPr>
                              </m:ctrlPr>
                            </m:dPr>
                            <m:e>
                              <m:r>
                                <a:rPr lang="en-US" altLang="zh-CN" sz="2800" b="0" i="1" smtClean="0">
                                  <a:latin typeface="Cambria Math" panose="02040503050406030204" pitchFamily="18" charset="0"/>
                                </a:rPr>
                                <m:t>1−</m:t>
                              </m:r>
                              <m:sSubSup>
                                <m:sSubSupPr>
                                  <m:ctrlPr>
                                    <a:rPr lang="en-US" altLang="zh-CN" sz="2800" b="0" i="1" smtClean="0">
                                      <a:latin typeface="Cambria Math"/>
                                    </a:rPr>
                                  </m:ctrlPr>
                                </m:sSubSupPr>
                                <m:e>
                                  <m:r>
                                    <a:rPr lang="en-US" altLang="zh-CN" sz="2800" b="0" i="1" smtClean="0">
                                      <a:latin typeface="Cambria Math" panose="02040503050406030204" pitchFamily="18" charset="0"/>
                                    </a:rPr>
                                    <m:t>𝑟</m:t>
                                  </m:r>
                                </m:e>
                                <m:sub>
                                  <m:r>
                                    <a:rPr lang="en-US" altLang="zh-CN" sz="2800" b="0" i="1" smtClean="0">
                                      <a:latin typeface="Cambria Math" panose="02040503050406030204" pitchFamily="18" charset="0"/>
                                    </a:rPr>
                                    <m:t>h</m:t>
                                  </m:r>
                                </m:sub>
                                <m:sup>
                                  <m:r>
                                    <a:rPr lang="en-US" altLang="zh-CN" sz="2800" b="0" i="1" smtClean="0">
                                      <a:latin typeface="Cambria Math" panose="02040503050406030204" pitchFamily="18" charset="0"/>
                                    </a:rPr>
                                    <m:t>2</m:t>
                                  </m:r>
                                </m:sup>
                              </m:sSubSup>
                            </m:e>
                          </m:d>
                        </m:e>
                      </m:nary>
                    </m:oMath>
                  </m:oMathPara>
                </a14:m>
                <a:endParaRPr lang="en-US" altLang="zh-CN" sz="2800" smtClean="0"/>
              </a:p>
              <a:p>
                <a:endParaRPr lang="en-US" altLang="zh-CN" sz="2800" smtClean="0"/>
              </a:p>
              <a:p>
                <a:r>
                  <a:rPr lang="zh-CN" altLang="en-US" sz="2800" smtClean="0"/>
                  <a:t>式中，</a:t>
                </a:r>
                <a14:m>
                  <m:oMath xmlns:m="http://schemas.openxmlformats.org/officeDocument/2006/math">
                    <m:sSubSup>
                      <m:sSubSupPr>
                        <m:ctrlPr>
                          <a:rPr lang="en-US" altLang="zh-CN" sz="2800" i="1" smtClean="0">
                            <a:latin typeface="Cambria Math"/>
                          </a:rPr>
                        </m:ctrlPr>
                      </m:sSubSupPr>
                      <m:e>
                        <m:r>
                          <a:rPr lang="en-US" altLang="zh-CN" sz="2800" b="0" i="1" smtClean="0">
                            <a:latin typeface="Cambria Math" panose="02040503050406030204" pitchFamily="18" charset="0"/>
                          </a:rPr>
                          <m:t>𝑟</m:t>
                        </m:r>
                      </m:e>
                      <m:sub>
                        <m:r>
                          <a:rPr lang="en-US" altLang="zh-CN" sz="2800" b="0" i="1" smtClean="0">
                            <a:latin typeface="Cambria Math" panose="02040503050406030204" pitchFamily="18" charset="0"/>
                          </a:rPr>
                          <m:t>h</m:t>
                        </m:r>
                      </m:sub>
                      <m:sup>
                        <m:r>
                          <a:rPr lang="en-US" altLang="zh-CN" sz="2800" b="0" i="1" smtClean="0">
                            <a:latin typeface="Cambria Math" panose="02040503050406030204" pitchFamily="18" charset="0"/>
                          </a:rPr>
                          <m:t>2</m:t>
                        </m:r>
                      </m:sup>
                    </m:sSubSup>
                  </m:oMath>
                </a14:m>
                <a:r>
                  <a:rPr lang="zh-CN" altLang="en-US" sz="2800" smtClean="0"/>
                  <a:t>是第</a:t>
                </a:r>
                <a:r>
                  <a:rPr lang="en-US" altLang="zh-CN" sz="2800" smtClean="0"/>
                  <a:t>h</a:t>
                </a:r>
                <a:r>
                  <a:rPr lang="zh-CN" altLang="en-US" sz="2800" smtClean="0"/>
                  <a:t>层样本相关系数的平方</a:t>
                </a:r>
                <a:endParaRPr lang="en-US" altLang="zh-CN" sz="2800"/>
              </a:p>
            </p:txBody>
          </p:sp>
        </mc:Choice>
        <mc:Fallback xmlns="">
          <p:sp>
            <p:nvSpPr>
              <p:cNvPr id="2" name="文本框 1"/>
              <p:cNvSpPr txBox="1">
                <a:spLocks noRot="1" noChangeAspect="1" noMove="1" noResize="1" noEditPoints="1" noAdjustHandles="1" noChangeArrowheads="1" noChangeShapeType="1" noTextEdit="1"/>
              </p:cNvSpPr>
              <p:nvPr/>
            </p:nvSpPr>
            <p:spPr>
              <a:xfrm>
                <a:off x="611560" y="2420888"/>
                <a:ext cx="7560840" cy="2182713"/>
              </a:xfrm>
              <a:prstGeom prst="rect">
                <a:avLst/>
              </a:prstGeom>
              <a:blipFill rotWithShape="0">
                <a:blip r:embed="rId2"/>
                <a:stretch>
                  <a:fillRect l="-1612" b="-6425"/>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2060848"/>
            <a:ext cx="8501122" cy="4114800"/>
          </a:xfrm>
        </p:spPr>
        <p:txBody>
          <a:bodyPr/>
          <a:lstStyle/>
          <a:p>
            <a:pPr algn="just">
              <a:lnSpc>
                <a:spcPct val="150000"/>
              </a:lnSpc>
              <a:buNone/>
            </a:pPr>
            <a:r>
              <a:rPr lang="zh-CN" altLang="en-US" sz="2800" b="1" smtClean="0"/>
              <a:t>   定义</a:t>
            </a:r>
            <a:r>
              <a:rPr lang="en-US" altLang="zh-CN" sz="2800" b="1" dirty="0"/>
              <a:t>3</a:t>
            </a:r>
            <a:r>
              <a:rPr lang="en-US" sz="2800" b="1" smtClean="0"/>
              <a:t>.3</a:t>
            </a:r>
            <a:r>
              <a:rPr lang="en-US" sz="2800" smtClean="0"/>
              <a:t> </a:t>
            </a:r>
            <a:r>
              <a:rPr lang="zh-CN" altLang="en-US" sz="2800" dirty="0" smtClean="0"/>
              <a:t>分</a:t>
            </a:r>
            <a:r>
              <a:rPr lang="zh-CN" altLang="en-US" sz="2800" dirty="0"/>
              <a:t>层随机抽样（</a:t>
            </a:r>
            <a:r>
              <a:rPr lang="en-US" sz="2800" dirty="0"/>
              <a:t>stratified random sampling</a:t>
            </a:r>
            <a:r>
              <a:rPr lang="zh-CN" altLang="en-US" sz="2800" dirty="0" smtClean="0"/>
              <a:t>）：如</a:t>
            </a:r>
            <a:r>
              <a:rPr lang="zh-CN" altLang="en-US" sz="2800" dirty="0"/>
              <a:t>果每层中的抽样都是独立地按照简单随机抽样进行的，那么这样的分层抽样称为分层随机抽样，所得的样本称为分层随机样本（</a:t>
            </a:r>
            <a:r>
              <a:rPr lang="en-US" sz="2800" dirty="0"/>
              <a:t>stratified random sample</a:t>
            </a:r>
            <a:r>
              <a:rPr lang="zh-CN" altLang="en-US" sz="2800" dirty="0"/>
              <a:t>）。</a:t>
            </a:r>
          </a:p>
          <a:p>
            <a:pPr algn="just"/>
            <a:endParaRPr lang="zh-CN" altLang="en-US"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4</a:t>
            </a:fld>
            <a:endParaRPr lang="en-US" altLang="zh-CN"/>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文本框 1"/>
              <p:cNvSpPr txBox="1"/>
              <p:nvPr/>
            </p:nvSpPr>
            <p:spPr>
              <a:xfrm>
                <a:off x="1331640" y="1124744"/>
                <a:ext cx="6768752" cy="584775"/>
              </a:xfrm>
              <a:prstGeom prst="rect">
                <a:avLst/>
              </a:prstGeom>
              <a:noFill/>
            </p:spPr>
            <p:txBody>
              <a:bodyPr wrap="square" rtlCol="0">
                <a:spAutoFit/>
              </a:bodyPr>
              <a:lstStyle/>
              <a:p>
                <a:r>
                  <a:rPr lang="en-US" altLang="zh-CN" sz="3200" smtClean="0">
                    <a:solidFill>
                      <a:schemeClr val="tx2"/>
                    </a:solidFill>
                  </a:rPr>
                  <a:t>3.</a:t>
                </a:r>
                <a:r>
                  <a:rPr lang="zh-CN" altLang="en-US" sz="3200" smtClean="0">
                    <a:solidFill>
                      <a:schemeClr val="tx2"/>
                    </a:solidFill>
                  </a:rPr>
                  <a:t>部分层的回归系数</a:t>
                </a:r>
                <a14:m>
                  <m:oMath xmlns:m="http://schemas.openxmlformats.org/officeDocument/2006/math">
                    <m:sSub>
                      <m:sSubPr>
                        <m:ctrlPr>
                          <a:rPr lang="en-US" altLang="zh-CN" sz="3200" i="1" smtClean="0">
                            <a:solidFill>
                              <a:schemeClr val="tx2"/>
                            </a:solidFill>
                            <a:latin typeface="Cambria Math"/>
                          </a:rPr>
                        </m:ctrlPr>
                      </m:sSubPr>
                      <m:e>
                        <m:r>
                          <a:rPr lang="zh-CN" altLang="en-US" sz="3200" i="1" smtClean="0">
                            <a:solidFill>
                              <a:schemeClr val="tx2"/>
                            </a:solidFill>
                            <a:latin typeface="Cambria Math" panose="02040503050406030204" pitchFamily="18" charset="0"/>
                          </a:rPr>
                          <m:t>𝛽</m:t>
                        </m:r>
                      </m:e>
                      <m:sub>
                        <m:r>
                          <a:rPr lang="en-US" altLang="zh-CN" sz="3200" b="0" i="1" smtClean="0">
                            <a:solidFill>
                              <a:schemeClr val="tx2"/>
                            </a:solidFill>
                            <a:latin typeface="Cambria Math" panose="02040503050406030204" pitchFamily="18" charset="0"/>
                          </a:rPr>
                          <m:t>h</m:t>
                        </m:r>
                      </m:sub>
                    </m:sSub>
                  </m:oMath>
                </a14:m>
                <a:r>
                  <a:rPr lang="zh-CN" altLang="en-US" sz="3200" smtClean="0">
                    <a:solidFill>
                      <a:schemeClr val="tx2"/>
                    </a:solidFill>
                  </a:rPr>
                  <a:t>不能事先设定</a:t>
                </a:r>
                <a:endParaRPr lang="zh-CN" altLang="en-US" sz="3200">
                  <a:solidFill>
                    <a:schemeClr val="tx2"/>
                  </a:solidFill>
                </a:endParaRPr>
              </a:p>
            </p:txBody>
          </p:sp>
        </mc:Choice>
        <mc:Fallback xmlns="">
          <p:sp>
            <p:nvSpPr>
              <p:cNvPr id="2" name="文本框 1"/>
              <p:cNvSpPr txBox="1">
                <a:spLocks noRot="1" noChangeAspect="1" noMove="1" noResize="1" noEditPoints="1" noAdjustHandles="1" noChangeArrowheads="1" noChangeShapeType="1" noTextEdit="1"/>
              </p:cNvSpPr>
              <p:nvPr/>
            </p:nvSpPr>
            <p:spPr>
              <a:xfrm>
                <a:off x="1331640" y="1124744"/>
                <a:ext cx="6768752" cy="584775"/>
              </a:xfrm>
              <a:prstGeom prst="rect">
                <a:avLst/>
              </a:prstGeom>
              <a:blipFill rotWithShape="0">
                <a:blip r:embed="rId2"/>
                <a:stretch>
                  <a:fillRect l="-2250" t="-16842" r="-720" b="-3473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文本框 2"/>
              <p:cNvSpPr txBox="1"/>
              <p:nvPr/>
            </p:nvSpPr>
            <p:spPr>
              <a:xfrm>
                <a:off x="827584" y="2132856"/>
                <a:ext cx="7776864" cy="3046988"/>
              </a:xfrm>
              <a:prstGeom prst="rect">
                <a:avLst/>
              </a:prstGeom>
              <a:noFill/>
            </p:spPr>
            <p:txBody>
              <a:bodyPr wrap="square" rtlCol="0">
                <a:spAutoFit/>
              </a:bodyPr>
              <a:lstStyle/>
              <a:p>
                <a:pPr marL="342900" indent="-342900">
                  <a:buClr>
                    <a:schemeClr val="tx2"/>
                  </a:buClr>
                  <a:buFont typeface="Wingdings" panose="05000000000000000000" pitchFamily="2" charset="2"/>
                  <a:buChar char="n"/>
                </a:pPr>
                <a:r>
                  <a:rPr lang="zh-CN" altLang="en-US" smtClean="0"/>
                  <a:t>分别依照上述方式求出“回归系数</a:t>
                </a:r>
                <a14:m>
                  <m:oMath xmlns:m="http://schemas.openxmlformats.org/officeDocument/2006/math">
                    <m:sSub>
                      <m:sSubPr>
                        <m:ctrlPr>
                          <a:rPr lang="en-US" altLang="zh-CN" i="1">
                            <a:latin typeface="Cambria Math"/>
                          </a:rPr>
                        </m:ctrlPr>
                      </m:sSubPr>
                      <m:e>
                        <m:r>
                          <a:rPr lang="zh-CN" altLang="en-US" i="1">
                            <a:latin typeface="Cambria Math" panose="02040503050406030204" pitchFamily="18" charset="0"/>
                          </a:rPr>
                          <m:t>𝛽</m:t>
                        </m:r>
                      </m:e>
                      <m:sub>
                        <m:r>
                          <a:rPr lang="en-US" altLang="zh-CN" i="1">
                            <a:latin typeface="Cambria Math" panose="02040503050406030204" pitchFamily="18" charset="0"/>
                          </a:rPr>
                          <m:t>h</m:t>
                        </m:r>
                      </m:sub>
                    </m:sSub>
                  </m:oMath>
                </a14:m>
                <a:r>
                  <a:rPr lang="zh-CN" altLang="en-US" smtClean="0"/>
                  <a:t>不能事先设定的层”与“</a:t>
                </a:r>
                <a:r>
                  <a:rPr lang="zh-CN" altLang="en-US"/>
                  <a:t>回归系数</a:t>
                </a:r>
                <a14:m>
                  <m:oMath xmlns:m="http://schemas.openxmlformats.org/officeDocument/2006/math">
                    <m:sSub>
                      <m:sSubPr>
                        <m:ctrlPr>
                          <a:rPr lang="en-US" altLang="zh-CN" i="1">
                            <a:latin typeface="Cambria Math"/>
                          </a:rPr>
                        </m:ctrlPr>
                      </m:sSubPr>
                      <m:e>
                        <m:r>
                          <a:rPr lang="zh-CN" altLang="en-US" i="1">
                            <a:latin typeface="Cambria Math" panose="02040503050406030204" pitchFamily="18" charset="0"/>
                          </a:rPr>
                          <m:t>𝛽</m:t>
                        </m:r>
                      </m:e>
                      <m:sub>
                        <m:r>
                          <a:rPr lang="en-US" altLang="zh-CN" i="1">
                            <a:latin typeface="Cambria Math" panose="02040503050406030204" pitchFamily="18" charset="0"/>
                          </a:rPr>
                          <m:t>h</m:t>
                        </m:r>
                      </m:sub>
                    </m:sSub>
                  </m:oMath>
                </a14:m>
                <a:r>
                  <a:rPr lang="zh-CN" altLang="en-US" smtClean="0"/>
                  <a:t>可事先</a:t>
                </a:r>
                <a:r>
                  <a:rPr lang="zh-CN" altLang="en-US"/>
                  <a:t>设定的层</a:t>
                </a:r>
                <a:r>
                  <a:rPr lang="zh-CN" altLang="en-US" smtClean="0"/>
                  <a:t>”各自的</a:t>
                </a:r>
                <a14:m>
                  <m:oMath xmlns:m="http://schemas.openxmlformats.org/officeDocument/2006/math">
                    <m:r>
                      <a:rPr lang="en-US" altLang="zh-CN" i="1">
                        <a:latin typeface="Cambria Math" panose="02040503050406030204" pitchFamily="18" charset="0"/>
                      </a:rPr>
                      <m:t>𝑉</m:t>
                    </m:r>
                    <m:d>
                      <m:dPr>
                        <m:ctrlPr>
                          <a:rPr lang="en-US" altLang="zh-CN" i="1">
                            <a:latin typeface="Cambria Math"/>
                          </a:rPr>
                        </m:ctrlPr>
                      </m:dPr>
                      <m:e>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i="1">
                                <a:latin typeface="Cambria Math" panose="02040503050406030204" pitchFamily="18" charset="0"/>
                              </a:rPr>
                              <m:t>𝑙𝑟𝑠</m:t>
                            </m:r>
                          </m:sub>
                        </m:sSub>
                      </m:e>
                    </m:d>
                  </m:oMath>
                </a14:m>
                <a:r>
                  <a:rPr lang="zh-CN" altLang="en-US" smtClean="0"/>
                  <a:t>，然后按照各层的总体权数（等于其中各层的权数之和）加权得到</a:t>
                </a:r>
                <a:endParaRPr lang="en-US" altLang="zh-CN" smtClean="0"/>
              </a:p>
              <a:p>
                <a:pPr marL="342900" indent="-342900">
                  <a:buClr>
                    <a:schemeClr val="tx2"/>
                  </a:buClr>
                  <a:buFont typeface="Wingdings" panose="05000000000000000000" pitchFamily="2" charset="2"/>
                  <a:buChar char="n"/>
                </a:pPr>
                <a:r>
                  <a:rPr lang="zh-CN" altLang="en-US"/>
                  <a:t>分别回归估计量同样要求每层的样本量</a:t>
                </a:r>
                <a14:m>
                  <m:oMath xmlns:m="http://schemas.openxmlformats.org/officeDocument/2006/math">
                    <m:sSub>
                      <m:sSubPr>
                        <m:ctrlPr>
                          <a:rPr lang="en-US" altLang="zh-CN" i="1">
                            <a:latin typeface="Cambria Math"/>
                          </a:rPr>
                        </m:ctrlPr>
                      </m:sSubPr>
                      <m:e>
                        <m:r>
                          <a:rPr lang="en-US" altLang="zh-CN">
                            <a:latin typeface="Cambria Math" panose="02040503050406030204" pitchFamily="18" charset="0"/>
                          </a:rPr>
                          <m:t>𝑛</m:t>
                        </m:r>
                      </m:e>
                      <m:sub>
                        <m:r>
                          <a:rPr lang="en-US" altLang="zh-CN">
                            <a:latin typeface="Cambria Math" panose="02040503050406030204" pitchFamily="18" charset="0"/>
                          </a:rPr>
                          <m:t>h</m:t>
                        </m:r>
                      </m:sub>
                    </m:sSub>
                  </m:oMath>
                </a14:m>
                <a:r>
                  <a:rPr lang="zh-CN" altLang="en-US"/>
                  <a:t>都比较大；当各层的样本量</a:t>
                </a:r>
                <a14:m>
                  <m:oMath xmlns:m="http://schemas.openxmlformats.org/officeDocument/2006/math">
                    <m:sSub>
                      <m:sSubPr>
                        <m:ctrlPr>
                          <a:rPr lang="en-US" altLang="zh-CN" i="1">
                            <a:latin typeface="Cambria Math"/>
                          </a:rPr>
                        </m:ctrlPr>
                      </m:sSubPr>
                      <m:e>
                        <m:r>
                          <a:rPr lang="en-US" altLang="zh-CN">
                            <a:latin typeface="Cambria Math" panose="02040503050406030204" pitchFamily="18" charset="0"/>
                          </a:rPr>
                          <m:t>𝑛</m:t>
                        </m:r>
                      </m:e>
                      <m:sub>
                        <m:r>
                          <a:rPr lang="en-US" altLang="zh-CN">
                            <a:latin typeface="Cambria Math" panose="02040503050406030204" pitchFamily="18" charset="0"/>
                          </a:rPr>
                          <m:t>h</m:t>
                        </m:r>
                      </m:sub>
                    </m:sSub>
                  </m:oMath>
                </a14:m>
                <a:r>
                  <a:rPr lang="zh-CN" altLang="en-US"/>
                  <a:t>不够大时，采用联合回归估计的效果更好</a:t>
                </a:r>
                <a:r>
                  <a:rPr lang="zh-CN" altLang="en-US" smtClean="0"/>
                  <a:t>一些</a:t>
                </a:r>
                <a:endParaRPr lang="en-US" altLang="zh-CN"/>
              </a:p>
              <a:p>
                <a:endParaRPr lang="zh-CN" altLang="en-US"/>
              </a:p>
            </p:txBody>
          </p:sp>
        </mc:Choice>
        <mc:Fallback xmlns="">
          <p:sp>
            <p:nvSpPr>
              <p:cNvPr id="3" name="文本框 2"/>
              <p:cNvSpPr txBox="1">
                <a:spLocks noRot="1" noChangeAspect="1" noMove="1" noResize="1" noEditPoints="1" noAdjustHandles="1" noChangeArrowheads="1" noChangeShapeType="1" noTextEdit="1"/>
              </p:cNvSpPr>
              <p:nvPr/>
            </p:nvSpPr>
            <p:spPr>
              <a:xfrm>
                <a:off x="827584" y="2132856"/>
                <a:ext cx="7776864" cy="3046988"/>
              </a:xfrm>
              <a:prstGeom prst="rect">
                <a:avLst/>
              </a:prstGeom>
              <a:blipFill rotWithShape="0">
                <a:blip r:embed="rId3"/>
                <a:stretch>
                  <a:fillRect l="-1098" t="-2200" r="-5176"/>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4000" b="1" dirty="0" smtClean="0"/>
              <a:t>3.4.2</a:t>
            </a:r>
            <a:r>
              <a:rPr lang="zh-CN" altLang="zh-CN" sz="4000" b="1" dirty="0" smtClean="0"/>
              <a:t>　联合回归估计</a:t>
            </a:r>
            <a:endParaRPr lang="zh-CN" altLang="en-US" sz="4000" b="1" dirty="0"/>
          </a:p>
        </p:txBody>
      </p:sp>
      <p:graphicFrame>
        <p:nvGraphicFramePr>
          <p:cNvPr id="7170" name="Object 2"/>
          <p:cNvGraphicFramePr>
            <a:graphicFrameLocks noChangeAspect="1"/>
          </p:cNvGraphicFramePr>
          <p:nvPr/>
        </p:nvGraphicFramePr>
        <p:xfrm>
          <a:off x="612775" y="1989138"/>
          <a:ext cx="7586663" cy="4481512"/>
        </p:xfrm>
        <a:graphic>
          <a:graphicData uri="http://schemas.openxmlformats.org/presentationml/2006/ole">
            <mc:AlternateContent xmlns:mc="http://schemas.openxmlformats.org/markup-compatibility/2006">
              <mc:Choice xmlns:v="urn:schemas-microsoft-com:vml" Requires="v">
                <p:oleObj spid="_x0000_s236585" name="文档" r:id="rId3" imgW="6666359" imgH="3940494" progId="Word.Document.12">
                  <p:embed/>
                </p:oleObj>
              </mc:Choice>
              <mc:Fallback>
                <p:oleObj name="文档" r:id="rId3" imgW="6666359" imgH="3940494"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775" y="1989138"/>
                        <a:ext cx="7586663" cy="448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b="1" dirty="0" smtClean="0"/>
              <a:t>1.</a:t>
            </a:r>
            <a:r>
              <a:rPr lang="zh-CN" altLang="zh-CN" sz="2800" b="1" dirty="0" smtClean="0"/>
              <a:t>当β为事先设定的常数时</a:t>
            </a:r>
            <a:endParaRPr lang="zh-CN" altLang="en-US" sz="2800" b="1" dirty="0"/>
          </a:p>
        </p:txBody>
      </p:sp>
      <p:graphicFrame>
        <p:nvGraphicFramePr>
          <p:cNvPr id="8194" name="Object 2"/>
          <p:cNvGraphicFramePr>
            <a:graphicFrameLocks noChangeAspect="1"/>
          </p:cNvGraphicFramePr>
          <p:nvPr/>
        </p:nvGraphicFramePr>
        <p:xfrm>
          <a:off x="612775" y="2060575"/>
          <a:ext cx="7656513" cy="4319588"/>
        </p:xfrm>
        <a:graphic>
          <a:graphicData uri="http://schemas.openxmlformats.org/presentationml/2006/ole">
            <mc:AlternateContent xmlns:mc="http://schemas.openxmlformats.org/markup-compatibility/2006">
              <mc:Choice xmlns:v="urn:schemas-microsoft-com:vml" Requires="v">
                <p:oleObj spid="_x0000_s237609" name="文档" r:id="rId3" imgW="7899764" imgH="4454972" progId="Word.Document.12">
                  <p:embed/>
                </p:oleObj>
              </mc:Choice>
              <mc:Fallback>
                <p:oleObj name="文档" r:id="rId3" imgW="7899764" imgH="4454972"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775" y="2060575"/>
                        <a:ext cx="7656513" cy="431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b="1" dirty="0" smtClean="0"/>
              <a:t>2.</a:t>
            </a:r>
            <a:r>
              <a:rPr lang="zh-CN" altLang="zh-CN" sz="2800" b="1" dirty="0" smtClean="0"/>
              <a:t>当回归系数β不能事先设定时</a:t>
            </a:r>
            <a:endParaRPr lang="zh-CN" altLang="en-US" sz="2800" b="1" dirty="0"/>
          </a:p>
        </p:txBody>
      </p:sp>
      <p:graphicFrame>
        <p:nvGraphicFramePr>
          <p:cNvPr id="9218" name="Object 2"/>
          <p:cNvGraphicFramePr>
            <a:graphicFrameLocks noChangeAspect="1"/>
          </p:cNvGraphicFramePr>
          <p:nvPr/>
        </p:nvGraphicFramePr>
        <p:xfrm>
          <a:off x="612775" y="1989138"/>
          <a:ext cx="8139113" cy="4471987"/>
        </p:xfrm>
        <a:graphic>
          <a:graphicData uri="http://schemas.openxmlformats.org/presentationml/2006/ole">
            <mc:AlternateContent xmlns:mc="http://schemas.openxmlformats.org/markup-compatibility/2006">
              <mc:Choice xmlns:v="urn:schemas-microsoft-com:vml" Requires="v">
                <p:oleObj spid="_x0000_s238633" name="文档" r:id="rId3" imgW="7958806" imgH="4378647" progId="Word.Document.12">
                  <p:embed/>
                </p:oleObj>
              </mc:Choice>
              <mc:Fallback>
                <p:oleObj name="文档" r:id="rId3" imgW="7958806" imgH="437864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775" y="1989138"/>
                        <a:ext cx="8139113" cy="4471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Object 2"/>
          <p:cNvGraphicFramePr>
            <a:graphicFrameLocks noChangeAspect="1"/>
          </p:cNvGraphicFramePr>
          <p:nvPr/>
        </p:nvGraphicFramePr>
        <p:xfrm>
          <a:off x="250825" y="2000250"/>
          <a:ext cx="8672513" cy="5083175"/>
        </p:xfrm>
        <a:graphic>
          <a:graphicData uri="http://schemas.openxmlformats.org/presentationml/2006/ole">
            <mc:AlternateContent xmlns:mc="http://schemas.openxmlformats.org/markup-compatibility/2006">
              <mc:Choice xmlns:v="urn:schemas-microsoft-com:vml" Requires="v">
                <p:oleObj spid="_x0000_s239657" name="文档" r:id="rId3" imgW="6050377" imgH="3546625" progId="Word.Document.12">
                  <p:embed/>
                </p:oleObj>
              </mc:Choice>
              <mc:Fallback>
                <p:oleObj name="文档" r:id="rId3" imgW="6050377" imgH="3546625"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2000250"/>
                        <a:ext cx="8672513" cy="508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43608" y="617538"/>
            <a:ext cx="7900367" cy="1143000"/>
          </a:xfrm>
        </p:spPr>
        <p:txBody>
          <a:bodyPr/>
          <a:lstStyle/>
          <a:p>
            <a:r>
              <a:rPr lang="en-US" altLang="zh-CN" sz="3200" b="1" dirty="0" smtClean="0"/>
              <a:t>3.4.3 </a:t>
            </a:r>
            <a:r>
              <a:rPr lang="zh-CN" altLang="zh-CN" sz="3200" b="1" dirty="0" smtClean="0"/>
              <a:t>分别回归估计与联合回归估计的比较</a:t>
            </a:r>
            <a:endParaRPr lang="zh-CN" altLang="en-US" sz="3200" b="1" dirty="0"/>
          </a:p>
        </p:txBody>
      </p:sp>
      <p:graphicFrame>
        <p:nvGraphicFramePr>
          <p:cNvPr id="11266" name="Object 2"/>
          <p:cNvGraphicFramePr>
            <a:graphicFrameLocks noChangeAspect="1"/>
          </p:cNvGraphicFramePr>
          <p:nvPr/>
        </p:nvGraphicFramePr>
        <p:xfrm>
          <a:off x="392113" y="2200275"/>
          <a:ext cx="8208962" cy="3989388"/>
        </p:xfrm>
        <a:graphic>
          <a:graphicData uri="http://schemas.openxmlformats.org/presentationml/2006/ole">
            <mc:AlternateContent xmlns:mc="http://schemas.openxmlformats.org/markup-compatibility/2006">
              <mc:Choice xmlns:v="urn:schemas-microsoft-com:vml" Requires="v">
                <p:oleObj spid="_x0000_s240681" name="文档" r:id="rId3" imgW="5226176" imgH="2543131" progId="Word.Document.12">
                  <p:embed/>
                </p:oleObj>
              </mc:Choice>
              <mc:Fallback>
                <p:oleObj name="文档" r:id="rId3" imgW="5226176" imgH="2543131"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113" y="2200275"/>
                        <a:ext cx="8208962" cy="398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2"/>
          <p:cNvGraphicFramePr>
            <a:graphicFrameLocks noChangeAspect="1"/>
          </p:cNvGraphicFramePr>
          <p:nvPr>
            <p:extLst>
              <p:ext uri="{D42A27DB-BD31-4B8C-83A1-F6EECF244321}">
                <p14:modId xmlns:p14="http://schemas.microsoft.com/office/powerpoint/2010/main" val="2291279651"/>
              </p:ext>
            </p:extLst>
          </p:nvPr>
        </p:nvGraphicFramePr>
        <p:xfrm>
          <a:off x="755576" y="1988840"/>
          <a:ext cx="8183563" cy="4297363"/>
        </p:xfrm>
        <a:graphic>
          <a:graphicData uri="http://schemas.openxmlformats.org/presentationml/2006/ole">
            <mc:AlternateContent xmlns:mc="http://schemas.openxmlformats.org/markup-compatibility/2006">
              <mc:Choice xmlns:v="urn:schemas-microsoft-com:vml" Requires="v">
                <p:oleObj spid="_x0000_s242729" name="文档" r:id="rId3" imgW="8265537" imgH="4346964" progId="Word.Document.12">
                  <p:embed/>
                </p:oleObj>
              </mc:Choice>
              <mc:Fallback>
                <p:oleObj name="文档" r:id="rId3" imgW="8265537" imgH="4346964"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988840"/>
                        <a:ext cx="8183563" cy="42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文本框 1"/>
          <p:cNvSpPr txBox="1"/>
          <p:nvPr/>
        </p:nvSpPr>
        <p:spPr>
          <a:xfrm>
            <a:off x="1187624" y="1196752"/>
            <a:ext cx="4464496" cy="584775"/>
          </a:xfrm>
          <a:prstGeom prst="rect">
            <a:avLst/>
          </a:prstGeom>
          <a:noFill/>
        </p:spPr>
        <p:txBody>
          <a:bodyPr wrap="square" rtlCol="0">
            <a:spAutoFit/>
          </a:bodyPr>
          <a:lstStyle/>
          <a:p>
            <a:r>
              <a:rPr lang="zh-CN" altLang="en-US" sz="3200" b="1" smtClean="0"/>
              <a:t>经化简得</a:t>
            </a:r>
            <a:r>
              <a:rPr lang="zh-CN" altLang="en-US" sz="3200" smtClean="0"/>
              <a:t>：</a:t>
            </a:r>
            <a:endParaRPr lang="zh-CN" altLang="en-US" sz="320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z="4000" dirty="0" smtClean="0"/>
              <a:t>例</a:t>
            </a:r>
            <a:r>
              <a:rPr lang="en-US" altLang="zh-CN" sz="4000" dirty="0" smtClean="0"/>
              <a:t>3.3</a:t>
            </a:r>
            <a:endParaRPr lang="zh-CN" altLang="en-US" sz="4000" b="1" dirty="0"/>
          </a:p>
        </p:txBody>
      </p:sp>
      <p:sp>
        <p:nvSpPr>
          <p:cNvPr id="3" name="内容占位符 2"/>
          <p:cNvSpPr>
            <a:spLocks noGrp="1"/>
          </p:cNvSpPr>
          <p:nvPr>
            <p:ph idx="1"/>
          </p:nvPr>
        </p:nvSpPr>
        <p:spPr>
          <a:xfrm>
            <a:off x="395536" y="2017712"/>
            <a:ext cx="8352928" cy="4507632"/>
          </a:xfrm>
        </p:spPr>
        <p:txBody>
          <a:bodyPr/>
          <a:lstStyle/>
          <a:p>
            <a:r>
              <a:rPr lang="zh-CN" altLang="zh-CN" sz="2400" dirty="0" smtClean="0"/>
              <a:t>已知某公司一般职员</a:t>
            </a:r>
            <a:r>
              <a:rPr lang="en-US" altLang="zh-CN" sz="2400" dirty="0" smtClean="0"/>
              <a:t>(</a:t>
            </a:r>
            <a:r>
              <a:rPr lang="zh-CN" altLang="zh-CN" sz="2400" dirty="0" smtClean="0"/>
              <a:t>包括办事员和保管人员</a:t>
            </a:r>
            <a:r>
              <a:rPr lang="en-US" altLang="zh-CN" sz="2400" dirty="0" smtClean="0"/>
              <a:t>)</a:t>
            </a:r>
            <a:r>
              <a:rPr lang="zh-CN" altLang="zh-CN" sz="2400" dirty="0" smtClean="0"/>
              <a:t>及高级管理</a:t>
            </a:r>
            <a:r>
              <a:rPr lang="en-US" altLang="zh-CN" sz="2400" dirty="0" smtClean="0"/>
              <a:t>(</a:t>
            </a:r>
            <a:r>
              <a:rPr lang="zh-CN" altLang="zh-CN" sz="2400" dirty="0" smtClean="0"/>
              <a:t>经理</a:t>
            </a:r>
            <a:r>
              <a:rPr lang="en-US" altLang="zh-CN" sz="2400" dirty="0" smtClean="0"/>
              <a:t>)</a:t>
            </a:r>
            <a:r>
              <a:rPr lang="zh-CN" altLang="zh-CN" sz="2400" dirty="0" smtClean="0"/>
              <a:t>人员刚进入公司时的工资总额</a:t>
            </a:r>
            <a:r>
              <a:rPr lang="en-US" altLang="zh-CN" sz="2400" dirty="0" smtClean="0"/>
              <a:t>,</a:t>
            </a:r>
            <a:r>
              <a:rPr lang="zh-CN" altLang="zh-CN" sz="2400" dirty="0" smtClean="0"/>
              <a:t>欲通过抽样调查估计当前该公司职员的工资总额</a:t>
            </a:r>
            <a:r>
              <a:rPr lang="en-US" altLang="zh-CN" sz="2400" dirty="0" smtClean="0"/>
              <a:t>Y</a:t>
            </a:r>
            <a:r>
              <a:rPr lang="zh-CN" altLang="zh-CN" sz="2400" dirty="0" smtClean="0"/>
              <a:t>。抽样按照一般职员层与高管层进行分层随机抽取。一般职员层抽取</a:t>
            </a:r>
            <a:r>
              <a:rPr lang="en-US" altLang="zh-CN" sz="2400" dirty="0" smtClean="0"/>
              <a:t>n</a:t>
            </a:r>
            <a:r>
              <a:rPr lang="en-US" altLang="zh-CN" sz="2400" baseline="-25000" dirty="0" smtClean="0"/>
              <a:t>1</a:t>
            </a:r>
            <a:r>
              <a:rPr lang="en-US" altLang="zh-CN" sz="2400" dirty="0" smtClean="0"/>
              <a:t>=15</a:t>
            </a:r>
            <a:r>
              <a:rPr lang="zh-CN" altLang="zh-CN" sz="2400" dirty="0" smtClean="0"/>
              <a:t>名职员</a:t>
            </a:r>
            <a:r>
              <a:rPr lang="en-US" altLang="zh-CN" sz="2400" dirty="0" smtClean="0"/>
              <a:t>,</a:t>
            </a:r>
            <a:r>
              <a:rPr lang="zh-CN" altLang="zh-CN" sz="2400" dirty="0" smtClean="0"/>
              <a:t>高管层抽取</a:t>
            </a:r>
            <a:r>
              <a:rPr lang="en-US" altLang="zh-CN" sz="2400" dirty="0" smtClean="0"/>
              <a:t>n</a:t>
            </a:r>
            <a:r>
              <a:rPr lang="en-US" altLang="zh-CN" sz="2400" baseline="-25000" dirty="0" smtClean="0"/>
              <a:t>2</a:t>
            </a:r>
            <a:r>
              <a:rPr lang="en-US" altLang="zh-CN" sz="2400" dirty="0" smtClean="0"/>
              <a:t>=10</a:t>
            </a:r>
            <a:r>
              <a:rPr lang="zh-CN" altLang="zh-CN" sz="2400" dirty="0" smtClean="0"/>
              <a:t>名职员。同时还知道一般职员层人员总数</a:t>
            </a:r>
            <a:r>
              <a:rPr lang="en-US" altLang="zh-CN" sz="2400" dirty="0" smtClean="0"/>
              <a:t>N</a:t>
            </a:r>
            <a:r>
              <a:rPr lang="en-US" altLang="zh-CN" sz="2400" baseline="-25000" dirty="0" smtClean="0"/>
              <a:t>1</a:t>
            </a:r>
            <a:r>
              <a:rPr lang="en-US" altLang="zh-CN" sz="2400" dirty="0" smtClean="0"/>
              <a:t>=390</a:t>
            </a:r>
            <a:r>
              <a:rPr lang="zh-CN" altLang="zh-CN" sz="2400" dirty="0" smtClean="0"/>
              <a:t>名</a:t>
            </a:r>
            <a:r>
              <a:rPr lang="en-US" altLang="zh-CN" sz="2400" dirty="0" smtClean="0"/>
              <a:t>,</a:t>
            </a:r>
            <a:r>
              <a:rPr lang="zh-CN" altLang="zh-CN" sz="2400" dirty="0" smtClean="0"/>
              <a:t>该类职员进入公司时工资总额为</a:t>
            </a:r>
            <a:r>
              <a:rPr lang="en-US" altLang="zh-CN" sz="2400" dirty="0" smtClean="0"/>
              <a:t>X</a:t>
            </a:r>
            <a:r>
              <a:rPr lang="en-US" altLang="zh-CN" sz="2400" baseline="-25000" dirty="0" smtClean="0"/>
              <a:t>1</a:t>
            </a:r>
            <a:r>
              <a:rPr lang="en-US" altLang="zh-CN" sz="2400" dirty="0" smtClean="0"/>
              <a:t>=5 523 965</a:t>
            </a:r>
            <a:r>
              <a:rPr lang="zh-CN" altLang="zh-CN" sz="2400" dirty="0" smtClean="0"/>
              <a:t>元</a:t>
            </a:r>
            <a:r>
              <a:rPr lang="en-US" altLang="zh-CN" sz="2400" dirty="0" smtClean="0"/>
              <a:t>;</a:t>
            </a:r>
            <a:r>
              <a:rPr lang="zh-CN" altLang="zh-CN" sz="2400" dirty="0" smtClean="0"/>
              <a:t>高管层人员总数</a:t>
            </a:r>
            <a:r>
              <a:rPr lang="en-US" altLang="zh-CN" sz="2400" dirty="0" smtClean="0"/>
              <a:t>N</a:t>
            </a:r>
            <a:r>
              <a:rPr lang="en-US" altLang="zh-CN" sz="2400" baseline="-25000" dirty="0" smtClean="0"/>
              <a:t>2</a:t>
            </a:r>
            <a:r>
              <a:rPr lang="en-US" altLang="zh-CN" sz="2400" dirty="0" smtClean="0"/>
              <a:t>=84</a:t>
            </a:r>
            <a:r>
              <a:rPr lang="zh-CN" altLang="zh-CN" sz="2400" dirty="0" smtClean="0"/>
              <a:t>名</a:t>
            </a:r>
            <a:r>
              <a:rPr lang="en-US" altLang="zh-CN" sz="2400" dirty="0" smtClean="0"/>
              <a:t>,</a:t>
            </a:r>
            <a:r>
              <a:rPr lang="zh-CN" altLang="zh-CN" sz="2400" dirty="0" smtClean="0"/>
              <a:t>该类职员进入公司时工资总额为</a:t>
            </a:r>
            <a:r>
              <a:rPr lang="en-US" altLang="zh-CN" sz="2400" dirty="0" smtClean="0"/>
              <a:t>X</a:t>
            </a:r>
            <a:r>
              <a:rPr lang="en-US" altLang="zh-CN" sz="2400" baseline="-25000" dirty="0" smtClean="0"/>
              <a:t>2</a:t>
            </a:r>
            <a:r>
              <a:rPr lang="en-US" altLang="zh-CN" sz="2400" dirty="0" smtClean="0"/>
              <a:t>=2 541 660</a:t>
            </a:r>
            <a:r>
              <a:rPr lang="zh-CN" altLang="zh-CN" sz="2400" dirty="0" smtClean="0"/>
              <a:t>元。经过分层随机抽样调查所得的数据如表</a:t>
            </a:r>
            <a:r>
              <a:rPr lang="en-US" altLang="zh-CN" sz="2400" dirty="0" smtClean="0"/>
              <a:t>3</a:t>
            </a:r>
            <a:r>
              <a:rPr lang="zh-CN" altLang="zh-CN" sz="2400" dirty="0" smtClean="0"/>
              <a:t>—</a:t>
            </a:r>
            <a:r>
              <a:rPr lang="en-US" altLang="zh-CN" sz="2400" dirty="0" smtClean="0"/>
              <a:t>5</a:t>
            </a:r>
            <a:r>
              <a:rPr lang="zh-CN" altLang="zh-CN" sz="2400" dirty="0" smtClean="0"/>
              <a:t>所示。请对上述数据分别按照分别比估计、联合比估计、分别回归估计、联合回归估计以及差估计方法对该公司当前职员工资总额</a:t>
            </a:r>
            <a:r>
              <a:rPr lang="en-US" altLang="zh-CN" sz="2400" dirty="0" smtClean="0"/>
              <a:t>Y</a:t>
            </a:r>
            <a:r>
              <a:rPr lang="zh-CN" altLang="zh-CN" sz="2400" dirty="0" smtClean="0"/>
              <a:t>做出估计</a:t>
            </a:r>
            <a:r>
              <a:rPr lang="en-US" altLang="zh-CN" sz="2400" dirty="0" smtClean="0"/>
              <a:t>,</a:t>
            </a:r>
            <a:r>
              <a:rPr lang="zh-CN" altLang="zh-CN" sz="2400" dirty="0" smtClean="0"/>
              <a:t>同时计算出各个估计量的精度。</a:t>
            </a:r>
          </a:p>
          <a:p>
            <a:endParaRPr lang="zh-CN" alt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2"/>
          <p:cNvGraphicFramePr>
            <a:graphicFrameLocks noChangeAspect="1"/>
          </p:cNvGraphicFramePr>
          <p:nvPr/>
        </p:nvGraphicFramePr>
        <p:xfrm>
          <a:off x="251520" y="0"/>
          <a:ext cx="8568952" cy="7180263"/>
        </p:xfrm>
        <a:graphic>
          <a:graphicData uri="http://schemas.openxmlformats.org/presentationml/2006/ole">
            <mc:AlternateContent xmlns:mc="http://schemas.openxmlformats.org/markup-compatibility/2006">
              <mc:Choice xmlns:v="urn:schemas-microsoft-com:vml" Requires="v">
                <p:oleObj spid="_x0000_s243753" name="文档" r:id="rId3" imgW="8397662" imgH="7373687" progId="Word.Document.12">
                  <p:embed/>
                </p:oleObj>
              </mc:Choice>
              <mc:Fallback>
                <p:oleObj name="文档" r:id="rId3" imgW="8397662" imgH="737368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0"/>
                        <a:ext cx="8568952" cy="718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2"/>
          <p:cNvGraphicFramePr>
            <a:graphicFrameLocks noChangeAspect="1"/>
          </p:cNvGraphicFramePr>
          <p:nvPr/>
        </p:nvGraphicFramePr>
        <p:xfrm>
          <a:off x="611560" y="1988840"/>
          <a:ext cx="7869238" cy="4646613"/>
        </p:xfrm>
        <a:graphic>
          <a:graphicData uri="http://schemas.openxmlformats.org/presentationml/2006/ole">
            <mc:AlternateContent xmlns:mc="http://schemas.openxmlformats.org/markup-compatibility/2006">
              <mc:Choice xmlns:v="urn:schemas-microsoft-com:vml" Requires="v">
                <p:oleObj spid="_x0000_s244777" name="文档" r:id="rId3" imgW="8066090" imgH="4771675" progId="Word.Document.12">
                  <p:embed/>
                </p:oleObj>
              </mc:Choice>
              <mc:Fallback>
                <p:oleObj name="文档" r:id="rId3" imgW="8066090" imgH="4771675"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988840"/>
                        <a:ext cx="7869238" cy="4646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C1EA128-50CC-4BB8-BA38-EF9D4FB000FF}" type="datetime1">
              <a:rPr lang="zh-CN" altLang="en-US"/>
              <a:pPr/>
              <a:t>2018/3/30</a:t>
            </a:fld>
            <a:endParaRPr lang="en-US" altLang="zh-CN"/>
          </a:p>
        </p:txBody>
      </p:sp>
      <p:sp>
        <p:nvSpPr>
          <p:cNvPr id="5" name="灯片编号占位符 5"/>
          <p:cNvSpPr>
            <a:spLocks noGrp="1"/>
          </p:cNvSpPr>
          <p:nvPr>
            <p:ph type="sldNum" sz="quarter" idx="12"/>
          </p:nvPr>
        </p:nvSpPr>
        <p:spPr/>
        <p:txBody>
          <a:bodyPr/>
          <a:lstStyle/>
          <a:p>
            <a:fld id="{1D205DEF-0BB5-4204-B336-191B05CE4E38}" type="slidenum">
              <a:rPr lang="en-US" altLang="zh-CN"/>
              <a:pPr/>
              <a:t>5</a:t>
            </a:fld>
            <a:endParaRPr lang="en-US" altLang="zh-CN"/>
          </a:p>
        </p:txBody>
      </p:sp>
      <p:sp>
        <p:nvSpPr>
          <p:cNvPr id="31746" name="Rectangle 2"/>
          <p:cNvSpPr>
            <a:spLocks noGrp="1" noChangeArrowheads="1"/>
          </p:cNvSpPr>
          <p:nvPr>
            <p:ph type="title"/>
          </p:nvPr>
        </p:nvSpPr>
        <p:spPr>
          <a:xfrm>
            <a:off x="1350963" y="500042"/>
            <a:ext cx="7793037" cy="1143000"/>
          </a:xfrm>
        </p:spPr>
        <p:txBody>
          <a:bodyPr/>
          <a:lstStyle/>
          <a:p>
            <a:r>
              <a:rPr lang="zh-CN" altLang="en-US" sz="3600" dirty="0" smtClean="0">
                <a:latin typeface="宋体" pitchFamily="2" charset="-122"/>
              </a:rPr>
              <a:t>二、作</a:t>
            </a:r>
            <a:r>
              <a:rPr lang="zh-CN" altLang="en-US" sz="3600" dirty="0">
                <a:latin typeface="宋体" pitchFamily="2" charset="-122"/>
              </a:rPr>
              <a:t>用</a:t>
            </a:r>
          </a:p>
        </p:txBody>
      </p:sp>
      <p:sp>
        <p:nvSpPr>
          <p:cNvPr id="31747" name="Rectangle 3"/>
          <p:cNvSpPr>
            <a:spLocks noGrp="1" noChangeArrowheads="1"/>
          </p:cNvSpPr>
          <p:nvPr>
            <p:ph type="body" idx="1"/>
          </p:nvPr>
        </p:nvSpPr>
        <p:spPr>
          <a:xfrm>
            <a:off x="539750" y="1214422"/>
            <a:ext cx="8604250" cy="4114800"/>
          </a:xfrm>
        </p:spPr>
        <p:txBody>
          <a:bodyPr/>
          <a:lstStyle/>
          <a:p>
            <a:pPr algn="just">
              <a:buFont typeface="Wingdings" pitchFamily="2" charset="2"/>
              <a:buNone/>
            </a:pPr>
            <a:endParaRPr lang="en-US" altLang="zh-CN" dirty="0">
              <a:latin typeface="宋体" pitchFamily="2" charset="-122"/>
            </a:endParaRPr>
          </a:p>
          <a:p>
            <a:pPr algn="just"/>
            <a:r>
              <a:rPr lang="zh-CN" altLang="en-US" sz="2800" dirty="0"/>
              <a:t>由于每层都进行抽样，这就可使样本在总体中分布更加均匀，从而具有更好的代表性</a:t>
            </a:r>
            <a:r>
              <a:rPr lang="zh-CN" altLang="en-US" sz="2800" dirty="0" smtClean="0"/>
              <a:t>。</a:t>
            </a:r>
            <a:endParaRPr lang="en-US" altLang="zh-CN" sz="2800" dirty="0" smtClean="0"/>
          </a:p>
          <a:p>
            <a:pPr algn="just"/>
            <a:r>
              <a:rPr lang="zh-CN" altLang="en-US" sz="2800" dirty="0"/>
              <a:t>由于抽样在每一层中独立进行，所以一者允许各层选择不同的适合本层的抽样方法，二则可同时对各子总体（层）进行参数估计，而不单是对整个总体的参数进行估计</a:t>
            </a:r>
            <a:r>
              <a:rPr lang="zh-CN" altLang="en-US" sz="2800" dirty="0" smtClean="0"/>
              <a:t>。</a:t>
            </a:r>
            <a:endParaRPr lang="en-US" altLang="zh-CN" sz="2800" dirty="0" smtClean="0"/>
          </a:p>
          <a:p>
            <a:pPr algn="just"/>
            <a:r>
              <a:rPr lang="zh-CN" altLang="en-US" sz="2800" dirty="0"/>
              <a:t>由于各层的总体方差因单元之间差异小而肯定小于整个总体的方差，而抽样精度与此成正比，所以分层抽样可以提高参数估计的精度。</a:t>
            </a:r>
            <a:endParaRPr lang="en-US" altLang="zh-CN" sz="28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2"/>
          <p:cNvGraphicFramePr>
            <a:graphicFrameLocks noChangeAspect="1"/>
          </p:cNvGraphicFramePr>
          <p:nvPr/>
        </p:nvGraphicFramePr>
        <p:xfrm>
          <a:off x="765175" y="2008188"/>
          <a:ext cx="7569200" cy="4572000"/>
        </p:xfrm>
        <a:graphic>
          <a:graphicData uri="http://schemas.openxmlformats.org/presentationml/2006/ole">
            <mc:AlternateContent xmlns:mc="http://schemas.openxmlformats.org/markup-compatibility/2006">
              <mc:Choice xmlns:v="urn:schemas-microsoft-com:vml" Requires="v">
                <p:oleObj spid="_x0000_s245801" name="文档" r:id="rId3" imgW="7702117" imgH="4697517" progId="Word.Document.12">
                  <p:embed/>
                </p:oleObj>
              </mc:Choice>
              <mc:Fallback>
                <p:oleObj name="文档" r:id="rId3" imgW="7702117" imgH="469751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175" y="2008188"/>
                        <a:ext cx="75692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文本框 2"/>
              <p:cNvSpPr txBox="1"/>
              <p:nvPr/>
            </p:nvSpPr>
            <p:spPr>
              <a:xfrm>
                <a:off x="827584" y="2132856"/>
                <a:ext cx="7056784" cy="4045210"/>
              </a:xfrm>
              <a:prstGeom prst="rect">
                <a:avLst/>
              </a:prstGeom>
              <a:noFill/>
            </p:spPr>
            <p:txBody>
              <a:bodyPr wrap="square" rtlCol="0">
                <a:spAutoFit/>
              </a:bodyPr>
              <a:lstStyle/>
              <a:p>
                <a:r>
                  <a:rPr lang="zh-CN" altLang="en-US" smtClean="0"/>
                  <a:t>根据表</a:t>
                </a:r>
                <a:r>
                  <a:rPr lang="en-US" altLang="zh-CN" smtClean="0"/>
                  <a:t>3—6</a:t>
                </a:r>
                <a:r>
                  <a:rPr lang="zh-CN" altLang="en-US" smtClean="0"/>
                  <a:t>中的相关数据可得：</a:t>
                </a:r>
                <a:endParaRPr lang="en-US" altLang="zh-CN" smtClean="0"/>
              </a:p>
              <a:p>
                <a:r>
                  <a:rPr lang="zh-CN" altLang="en-US" smtClean="0"/>
                  <a:t>（</a:t>
                </a:r>
                <a:r>
                  <a:rPr lang="en-US" altLang="zh-CN" smtClean="0"/>
                  <a:t>1</a:t>
                </a:r>
                <a:r>
                  <a:rPr lang="zh-CN" altLang="en-US" smtClean="0"/>
                  <a:t>）分别比估计：</a:t>
                </a:r>
                <a:endParaRPr lang="en-US" altLang="zh-CN" smtClean="0"/>
              </a:p>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𝑌</m:t>
                              </m:r>
                            </m:e>
                          </m:acc>
                        </m:e>
                        <m:sub>
                          <m:r>
                            <m:rPr>
                              <m:sty m:val="p"/>
                            </m:rPr>
                            <a:rPr lang="en-US" altLang="zh-CN" i="1">
                              <a:latin typeface="Cambria Math" panose="02040503050406030204" pitchFamily="18" charset="0"/>
                            </a:rPr>
                            <m:t>RS</m:t>
                          </m:r>
                        </m:sub>
                      </m:sSub>
                      <m:r>
                        <a:rPr lang="en-US" altLang="zh-CN" b="0" i="1" smtClean="0">
                          <a:latin typeface="Cambria Math" panose="02040503050406030204" pitchFamily="18" charset="0"/>
                        </a:rPr>
                        <m:t>=</m:t>
                      </m:r>
                      <m:nary>
                        <m:naryPr>
                          <m:chr m:val="∑"/>
                          <m:ctrlPr>
                            <a:rPr lang="en-US" altLang="zh-CN" b="0" i="1" smtClean="0">
                              <a:latin typeface="Cambria Math"/>
                            </a:rPr>
                          </m:ctrlPr>
                        </m:naryPr>
                        <m:sub>
                          <m:r>
                            <m:rPr>
                              <m:brk m:alnAt="23"/>
                            </m:rPr>
                            <a:rPr lang="en-US" altLang="zh-CN" b="0" i="1" smtClean="0">
                              <a:latin typeface="Cambria Math" panose="02040503050406030204" pitchFamily="18" charset="0"/>
                            </a:rPr>
                            <m:t>h</m:t>
                          </m:r>
                          <m:r>
                            <a:rPr lang="en-US" altLang="zh-CN" b="0" i="1" smtClean="0">
                              <a:latin typeface="Cambria Math" panose="02040503050406030204" pitchFamily="18" charset="0"/>
                            </a:rPr>
                            <m:t>=1</m:t>
                          </m:r>
                        </m:sub>
                        <m:sup>
                          <m:r>
                            <a:rPr lang="en-US" altLang="zh-CN" b="0" i="1" smtClean="0">
                              <a:latin typeface="Cambria Math" panose="02040503050406030204" pitchFamily="18" charset="0"/>
                            </a:rPr>
                            <m:t>𝑧</m:t>
                          </m:r>
                        </m:sup>
                        <m:e>
                          <m:f>
                            <m:fPr>
                              <m:ctrlPr>
                                <a:rPr lang="en-US" altLang="zh-CN" b="0" i="1" smtClean="0">
                                  <a:latin typeface="Cambria Math"/>
                                </a:rPr>
                              </m:ctrlPr>
                            </m:fPr>
                            <m:num>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h</m:t>
                                  </m:r>
                                </m:sub>
                              </m:sSub>
                            </m:num>
                            <m:den>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i="1">
                                      <a:latin typeface="Cambria Math" panose="02040503050406030204" pitchFamily="18" charset="0"/>
                                    </a:rPr>
                                    <m:t>h</m:t>
                                  </m:r>
                                </m:sub>
                              </m:sSub>
                            </m:den>
                          </m:f>
                          <m:sSub>
                            <m:sSubPr>
                              <m:ctrlPr>
                                <a:rPr lang="en-US" altLang="zh-CN" b="0" i="1" smtClean="0">
                                  <a:latin typeface="Cambria Math"/>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h</m:t>
                              </m:r>
                            </m:sub>
                          </m:sSub>
                        </m:e>
                      </m:nary>
                      <m:r>
                        <a:rPr lang="en-US" altLang="zh-CN" b="0" i="1" smtClean="0">
                          <a:latin typeface="Cambria Math" panose="02040503050406030204" pitchFamily="18" charset="0"/>
                        </a:rPr>
                        <m:t>=</m:t>
                      </m:r>
                      <m:nary>
                        <m:naryPr>
                          <m:chr m:val="∑"/>
                          <m:ctrlPr>
                            <a:rPr lang="en-US" altLang="zh-CN" i="1">
                              <a:latin typeface="Cambria Math"/>
                            </a:rPr>
                          </m:ctrlPr>
                        </m:naryPr>
                        <m:sub>
                          <m:r>
                            <m:rPr>
                              <m:brk m:alnAt="23"/>
                            </m:rPr>
                            <a:rPr lang="en-US" altLang="zh-CN" i="1">
                              <a:latin typeface="Cambria Math" panose="02040503050406030204" pitchFamily="18" charset="0"/>
                            </a:rPr>
                            <m:t>h</m:t>
                          </m:r>
                          <m:r>
                            <a:rPr lang="en-US" altLang="zh-CN" i="1">
                              <a:latin typeface="Cambria Math" panose="02040503050406030204" pitchFamily="18" charset="0"/>
                            </a:rPr>
                            <m:t>=1</m:t>
                          </m:r>
                        </m:sub>
                        <m:sup>
                          <m:r>
                            <a:rPr lang="en-US" altLang="zh-CN" i="1">
                              <a:latin typeface="Cambria Math" panose="02040503050406030204" pitchFamily="18" charset="0"/>
                            </a:rPr>
                            <m:t>𝑧</m:t>
                          </m:r>
                        </m:sup>
                        <m:e>
                          <m:sSub>
                            <m:sSubPr>
                              <m:ctrlPr>
                                <a:rPr lang="en-US" altLang="zh-CN" i="1" smtClean="0">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𝑅</m:t>
                                  </m:r>
                                </m:e>
                              </m:acc>
                            </m:e>
                            <m:sub>
                              <m:r>
                                <a:rPr lang="en-US" altLang="zh-CN" b="0" i="1" smtClean="0">
                                  <a:latin typeface="Cambria Math" panose="02040503050406030204" pitchFamily="18" charset="0"/>
                                </a:rPr>
                                <m:t>h</m:t>
                              </m:r>
                            </m:sub>
                          </m:sSub>
                          <m:sSub>
                            <m:sSubPr>
                              <m:ctrlPr>
                                <a:rPr lang="en-US" altLang="zh-CN" i="1">
                                  <a:latin typeface="Cambria Math"/>
                                </a:rPr>
                              </m:ctrlPr>
                            </m:sSubPr>
                            <m:e>
                              <m:r>
                                <a:rPr lang="en-US" altLang="zh-CN" i="1">
                                  <a:latin typeface="Cambria Math" panose="02040503050406030204" pitchFamily="18" charset="0"/>
                                </a:rPr>
                                <m:t>𝑋</m:t>
                              </m:r>
                            </m:e>
                            <m:sub>
                              <m:r>
                                <a:rPr lang="en-US" altLang="zh-CN" i="1">
                                  <a:latin typeface="Cambria Math" panose="02040503050406030204" pitchFamily="18" charset="0"/>
                                </a:rPr>
                                <m:t>h</m:t>
                              </m:r>
                            </m:sub>
                          </m:sSub>
                        </m:e>
                      </m:nary>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18612822</m:t>
                      </m:r>
                    </m:oMath>
                  </m:oMathPara>
                </a14:m>
                <a:endParaRPr lang="en-US" altLang="zh-CN" smtClean="0"/>
              </a:p>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𝑉</m:t>
                      </m:r>
                      <m:r>
                        <a:rPr lang="en-US" altLang="zh-CN" b="0" i="1" smtClean="0">
                          <a:latin typeface="Cambria Math" panose="02040503050406030204" pitchFamily="18" charset="0"/>
                        </a:rPr>
                        <m:t>(</m:t>
                      </m:r>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𝑅𝑆</m:t>
                          </m:r>
                        </m:sub>
                      </m:sSub>
                      <m:r>
                        <a:rPr lang="en-US" altLang="zh-CN" b="0" i="1" smtClean="0">
                          <a:latin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m:t>
                      </m:r>
                      <m:nary>
                        <m:naryPr>
                          <m:chr m:val="∑"/>
                          <m:ctrlPr>
                            <a:rPr lang="en-US" altLang="zh-CN" i="1" smtClean="0">
                              <a:latin typeface="Cambria Math"/>
                            </a:rPr>
                          </m:ctrlPr>
                        </m:naryPr>
                        <m:sub>
                          <m:r>
                            <m:rPr>
                              <m:brk m:alnAt="23"/>
                            </m:rPr>
                            <a:rPr lang="en-US" altLang="zh-CN" i="1">
                              <a:latin typeface="Cambria Math" panose="02040503050406030204" pitchFamily="18" charset="0"/>
                            </a:rPr>
                            <m:t>h</m:t>
                          </m:r>
                          <m:r>
                            <a:rPr lang="en-US" altLang="zh-CN" i="1">
                              <a:latin typeface="Cambria Math" panose="02040503050406030204" pitchFamily="18" charset="0"/>
                            </a:rPr>
                            <m:t>=1</m:t>
                          </m:r>
                        </m:sub>
                        <m:sup>
                          <m:r>
                            <a:rPr lang="en-US" altLang="zh-CN" i="1">
                              <a:latin typeface="Cambria Math" panose="02040503050406030204" pitchFamily="18" charset="0"/>
                            </a:rPr>
                            <m:t>𝑧</m:t>
                          </m:r>
                        </m:sup>
                        <m:e>
                          <m:f>
                            <m:fPr>
                              <m:ctrlPr>
                                <a:rPr lang="en-US" altLang="zh-CN" i="1" smtClean="0">
                                  <a:latin typeface="Cambria Math"/>
                                </a:rPr>
                              </m:ctrlPr>
                            </m:fPr>
                            <m:num>
                              <m:sSubSup>
                                <m:sSubSupPr>
                                  <m:ctrlPr>
                                    <a:rPr lang="en-US" altLang="zh-CN" i="1" smtClean="0">
                                      <a:latin typeface="Cambria Math"/>
                                    </a:rPr>
                                  </m:ctrlPr>
                                </m:sSubSupPr>
                                <m:e>
                                  <m:r>
                                    <a:rPr lang="en-US" altLang="zh-CN" b="0" i="1" smtClean="0">
                                      <a:latin typeface="Cambria Math" panose="02040503050406030204" pitchFamily="18" charset="0"/>
                                    </a:rPr>
                                    <m:t>𝑊</m:t>
                                  </m:r>
                                </m:e>
                                <m:sub>
                                  <m:r>
                                    <a:rPr lang="en-US" altLang="zh-CN" b="0" i="1" smtClean="0">
                                      <a:latin typeface="Cambria Math" panose="02040503050406030204" pitchFamily="18" charset="0"/>
                                    </a:rPr>
                                    <m:t>h</m:t>
                                  </m:r>
                                </m:sub>
                                <m:sup>
                                  <m:r>
                                    <a:rPr lang="en-US" altLang="zh-CN" b="0" i="1" smtClean="0">
                                      <a:latin typeface="Cambria Math" panose="02040503050406030204" pitchFamily="18" charset="0"/>
                                    </a:rPr>
                                    <m:t>2</m:t>
                                  </m:r>
                                </m:sup>
                              </m:sSubSup>
                              <m:d>
                                <m:dPr>
                                  <m:ctrlPr>
                                    <a:rPr lang="en-US" altLang="zh-CN" b="0" i="1" smtClean="0">
                                      <a:latin typeface="Cambria Math"/>
                                    </a:rPr>
                                  </m:ctrlPr>
                                </m:dPr>
                                <m:e>
                                  <m:r>
                                    <a:rPr lang="en-US" altLang="zh-CN" b="0" i="1" smtClean="0">
                                      <a:latin typeface="Cambria Math" panose="02040503050406030204" pitchFamily="18" charset="0"/>
                                    </a:rPr>
                                    <m:t>1−</m:t>
                                  </m:r>
                                  <m:sSub>
                                    <m:sSubPr>
                                      <m:ctrlPr>
                                        <a:rPr lang="en-US" altLang="zh-CN" b="0" i="1" smtClean="0">
                                          <a:latin typeface="Cambria Math"/>
                                        </a:rPr>
                                      </m:ctrlPr>
                                    </m:sSubPr>
                                    <m:e>
                                      <m:r>
                                        <a:rPr lang="en-US" altLang="zh-CN" b="0" i="1" smtClean="0">
                                          <a:latin typeface="Cambria Math" panose="02040503050406030204" pitchFamily="18" charset="0"/>
                                        </a:rPr>
                                        <m:t>𝑓</m:t>
                                      </m:r>
                                    </m:e>
                                    <m:sub>
                                      <m:r>
                                        <a:rPr lang="en-US" altLang="zh-CN" b="0" i="1" smtClean="0">
                                          <a:latin typeface="Cambria Math" panose="02040503050406030204" pitchFamily="18" charset="0"/>
                                        </a:rPr>
                                        <m:t>h</m:t>
                                      </m:r>
                                    </m:sub>
                                  </m:sSub>
                                </m:e>
                              </m:d>
                            </m:num>
                            <m:den>
                              <m:sSub>
                                <m:sSubPr>
                                  <m:ctrlPr>
                                    <a:rPr lang="en-US" altLang="zh-CN" i="1" smtClean="0">
                                      <a:latin typeface="Cambria Math"/>
                                    </a:rPr>
                                  </m:ctrlPr>
                                </m:sSubPr>
                                <m:e>
                                  <m:r>
                                    <a:rPr lang="en-US" altLang="zh-CN" b="0" i="1" smtClean="0">
                                      <a:latin typeface="Cambria Math" panose="02040503050406030204" pitchFamily="18" charset="0"/>
                                    </a:rPr>
                                    <m:t>𝑛</m:t>
                                  </m:r>
                                </m:e>
                                <m:sub>
                                  <m:r>
                                    <a:rPr lang="en-US" altLang="zh-CN" b="0" i="1" smtClean="0">
                                      <a:latin typeface="Cambria Math" panose="02040503050406030204" pitchFamily="18" charset="0"/>
                                    </a:rPr>
                                    <m:t>h</m:t>
                                  </m:r>
                                </m:sub>
                              </m:sSub>
                            </m:den>
                          </m:f>
                          <m:r>
                            <a:rPr lang="en-US" altLang="zh-CN" b="0" i="1" smtClean="0">
                              <a:latin typeface="Cambria Math" panose="02040503050406030204" pitchFamily="18" charset="0"/>
                            </a:rPr>
                            <m:t>(</m:t>
                          </m:r>
                          <m:sSubSup>
                            <m:sSubSupPr>
                              <m:ctrlPr>
                                <a:rPr lang="en-US" altLang="zh-CN" b="0" i="1" smtClean="0">
                                  <a:latin typeface="Cambria Math"/>
                                </a:rPr>
                              </m:ctrlPr>
                            </m:sSubSupPr>
                            <m:e>
                              <m:r>
                                <a:rPr lang="en-US" altLang="zh-CN" b="0" i="1" smtClean="0">
                                  <a:latin typeface="Cambria Math" panose="02040503050406030204" pitchFamily="18" charset="0"/>
                                </a:rPr>
                                <m:t>𝑠</m:t>
                              </m:r>
                            </m:e>
                            <m:sub>
                              <m:r>
                                <a:rPr lang="en-US" altLang="zh-CN" b="0" i="1" smtClean="0">
                                  <a:latin typeface="Cambria Math" panose="02040503050406030204" pitchFamily="18" charset="0"/>
                                </a:rPr>
                                <m:t>𝑦h</m:t>
                              </m:r>
                            </m:sub>
                            <m:sup>
                              <m:r>
                                <a:rPr lang="en-US" altLang="zh-CN" b="0" i="1" smtClean="0">
                                  <a:latin typeface="Cambria Math" panose="02040503050406030204" pitchFamily="18" charset="0"/>
                                </a:rPr>
                                <m:t>2</m:t>
                              </m:r>
                            </m:sup>
                          </m:sSubSup>
                          <m:r>
                            <a:rPr lang="en-US" altLang="zh-CN" b="0" i="1" smtClean="0">
                              <a:latin typeface="Cambria Math" panose="02040503050406030204" pitchFamily="18" charset="0"/>
                            </a:rPr>
                            <m:t>+</m:t>
                          </m:r>
                          <m:sSup>
                            <m:sSupPr>
                              <m:ctrlPr>
                                <a:rPr lang="en-US" altLang="zh-CN" b="0" i="1" smtClean="0">
                                  <a:latin typeface="Cambria Math"/>
                                </a:rPr>
                              </m:ctrlPr>
                            </m:sSupPr>
                            <m:e>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𝑅</m:t>
                                      </m:r>
                                    </m:e>
                                  </m:acc>
                                </m:e>
                                <m:sub>
                                  <m:r>
                                    <a:rPr lang="en-US" altLang="zh-CN" i="1">
                                      <a:latin typeface="Cambria Math" panose="02040503050406030204" pitchFamily="18" charset="0"/>
                                    </a:rPr>
                                    <m:t>h</m:t>
                                  </m:r>
                                </m:sub>
                              </m:sSub>
                            </m:e>
                            <m:sup>
                              <m:r>
                                <a:rPr lang="en-US" altLang="zh-CN" b="0" i="1" smtClean="0">
                                  <a:latin typeface="Cambria Math" panose="02040503050406030204" pitchFamily="18" charset="0"/>
                                </a:rPr>
                                <m:t>2</m:t>
                              </m:r>
                            </m:sup>
                          </m:sSup>
                          <m:sSubSup>
                            <m:sSubSupPr>
                              <m:ctrlPr>
                                <a:rPr lang="en-US" altLang="zh-CN" i="1">
                                  <a:latin typeface="Cambria Math"/>
                                </a:rPr>
                              </m:ctrlPr>
                            </m:sSubSupPr>
                            <m:e>
                              <m:r>
                                <a:rPr lang="en-US" altLang="zh-CN" i="1">
                                  <a:latin typeface="Cambria Math" panose="02040503050406030204" pitchFamily="18" charset="0"/>
                                </a:rPr>
                                <m:t>𝑠</m:t>
                              </m:r>
                            </m:e>
                            <m:sub>
                              <m:r>
                                <a:rPr lang="en-US" altLang="zh-CN" b="0" i="1" smtClean="0">
                                  <a:latin typeface="Cambria Math" panose="02040503050406030204" pitchFamily="18" charset="0"/>
                                </a:rPr>
                                <m:t>𝑥</m:t>
                              </m:r>
                              <m:r>
                                <a:rPr lang="en-US" altLang="zh-CN" i="1">
                                  <a:latin typeface="Cambria Math" panose="02040503050406030204" pitchFamily="18" charset="0"/>
                                </a:rPr>
                                <m:t>h</m:t>
                              </m:r>
                            </m:sub>
                            <m:sup>
                              <m:r>
                                <a:rPr lang="en-US" altLang="zh-CN" i="1">
                                  <a:latin typeface="Cambria Math" panose="02040503050406030204" pitchFamily="18" charset="0"/>
                                </a:rPr>
                                <m:t>2</m:t>
                              </m:r>
                            </m:sup>
                          </m:sSubSup>
                          <m:r>
                            <a:rPr lang="en-US" altLang="zh-CN" b="0" i="1" smtClean="0">
                              <a:latin typeface="Cambria Math" panose="02040503050406030204" pitchFamily="18" charset="0"/>
                            </a:rPr>
                            <m:t>−2</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𝑅</m:t>
                                  </m:r>
                                </m:e>
                              </m:acc>
                            </m:e>
                            <m:sub>
                              <m:r>
                                <a:rPr lang="en-US" altLang="zh-CN" i="1">
                                  <a:latin typeface="Cambria Math" panose="02040503050406030204" pitchFamily="18" charset="0"/>
                                </a:rPr>
                                <m:t>h</m:t>
                              </m:r>
                            </m:sub>
                          </m:sSub>
                          <m:sSub>
                            <m:sSubPr>
                              <m:ctrlPr>
                                <a:rPr lang="en-US" altLang="zh-CN" i="1" smtClean="0">
                                  <a:latin typeface="Cambria Math"/>
                                </a:rPr>
                              </m:ctrlPr>
                            </m:sSubPr>
                            <m:e>
                              <m:r>
                                <a:rPr lang="en-US" altLang="zh-CN" b="0" i="1" smtClean="0">
                                  <a:latin typeface="Cambria Math" panose="02040503050406030204" pitchFamily="18" charset="0"/>
                                </a:rPr>
                                <m:t>𝑠</m:t>
                              </m:r>
                            </m:e>
                            <m:sub>
                              <m:r>
                                <a:rPr lang="en-US" altLang="zh-CN" b="0" i="1" smtClean="0">
                                  <a:latin typeface="Cambria Math" panose="02040503050406030204" pitchFamily="18" charset="0"/>
                                </a:rPr>
                                <m:t>𝑥𝑦h</m:t>
                              </m:r>
                            </m:sub>
                          </m:sSub>
                          <m:r>
                            <a:rPr lang="en-US" altLang="zh-CN" b="0" i="1" smtClean="0">
                              <a:latin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≈310202.65</m:t>
                          </m:r>
                        </m:e>
                      </m:nary>
                    </m:oMath>
                  </m:oMathPara>
                </a14:m>
                <a:endParaRPr lang="en-US" altLang="zh-CN"/>
              </a:p>
              <a:p>
                <a:r>
                  <a:rPr lang="zh-CN" altLang="en-US" smtClean="0"/>
                  <a:t>所以</a:t>
                </a:r>
                <a14:m>
                  <m:oMath xmlns:m="http://schemas.openxmlformats.org/officeDocument/2006/math">
                    <m:rad>
                      <m:radPr>
                        <m:degHide m:val="on"/>
                        <m:ctrlPr>
                          <a:rPr lang="zh-CN" altLang="en-US" i="1" smtClean="0">
                            <a:latin typeface="Cambria Math"/>
                          </a:rPr>
                        </m:ctrlPr>
                      </m:radPr>
                      <m:deg/>
                      <m:e>
                        <m:r>
                          <a:rPr lang="en-US" altLang="zh-CN" b="0" i="1" smtClean="0">
                            <a:latin typeface="Cambria Math" panose="02040503050406030204" pitchFamily="18" charset="0"/>
                          </a:rPr>
                          <m:t>𝑉</m:t>
                        </m:r>
                        <m:r>
                          <a:rPr lang="en-US" altLang="zh-CN" b="0" i="1" smtClean="0">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𝑌</m:t>
                                </m:r>
                              </m:e>
                            </m:acc>
                          </m:e>
                          <m:sub>
                            <m:r>
                              <m:rPr>
                                <m:sty m:val="p"/>
                              </m:rPr>
                              <a:rPr lang="en-US" altLang="zh-CN" i="1">
                                <a:latin typeface="Cambria Math" panose="02040503050406030204" pitchFamily="18" charset="0"/>
                              </a:rPr>
                              <m:t>RS</m:t>
                            </m:r>
                          </m:sub>
                        </m:sSub>
                        <m:r>
                          <a:rPr lang="en-US" altLang="zh-CN" b="0" i="1" smtClean="0">
                            <a:latin typeface="Cambria Math" panose="02040503050406030204" pitchFamily="18" charset="0"/>
                          </a:rPr>
                          <m:t>)</m:t>
                        </m:r>
                      </m:e>
                    </m:rad>
                    <m:r>
                      <a:rPr lang="en-US" altLang="zh-CN" b="0" i="1" smtClean="0">
                        <a:latin typeface="Cambria Math" panose="02040503050406030204" pitchFamily="18" charset="0"/>
                      </a:rPr>
                      <m:t>=</m:t>
                    </m:r>
                    <m:r>
                      <a:rPr lang="en-US" altLang="zh-CN" b="0" i="1" smtClean="0">
                        <a:latin typeface="Cambria Math" panose="02040503050406030204" pitchFamily="18" charset="0"/>
                      </a:rPr>
                      <m:t>𝑁</m:t>
                    </m:r>
                    <m:rad>
                      <m:radPr>
                        <m:degHide m:val="on"/>
                        <m:ctrlPr>
                          <a:rPr lang="en-US" altLang="zh-CN" b="0" i="1" smtClean="0">
                            <a:latin typeface="Cambria Math"/>
                          </a:rPr>
                        </m:ctrlPr>
                      </m:radPr>
                      <m:deg/>
                      <m:e>
                        <m:r>
                          <a:rPr lang="en-US" altLang="zh-CN" b="0" i="1" smtClean="0">
                            <a:latin typeface="Cambria Math" panose="02040503050406030204" pitchFamily="18" charset="0"/>
                          </a:rPr>
                          <m:t>𝑉</m:t>
                        </m:r>
                        <m:r>
                          <a:rPr lang="en-US" altLang="zh-CN" b="0" i="1" smtClean="0">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i="1">
                                <a:latin typeface="Cambria Math" panose="02040503050406030204" pitchFamily="18" charset="0"/>
                              </a:rPr>
                              <m:t>𝑅𝑆</m:t>
                            </m:r>
                          </m:sub>
                        </m:sSub>
                        <m:r>
                          <a:rPr lang="en-US" altLang="zh-CN" b="0" i="1" smtClean="0">
                            <a:latin typeface="Cambria Math" panose="02040503050406030204" pitchFamily="18" charset="0"/>
                          </a:rPr>
                          <m:t>)</m:t>
                        </m:r>
                      </m:e>
                    </m:rad>
                    <m:r>
                      <a:rPr lang="en-US" altLang="zh-CN" b="0" i="1" smtClean="0">
                        <a:latin typeface="Cambria Math" panose="02040503050406030204" pitchFamily="18" charset="0"/>
                        <a:ea typeface="Cambria Math" panose="02040503050406030204" pitchFamily="18" charset="0"/>
                      </a:rPr>
                      <m:t>≈263998.28</m:t>
                    </m:r>
                  </m:oMath>
                </a14:m>
                <a:endParaRPr lang="en-US" altLang="zh-CN" smtClean="0"/>
              </a:p>
              <a:p>
                <a:endParaRPr lang="en-US" altLang="zh-CN" smtClean="0"/>
              </a:p>
            </p:txBody>
          </p:sp>
        </mc:Choice>
        <mc:Fallback xmlns="">
          <p:sp>
            <p:nvSpPr>
              <p:cNvPr id="3" name="文本框 2"/>
              <p:cNvSpPr txBox="1">
                <a:spLocks noRot="1" noChangeAspect="1" noMove="1" noResize="1" noEditPoints="1" noAdjustHandles="1" noChangeArrowheads="1" noChangeShapeType="1" noTextEdit="1"/>
              </p:cNvSpPr>
              <p:nvPr/>
            </p:nvSpPr>
            <p:spPr>
              <a:xfrm>
                <a:off x="827584" y="2132856"/>
                <a:ext cx="7056784" cy="4045210"/>
              </a:xfrm>
              <a:prstGeom prst="rect">
                <a:avLst/>
              </a:prstGeom>
              <a:blipFill rotWithShape="0">
                <a:blip r:embed="rId2"/>
                <a:stretch>
                  <a:fillRect l="-1383" t="-1508" r="-812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17473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文本框 3"/>
              <p:cNvSpPr txBox="1"/>
              <p:nvPr/>
            </p:nvSpPr>
            <p:spPr>
              <a:xfrm>
                <a:off x="509240" y="332656"/>
                <a:ext cx="8604448" cy="6067045"/>
              </a:xfrm>
              <a:prstGeom prst="rect">
                <a:avLst/>
              </a:prstGeom>
              <a:noFill/>
            </p:spPr>
            <p:txBody>
              <a:bodyPr wrap="square" rtlCol="0">
                <a:spAutoFit/>
              </a:bodyPr>
              <a:lstStyle/>
              <a:p>
                <a:r>
                  <a:rPr lang="zh-CN" altLang="en-US" smtClean="0"/>
                  <a:t>（</a:t>
                </a:r>
                <a:r>
                  <a:rPr lang="en-US" altLang="zh-CN" smtClean="0"/>
                  <a:t>2</a:t>
                </a:r>
                <a:r>
                  <a:rPr lang="zh-CN" altLang="en-US" smtClean="0"/>
                  <a:t>）联合比估计</a:t>
                </a:r>
                <a:endParaRPr lang="en-US" altLang="zh-CN" smtClean="0"/>
              </a:p>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𝑠𝑡</m:t>
                          </m:r>
                        </m:sub>
                      </m:sSub>
                      <m:r>
                        <a:rPr lang="en-US" altLang="zh-CN" b="0" i="1" smtClean="0">
                          <a:latin typeface="Cambria Math" panose="02040503050406030204" pitchFamily="18" charset="0"/>
                        </a:rPr>
                        <m:t>=</m:t>
                      </m:r>
                      <m:nary>
                        <m:naryPr>
                          <m:chr m:val="∑"/>
                          <m:ctrlPr>
                            <a:rPr lang="en-US" altLang="zh-CN" b="0" i="1" smtClean="0">
                              <a:latin typeface="Cambria Math"/>
                            </a:rPr>
                          </m:ctrlPr>
                        </m:naryPr>
                        <m:sub>
                          <m:r>
                            <m:rPr>
                              <m:brk m:alnAt="23"/>
                            </m:rPr>
                            <a:rPr lang="en-US" altLang="zh-CN" b="0" i="1" smtClean="0">
                              <a:latin typeface="Cambria Math" panose="02040503050406030204" pitchFamily="18" charset="0"/>
                            </a:rPr>
                            <m:t>h</m:t>
                          </m:r>
                          <m:r>
                            <a:rPr lang="en-US" altLang="zh-CN" b="0" i="1" smtClean="0">
                              <a:latin typeface="Cambria Math" panose="02040503050406030204" pitchFamily="18" charset="0"/>
                            </a:rPr>
                            <m:t>=1</m:t>
                          </m:r>
                        </m:sub>
                        <m:sup>
                          <m:r>
                            <a:rPr lang="en-US" altLang="zh-CN" b="0" i="1" smtClean="0">
                              <a:latin typeface="Cambria Math" panose="02040503050406030204" pitchFamily="18" charset="0"/>
                            </a:rPr>
                            <m:t>2</m:t>
                          </m:r>
                        </m:sup>
                        <m:e>
                          <m:sSub>
                            <m:sSubPr>
                              <m:ctrlPr>
                                <a:rPr lang="en-US" altLang="zh-CN" b="0" i="1" smtClean="0">
                                  <a:latin typeface="Cambria Math"/>
                                </a:rPr>
                              </m:ctrlPr>
                            </m:sSubPr>
                            <m:e>
                              <m:r>
                                <a:rPr lang="en-US" altLang="zh-CN" b="0" i="1" smtClean="0">
                                  <a:latin typeface="Cambria Math" panose="02040503050406030204" pitchFamily="18" charset="0"/>
                                </a:rPr>
                                <m:t>𝑊</m:t>
                              </m:r>
                            </m:e>
                            <m:sub>
                              <m:r>
                                <a:rPr lang="en-US" altLang="zh-CN" b="0" i="1" smtClean="0">
                                  <a:latin typeface="Cambria Math" panose="02040503050406030204" pitchFamily="18" charset="0"/>
                                </a:rPr>
                                <m:t>h</m:t>
                              </m:r>
                            </m:sub>
                          </m:sSub>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h</m:t>
                              </m:r>
                            </m:sub>
                          </m:sSub>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39131.5392</m:t>
                          </m:r>
                        </m:e>
                      </m:nary>
                    </m:oMath>
                  </m:oMathPara>
                </a14:m>
                <a:endParaRPr lang="en-US" altLang="zh-CN" smtClean="0"/>
              </a:p>
              <a:p>
                <a:pPr/>
                <a14:m>
                  <m:oMathPara xmlns:m="http://schemas.openxmlformats.org/officeDocument/2006/math">
                    <m:oMathParaPr>
                      <m:jc m:val="centerGroup"/>
                    </m:oMathParaPr>
                    <m:oMath xmlns:m="http://schemas.openxmlformats.org/officeDocument/2006/math">
                      <m:sSub>
                        <m:sSubPr>
                          <m:ctrlPr>
                            <a:rPr lang="en-US" altLang="zh-CN" i="1">
                              <a:latin typeface="Cambria Math"/>
                            </a:rPr>
                          </m:ctrlPr>
                        </m:sSubPr>
                        <m:e>
                          <m:acc>
                            <m:accPr>
                              <m:chr m:val="̅"/>
                              <m:ctrlPr>
                                <a:rPr lang="en-US" altLang="zh-CN" i="1">
                                  <a:latin typeface="Cambria Math"/>
                                </a:rPr>
                              </m:ctrlPr>
                            </m:accPr>
                            <m:e>
                              <m:r>
                                <a:rPr lang="en-US" altLang="zh-CN" b="0" i="1" smtClean="0">
                                  <a:latin typeface="Cambria Math" panose="02040503050406030204" pitchFamily="18" charset="0"/>
                                </a:rPr>
                                <m:t>𝑥</m:t>
                              </m:r>
                            </m:e>
                          </m:acc>
                        </m:e>
                        <m:sub>
                          <m:r>
                            <a:rPr lang="en-US" altLang="zh-CN" i="1">
                              <a:latin typeface="Cambria Math" panose="02040503050406030204" pitchFamily="18" charset="0"/>
                            </a:rPr>
                            <m:t>𝑠𝑡</m:t>
                          </m:r>
                        </m:sub>
                      </m:sSub>
                      <m:r>
                        <a:rPr lang="en-US" altLang="zh-CN" i="1">
                          <a:latin typeface="Cambria Math" panose="02040503050406030204" pitchFamily="18" charset="0"/>
                        </a:rPr>
                        <m:t>=</m:t>
                      </m:r>
                      <m:nary>
                        <m:naryPr>
                          <m:chr m:val="∑"/>
                          <m:ctrlPr>
                            <a:rPr lang="en-US" altLang="zh-CN" i="1">
                              <a:latin typeface="Cambria Math"/>
                            </a:rPr>
                          </m:ctrlPr>
                        </m:naryPr>
                        <m:sub>
                          <m:r>
                            <m:rPr>
                              <m:brk m:alnAt="23"/>
                            </m:rPr>
                            <a:rPr lang="en-US" altLang="zh-CN" i="1">
                              <a:latin typeface="Cambria Math" panose="02040503050406030204" pitchFamily="18" charset="0"/>
                            </a:rPr>
                            <m:t>h</m:t>
                          </m:r>
                          <m:r>
                            <a:rPr lang="en-US" altLang="zh-CN" i="1">
                              <a:latin typeface="Cambria Math" panose="02040503050406030204" pitchFamily="18" charset="0"/>
                            </a:rPr>
                            <m:t>=1</m:t>
                          </m:r>
                        </m:sub>
                        <m:sup>
                          <m:r>
                            <a:rPr lang="en-US" altLang="zh-CN" i="1">
                              <a:latin typeface="Cambria Math" panose="02040503050406030204" pitchFamily="18" charset="0"/>
                            </a:rPr>
                            <m:t>2</m:t>
                          </m:r>
                        </m:sup>
                        <m:e>
                          <m:sSub>
                            <m:sSubPr>
                              <m:ctrlPr>
                                <a:rPr lang="en-US" altLang="zh-CN" i="1">
                                  <a:latin typeface="Cambria Math"/>
                                </a:rPr>
                              </m:ctrlPr>
                            </m:sSubPr>
                            <m:e>
                              <m:r>
                                <a:rPr lang="en-US" altLang="zh-CN" i="1">
                                  <a:latin typeface="Cambria Math" panose="02040503050406030204" pitchFamily="18" charset="0"/>
                                </a:rPr>
                                <m:t>𝑊</m:t>
                              </m:r>
                            </m:e>
                            <m:sub>
                              <m:r>
                                <a:rPr lang="en-US" altLang="zh-CN" i="1">
                                  <a:latin typeface="Cambria Math" panose="02040503050406030204" pitchFamily="18" charset="0"/>
                                </a:rPr>
                                <m:t>h</m:t>
                              </m:r>
                            </m:sub>
                          </m:sSub>
                          <m:sSub>
                            <m:sSubPr>
                              <m:ctrlPr>
                                <a:rPr lang="en-US" altLang="zh-CN" i="1">
                                  <a:latin typeface="Cambria Math"/>
                                </a:rPr>
                              </m:ctrlPr>
                            </m:sSubPr>
                            <m:e>
                              <m:acc>
                                <m:accPr>
                                  <m:chr m:val="̅"/>
                                  <m:ctrlPr>
                                    <a:rPr lang="en-US" altLang="zh-CN" i="1">
                                      <a:latin typeface="Cambria Math"/>
                                    </a:rPr>
                                  </m:ctrlPr>
                                </m:accPr>
                                <m:e>
                                  <m:r>
                                    <a:rPr lang="en-US" altLang="zh-CN" b="0" i="1" smtClean="0">
                                      <a:latin typeface="Cambria Math" panose="02040503050406030204" pitchFamily="18" charset="0"/>
                                    </a:rPr>
                                    <m:t>𝑥</m:t>
                                  </m:r>
                                </m:e>
                              </m:acc>
                            </m:e>
                            <m:sub>
                              <m:r>
                                <a:rPr lang="en-US" altLang="zh-CN" i="1">
                                  <a:latin typeface="Cambria Math" panose="02040503050406030204" pitchFamily="18" charset="0"/>
                                </a:rPr>
                                <m:t>h</m:t>
                              </m:r>
                            </m:sub>
                          </m:sSub>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16964.2384</m:t>
                          </m:r>
                        </m:e>
                      </m:nary>
                    </m:oMath>
                  </m:oMathPara>
                </a14:m>
                <a:endParaRPr lang="en-US" altLang="zh-CN" smtClean="0">
                  <a:ea typeface="Cambria Math" panose="02040503050406030204" pitchFamily="18" charset="0"/>
                </a:endParaRPr>
              </a:p>
              <a:p>
                <a:r>
                  <a:rPr lang="zh-CN" altLang="en-US" smtClean="0"/>
                  <a:t>所以          </a:t>
                </a:r>
                <a14:m>
                  <m:oMath xmlns:m="http://schemas.openxmlformats.org/officeDocument/2006/math">
                    <m:sSub>
                      <m:sSubPr>
                        <m:ctrlPr>
                          <a:rPr lang="en-US" altLang="zh-CN" i="1" smtClean="0">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𝑅</m:t>
                            </m:r>
                          </m:e>
                        </m:acc>
                      </m:e>
                      <m:sub>
                        <m:r>
                          <a:rPr lang="en-US" altLang="zh-CN" b="0" i="1" smtClean="0">
                            <a:latin typeface="Cambria Math" panose="02040503050406030204" pitchFamily="18" charset="0"/>
                          </a:rPr>
                          <m:t>𝑐</m:t>
                        </m:r>
                      </m:sub>
                    </m:sSub>
                    <m:r>
                      <a:rPr lang="en-US" altLang="zh-CN" b="0" i="1" smtClean="0">
                        <a:latin typeface="Cambria Math" panose="02040503050406030204" pitchFamily="18" charset="0"/>
                      </a:rPr>
                      <m:t>=</m:t>
                    </m:r>
                    <m:f>
                      <m:fPr>
                        <m:ctrlPr>
                          <a:rPr lang="en-US" altLang="zh-CN" b="0" i="1" smtClean="0">
                            <a:latin typeface="Cambria Math"/>
                          </a:rPr>
                        </m:ctrlPr>
                      </m:fPr>
                      <m:num>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i="1">
                                <a:latin typeface="Cambria Math" panose="02040503050406030204" pitchFamily="18" charset="0"/>
                              </a:rPr>
                              <m:t>𝑠𝑡</m:t>
                            </m:r>
                          </m:sub>
                        </m:sSub>
                      </m:num>
                      <m:den>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𝑥</m:t>
                                </m:r>
                              </m:e>
                            </m:acc>
                          </m:e>
                          <m:sub>
                            <m:r>
                              <a:rPr lang="en-US" altLang="zh-CN" i="1">
                                <a:latin typeface="Cambria Math" panose="02040503050406030204" pitchFamily="18" charset="0"/>
                              </a:rPr>
                              <m:t>𝑠𝑡</m:t>
                            </m:r>
                          </m:sub>
                        </m:sSub>
                      </m:den>
                    </m:f>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2.3067</m:t>
                    </m:r>
                  </m:oMath>
                </a14:m>
                <a:endParaRPr lang="en-US" altLang="zh-CN" b="0" i="1" smtClean="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𝑌</m:t>
                              </m:r>
                            </m:e>
                          </m:acc>
                        </m:e>
                        <m:sub>
                          <m:r>
                            <a:rPr lang="en-US" altLang="zh-CN" b="0" i="1" smtClean="0">
                              <a:latin typeface="Cambria Math" panose="02040503050406030204" pitchFamily="18" charset="0"/>
                            </a:rPr>
                            <m:t>𝑅𝐶</m:t>
                          </m:r>
                        </m:sub>
                      </m:sSub>
                      <m:r>
                        <a:rPr lang="en-US" altLang="zh-CN" b="0" i="1" smtClean="0">
                          <a:latin typeface="Cambria Math" panose="02040503050406030204" pitchFamily="18" charset="0"/>
                        </a:rPr>
                        <m:t>=</m:t>
                      </m:r>
                      <m:f>
                        <m:fPr>
                          <m:ctrlPr>
                            <a:rPr lang="en-US" altLang="zh-CN" i="1">
                              <a:latin typeface="Cambria Math"/>
                            </a:rPr>
                          </m:ctrlPr>
                        </m:fPr>
                        <m:num>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i="1">
                                  <a:latin typeface="Cambria Math" panose="02040503050406030204" pitchFamily="18" charset="0"/>
                                </a:rPr>
                                <m:t>𝑠𝑡</m:t>
                              </m:r>
                            </m:sub>
                          </m:sSub>
                        </m:num>
                        <m:den>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𝑥</m:t>
                                  </m:r>
                                </m:e>
                              </m:acc>
                            </m:e>
                            <m:sub>
                              <m:r>
                                <a:rPr lang="en-US" altLang="zh-CN" i="1">
                                  <a:latin typeface="Cambria Math" panose="02040503050406030204" pitchFamily="18" charset="0"/>
                                </a:rPr>
                                <m:t>𝑠𝑡</m:t>
                              </m:r>
                            </m:sub>
                          </m:sSub>
                        </m:den>
                      </m:f>
                      <m:r>
                        <a:rPr lang="en-US" altLang="zh-CN"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𝑋</m:t>
                      </m:r>
                      <m:r>
                        <a:rPr lang="en-US" altLang="zh-CN" b="0" i="1" smtClean="0">
                          <a:latin typeface="Cambria Math" panose="02040503050406030204" pitchFamily="18" charset="0"/>
                          <a:ea typeface="Cambria Math" panose="02040503050406030204" pitchFamily="18" charset="0"/>
                        </a:rPr>
                        <m:t>≈18605058</m:t>
                      </m:r>
                    </m:oMath>
                  </m:oMathPara>
                </a14:m>
                <a:endParaRPr lang="en-US" altLang="zh-CN" smtClean="0"/>
              </a:p>
              <a:p>
                <a:pPr/>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rPr>
                        <m:t>𝑉</m:t>
                      </m:r>
                      <m:r>
                        <a:rPr lang="en-US" altLang="zh-CN" i="1">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i="1">
                              <a:latin typeface="Cambria Math" panose="02040503050406030204" pitchFamily="18" charset="0"/>
                            </a:rPr>
                            <m:t>𝑅𝑆</m:t>
                          </m:r>
                        </m:sub>
                      </m:sSub>
                      <m:r>
                        <a:rPr lang="en-US" altLang="zh-CN" i="1">
                          <a:latin typeface="Cambria Math" panose="02040503050406030204" pitchFamily="18" charset="0"/>
                        </a:rPr>
                        <m:t>)</m:t>
                      </m:r>
                      <m:r>
                        <a:rPr lang="en-US" altLang="zh-CN" i="1">
                          <a:latin typeface="Cambria Math" panose="02040503050406030204" pitchFamily="18" charset="0"/>
                          <a:ea typeface="Cambria Math" panose="02040503050406030204" pitchFamily="18" charset="0"/>
                        </a:rPr>
                        <m:t>≈</m:t>
                      </m:r>
                      <m:nary>
                        <m:naryPr>
                          <m:chr m:val="∑"/>
                          <m:ctrlPr>
                            <a:rPr lang="en-US" altLang="zh-CN" i="1">
                              <a:latin typeface="Cambria Math"/>
                            </a:rPr>
                          </m:ctrlPr>
                        </m:naryPr>
                        <m:sub>
                          <m:r>
                            <m:rPr>
                              <m:brk m:alnAt="23"/>
                            </m:rPr>
                            <a:rPr lang="en-US" altLang="zh-CN" i="1">
                              <a:latin typeface="Cambria Math" panose="02040503050406030204" pitchFamily="18" charset="0"/>
                            </a:rPr>
                            <m:t>h</m:t>
                          </m:r>
                          <m:r>
                            <a:rPr lang="en-US" altLang="zh-CN" i="1">
                              <a:latin typeface="Cambria Math" panose="02040503050406030204" pitchFamily="18" charset="0"/>
                            </a:rPr>
                            <m:t>=1</m:t>
                          </m:r>
                        </m:sub>
                        <m:sup>
                          <m:r>
                            <a:rPr lang="en-US" altLang="zh-CN" i="1">
                              <a:latin typeface="Cambria Math" panose="02040503050406030204" pitchFamily="18" charset="0"/>
                            </a:rPr>
                            <m:t>𝑧</m:t>
                          </m:r>
                        </m:sup>
                        <m:e>
                          <m:f>
                            <m:fPr>
                              <m:ctrlPr>
                                <a:rPr lang="en-US" altLang="zh-CN" i="1">
                                  <a:latin typeface="Cambria Math"/>
                                </a:rPr>
                              </m:ctrlPr>
                            </m:fPr>
                            <m:num>
                              <m:sSubSup>
                                <m:sSubSupPr>
                                  <m:ctrlPr>
                                    <a:rPr lang="en-US" altLang="zh-CN" i="1">
                                      <a:latin typeface="Cambria Math"/>
                                    </a:rPr>
                                  </m:ctrlPr>
                                </m:sSubSupPr>
                                <m:e>
                                  <m:r>
                                    <a:rPr lang="en-US" altLang="zh-CN" i="1">
                                      <a:latin typeface="Cambria Math" panose="02040503050406030204" pitchFamily="18" charset="0"/>
                                    </a:rPr>
                                    <m:t>𝑊</m:t>
                                  </m:r>
                                </m:e>
                                <m:sub>
                                  <m:r>
                                    <a:rPr lang="en-US" altLang="zh-CN" i="1">
                                      <a:latin typeface="Cambria Math" panose="02040503050406030204" pitchFamily="18" charset="0"/>
                                    </a:rPr>
                                    <m:t>h</m:t>
                                  </m:r>
                                </m:sub>
                                <m:sup>
                                  <m:r>
                                    <a:rPr lang="en-US" altLang="zh-CN" i="1">
                                      <a:latin typeface="Cambria Math" panose="02040503050406030204" pitchFamily="18" charset="0"/>
                                    </a:rPr>
                                    <m:t>2</m:t>
                                  </m:r>
                                </m:sup>
                              </m:sSubSup>
                              <m:d>
                                <m:dPr>
                                  <m:ctrlPr>
                                    <a:rPr lang="en-US" altLang="zh-CN" i="1">
                                      <a:latin typeface="Cambria Math"/>
                                    </a:rPr>
                                  </m:ctrlPr>
                                </m:dPr>
                                <m:e>
                                  <m:r>
                                    <a:rPr lang="en-US" altLang="zh-CN" i="1">
                                      <a:latin typeface="Cambria Math" panose="02040503050406030204" pitchFamily="18" charset="0"/>
                                    </a:rPr>
                                    <m:t>1−</m:t>
                                  </m:r>
                                  <m:sSub>
                                    <m:sSubPr>
                                      <m:ctrlPr>
                                        <a:rPr lang="en-US" altLang="zh-CN" i="1">
                                          <a:latin typeface="Cambria Math"/>
                                        </a:rPr>
                                      </m:ctrlPr>
                                    </m:sSubPr>
                                    <m:e>
                                      <m:r>
                                        <a:rPr lang="en-US" altLang="zh-CN" i="1">
                                          <a:latin typeface="Cambria Math" panose="02040503050406030204" pitchFamily="18" charset="0"/>
                                        </a:rPr>
                                        <m:t>𝑓</m:t>
                                      </m:r>
                                    </m:e>
                                    <m:sub>
                                      <m:r>
                                        <a:rPr lang="en-US" altLang="zh-CN" i="1">
                                          <a:latin typeface="Cambria Math" panose="02040503050406030204" pitchFamily="18" charset="0"/>
                                        </a:rPr>
                                        <m:t>h</m:t>
                                      </m:r>
                                    </m:sub>
                                  </m:sSub>
                                </m:e>
                              </m:d>
                            </m:num>
                            <m:den>
                              <m:sSub>
                                <m:sSubPr>
                                  <m:ctrlPr>
                                    <a:rPr lang="en-US" altLang="zh-CN" i="1">
                                      <a:latin typeface="Cambria Math"/>
                                    </a:rPr>
                                  </m:ctrlPr>
                                </m:sSubPr>
                                <m:e>
                                  <m:r>
                                    <a:rPr lang="en-US" altLang="zh-CN" i="1">
                                      <a:latin typeface="Cambria Math" panose="02040503050406030204" pitchFamily="18" charset="0"/>
                                    </a:rPr>
                                    <m:t>𝑛</m:t>
                                  </m:r>
                                </m:e>
                                <m:sub>
                                  <m:r>
                                    <a:rPr lang="en-US" altLang="zh-CN" i="1">
                                      <a:latin typeface="Cambria Math" panose="02040503050406030204" pitchFamily="18" charset="0"/>
                                    </a:rPr>
                                    <m:t>h</m:t>
                                  </m:r>
                                </m:sub>
                              </m:sSub>
                            </m:den>
                          </m:f>
                          <m:d>
                            <m:dPr>
                              <m:ctrlPr>
                                <a:rPr lang="en-US" altLang="zh-CN" i="1">
                                  <a:latin typeface="Cambria Math"/>
                                </a:rPr>
                              </m:ctrlPr>
                            </m:dPr>
                            <m:e>
                              <m:sSubSup>
                                <m:sSubSupPr>
                                  <m:ctrlPr>
                                    <a:rPr lang="en-US" altLang="zh-CN" i="1">
                                      <a:latin typeface="Cambria Math"/>
                                    </a:rPr>
                                  </m:ctrlPr>
                                </m:sSubSupPr>
                                <m:e>
                                  <m:r>
                                    <a:rPr lang="en-US" altLang="zh-CN" i="1">
                                      <a:latin typeface="Cambria Math" panose="02040503050406030204" pitchFamily="18" charset="0"/>
                                    </a:rPr>
                                    <m:t>𝑠</m:t>
                                  </m:r>
                                </m:e>
                                <m:sub>
                                  <m:r>
                                    <a:rPr lang="en-US" altLang="zh-CN" i="1">
                                      <a:latin typeface="Cambria Math" panose="02040503050406030204" pitchFamily="18" charset="0"/>
                                    </a:rPr>
                                    <m:t>𝑦h</m:t>
                                  </m:r>
                                </m:sub>
                                <m:sup>
                                  <m:r>
                                    <a:rPr lang="en-US" altLang="zh-CN" i="1">
                                      <a:latin typeface="Cambria Math" panose="02040503050406030204" pitchFamily="18" charset="0"/>
                                    </a:rPr>
                                    <m:t>2</m:t>
                                  </m:r>
                                </m:sup>
                              </m:sSubSup>
                              <m:r>
                                <a:rPr lang="en-US" altLang="zh-CN" i="1">
                                  <a:latin typeface="Cambria Math" panose="02040503050406030204" pitchFamily="18" charset="0"/>
                                </a:rPr>
                                <m:t>+</m:t>
                              </m:r>
                              <m:sSup>
                                <m:sSupPr>
                                  <m:ctrlPr>
                                    <a:rPr lang="en-US" altLang="zh-CN" i="1">
                                      <a:latin typeface="Cambria Math"/>
                                    </a:rPr>
                                  </m:ctrlPr>
                                </m:sSupPr>
                                <m:e>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𝑅</m:t>
                                          </m:r>
                                        </m:e>
                                      </m:acc>
                                    </m:e>
                                    <m:sub>
                                      <m:r>
                                        <a:rPr lang="en-US" altLang="zh-CN" b="0" i="1" smtClean="0">
                                          <a:latin typeface="Cambria Math" panose="02040503050406030204" pitchFamily="18" charset="0"/>
                                        </a:rPr>
                                        <m:t>𝑐</m:t>
                                      </m:r>
                                    </m:sub>
                                  </m:sSub>
                                </m:e>
                                <m:sup>
                                  <m:r>
                                    <a:rPr lang="en-US" altLang="zh-CN" i="1">
                                      <a:latin typeface="Cambria Math" panose="02040503050406030204" pitchFamily="18" charset="0"/>
                                    </a:rPr>
                                    <m:t>2</m:t>
                                  </m:r>
                                </m:sup>
                              </m:sSup>
                              <m:sSubSup>
                                <m:sSubSupPr>
                                  <m:ctrlPr>
                                    <a:rPr lang="en-US" altLang="zh-CN" i="1">
                                      <a:latin typeface="Cambria Math"/>
                                    </a:rPr>
                                  </m:ctrlPr>
                                </m:sSubSupPr>
                                <m:e>
                                  <m:r>
                                    <a:rPr lang="en-US" altLang="zh-CN" i="1">
                                      <a:latin typeface="Cambria Math" panose="02040503050406030204" pitchFamily="18" charset="0"/>
                                    </a:rPr>
                                    <m:t>𝑠</m:t>
                                  </m:r>
                                </m:e>
                                <m:sub>
                                  <m:r>
                                    <a:rPr lang="en-US" altLang="zh-CN" i="1">
                                      <a:latin typeface="Cambria Math" panose="02040503050406030204" pitchFamily="18" charset="0"/>
                                    </a:rPr>
                                    <m:t>𝑥h</m:t>
                                  </m:r>
                                </m:sub>
                                <m:sup>
                                  <m:r>
                                    <a:rPr lang="en-US" altLang="zh-CN" i="1">
                                      <a:latin typeface="Cambria Math" panose="02040503050406030204" pitchFamily="18" charset="0"/>
                                    </a:rPr>
                                    <m:t>2</m:t>
                                  </m:r>
                                </m:sup>
                              </m:sSubSup>
                              <m:r>
                                <a:rPr lang="en-US" altLang="zh-CN" i="1">
                                  <a:latin typeface="Cambria Math" panose="02040503050406030204" pitchFamily="18" charset="0"/>
                                </a:rPr>
                                <m:t>−2</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𝑅</m:t>
                                      </m:r>
                                    </m:e>
                                  </m:acc>
                                </m:e>
                                <m:sub>
                                  <m:r>
                                    <a:rPr lang="en-US" altLang="zh-CN" b="0" i="1" smtClean="0">
                                      <a:latin typeface="Cambria Math" panose="02040503050406030204" pitchFamily="18" charset="0"/>
                                    </a:rPr>
                                    <m:t>𝑐</m:t>
                                  </m:r>
                                </m:sub>
                              </m:sSub>
                              <m:sSub>
                                <m:sSubPr>
                                  <m:ctrlPr>
                                    <a:rPr lang="en-US" altLang="zh-CN" i="1">
                                      <a:latin typeface="Cambria Math"/>
                                    </a:rPr>
                                  </m:ctrlPr>
                                </m:sSubPr>
                                <m:e>
                                  <m:r>
                                    <a:rPr lang="en-US" altLang="zh-CN" i="1">
                                      <a:latin typeface="Cambria Math" panose="02040503050406030204" pitchFamily="18" charset="0"/>
                                    </a:rPr>
                                    <m:t>𝑠</m:t>
                                  </m:r>
                                </m:e>
                                <m:sub>
                                  <m:r>
                                    <a:rPr lang="en-US" altLang="zh-CN" i="1">
                                      <a:latin typeface="Cambria Math" panose="02040503050406030204" pitchFamily="18" charset="0"/>
                                    </a:rPr>
                                    <m:t>𝑥𝑦h</m:t>
                                  </m:r>
                                </m:sub>
                              </m:sSub>
                            </m:e>
                          </m:d>
                          <m:r>
                            <a:rPr lang="en-US" altLang="zh-CN" i="1">
                              <a:latin typeface="Cambria Math" panose="02040503050406030204" pitchFamily="18" charset="0"/>
                              <a:ea typeface="Cambria Math" panose="02040503050406030204" pitchFamily="18" charset="0"/>
                            </a:rPr>
                            <m:t>≈</m:t>
                          </m:r>
                        </m:e>
                      </m:nary>
                      <m:r>
                        <a:rPr lang="en-US" altLang="zh-CN" b="0" i="0" smtClean="0">
                          <a:latin typeface="Cambria Math" panose="02040503050406030204" pitchFamily="18" charset="0"/>
                          <a:ea typeface="Cambria Math" panose="02040503050406030204" pitchFamily="18" charset="0"/>
                        </a:rPr>
                        <m:t>329902.65</m:t>
                      </m:r>
                    </m:oMath>
                  </m:oMathPara>
                </a14:m>
                <a:endParaRPr lang="en-US" altLang="zh-CN" smtClean="0"/>
              </a:p>
              <a:p>
                <a:r>
                  <a:rPr lang="zh-CN" altLang="en-US"/>
                  <a:t>所以</a:t>
                </a:r>
                <a:r>
                  <a:rPr lang="zh-CN" altLang="en-US" smtClean="0"/>
                  <a:t>         </a:t>
                </a:r>
                <a14:m>
                  <m:oMath xmlns:m="http://schemas.openxmlformats.org/officeDocument/2006/math">
                    <m:rad>
                      <m:radPr>
                        <m:degHide m:val="on"/>
                        <m:ctrlPr>
                          <a:rPr lang="zh-CN" altLang="en-US" i="1">
                            <a:latin typeface="Cambria Math"/>
                          </a:rPr>
                        </m:ctrlPr>
                      </m:radPr>
                      <m:deg/>
                      <m:e>
                        <m:r>
                          <a:rPr lang="en-US" altLang="zh-CN" i="1">
                            <a:latin typeface="Cambria Math" panose="02040503050406030204" pitchFamily="18" charset="0"/>
                          </a:rPr>
                          <m:t>𝑉</m:t>
                        </m:r>
                        <m:r>
                          <a:rPr lang="en-US" altLang="zh-CN" i="1">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𝑌</m:t>
                                </m:r>
                              </m:e>
                            </m:acc>
                          </m:e>
                          <m:sub>
                            <m:r>
                              <m:rPr>
                                <m:sty m:val="p"/>
                              </m:rPr>
                              <a:rPr lang="en-US" altLang="zh-CN" i="1">
                                <a:latin typeface="Cambria Math" panose="02040503050406030204" pitchFamily="18" charset="0"/>
                              </a:rPr>
                              <m:t>R</m:t>
                            </m:r>
                            <m:r>
                              <a:rPr lang="en-US" altLang="zh-CN" b="0" i="1" smtClean="0">
                                <a:latin typeface="Cambria Math" panose="02040503050406030204" pitchFamily="18" charset="0"/>
                              </a:rPr>
                              <m:t>𝐶</m:t>
                            </m:r>
                          </m:sub>
                        </m:sSub>
                        <m:r>
                          <a:rPr lang="en-US" altLang="zh-CN" i="1">
                            <a:latin typeface="Cambria Math" panose="02040503050406030204" pitchFamily="18" charset="0"/>
                          </a:rPr>
                          <m:t>)</m:t>
                        </m:r>
                      </m:e>
                    </m:rad>
                    <m:r>
                      <a:rPr lang="en-US" altLang="zh-CN" i="1">
                        <a:latin typeface="Cambria Math" panose="02040503050406030204" pitchFamily="18" charset="0"/>
                      </a:rPr>
                      <m:t>=</m:t>
                    </m:r>
                    <m:r>
                      <a:rPr lang="en-US" altLang="zh-CN" i="1">
                        <a:latin typeface="Cambria Math" panose="02040503050406030204" pitchFamily="18" charset="0"/>
                      </a:rPr>
                      <m:t>𝑁</m:t>
                    </m:r>
                    <m:rad>
                      <m:radPr>
                        <m:degHide m:val="on"/>
                        <m:ctrlPr>
                          <a:rPr lang="en-US" altLang="zh-CN" i="1">
                            <a:latin typeface="Cambria Math"/>
                          </a:rPr>
                        </m:ctrlPr>
                      </m:radPr>
                      <m:deg/>
                      <m:e>
                        <m:r>
                          <a:rPr lang="en-US" altLang="zh-CN" i="1">
                            <a:latin typeface="Cambria Math" panose="02040503050406030204" pitchFamily="18" charset="0"/>
                          </a:rPr>
                          <m:t>𝑉</m:t>
                        </m:r>
                        <m:r>
                          <a:rPr lang="en-US" altLang="zh-CN" i="1">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i="1">
                                <a:latin typeface="Cambria Math" panose="02040503050406030204" pitchFamily="18" charset="0"/>
                              </a:rPr>
                              <m:t>𝑅</m:t>
                            </m:r>
                            <m:r>
                              <a:rPr lang="en-US" altLang="zh-CN" b="0" i="1" smtClean="0">
                                <a:latin typeface="Cambria Math" panose="02040503050406030204" pitchFamily="18" charset="0"/>
                              </a:rPr>
                              <m:t>𝐶</m:t>
                            </m:r>
                          </m:sub>
                        </m:sSub>
                        <m:r>
                          <a:rPr lang="en-US" altLang="zh-CN" i="1">
                            <a:latin typeface="Cambria Math" panose="02040503050406030204" pitchFamily="18" charset="0"/>
                          </a:rPr>
                          <m:t>)</m:t>
                        </m:r>
                      </m:e>
                    </m:rad>
                    <m:r>
                      <a:rPr lang="en-US" altLang="zh-CN" i="1">
                        <a:latin typeface="Cambria Math" panose="02040503050406030204" pitchFamily="18" charset="0"/>
                        <a:ea typeface="Cambria Math" panose="02040503050406030204" pitchFamily="18" charset="0"/>
                      </a:rPr>
                      <m:t>≈2</m:t>
                    </m:r>
                    <m:r>
                      <a:rPr lang="en-US" altLang="zh-CN" b="0" i="1" smtClean="0">
                        <a:latin typeface="Cambria Math" panose="02040503050406030204" pitchFamily="18" charset="0"/>
                        <a:ea typeface="Cambria Math" panose="02040503050406030204" pitchFamily="18" charset="0"/>
                      </a:rPr>
                      <m:t>72252.10</m:t>
                    </m:r>
                  </m:oMath>
                </a14:m>
                <a:endParaRPr lang="en-US" altLang="zh-CN"/>
              </a:p>
              <a:p>
                <a:endParaRPr lang="zh-CN" altLang="en-US"/>
              </a:p>
            </p:txBody>
          </p:sp>
        </mc:Choice>
        <mc:Fallback xmlns="">
          <p:sp>
            <p:nvSpPr>
              <p:cNvPr id="4" name="文本框 3"/>
              <p:cNvSpPr txBox="1">
                <a:spLocks noRot="1" noChangeAspect="1" noMove="1" noResize="1" noEditPoints="1" noAdjustHandles="1" noChangeArrowheads="1" noChangeShapeType="1" noTextEdit="1"/>
              </p:cNvSpPr>
              <p:nvPr/>
            </p:nvSpPr>
            <p:spPr>
              <a:xfrm>
                <a:off x="509240" y="332656"/>
                <a:ext cx="8604448" cy="6067045"/>
              </a:xfrm>
              <a:prstGeom prst="rect">
                <a:avLst/>
              </a:prstGeom>
              <a:blipFill rotWithShape="0">
                <a:blip r:embed="rId2"/>
                <a:stretch>
                  <a:fillRect l="-1134" t="-100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0493752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文本框 1"/>
              <p:cNvSpPr txBox="1"/>
              <p:nvPr/>
            </p:nvSpPr>
            <p:spPr>
              <a:xfrm>
                <a:off x="539552" y="2060848"/>
                <a:ext cx="8064896" cy="3380028"/>
              </a:xfrm>
              <a:prstGeom prst="rect">
                <a:avLst/>
              </a:prstGeom>
              <a:noFill/>
            </p:spPr>
            <p:txBody>
              <a:bodyPr wrap="square" rtlCol="0">
                <a:spAutoFit/>
              </a:bodyPr>
              <a:lstStyle/>
              <a:p>
                <a:r>
                  <a:rPr lang="zh-CN" altLang="en-US" smtClean="0"/>
                  <a:t>（</a:t>
                </a:r>
                <a:r>
                  <a:rPr lang="en-US" altLang="zh-CN" smtClean="0"/>
                  <a:t>3</a:t>
                </a:r>
                <a:r>
                  <a:rPr lang="zh-CN" altLang="en-US" smtClean="0"/>
                  <a:t>）分别回归估计（</a:t>
                </a:r>
                <a14:m>
                  <m:oMath xmlns:m="http://schemas.openxmlformats.org/officeDocument/2006/math">
                    <m:sSub>
                      <m:sSubPr>
                        <m:ctrlPr>
                          <a:rPr lang="en-US" altLang="zh-CN" i="1" smtClean="0">
                            <a:latin typeface="Cambria Math"/>
                          </a:rPr>
                        </m:ctrlPr>
                      </m:sSubPr>
                      <m:e>
                        <m:r>
                          <a:rPr lang="zh-CN" altLang="en-US" i="1" smtClean="0">
                            <a:latin typeface="Cambria Math" panose="02040503050406030204" pitchFamily="18" charset="0"/>
                          </a:rPr>
                          <m:t>𝛽</m:t>
                        </m:r>
                      </m:e>
                      <m:sub>
                        <m:r>
                          <a:rPr lang="en-US" altLang="zh-CN" b="0" i="1" smtClean="0">
                            <a:latin typeface="Cambria Math" panose="02040503050406030204" pitchFamily="18" charset="0"/>
                          </a:rPr>
                          <m:t>h</m:t>
                        </m:r>
                      </m:sub>
                    </m:sSub>
                  </m:oMath>
                </a14:m>
                <a:r>
                  <a:rPr lang="zh-CN" altLang="en-US" smtClean="0"/>
                  <a:t>用样本回归系数</a:t>
                </a:r>
                <a14:m>
                  <m:oMath xmlns:m="http://schemas.openxmlformats.org/officeDocument/2006/math">
                    <m:sSub>
                      <m:sSubPr>
                        <m:ctrlPr>
                          <a:rPr lang="en-US" altLang="zh-CN" i="1" smtClean="0">
                            <a:latin typeface="Cambria Math"/>
                          </a:rPr>
                        </m:ctrlPr>
                      </m:sSubPr>
                      <m:e>
                        <m:r>
                          <a:rPr lang="en-US" altLang="zh-CN" b="0" i="1" smtClean="0">
                            <a:latin typeface="Cambria Math" panose="02040503050406030204" pitchFamily="18" charset="0"/>
                          </a:rPr>
                          <m:t>𝑏</m:t>
                        </m:r>
                      </m:e>
                      <m:sub>
                        <m:r>
                          <a:rPr lang="en-US" altLang="zh-CN" b="0" i="1" smtClean="0">
                            <a:latin typeface="Cambria Math" panose="02040503050406030204" pitchFamily="18" charset="0"/>
                          </a:rPr>
                          <m:t>𝑛</m:t>
                        </m:r>
                      </m:sub>
                    </m:sSub>
                  </m:oMath>
                </a14:m>
                <a:r>
                  <a:rPr lang="zh-CN" altLang="en-US" smtClean="0"/>
                  <a:t>来估计）</a:t>
                </a:r>
                <a:endParaRPr lang="en-US" altLang="zh-CN" smtClean="0"/>
              </a:p>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𝑌</m:t>
                              </m:r>
                            </m:e>
                          </m:acc>
                        </m:e>
                        <m:sub>
                          <m:r>
                            <a:rPr lang="en-US" altLang="zh-CN" b="0" i="1" smtClean="0">
                              <a:latin typeface="Cambria Math" panose="02040503050406030204" pitchFamily="18" charset="0"/>
                            </a:rPr>
                            <m:t>𝑙𝑟𝑠</m:t>
                          </m:r>
                        </m:sub>
                      </m:sSub>
                      <m:r>
                        <a:rPr lang="en-US" altLang="zh-CN" b="0" i="1" smtClean="0">
                          <a:latin typeface="Cambria Math" panose="02040503050406030204" pitchFamily="18" charset="0"/>
                        </a:rPr>
                        <m:t>=</m:t>
                      </m:r>
                      <m:nary>
                        <m:naryPr>
                          <m:chr m:val="∑"/>
                          <m:ctrlPr>
                            <a:rPr lang="en-US" altLang="zh-CN" b="0" i="1" smtClean="0">
                              <a:latin typeface="Cambria Math"/>
                            </a:rPr>
                          </m:ctrlPr>
                        </m:naryPr>
                        <m:sub>
                          <m:r>
                            <m:rPr>
                              <m:brk m:alnAt="23"/>
                            </m:rPr>
                            <a:rPr lang="en-US" altLang="zh-CN" b="0" i="1" smtClean="0">
                              <a:latin typeface="Cambria Math" panose="02040503050406030204" pitchFamily="18" charset="0"/>
                            </a:rPr>
                            <m:t>h</m:t>
                          </m:r>
                          <m:r>
                            <a:rPr lang="en-US" altLang="zh-CN" b="0" i="1" smtClean="0">
                              <a:latin typeface="Cambria Math" panose="02040503050406030204" pitchFamily="18" charset="0"/>
                            </a:rPr>
                            <m:t>=1</m:t>
                          </m:r>
                        </m:sub>
                        <m:sup>
                          <m:r>
                            <a:rPr lang="en-US" altLang="zh-CN" b="0" i="1" smtClean="0">
                              <a:latin typeface="Cambria Math" panose="02040503050406030204" pitchFamily="18" charset="0"/>
                            </a:rPr>
                            <m:t>2</m:t>
                          </m:r>
                        </m:sup>
                        <m:e>
                          <m:sSub>
                            <m:sSubPr>
                              <m:ctrlPr>
                                <a:rPr lang="en-US" altLang="zh-CN" b="0" i="1" smtClean="0">
                                  <a:latin typeface="Cambria Math"/>
                                </a:rPr>
                              </m:ctrlPr>
                            </m:sSubPr>
                            <m:e>
                              <m:r>
                                <a:rPr lang="en-US" altLang="zh-CN" b="0" i="1" smtClean="0">
                                  <a:latin typeface="Cambria Math" panose="02040503050406030204" pitchFamily="18" charset="0"/>
                                </a:rPr>
                                <m:t>𝑁</m:t>
                              </m:r>
                            </m:e>
                            <m:sub>
                              <m:r>
                                <a:rPr lang="en-US" altLang="zh-CN" b="0" i="1" smtClean="0">
                                  <a:latin typeface="Cambria Math" panose="02040503050406030204" pitchFamily="18" charset="0"/>
                                </a:rPr>
                                <m:t>h</m:t>
                              </m:r>
                            </m:sub>
                          </m:sSub>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𝑙𝑟h</m:t>
                              </m:r>
                            </m:sub>
                          </m:sSub>
                          <m:r>
                            <a:rPr lang="en-US" altLang="zh-CN" b="0" i="1" smtClean="0">
                              <a:latin typeface="Cambria Math" panose="02040503050406030204" pitchFamily="18" charset="0"/>
                            </a:rPr>
                            <m:t>=</m:t>
                          </m:r>
                          <m:nary>
                            <m:naryPr>
                              <m:chr m:val="∑"/>
                              <m:ctrlPr>
                                <a:rPr lang="en-US" altLang="zh-CN" i="1">
                                  <a:latin typeface="Cambria Math"/>
                                </a:rPr>
                              </m:ctrlPr>
                            </m:naryPr>
                            <m:sub>
                              <m:r>
                                <m:rPr>
                                  <m:brk m:alnAt="23"/>
                                </m:rPr>
                                <a:rPr lang="en-US" altLang="zh-CN" i="1">
                                  <a:latin typeface="Cambria Math" panose="02040503050406030204" pitchFamily="18" charset="0"/>
                                </a:rPr>
                                <m:t>h</m:t>
                              </m:r>
                              <m:r>
                                <a:rPr lang="en-US" altLang="zh-CN" i="1">
                                  <a:latin typeface="Cambria Math" panose="02040503050406030204" pitchFamily="18" charset="0"/>
                                </a:rPr>
                                <m:t>=1</m:t>
                              </m:r>
                            </m:sub>
                            <m:sup>
                              <m:r>
                                <a:rPr lang="en-US" altLang="zh-CN" i="1">
                                  <a:latin typeface="Cambria Math" panose="02040503050406030204" pitchFamily="18" charset="0"/>
                                </a:rPr>
                                <m:t>2</m:t>
                              </m:r>
                            </m:sup>
                            <m:e>
                              <m:sSub>
                                <m:sSubPr>
                                  <m:ctrlPr>
                                    <a:rPr lang="en-US" altLang="zh-CN" i="1">
                                      <a:latin typeface="Cambria Math"/>
                                    </a:rPr>
                                  </m:ctrlPr>
                                </m:sSubPr>
                                <m:e>
                                  <m:r>
                                    <a:rPr lang="en-US" altLang="zh-CN" i="1">
                                      <a:latin typeface="Cambria Math" panose="02040503050406030204" pitchFamily="18" charset="0"/>
                                    </a:rPr>
                                    <m:t>𝑁</m:t>
                                  </m:r>
                                </m:e>
                                <m:sub>
                                  <m:r>
                                    <a:rPr lang="en-US" altLang="zh-CN" i="1">
                                      <a:latin typeface="Cambria Math" panose="02040503050406030204" pitchFamily="18" charset="0"/>
                                    </a:rPr>
                                    <m:t>h</m:t>
                                  </m:r>
                                </m:sub>
                              </m:sSub>
                              <m:r>
                                <a:rPr lang="en-US" altLang="zh-CN" b="0" i="1" smtClean="0">
                                  <a:latin typeface="Cambria Math" panose="02040503050406030204" pitchFamily="18" charset="0"/>
                                </a:rPr>
                                <m:t>(</m:t>
                              </m:r>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h</m:t>
                                  </m:r>
                                </m:sub>
                              </m:sSub>
                              <m:r>
                                <a:rPr lang="en-US" altLang="zh-CN" b="0" i="1" smtClean="0">
                                  <a:latin typeface="Cambria Math" panose="02040503050406030204" pitchFamily="18" charset="0"/>
                                </a:rPr>
                                <m:t>+</m:t>
                              </m:r>
                              <m:sSub>
                                <m:sSubPr>
                                  <m:ctrlPr>
                                    <a:rPr lang="en-US" altLang="zh-CN" b="0" i="1" smtClean="0">
                                      <a:latin typeface="Cambria Math"/>
                                    </a:rPr>
                                  </m:ctrlPr>
                                </m:sSubPr>
                                <m:e>
                                  <m:r>
                                    <a:rPr lang="en-US" altLang="zh-CN" b="0" i="1" smtClean="0">
                                      <a:latin typeface="Cambria Math" panose="02040503050406030204" pitchFamily="18" charset="0"/>
                                    </a:rPr>
                                    <m:t>𝑏</m:t>
                                  </m:r>
                                </m:e>
                                <m:sub>
                                  <m:r>
                                    <a:rPr lang="en-US" altLang="zh-CN" b="0" i="1" smtClean="0">
                                      <a:latin typeface="Cambria Math" panose="02040503050406030204" pitchFamily="18" charset="0"/>
                                    </a:rPr>
                                    <m:t>h</m:t>
                                  </m:r>
                                </m:sub>
                              </m:sSub>
                              <m:r>
                                <a:rPr lang="en-US" altLang="zh-CN" b="0" i="1" smtClean="0">
                                  <a:latin typeface="Cambria Math" panose="02040503050406030204" pitchFamily="18" charset="0"/>
                                </a:rPr>
                                <m:t>(</m:t>
                              </m:r>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𝑋</m:t>
                                      </m:r>
                                    </m:e>
                                  </m:acc>
                                </m:e>
                                <m:sub>
                                  <m:r>
                                    <a:rPr lang="en-US" altLang="zh-CN" b="0" i="1" smtClean="0">
                                      <a:latin typeface="Cambria Math" panose="02040503050406030204" pitchFamily="18" charset="0"/>
                                    </a:rPr>
                                    <m:t>h</m:t>
                                  </m:r>
                                </m:sub>
                              </m:sSub>
                              <m:r>
                                <a:rPr lang="en-US" altLang="zh-CN" b="0" i="1" smtClean="0">
                                  <a:latin typeface="Cambria Math" panose="02040503050406030204" pitchFamily="18" charset="0"/>
                                </a:rPr>
                                <m:t>−</m:t>
                              </m:r>
                              <m:sSub>
                                <m:sSubPr>
                                  <m:ctrlPr>
                                    <a:rPr lang="en-US" altLang="zh-CN" i="1">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𝑥</m:t>
                                      </m:r>
                                    </m:e>
                                  </m:acc>
                                </m:e>
                                <m:sub>
                                  <m:r>
                                    <a:rPr lang="en-US" altLang="zh-CN" i="1">
                                      <a:latin typeface="Cambria Math" panose="02040503050406030204" pitchFamily="18" charset="0"/>
                                    </a:rPr>
                                    <m:t>h</m:t>
                                  </m:r>
                                </m:sub>
                              </m:sSub>
                              <m:r>
                                <a:rPr lang="en-US" altLang="zh-CN" b="0" i="1" smtClean="0">
                                  <a:latin typeface="Cambria Math" panose="02040503050406030204" pitchFamily="18" charset="0"/>
                                </a:rPr>
                                <m:t>))</m:t>
                              </m:r>
                              <m:r>
                                <a:rPr lang="en-US" altLang="zh-CN"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18667111</m:t>
                              </m:r>
                            </m:e>
                          </m:nary>
                        </m:e>
                      </m:nary>
                    </m:oMath>
                  </m:oMathPara>
                </a14:m>
                <a:endParaRPr lang="en-US" altLang="zh-CN" smtClean="0"/>
              </a:p>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𝑉</m:t>
                      </m:r>
                      <m:d>
                        <m:dPr>
                          <m:ctrlPr>
                            <a:rPr lang="en-US" altLang="zh-CN" b="0" i="1" smtClean="0">
                              <a:latin typeface="Cambria Math"/>
                            </a:rPr>
                          </m:ctrlPr>
                        </m:dPr>
                        <m:e>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𝑙𝑟𝑠</m:t>
                              </m:r>
                            </m:sub>
                          </m:sSub>
                        </m:e>
                      </m:d>
                      <m:r>
                        <a:rPr lang="en-US" altLang="zh-CN" b="0" i="1" smtClean="0">
                          <a:latin typeface="Cambria Math" panose="02040503050406030204" pitchFamily="18" charset="0"/>
                        </a:rPr>
                        <m:t>=</m:t>
                      </m:r>
                      <m:nary>
                        <m:naryPr>
                          <m:chr m:val="∑"/>
                          <m:ctrlPr>
                            <a:rPr lang="en-US" altLang="zh-CN" b="0" i="1" smtClean="0">
                              <a:latin typeface="Cambria Math"/>
                            </a:rPr>
                          </m:ctrlPr>
                        </m:naryPr>
                        <m:sub>
                          <m:r>
                            <m:rPr>
                              <m:brk m:alnAt="23"/>
                            </m:rPr>
                            <a:rPr lang="en-US" altLang="zh-CN" b="0" i="1" smtClean="0">
                              <a:latin typeface="Cambria Math" panose="02040503050406030204" pitchFamily="18" charset="0"/>
                            </a:rPr>
                            <m:t>h</m:t>
                          </m:r>
                          <m:r>
                            <a:rPr lang="en-US" altLang="zh-CN" b="0" i="1" smtClean="0">
                              <a:latin typeface="Cambria Math" panose="02040503050406030204" pitchFamily="18" charset="0"/>
                            </a:rPr>
                            <m:t>=1</m:t>
                          </m:r>
                        </m:sub>
                        <m:sup>
                          <m:r>
                            <a:rPr lang="en-US" altLang="zh-CN" b="0" i="1" smtClean="0">
                              <a:latin typeface="Cambria Math" panose="02040503050406030204" pitchFamily="18" charset="0"/>
                            </a:rPr>
                            <m:t>𝐿</m:t>
                          </m:r>
                        </m:sup>
                        <m:e>
                          <m:f>
                            <m:fPr>
                              <m:ctrlPr>
                                <a:rPr lang="en-US" altLang="zh-CN" b="0" i="1" smtClean="0">
                                  <a:latin typeface="Cambria Math"/>
                                </a:rPr>
                              </m:ctrlPr>
                            </m:fPr>
                            <m:num>
                              <m:sSubSup>
                                <m:sSubSupPr>
                                  <m:ctrlPr>
                                    <a:rPr lang="en-US" altLang="zh-CN" b="0" i="1" smtClean="0">
                                      <a:latin typeface="Cambria Math"/>
                                    </a:rPr>
                                  </m:ctrlPr>
                                </m:sSubSupPr>
                                <m:e>
                                  <m:r>
                                    <a:rPr lang="en-US" altLang="zh-CN" b="0" i="1" smtClean="0">
                                      <a:latin typeface="Cambria Math" panose="02040503050406030204" pitchFamily="18" charset="0"/>
                                    </a:rPr>
                                    <m:t>𝑊</m:t>
                                  </m:r>
                                </m:e>
                                <m:sub>
                                  <m:r>
                                    <a:rPr lang="en-US" altLang="zh-CN" b="0" i="1" smtClean="0">
                                      <a:latin typeface="Cambria Math" panose="02040503050406030204" pitchFamily="18" charset="0"/>
                                    </a:rPr>
                                    <m:t>h</m:t>
                                  </m:r>
                                </m:sub>
                                <m:sup>
                                  <m:r>
                                    <a:rPr lang="en-US" altLang="zh-CN" b="0" i="1" smtClean="0">
                                      <a:latin typeface="Cambria Math" panose="02040503050406030204" pitchFamily="18" charset="0"/>
                                    </a:rPr>
                                    <m:t>2</m:t>
                                  </m:r>
                                </m:sup>
                              </m:sSubSup>
                              <m:d>
                                <m:dPr>
                                  <m:ctrlPr>
                                    <a:rPr lang="en-US" altLang="zh-CN" b="0" i="1" smtClean="0">
                                      <a:latin typeface="Cambria Math"/>
                                    </a:rPr>
                                  </m:ctrlPr>
                                </m:dPr>
                                <m:e>
                                  <m:r>
                                    <a:rPr lang="en-US" altLang="zh-CN" b="0" i="1" smtClean="0">
                                      <a:latin typeface="Cambria Math" panose="02040503050406030204" pitchFamily="18" charset="0"/>
                                    </a:rPr>
                                    <m:t>1−</m:t>
                                  </m:r>
                                  <m:sSub>
                                    <m:sSubPr>
                                      <m:ctrlPr>
                                        <a:rPr lang="en-US" altLang="zh-CN" b="0" i="1" smtClean="0">
                                          <a:latin typeface="Cambria Math"/>
                                        </a:rPr>
                                      </m:ctrlPr>
                                    </m:sSubPr>
                                    <m:e>
                                      <m:r>
                                        <a:rPr lang="en-US" altLang="zh-CN" b="0" i="1" smtClean="0">
                                          <a:latin typeface="Cambria Math" panose="02040503050406030204" pitchFamily="18" charset="0"/>
                                        </a:rPr>
                                        <m:t>𝑓</m:t>
                                      </m:r>
                                    </m:e>
                                    <m:sub>
                                      <m:r>
                                        <a:rPr lang="en-US" altLang="zh-CN" b="0" i="1" smtClean="0">
                                          <a:latin typeface="Cambria Math" panose="02040503050406030204" pitchFamily="18" charset="0"/>
                                        </a:rPr>
                                        <m:t>h</m:t>
                                      </m:r>
                                    </m:sub>
                                  </m:sSub>
                                </m:e>
                              </m:d>
                            </m:num>
                            <m:den>
                              <m:sSub>
                                <m:sSubPr>
                                  <m:ctrlPr>
                                    <a:rPr lang="en-US" altLang="zh-CN" b="0" i="1" smtClean="0">
                                      <a:latin typeface="Cambria Math"/>
                                    </a:rPr>
                                  </m:ctrlPr>
                                </m:sSubPr>
                                <m:e>
                                  <m:r>
                                    <a:rPr lang="en-US" altLang="zh-CN" b="0" i="1" smtClean="0">
                                      <a:latin typeface="Cambria Math" panose="02040503050406030204" pitchFamily="18" charset="0"/>
                                    </a:rPr>
                                    <m:t>𝑛</m:t>
                                  </m:r>
                                </m:e>
                                <m:sub>
                                  <m:r>
                                    <a:rPr lang="en-US" altLang="zh-CN" b="0" i="1" smtClean="0">
                                      <a:latin typeface="Cambria Math" panose="02040503050406030204" pitchFamily="18" charset="0"/>
                                    </a:rPr>
                                    <m:t>h</m:t>
                                  </m:r>
                                </m:sub>
                              </m:sSub>
                              <m:d>
                                <m:dPr>
                                  <m:ctrlPr>
                                    <a:rPr lang="en-US" altLang="zh-CN" b="0" i="1" smtClean="0">
                                      <a:latin typeface="Cambria Math"/>
                                    </a:rPr>
                                  </m:ctrlPr>
                                </m:dPr>
                                <m:e>
                                  <m:sSub>
                                    <m:sSubPr>
                                      <m:ctrlPr>
                                        <a:rPr lang="en-US" altLang="zh-CN" b="0" i="1" smtClean="0">
                                          <a:latin typeface="Cambria Math"/>
                                        </a:rPr>
                                      </m:ctrlPr>
                                    </m:sSubPr>
                                    <m:e>
                                      <m:r>
                                        <a:rPr lang="en-US" altLang="zh-CN" b="0" i="1" smtClean="0">
                                          <a:latin typeface="Cambria Math" panose="02040503050406030204" pitchFamily="18" charset="0"/>
                                        </a:rPr>
                                        <m:t>𝑛</m:t>
                                      </m:r>
                                    </m:e>
                                    <m:sub>
                                      <m:r>
                                        <a:rPr lang="en-US" altLang="zh-CN" b="0" i="1" smtClean="0">
                                          <a:latin typeface="Cambria Math" panose="02040503050406030204" pitchFamily="18" charset="0"/>
                                        </a:rPr>
                                        <m:t>h</m:t>
                                      </m:r>
                                    </m:sub>
                                  </m:sSub>
                                  <m:r>
                                    <a:rPr lang="en-US" altLang="zh-CN" b="0" i="1" smtClean="0">
                                      <a:latin typeface="Cambria Math" panose="02040503050406030204" pitchFamily="18" charset="0"/>
                                    </a:rPr>
                                    <m:t>−2</m:t>
                                  </m:r>
                                </m:e>
                              </m:d>
                            </m:den>
                          </m:f>
                          <m:r>
                            <a:rPr lang="en-US" altLang="zh-CN" b="0" i="1" smtClean="0">
                              <a:latin typeface="Cambria Math" panose="02040503050406030204" pitchFamily="18" charset="0"/>
                            </a:rPr>
                            <m:t>(</m:t>
                          </m:r>
                          <m:sSub>
                            <m:sSubPr>
                              <m:ctrlPr>
                                <a:rPr lang="en-US" altLang="zh-CN" b="0" i="1" smtClean="0">
                                  <a:latin typeface="Cambria Math"/>
                                </a:rPr>
                              </m:ctrlPr>
                            </m:sSubPr>
                            <m:e>
                              <m:r>
                                <a:rPr lang="en-US" altLang="zh-CN" b="0" i="1" smtClean="0">
                                  <a:latin typeface="Cambria Math" panose="02040503050406030204" pitchFamily="18" charset="0"/>
                                </a:rPr>
                                <m:t>𝑛</m:t>
                              </m:r>
                            </m:e>
                            <m:sub>
                              <m:r>
                                <a:rPr lang="en-US" altLang="zh-CN" b="0" i="1" smtClean="0">
                                  <a:latin typeface="Cambria Math" panose="02040503050406030204" pitchFamily="18" charset="0"/>
                                </a:rPr>
                                <m:t>h</m:t>
                              </m:r>
                            </m:sub>
                          </m:sSub>
                          <m:r>
                            <a:rPr lang="en-US" altLang="zh-CN" b="0" i="1" smtClean="0">
                              <a:latin typeface="Cambria Math" panose="02040503050406030204" pitchFamily="18" charset="0"/>
                            </a:rPr>
                            <m:t>−1)</m:t>
                          </m:r>
                          <m:sSubSup>
                            <m:sSubSupPr>
                              <m:ctrlPr>
                                <a:rPr lang="en-US" altLang="zh-CN" b="0" i="1" smtClean="0">
                                  <a:latin typeface="Cambria Math"/>
                                </a:rPr>
                              </m:ctrlPr>
                            </m:sSubSupPr>
                            <m:e>
                              <m:r>
                                <a:rPr lang="en-US" altLang="zh-CN" b="0" i="1" smtClean="0">
                                  <a:latin typeface="Cambria Math" panose="02040503050406030204" pitchFamily="18" charset="0"/>
                                </a:rPr>
                                <m:t>𝑠</m:t>
                              </m:r>
                            </m:e>
                            <m:sub>
                              <m:r>
                                <a:rPr lang="en-US" altLang="zh-CN" b="0" i="1" smtClean="0">
                                  <a:latin typeface="Cambria Math" panose="02040503050406030204" pitchFamily="18" charset="0"/>
                                </a:rPr>
                                <m:t>𝑦h</m:t>
                              </m:r>
                            </m:sub>
                            <m:sup>
                              <m:r>
                                <a:rPr lang="en-US" altLang="zh-CN" b="0" i="1" smtClean="0">
                                  <a:latin typeface="Cambria Math" panose="02040503050406030204" pitchFamily="18" charset="0"/>
                                </a:rPr>
                                <m:t>2</m:t>
                              </m:r>
                            </m:sup>
                          </m:sSubSup>
                          <m:r>
                            <a:rPr lang="en-US" altLang="zh-CN" b="0" i="1" smtClean="0">
                              <a:latin typeface="Cambria Math" panose="02040503050406030204" pitchFamily="18" charset="0"/>
                            </a:rPr>
                            <m:t>(1−</m:t>
                          </m:r>
                          <m:sSubSup>
                            <m:sSubSupPr>
                              <m:ctrlPr>
                                <a:rPr lang="en-US" altLang="zh-CN" b="0" i="1" smtClean="0">
                                  <a:latin typeface="Cambria Math"/>
                                </a:rPr>
                              </m:ctrlPr>
                            </m:sSubSupPr>
                            <m:e>
                              <m:r>
                                <a:rPr lang="en-US" altLang="zh-CN" b="0" i="1" smtClean="0">
                                  <a:latin typeface="Cambria Math" panose="02040503050406030204" pitchFamily="18" charset="0"/>
                                </a:rPr>
                                <m:t>𝑟</m:t>
                              </m:r>
                            </m:e>
                            <m:sub>
                              <m:r>
                                <a:rPr lang="en-US" altLang="zh-CN" b="0" i="1" smtClean="0">
                                  <a:latin typeface="Cambria Math" panose="02040503050406030204" pitchFamily="18" charset="0"/>
                                </a:rPr>
                                <m:t>h</m:t>
                              </m:r>
                            </m:sub>
                            <m:sup>
                              <m:r>
                                <a:rPr lang="en-US" altLang="zh-CN" b="0" i="1" smtClean="0">
                                  <a:latin typeface="Cambria Math" panose="02040503050406030204" pitchFamily="18" charset="0"/>
                                </a:rPr>
                                <m:t>2</m:t>
                              </m:r>
                            </m:sup>
                          </m:sSubSup>
                          <m:r>
                            <a:rPr lang="en-US" altLang="zh-CN" b="0" i="1" smtClean="0">
                              <a:latin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m:t>
                          </m:r>
                        </m:e>
                      </m:nary>
                      <m:r>
                        <a:rPr lang="en-US" altLang="zh-CN" b="0" i="1" smtClean="0">
                          <a:latin typeface="Cambria Math" panose="02040503050406030204" pitchFamily="18" charset="0"/>
                        </a:rPr>
                        <m:t>264115.23</m:t>
                      </m:r>
                    </m:oMath>
                  </m:oMathPara>
                </a14:m>
                <a:endParaRPr lang="en-US" altLang="zh-CN" b="0" smtClean="0"/>
              </a:p>
              <a:p>
                <a:endParaRPr lang="en-US" altLang="zh-CN" smtClean="0"/>
              </a:p>
              <a:p>
                <a:r>
                  <a:rPr lang="zh-CN" altLang="en-US"/>
                  <a:t>所以         </a:t>
                </a:r>
                <a14:m>
                  <m:oMath xmlns:m="http://schemas.openxmlformats.org/officeDocument/2006/math">
                    <m:rad>
                      <m:radPr>
                        <m:degHide m:val="on"/>
                        <m:ctrlPr>
                          <a:rPr lang="zh-CN" altLang="en-US" i="1">
                            <a:latin typeface="Cambria Math"/>
                          </a:rPr>
                        </m:ctrlPr>
                      </m:radPr>
                      <m:deg/>
                      <m:e>
                        <m:r>
                          <a:rPr lang="en-US" altLang="zh-CN" i="1">
                            <a:latin typeface="Cambria Math" panose="02040503050406030204" pitchFamily="18" charset="0"/>
                          </a:rPr>
                          <m:t>𝑉</m:t>
                        </m:r>
                        <m:r>
                          <a:rPr lang="en-US" altLang="zh-CN" i="1">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𝑌</m:t>
                                </m:r>
                              </m:e>
                            </m:acc>
                          </m:e>
                          <m:sub>
                            <m:r>
                              <a:rPr lang="en-US" altLang="zh-CN" b="0" i="1" smtClean="0">
                                <a:latin typeface="Cambria Math" panose="02040503050406030204" pitchFamily="18" charset="0"/>
                              </a:rPr>
                              <m:t>𝑙𝑟𝑠</m:t>
                            </m:r>
                          </m:sub>
                        </m:sSub>
                        <m:r>
                          <a:rPr lang="en-US" altLang="zh-CN" i="1">
                            <a:latin typeface="Cambria Math" panose="02040503050406030204" pitchFamily="18" charset="0"/>
                          </a:rPr>
                          <m:t>)</m:t>
                        </m:r>
                      </m:e>
                    </m:rad>
                    <m:r>
                      <a:rPr lang="en-US" altLang="zh-CN" i="1">
                        <a:latin typeface="Cambria Math" panose="02040503050406030204" pitchFamily="18" charset="0"/>
                      </a:rPr>
                      <m:t>=</m:t>
                    </m:r>
                    <m:r>
                      <a:rPr lang="en-US" altLang="zh-CN" i="1">
                        <a:latin typeface="Cambria Math" panose="02040503050406030204" pitchFamily="18" charset="0"/>
                      </a:rPr>
                      <m:t>𝑁</m:t>
                    </m:r>
                    <m:rad>
                      <m:radPr>
                        <m:degHide m:val="on"/>
                        <m:ctrlPr>
                          <a:rPr lang="en-US" altLang="zh-CN" i="1">
                            <a:latin typeface="Cambria Math"/>
                          </a:rPr>
                        </m:ctrlPr>
                      </m:radPr>
                      <m:deg/>
                      <m:e>
                        <m:r>
                          <a:rPr lang="en-US" altLang="zh-CN" i="1">
                            <a:latin typeface="Cambria Math" panose="02040503050406030204" pitchFamily="18" charset="0"/>
                          </a:rPr>
                          <m:t>𝑉</m:t>
                        </m:r>
                        <m:r>
                          <a:rPr lang="en-US" altLang="zh-CN" i="1">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b="0" i="1" smtClean="0">
                                <a:latin typeface="Cambria Math" panose="02040503050406030204" pitchFamily="18" charset="0"/>
                              </a:rPr>
                              <m:t>𝑙𝑟𝑠</m:t>
                            </m:r>
                          </m:sub>
                        </m:sSub>
                        <m:r>
                          <a:rPr lang="en-US" altLang="zh-CN" i="1">
                            <a:latin typeface="Cambria Math" panose="02040503050406030204" pitchFamily="18" charset="0"/>
                          </a:rPr>
                          <m:t>)</m:t>
                        </m:r>
                      </m:e>
                    </m:rad>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243598.76</m:t>
                    </m:r>
                  </m:oMath>
                </a14:m>
                <a:endParaRPr lang="zh-CN" altLang="en-US"/>
              </a:p>
            </p:txBody>
          </p:sp>
        </mc:Choice>
        <mc:Fallback xmlns="">
          <p:sp>
            <p:nvSpPr>
              <p:cNvPr id="2" name="文本框 1"/>
              <p:cNvSpPr txBox="1">
                <a:spLocks noRot="1" noChangeAspect="1" noMove="1" noResize="1" noEditPoints="1" noAdjustHandles="1" noChangeArrowheads="1" noChangeShapeType="1" noTextEdit="1"/>
              </p:cNvSpPr>
              <p:nvPr/>
            </p:nvSpPr>
            <p:spPr>
              <a:xfrm>
                <a:off x="539552" y="2060848"/>
                <a:ext cx="8064896" cy="3380028"/>
              </a:xfrm>
              <a:prstGeom prst="rect">
                <a:avLst/>
              </a:prstGeom>
              <a:blipFill rotWithShape="0">
                <a:blip r:embed="rId2"/>
                <a:stretch>
                  <a:fillRect l="-1210" t="-1982" b="-1622"/>
                </a:stretch>
              </a:blipFill>
            </p:spPr>
            <p:txBody>
              <a:bodyPr/>
              <a:lstStyle/>
              <a:p>
                <a:r>
                  <a:rPr lang="zh-CN" altLang="en-US">
                    <a:noFill/>
                  </a:rPr>
                  <a:t> </a:t>
                </a:r>
              </a:p>
            </p:txBody>
          </p:sp>
        </mc:Fallback>
      </mc:AlternateContent>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文本框 2"/>
              <p:cNvSpPr txBox="1"/>
              <p:nvPr/>
            </p:nvSpPr>
            <p:spPr>
              <a:xfrm>
                <a:off x="827584" y="2060848"/>
                <a:ext cx="7632848" cy="3937488"/>
              </a:xfrm>
              <a:prstGeom prst="rect">
                <a:avLst/>
              </a:prstGeom>
              <a:noFill/>
            </p:spPr>
            <p:txBody>
              <a:bodyPr wrap="square" rtlCol="0">
                <a:spAutoFit/>
              </a:bodyPr>
              <a:lstStyle/>
              <a:p>
                <a:r>
                  <a:rPr lang="zh-CN" altLang="en-US" smtClean="0"/>
                  <a:t>（</a:t>
                </a:r>
                <a:r>
                  <a:rPr lang="en-US" altLang="zh-CN" smtClean="0"/>
                  <a:t>4</a:t>
                </a:r>
                <a:r>
                  <a:rPr lang="zh-CN" altLang="en-US" smtClean="0"/>
                  <a:t>）联合回归估计（</a:t>
                </a:r>
                <a14:m>
                  <m:oMath xmlns:m="http://schemas.openxmlformats.org/officeDocument/2006/math">
                    <m:r>
                      <a:rPr lang="zh-CN" altLang="en-US" i="1" smtClean="0">
                        <a:latin typeface="Cambria Math" panose="02040503050406030204" pitchFamily="18" charset="0"/>
                      </a:rPr>
                      <m:t>𝛽</m:t>
                    </m:r>
                    <m:r>
                      <a:rPr lang="zh-CN" altLang="en-US" b="0" i="1" smtClean="0">
                        <a:latin typeface="Cambria Math" panose="02040503050406030204" pitchFamily="18" charset="0"/>
                      </a:rPr>
                      <m:t>用</m:t>
                    </m:r>
                    <m:r>
                      <a:rPr lang="zh-CN" altLang="en-US" i="1">
                        <a:latin typeface="Cambria Math" panose="02040503050406030204" pitchFamily="18" charset="0"/>
                      </a:rPr>
                      <m:t>样本数据</m:t>
                    </m:r>
                    <m:r>
                      <a:rPr lang="zh-CN" altLang="en-US" b="0" i="1" smtClean="0">
                        <a:latin typeface="Cambria Math" panose="02040503050406030204" pitchFamily="18" charset="0"/>
                      </a:rPr>
                      <m:t>来</m:t>
                    </m:r>
                    <m:r>
                      <a:rPr lang="zh-CN" altLang="en-US" i="1">
                        <a:latin typeface="Cambria Math" panose="02040503050406030204" pitchFamily="18" charset="0"/>
                      </a:rPr>
                      <m:t>估计</m:t>
                    </m:r>
                    <m:r>
                      <a:rPr lang="zh-CN" altLang="en-US" b="0" i="1" smtClean="0">
                        <a:latin typeface="Cambria Math" panose="02040503050406030204" pitchFamily="18" charset="0"/>
                      </a:rPr>
                      <m:t>，即采用</m:t>
                    </m:r>
                    <m:r>
                      <a:rPr lang="zh-CN" altLang="en-US" i="1" smtClean="0">
                        <a:latin typeface="Cambria Math" panose="02040503050406030204" pitchFamily="18" charset="0"/>
                      </a:rPr>
                      <m:t>系数</m:t>
                    </m:r>
                    <m:sSub>
                      <m:sSubPr>
                        <m:ctrlPr>
                          <a:rPr lang="en-US" altLang="zh-CN" i="1" smtClean="0">
                            <a:latin typeface="Cambria Math"/>
                          </a:rPr>
                        </m:ctrlPr>
                      </m:sSubPr>
                      <m:e>
                        <m:r>
                          <a:rPr lang="en-US" altLang="zh-CN" b="0" i="1" smtClean="0">
                            <a:latin typeface="Cambria Math" panose="02040503050406030204" pitchFamily="18" charset="0"/>
                          </a:rPr>
                          <m:t>𝑏</m:t>
                        </m:r>
                      </m:e>
                      <m:sub>
                        <m:r>
                          <a:rPr lang="en-US" altLang="zh-CN" b="0" i="1" smtClean="0">
                            <a:latin typeface="Cambria Math" panose="02040503050406030204" pitchFamily="18" charset="0"/>
                          </a:rPr>
                          <m:t>𝑐</m:t>
                        </m:r>
                      </m:sub>
                    </m:sSub>
                  </m:oMath>
                </a14:m>
                <a:r>
                  <a:rPr lang="zh-CN" altLang="en-US" smtClean="0"/>
                  <a:t>）</a:t>
                </a:r>
                <a:endParaRPr lang="en-US" altLang="zh-CN" smtClean="0"/>
              </a:p>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a:rPr>
                          </m:ctrlPr>
                        </m:sSubPr>
                        <m:e>
                          <m:r>
                            <a:rPr lang="en-US" altLang="zh-CN" b="0" i="1" smtClean="0">
                              <a:latin typeface="Cambria Math" panose="02040503050406030204" pitchFamily="18" charset="0"/>
                            </a:rPr>
                            <m:t>𝑏</m:t>
                          </m:r>
                        </m:e>
                        <m:sub>
                          <m:r>
                            <a:rPr lang="en-US" altLang="zh-CN" b="0" i="1" smtClean="0">
                              <a:latin typeface="Cambria Math" panose="02040503050406030204" pitchFamily="18" charset="0"/>
                            </a:rPr>
                            <m:t>𝑐</m:t>
                          </m:r>
                        </m:sub>
                      </m:sSub>
                      <m:r>
                        <a:rPr lang="en-US" altLang="zh-CN" b="0" i="1" smtClean="0">
                          <a:latin typeface="Cambria Math" panose="02040503050406030204" pitchFamily="18" charset="0"/>
                        </a:rPr>
                        <m:t>=</m:t>
                      </m:r>
                      <m:f>
                        <m:fPr>
                          <m:ctrlPr>
                            <a:rPr lang="en-US" altLang="zh-CN" b="0" i="1" smtClean="0">
                              <a:latin typeface="Cambria Math"/>
                            </a:rPr>
                          </m:ctrlPr>
                        </m:fPr>
                        <m:num>
                          <m:nary>
                            <m:naryPr>
                              <m:chr m:val="∑"/>
                              <m:ctrlPr>
                                <a:rPr lang="en-US" altLang="zh-CN" b="0" i="1" smtClean="0">
                                  <a:latin typeface="Cambria Math"/>
                                </a:rPr>
                              </m:ctrlPr>
                            </m:naryPr>
                            <m:sub>
                              <m:r>
                                <m:rPr>
                                  <m:brk m:alnAt="23"/>
                                </m:rPr>
                                <a:rPr lang="en-US" altLang="zh-CN" b="0" i="1" smtClean="0">
                                  <a:latin typeface="Cambria Math" panose="02040503050406030204" pitchFamily="18" charset="0"/>
                                </a:rPr>
                                <m:t>h</m:t>
                              </m:r>
                              <m:r>
                                <a:rPr lang="en-US" altLang="zh-CN" b="0" i="1" smtClean="0">
                                  <a:latin typeface="Cambria Math" panose="02040503050406030204" pitchFamily="18" charset="0"/>
                                </a:rPr>
                                <m:t>=</m:t>
                              </m:r>
                              <m:r>
                                <m:rPr>
                                  <m:brk m:alnAt="23"/>
                                </m:rPr>
                                <a:rPr lang="en-US" altLang="zh-CN" b="0" i="1" smtClean="0">
                                  <a:latin typeface="Cambria Math" panose="02040503050406030204" pitchFamily="18" charset="0"/>
                                </a:rPr>
                                <m:t>1</m:t>
                              </m:r>
                            </m:sub>
                            <m:sup>
                              <m:r>
                                <a:rPr lang="en-US" altLang="zh-CN" b="0" i="1" smtClean="0">
                                  <a:latin typeface="Cambria Math" panose="02040503050406030204" pitchFamily="18" charset="0"/>
                                </a:rPr>
                                <m:t>𝐿</m:t>
                              </m:r>
                            </m:sup>
                            <m:e>
                              <m:r>
                                <a:rPr lang="en-US" altLang="zh-CN" b="0" i="1" smtClean="0">
                                  <a:latin typeface="Cambria Math" panose="02040503050406030204" pitchFamily="18" charset="0"/>
                                </a:rPr>
                                <m:t>(</m:t>
                              </m:r>
                              <m:sSubSup>
                                <m:sSubSupPr>
                                  <m:ctrlPr>
                                    <a:rPr lang="en-US" altLang="zh-CN" b="0" i="1" smtClean="0">
                                      <a:latin typeface="Cambria Math"/>
                                    </a:rPr>
                                  </m:ctrlPr>
                                </m:sSubSupPr>
                                <m:e>
                                  <m:r>
                                    <a:rPr lang="en-US" altLang="zh-CN" b="0" i="1" smtClean="0">
                                      <a:latin typeface="Cambria Math" panose="02040503050406030204" pitchFamily="18" charset="0"/>
                                    </a:rPr>
                                    <m:t>𝑊</m:t>
                                  </m:r>
                                </m:e>
                                <m:sub>
                                  <m:r>
                                    <a:rPr lang="en-US" altLang="zh-CN" b="0" i="1" smtClean="0">
                                      <a:latin typeface="Cambria Math" panose="02040503050406030204" pitchFamily="18" charset="0"/>
                                    </a:rPr>
                                    <m:t>h</m:t>
                                  </m:r>
                                </m:sub>
                                <m:sup>
                                  <m:r>
                                    <a:rPr lang="en-US" altLang="zh-CN" b="0" i="1" smtClean="0">
                                      <a:latin typeface="Cambria Math" panose="02040503050406030204" pitchFamily="18" charset="0"/>
                                    </a:rPr>
                                    <m:t>2</m:t>
                                  </m:r>
                                </m:sup>
                              </m:sSubSup>
                              <m:r>
                                <a:rPr lang="en-US" altLang="zh-CN" b="0" i="1" smtClean="0">
                                  <a:latin typeface="Cambria Math" panose="02040503050406030204" pitchFamily="18" charset="0"/>
                                </a:rPr>
                                <m:t>(1−</m:t>
                              </m:r>
                              <m:sSub>
                                <m:sSubPr>
                                  <m:ctrlPr>
                                    <a:rPr lang="en-US" altLang="zh-CN" b="0" i="1" smtClean="0">
                                      <a:latin typeface="Cambria Math"/>
                                    </a:rPr>
                                  </m:ctrlPr>
                                </m:sSubPr>
                                <m:e>
                                  <m:r>
                                    <a:rPr lang="en-US" altLang="zh-CN" b="0" i="1" smtClean="0">
                                      <a:latin typeface="Cambria Math" panose="02040503050406030204" pitchFamily="18" charset="0"/>
                                    </a:rPr>
                                    <m:t>𝑓</m:t>
                                  </m:r>
                                </m:e>
                                <m:sub>
                                  <m:r>
                                    <a:rPr lang="en-US" altLang="zh-CN" b="0" i="1" smtClean="0">
                                      <a:latin typeface="Cambria Math" panose="02040503050406030204" pitchFamily="18" charset="0"/>
                                    </a:rPr>
                                    <m:t>h</m:t>
                                  </m:r>
                                </m:sub>
                              </m:sSub>
                              <m:r>
                                <a:rPr lang="en-US" altLang="zh-CN" b="0" i="1" smtClean="0">
                                  <a:latin typeface="Cambria Math" panose="02040503050406030204" pitchFamily="18" charset="0"/>
                                </a:rPr>
                                <m:t>)</m:t>
                              </m:r>
                              <m:sSub>
                                <m:sSubPr>
                                  <m:ctrlPr>
                                    <a:rPr lang="en-US" altLang="zh-CN" b="0" i="1" smtClean="0">
                                      <a:latin typeface="Cambria Math"/>
                                    </a:rPr>
                                  </m:ctrlPr>
                                </m:sSubPr>
                                <m:e>
                                  <m:r>
                                    <a:rPr lang="en-US" altLang="zh-CN" b="0" i="1" smtClean="0">
                                      <a:latin typeface="Cambria Math" panose="02040503050406030204" pitchFamily="18" charset="0"/>
                                    </a:rPr>
                                    <m:t>𝑠</m:t>
                                  </m:r>
                                </m:e>
                                <m:sub>
                                  <m:r>
                                    <a:rPr lang="en-US" altLang="zh-CN" b="0" i="1" smtClean="0">
                                      <a:latin typeface="Cambria Math" panose="02040503050406030204" pitchFamily="18" charset="0"/>
                                    </a:rPr>
                                    <m:t>𝑥𝑦h</m:t>
                                  </m:r>
                                </m:sub>
                              </m:sSub>
                              <m:r>
                                <a:rPr lang="en-US" altLang="zh-CN" b="0" i="1" smtClean="0">
                                  <a:latin typeface="Cambria Math" panose="02040503050406030204" pitchFamily="18" charset="0"/>
                                </a:rPr>
                                <m:t>/</m:t>
                              </m:r>
                              <m:sSub>
                                <m:sSubPr>
                                  <m:ctrlPr>
                                    <a:rPr lang="en-US" altLang="zh-CN" b="0" i="1" smtClean="0">
                                      <a:latin typeface="Cambria Math"/>
                                    </a:rPr>
                                  </m:ctrlPr>
                                </m:sSubPr>
                                <m:e>
                                  <m:r>
                                    <a:rPr lang="en-US" altLang="zh-CN" b="0" i="1" smtClean="0">
                                      <a:latin typeface="Cambria Math" panose="02040503050406030204" pitchFamily="18" charset="0"/>
                                    </a:rPr>
                                    <m:t>𝑛</m:t>
                                  </m:r>
                                </m:e>
                                <m:sub>
                                  <m:r>
                                    <a:rPr lang="en-US" altLang="zh-CN" b="0" i="1" smtClean="0">
                                      <a:latin typeface="Cambria Math" panose="02040503050406030204" pitchFamily="18" charset="0"/>
                                    </a:rPr>
                                    <m:t>h</m:t>
                                  </m:r>
                                </m:sub>
                              </m:sSub>
                              <m:r>
                                <a:rPr lang="en-US" altLang="zh-CN" b="0" i="1" smtClean="0">
                                  <a:latin typeface="Cambria Math" panose="02040503050406030204" pitchFamily="18" charset="0"/>
                                </a:rPr>
                                <m:t>)</m:t>
                              </m:r>
                            </m:e>
                          </m:nary>
                        </m:num>
                        <m:den>
                          <m:nary>
                            <m:naryPr>
                              <m:chr m:val="∑"/>
                              <m:ctrlPr>
                                <a:rPr lang="en-US" altLang="zh-CN" i="1">
                                  <a:latin typeface="Cambria Math"/>
                                </a:rPr>
                              </m:ctrlPr>
                            </m:naryPr>
                            <m:sub>
                              <m:r>
                                <m:rPr>
                                  <m:brk m:alnAt="23"/>
                                </m:rPr>
                                <a:rPr lang="en-US" altLang="zh-CN" i="1">
                                  <a:latin typeface="Cambria Math" panose="02040503050406030204" pitchFamily="18" charset="0"/>
                                </a:rPr>
                                <m:t>h</m:t>
                              </m:r>
                              <m:r>
                                <a:rPr lang="en-US" altLang="zh-CN" i="1">
                                  <a:latin typeface="Cambria Math" panose="02040503050406030204" pitchFamily="18" charset="0"/>
                                </a:rPr>
                                <m:t>=1</m:t>
                              </m:r>
                            </m:sub>
                            <m:sup>
                              <m:r>
                                <a:rPr lang="en-US" altLang="zh-CN" i="1">
                                  <a:latin typeface="Cambria Math" panose="02040503050406030204" pitchFamily="18" charset="0"/>
                                </a:rPr>
                                <m:t>𝐿</m:t>
                              </m:r>
                            </m:sup>
                            <m:e>
                              <m:r>
                                <a:rPr lang="en-US" altLang="zh-CN" i="1">
                                  <a:latin typeface="Cambria Math" panose="02040503050406030204" pitchFamily="18" charset="0"/>
                                </a:rPr>
                                <m:t>(</m:t>
                              </m:r>
                              <m:sSubSup>
                                <m:sSubSupPr>
                                  <m:ctrlPr>
                                    <a:rPr lang="en-US" altLang="zh-CN" i="1">
                                      <a:latin typeface="Cambria Math"/>
                                    </a:rPr>
                                  </m:ctrlPr>
                                </m:sSubSupPr>
                                <m:e>
                                  <m:r>
                                    <a:rPr lang="en-US" altLang="zh-CN" i="1">
                                      <a:latin typeface="Cambria Math" panose="02040503050406030204" pitchFamily="18" charset="0"/>
                                    </a:rPr>
                                    <m:t>𝑊</m:t>
                                  </m:r>
                                </m:e>
                                <m:sub>
                                  <m:r>
                                    <a:rPr lang="en-US" altLang="zh-CN" i="1">
                                      <a:latin typeface="Cambria Math" panose="02040503050406030204" pitchFamily="18" charset="0"/>
                                    </a:rPr>
                                    <m:t>h</m:t>
                                  </m:r>
                                </m:sub>
                                <m:sup>
                                  <m:r>
                                    <a:rPr lang="en-US" altLang="zh-CN" i="1">
                                      <a:latin typeface="Cambria Math" panose="02040503050406030204" pitchFamily="18" charset="0"/>
                                    </a:rPr>
                                    <m:t>2</m:t>
                                  </m:r>
                                </m:sup>
                              </m:sSubSup>
                              <m:r>
                                <a:rPr lang="en-US" altLang="zh-CN" i="1">
                                  <a:latin typeface="Cambria Math" panose="02040503050406030204" pitchFamily="18" charset="0"/>
                                </a:rPr>
                                <m:t>(1−</m:t>
                              </m:r>
                              <m:sSub>
                                <m:sSubPr>
                                  <m:ctrlPr>
                                    <a:rPr lang="en-US" altLang="zh-CN" i="1">
                                      <a:latin typeface="Cambria Math"/>
                                    </a:rPr>
                                  </m:ctrlPr>
                                </m:sSubPr>
                                <m:e>
                                  <m:r>
                                    <a:rPr lang="en-US" altLang="zh-CN" i="1">
                                      <a:latin typeface="Cambria Math" panose="02040503050406030204" pitchFamily="18" charset="0"/>
                                    </a:rPr>
                                    <m:t>𝑓</m:t>
                                  </m:r>
                                </m:e>
                                <m:sub>
                                  <m:r>
                                    <a:rPr lang="en-US" altLang="zh-CN" i="1">
                                      <a:latin typeface="Cambria Math" panose="02040503050406030204" pitchFamily="18" charset="0"/>
                                    </a:rPr>
                                    <m:t>h</m:t>
                                  </m:r>
                                </m:sub>
                              </m:sSub>
                              <m:r>
                                <a:rPr lang="en-US" altLang="zh-CN" i="1">
                                  <a:latin typeface="Cambria Math" panose="02040503050406030204" pitchFamily="18" charset="0"/>
                                </a:rPr>
                                <m:t>)</m:t>
                              </m:r>
                              <m:sSubSup>
                                <m:sSubSupPr>
                                  <m:ctrlPr>
                                    <a:rPr lang="en-US" altLang="zh-CN" i="1" smtClean="0">
                                      <a:latin typeface="Cambria Math"/>
                                    </a:rPr>
                                  </m:ctrlPr>
                                </m:sSubSupPr>
                                <m:e>
                                  <m:r>
                                    <a:rPr lang="en-US" altLang="zh-CN" b="0" i="1" smtClean="0">
                                      <a:latin typeface="Cambria Math" panose="02040503050406030204" pitchFamily="18" charset="0"/>
                                    </a:rPr>
                                    <m:t>𝑠</m:t>
                                  </m:r>
                                </m:e>
                                <m:sub>
                                  <m:r>
                                    <a:rPr lang="en-US" altLang="zh-CN" b="0" i="1" smtClean="0">
                                      <a:latin typeface="Cambria Math" panose="02040503050406030204" pitchFamily="18" charset="0"/>
                                    </a:rPr>
                                    <m:t>𝑥h</m:t>
                                  </m:r>
                                </m:sub>
                                <m:sup>
                                  <m:r>
                                    <a:rPr lang="en-US" altLang="zh-CN" b="0" i="1" smtClean="0">
                                      <a:latin typeface="Cambria Math" panose="02040503050406030204" pitchFamily="18" charset="0"/>
                                    </a:rPr>
                                    <m:t>2</m:t>
                                  </m:r>
                                </m:sup>
                              </m:sSubSup>
                              <m:r>
                                <a:rPr lang="en-US" altLang="zh-CN" i="1" smtClean="0">
                                  <a:latin typeface="Cambria Math" panose="02040503050406030204" pitchFamily="18" charset="0"/>
                                </a:rPr>
                                <m:t> </m:t>
                              </m:r>
                              <m:r>
                                <a:rPr lang="en-US" altLang="zh-CN" i="1">
                                  <a:latin typeface="Cambria Math" panose="02040503050406030204" pitchFamily="18" charset="0"/>
                                </a:rPr>
                                <m:t>/</m:t>
                              </m:r>
                              <m:sSub>
                                <m:sSubPr>
                                  <m:ctrlPr>
                                    <a:rPr lang="en-US" altLang="zh-CN" i="1">
                                      <a:latin typeface="Cambria Math"/>
                                    </a:rPr>
                                  </m:ctrlPr>
                                </m:sSubPr>
                                <m:e>
                                  <m:r>
                                    <a:rPr lang="en-US" altLang="zh-CN" i="1">
                                      <a:latin typeface="Cambria Math" panose="02040503050406030204" pitchFamily="18" charset="0"/>
                                    </a:rPr>
                                    <m:t>𝑛</m:t>
                                  </m:r>
                                </m:e>
                                <m:sub>
                                  <m:r>
                                    <a:rPr lang="en-US" altLang="zh-CN" i="1">
                                      <a:latin typeface="Cambria Math" panose="02040503050406030204" pitchFamily="18" charset="0"/>
                                    </a:rPr>
                                    <m:t>h</m:t>
                                  </m:r>
                                </m:sub>
                              </m:sSub>
                              <m:r>
                                <a:rPr lang="en-US" altLang="zh-CN" i="1">
                                  <a:latin typeface="Cambria Math" panose="02040503050406030204" pitchFamily="18" charset="0"/>
                                </a:rPr>
                                <m:t>)</m:t>
                              </m:r>
                            </m:e>
                          </m:nary>
                        </m:den>
                      </m:f>
                      <m:r>
                        <a:rPr lang="en-US" altLang="zh-CN" b="0" i="1" smtClean="0">
                          <a:latin typeface="Cambria Math" panose="02040503050406030204" pitchFamily="18" charset="0"/>
                          <a:ea typeface="Cambria Math" panose="02040503050406030204" pitchFamily="18" charset="0"/>
                        </a:rPr>
                        <m:t>≈2.21871</m:t>
                      </m:r>
                    </m:oMath>
                  </m:oMathPara>
                </a14:m>
                <a:endParaRPr lang="en-US" altLang="zh-CN" smtClean="0"/>
              </a:p>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𝑌</m:t>
                              </m:r>
                            </m:e>
                          </m:acc>
                        </m:e>
                        <m:sub>
                          <m:r>
                            <a:rPr lang="en-US" altLang="zh-CN" b="0" i="1" smtClean="0">
                              <a:latin typeface="Cambria Math" panose="02040503050406030204" pitchFamily="18" charset="0"/>
                            </a:rPr>
                            <m:t>𝑙𝑟𝑐</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𝑁</m:t>
                      </m:r>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𝑙𝑟𝑐</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𝑁</m:t>
                      </m:r>
                      <m:r>
                        <a:rPr lang="en-US" altLang="zh-CN" b="0" i="1" smtClean="0">
                          <a:latin typeface="Cambria Math" panose="02040503050406030204" pitchFamily="18" charset="0"/>
                        </a:rPr>
                        <m:t>(</m:t>
                      </m:r>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𝑠𝑡</m:t>
                          </m:r>
                        </m:sub>
                      </m:sSub>
                      <m:r>
                        <a:rPr lang="en-US" altLang="zh-CN" b="0" i="1" smtClean="0">
                          <a:latin typeface="Cambria Math" panose="02040503050406030204" pitchFamily="18" charset="0"/>
                        </a:rPr>
                        <m:t>+</m:t>
                      </m:r>
                      <m:sSub>
                        <m:sSubPr>
                          <m:ctrlPr>
                            <a:rPr lang="en-US" altLang="zh-CN" b="0" i="1" smtClean="0">
                              <a:latin typeface="Cambria Math"/>
                            </a:rPr>
                          </m:ctrlPr>
                        </m:sSubPr>
                        <m:e>
                          <m:r>
                            <a:rPr lang="en-US" altLang="zh-CN" b="0" i="1" smtClean="0">
                              <a:latin typeface="Cambria Math" panose="02040503050406030204" pitchFamily="18" charset="0"/>
                            </a:rPr>
                            <m:t>𝑏</m:t>
                          </m:r>
                        </m:e>
                        <m:sub>
                          <m:r>
                            <a:rPr lang="en-US" altLang="zh-CN" b="0" i="1" smtClean="0">
                              <a:latin typeface="Cambria Math" panose="02040503050406030204" pitchFamily="18" charset="0"/>
                            </a:rPr>
                            <m:t>𝑐</m:t>
                          </m:r>
                        </m:sub>
                      </m:sSub>
                      <m:r>
                        <a:rPr lang="en-US" altLang="zh-CN" b="0" i="1" smtClean="0">
                          <a:latin typeface="Cambria Math" panose="02040503050406030204" pitchFamily="18" charset="0"/>
                        </a:rPr>
                        <m:t>(</m:t>
                      </m:r>
                      <m:acc>
                        <m:accPr>
                          <m:chr m:val="̅"/>
                          <m:ctrlPr>
                            <a:rPr lang="en-US" altLang="zh-CN" b="0" i="1" smtClean="0">
                              <a:latin typeface="Cambria Math"/>
                            </a:rPr>
                          </m:ctrlPr>
                        </m:accPr>
                        <m:e>
                          <m:r>
                            <a:rPr lang="en-US" altLang="zh-CN" b="0" i="1" smtClean="0">
                              <a:latin typeface="Cambria Math" panose="02040503050406030204" pitchFamily="18" charset="0"/>
                            </a:rPr>
                            <m:t>𝑋</m:t>
                          </m:r>
                        </m:e>
                      </m:acc>
                      <m:r>
                        <a:rPr lang="en-US" altLang="zh-CN" b="0" i="1" smtClean="0">
                          <a:latin typeface="Cambria Math" panose="02040503050406030204" pitchFamily="18" charset="0"/>
                        </a:rPr>
                        <m:t>−</m:t>
                      </m:r>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𝑥</m:t>
                              </m:r>
                            </m:e>
                          </m:acc>
                        </m:e>
                        <m:sub>
                          <m:r>
                            <a:rPr lang="en-US" altLang="zh-CN" b="0" i="1" smtClean="0">
                              <a:latin typeface="Cambria Math" panose="02040503050406030204" pitchFamily="18" charset="0"/>
                            </a:rPr>
                            <m:t>𝑠𝑡</m:t>
                          </m:r>
                        </m:sub>
                      </m:sSub>
                      <m:r>
                        <a:rPr lang="en-US" altLang="zh-CN" b="0" i="1" smtClean="0">
                          <a:latin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≈18600668</m:t>
                      </m:r>
                    </m:oMath>
                  </m:oMathPara>
                </a14:m>
                <a:endParaRPr lang="en-US" altLang="zh-CN" smtClean="0"/>
              </a:p>
              <a:p>
                <a:pPr/>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rPr>
                        <m:t>𝑉</m:t>
                      </m:r>
                      <m:r>
                        <a:rPr lang="en-US" altLang="zh-CN" i="1">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b="0" i="1" smtClean="0">
                              <a:latin typeface="Cambria Math" panose="02040503050406030204" pitchFamily="18" charset="0"/>
                            </a:rPr>
                            <m:t>𝑙𝑟𝑐</m:t>
                          </m:r>
                        </m:sub>
                      </m:sSub>
                      <m:r>
                        <a:rPr lang="en-US" altLang="zh-CN" i="1">
                          <a:latin typeface="Cambria Math" panose="02040503050406030204" pitchFamily="18" charset="0"/>
                        </a:rPr>
                        <m:t>)</m:t>
                      </m:r>
                      <m:r>
                        <a:rPr lang="en-US" altLang="zh-CN" i="1">
                          <a:latin typeface="Cambria Math" panose="02040503050406030204" pitchFamily="18" charset="0"/>
                          <a:ea typeface="Cambria Math" panose="02040503050406030204" pitchFamily="18" charset="0"/>
                        </a:rPr>
                        <m:t>≈</m:t>
                      </m:r>
                      <m:nary>
                        <m:naryPr>
                          <m:chr m:val="∑"/>
                          <m:ctrlPr>
                            <a:rPr lang="en-US" altLang="zh-CN" i="1">
                              <a:latin typeface="Cambria Math"/>
                            </a:rPr>
                          </m:ctrlPr>
                        </m:naryPr>
                        <m:sub>
                          <m:r>
                            <m:rPr>
                              <m:brk m:alnAt="23"/>
                            </m:rPr>
                            <a:rPr lang="en-US" altLang="zh-CN" i="1">
                              <a:latin typeface="Cambria Math" panose="02040503050406030204" pitchFamily="18" charset="0"/>
                            </a:rPr>
                            <m:t>h</m:t>
                          </m:r>
                          <m:r>
                            <a:rPr lang="en-US" altLang="zh-CN" i="1">
                              <a:latin typeface="Cambria Math" panose="02040503050406030204" pitchFamily="18" charset="0"/>
                            </a:rPr>
                            <m:t>=1</m:t>
                          </m:r>
                        </m:sub>
                        <m:sup>
                          <m:r>
                            <a:rPr lang="en-US" altLang="zh-CN" b="0" i="1" smtClean="0">
                              <a:latin typeface="Cambria Math" panose="02040503050406030204" pitchFamily="18" charset="0"/>
                            </a:rPr>
                            <m:t>𝐿</m:t>
                          </m:r>
                        </m:sup>
                        <m:e>
                          <m:f>
                            <m:fPr>
                              <m:ctrlPr>
                                <a:rPr lang="en-US" altLang="zh-CN" i="1">
                                  <a:latin typeface="Cambria Math"/>
                                </a:rPr>
                              </m:ctrlPr>
                            </m:fPr>
                            <m:num>
                              <m:sSubSup>
                                <m:sSubSupPr>
                                  <m:ctrlPr>
                                    <a:rPr lang="en-US" altLang="zh-CN" i="1">
                                      <a:latin typeface="Cambria Math"/>
                                    </a:rPr>
                                  </m:ctrlPr>
                                </m:sSubSupPr>
                                <m:e>
                                  <m:r>
                                    <a:rPr lang="en-US" altLang="zh-CN" i="1">
                                      <a:latin typeface="Cambria Math" panose="02040503050406030204" pitchFamily="18" charset="0"/>
                                    </a:rPr>
                                    <m:t>𝑊</m:t>
                                  </m:r>
                                </m:e>
                                <m:sub>
                                  <m:r>
                                    <a:rPr lang="en-US" altLang="zh-CN" i="1">
                                      <a:latin typeface="Cambria Math" panose="02040503050406030204" pitchFamily="18" charset="0"/>
                                    </a:rPr>
                                    <m:t>h</m:t>
                                  </m:r>
                                </m:sub>
                                <m:sup>
                                  <m:r>
                                    <a:rPr lang="en-US" altLang="zh-CN" i="1">
                                      <a:latin typeface="Cambria Math" panose="02040503050406030204" pitchFamily="18" charset="0"/>
                                    </a:rPr>
                                    <m:t>2</m:t>
                                  </m:r>
                                </m:sup>
                              </m:sSubSup>
                              <m:d>
                                <m:dPr>
                                  <m:ctrlPr>
                                    <a:rPr lang="en-US" altLang="zh-CN" i="1">
                                      <a:latin typeface="Cambria Math"/>
                                    </a:rPr>
                                  </m:ctrlPr>
                                </m:dPr>
                                <m:e>
                                  <m:r>
                                    <a:rPr lang="en-US" altLang="zh-CN" i="1">
                                      <a:latin typeface="Cambria Math" panose="02040503050406030204" pitchFamily="18" charset="0"/>
                                    </a:rPr>
                                    <m:t>1−</m:t>
                                  </m:r>
                                  <m:sSub>
                                    <m:sSubPr>
                                      <m:ctrlPr>
                                        <a:rPr lang="en-US" altLang="zh-CN" i="1">
                                          <a:latin typeface="Cambria Math"/>
                                        </a:rPr>
                                      </m:ctrlPr>
                                    </m:sSubPr>
                                    <m:e>
                                      <m:r>
                                        <a:rPr lang="en-US" altLang="zh-CN" i="1">
                                          <a:latin typeface="Cambria Math" panose="02040503050406030204" pitchFamily="18" charset="0"/>
                                        </a:rPr>
                                        <m:t>𝑓</m:t>
                                      </m:r>
                                    </m:e>
                                    <m:sub>
                                      <m:r>
                                        <a:rPr lang="en-US" altLang="zh-CN" i="1">
                                          <a:latin typeface="Cambria Math" panose="02040503050406030204" pitchFamily="18" charset="0"/>
                                        </a:rPr>
                                        <m:t>h</m:t>
                                      </m:r>
                                    </m:sub>
                                  </m:sSub>
                                </m:e>
                              </m:d>
                            </m:num>
                            <m:den>
                              <m:sSub>
                                <m:sSubPr>
                                  <m:ctrlPr>
                                    <a:rPr lang="en-US" altLang="zh-CN" i="1">
                                      <a:latin typeface="Cambria Math"/>
                                    </a:rPr>
                                  </m:ctrlPr>
                                </m:sSubPr>
                                <m:e>
                                  <m:r>
                                    <a:rPr lang="en-US" altLang="zh-CN" i="1">
                                      <a:latin typeface="Cambria Math" panose="02040503050406030204" pitchFamily="18" charset="0"/>
                                    </a:rPr>
                                    <m:t>𝑛</m:t>
                                  </m:r>
                                </m:e>
                                <m:sub>
                                  <m:r>
                                    <a:rPr lang="en-US" altLang="zh-CN" i="1">
                                      <a:latin typeface="Cambria Math" panose="02040503050406030204" pitchFamily="18" charset="0"/>
                                    </a:rPr>
                                    <m:t>h</m:t>
                                  </m:r>
                                </m:sub>
                              </m:sSub>
                            </m:den>
                          </m:f>
                          <m:d>
                            <m:dPr>
                              <m:ctrlPr>
                                <a:rPr lang="en-US" altLang="zh-CN" i="1">
                                  <a:latin typeface="Cambria Math"/>
                                </a:rPr>
                              </m:ctrlPr>
                            </m:dPr>
                            <m:e>
                              <m:sSubSup>
                                <m:sSubSupPr>
                                  <m:ctrlPr>
                                    <a:rPr lang="en-US" altLang="zh-CN" i="1">
                                      <a:latin typeface="Cambria Math"/>
                                    </a:rPr>
                                  </m:ctrlPr>
                                </m:sSubSupPr>
                                <m:e>
                                  <m:r>
                                    <a:rPr lang="en-US" altLang="zh-CN" i="1">
                                      <a:latin typeface="Cambria Math" panose="02040503050406030204" pitchFamily="18" charset="0"/>
                                    </a:rPr>
                                    <m:t>𝑠</m:t>
                                  </m:r>
                                </m:e>
                                <m:sub>
                                  <m:r>
                                    <a:rPr lang="en-US" altLang="zh-CN" i="1">
                                      <a:latin typeface="Cambria Math" panose="02040503050406030204" pitchFamily="18" charset="0"/>
                                    </a:rPr>
                                    <m:t>𝑦h</m:t>
                                  </m:r>
                                </m:sub>
                                <m:sup>
                                  <m:r>
                                    <a:rPr lang="en-US" altLang="zh-CN" i="1">
                                      <a:latin typeface="Cambria Math" panose="02040503050406030204" pitchFamily="18" charset="0"/>
                                    </a:rPr>
                                    <m:t>2</m:t>
                                  </m:r>
                                </m:sup>
                              </m:sSubSup>
                              <m:r>
                                <a:rPr lang="en-US" altLang="zh-CN" i="1">
                                  <a:latin typeface="Cambria Math" panose="02040503050406030204" pitchFamily="18" charset="0"/>
                                </a:rPr>
                                <m:t>+</m:t>
                              </m:r>
                              <m:sSup>
                                <m:sSupPr>
                                  <m:ctrlPr>
                                    <a:rPr lang="en-US" altLang="zh-CN" i="1">
                                      <a:latin typeface="Cambria Math"/>
                                    </a:rPr>
                                  </m:ctrlPr>
                                </m:sSupPr>
                                <m:e>
                                  <m:sSub>
                                    <m:sSubPr>
                                      <m:ctrlPr>
                                        <a:rPr lang="en-US" altLang="zh-CN" i="1">
                                          <a:latin typeface="Cambria Math"/>
                                        </a:rPr>
                                      </m:ctrlPr>
                                    </m:sSubPr>
                                    <m:e>
                                      <m:r>
                                        <a:rPr lang="en-US" altLang="zh-CN" b="0" i="1" smtClean="0">
                                          <a:latin typeface="Cambria Math" panose="02040503050406030204" pitchFamily="18" charset="0"/>
                                        </a:rPr>
                                        <m:t>𝑏</m:t>
                                      </m:r>
                                    </m:e>
                                    <m:sub>
                                      <m:r>
                                        <a:rPr lang="en-US" altLang="zh-CN" i="1">
                                          <a:latin typeface="Cambria Math" panose="02040503050406030204" pitchFamily="18" charset="0"/>
                                        </a:rPr>
                                        <m:t>𝑐</m:t>
                                      </m:r>
                                    </m:sub>
                                  </m:sSub>
                                </m:e>
                                <m:sup>
                                  <m:r>
                                    <a:rPr lang="en-US" altLang="zh-CN" i="1">
                                      <a:latin typeface="Cambria Math" panose="02040503050406030204" pitchFamily="18" charset="0"/>
                                    </a:rPr>
                                    <m:t>2</m:t>
                                  </m:r>
                                </m:sup>
                              </m:sSup>
                              <m:sSubSup>
                                <m:sSubSupPr>
                                  <m:ctrlPr>
                                    <a:rPr lang="en-US" altLang="zh-CN" i="1">
                                      <a:latin typeface="Cambria Math"/>
                                    </a:rPr>
                                  </m:ctrlPr>
                                </m:sSubSupPr>
                                <m:e>
                                  <m:r>
                                    <a:rPr lang="en-US" altLang="zh-CN" i="1">
                                      <a:latin typeface="Cambria Math" panose="02040503050406030204" pitchFamily="18" charset="0"/>
                                    </a:rPr>
                                    <m:t>𝑠</m:t>
                                  </m:r>
                                </m:e>
                                <m:sub>
                                  <m:r>
                                    <a:rPr lang="en-US" altLang="zh-CN" i="1">
                                      <a:latin typeface="Cambria Math" panose="02040503050406030204" pitchFamily="18" charset="0"/>
                                    </a:rPr>
                                    <m:t>𝑥h</m:t>
                                  </m:r>
                                </m:sub>
                                <m:sup>
                                  <m:r>
                                    <a:rPr lang="en-US" altLang="zh-CN" i="1">
                                      <a:latin typeface="Cambria Math" panose="02040503050406030204" pitchFamily="18" charset="0"/>
                                    </a:rPr>
                                    <m:t>2</m:t>
                                  </m:r>
                                </m:sup>
                              </m:sSubSup>
                              <m:r>
                                <a:rPr lang="en-US" altLang="zh-CN" i="1">
                                  <a:latin typeface="Cambria Math" panose="02040503050406030204" pitchFamily="18" charset="0"/>
                                </a:rPr>
                                <m:t>−2</m:t>
                              </m:r>
                              <m:sSub>
                                <m:sSubPr>
                                  <m:ctrlPr>
                                    <a:rPr lang="en-US" altLang="zh-CN" i="1">
                                      <a:latin typeface="Cambria Math"/>
                                    </a:rPr>
                                  </m:ctrlPr>
                                </m:sSubPr>
                                <m:e>
                                  <m:r>
                                    <a:rPr lang="en-US" altLang="zh-CN" b="0" i="1" smtClean="0">
                                      <a:latin typeface="Cambria Math" panose="02040503050406030204" pitchFamily="18" charset="0"/>
                                    </a:rPr>
                                    <m:t>𝑏</m:t>
                                  </m:r>
                                </m:e>
                                <m:sub>
                                  <m:r>
                                    <a:rPr lang="en-US" altLang="zh-CN" i="1">
                                      <a:latin typeface="Cambria Math" panose="02040503050406030204" pitchFamily="18" charset="0"/>
                                    </a:rPr>
                                    <m:t>𝑐</m:t>
                                  </m:r>
                                </m:sub>
                              </m:sSub>
                              <m:sSub>
                                <m:sSubPr>
                                  <m:ctrlPr>
                                    <a:rPr lang="en-US" altLang="zh-CN" i="1">
                                      <a:latin typeface="Cambria Math"/>
                                    </a:rPr>
                                  </m:ctrlPr>
                                </m:sSubPr>
                                <m:e>
                                  <m:r>
                                    <a:rPr lang="en-US" altLang="zh-CN" i="1">
                                      <a:latin typeface="Cambria Math" panose="02040503050406030204" pitchFamily="18" charset="0"/>
                                    </a:rPr>
                                    <m:t>𝑠</m:t>
                                  </m:r>
                                </m:e>
                                <m:sub>
                                  <m:r>
                                    <a:rPr lang="en-US" altLang="zh-CN" i="1">
                                      <a:latin typeface="Cambria Math" panose="02040503050406030204" pitchFamily="18" charset="0"/>
                                    </a:rPr>
                                    <m:t>𝑥𝑦h</m:t>
                                  </m:r>
                                </m:sub>
                              </m:sSub>
                            </m:e>
                          </m:d>
                          <m:r>
                            <a:rPr lang="en-US" altLang="zh-CN" i="1">
                              <a:latin typeface="Cambria Math" panose="02040503050406030204" pitchFamily="18" charset="0"/>
                              <a:ea typeface="Cambria Math" panose="02040503050406030204" pitchFamily="18" charset="0"/>
                            </a:rPr>
                            <m:t>≈</m:t>
                          </m:r>
                        </m:e>
                      </m:nary>
                      <m:r>
                        <a:rPr lang="en-US" altLang="zh-CN" b="0" i="0" smtClean="0">
                          <a:latin typeface="Cambria Math" panose="02040503050406030204" pitchFamily="18" charset="0"/>
                          <a:ea typeface="Cambria Math" panose="02040503050406030204" pitchFamily="18" charset="0"/>
                        </a:rPr>
                        <m:t>310966.61</m:t>
                      </m:r>
                    </m:oMath>
                  </m:oMathPara>
                </a14:m>
                <a:endParaRPr lang="en-US" altLang="zh-CN" smtClean="0"/>
              </a:p>
              <a:p>
                <a:r>
                  <a:rPr lang="zh-CN" altLang="en-US"/>
                  <a:t>所以         </a:t>
                </a:r>
                <a14:m>
                  <m:oMath xmlns:m="http://schemas.openxmlformats.org/officeDocument/2006/math">
                    <m:rad>
                      <m:radPr>
                        <m:degHide m:val="on"/>
                        <m:ctrlPr>
                          <a:rPr lang="zh-CN" altLang="en-US" i="1">
                            <a:latin typeface="Cambria Math"/>
                          </a:rPr>
                        </m:ctrlPr>
                      </m:radPr>
                      <m:deg/>
                      <m:e>
                        <m:r>
                          <a:rPr lang="en-US" altLang="zh-CN" i="1">
                            <a:latin typeface="Cambria Math" panose="02040503050406030204" pitchFamily="18" charset="0"/>
                          </a:rPr>
                          <m:t>𝑉</m:t>
                        </m:r>
                        <m:r>
                          <a:rPr lang="en-US" altLang="zh-CN" i="1">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𝑌</m:t>
                                </m:r>
                              </m:e>
                            </m:acc>
                          </m:e>
                          <m:sub>
                            <m:r>
                              <a:rPr lang="en-US" altLang="zh-CN" i="1">
                                <a:latin typeface="Cambria Math" panose="02040503050406030204" pitchFamily="18" charset="0"/>
                              </a:rPr>
                              <m:t>𝑙𝑟</m:t>
                            </m:r>
                            <m:r>
                              <a:rPr lang="en-US" altLang="zh-CN" b="0" i="1" smtClean="0">
                                <a:latin typeface="Cambria Math" panose="02040503050406030204" pitchFamily="18" charset="0"/>
                              </a:rPr>
                              <m:t>𝑐</m:t>
                            </m:r>
                          </m:sub>
                        </m:sSub>
                        <m:r>
                          <a:rPr lang="en-US" altLang="zh-CN" i="1">
                            <a:latin typeface="Cambria Math" panose="02040503050406030204" pitchFamily="18" charset="0"/>
                          </a:rPr>
                          <m:t>)</m:t>
                        </m:r>
                      </m:e>
                    </m:rad>
                    <m:r>
                      <a:rPr lang="en-US" altLang="zh-CN" i="1">
                        <a:latin typeface="Cambria Math" panose="02040503050406030204" pitchFamily="18" charset="0"/>
                      </a:rPr>
                      <m:t>=</m:t>
                    </m:r>
                    <m:r>
                      <a:rPr lang="en-US" altLang="zh-CN" i="1">
                        <a:latin typeface="Cambria Math" panose="02040503050406030204" pitchFamily="18" charset="0"/>
                      </a:rPr>
                      <m:t>𝑁</m:t>
                    </m:r>
                    <m:rad>
                      <m:radPr>
                        <m:degHide m:val="on"/>
                        <m:ctrlPr>
                          <a:rPr lang="en-US" altLang="zh-CN" i="1">
                            <a:latin typeface="Cambria Math"/>
                          </a:rPr>
                        </m:ctrlPr>
                      </m:radPr>
                      <m:deg/>
                      <m:e>
                        <m:r>
                          <a:rPr lang="en-US" altLang="zh-CN" i="1">
                            <a:latin typeface="Cambria Math" panose="02040503050406030204" pitchFamily="18" charset="0"/>
                          </a:rPr>
                          <m:t>𝑉</m:t>
                        </m:r>
                        <m:r>
                          <a:rPr lang="en-US" altLang="zh-CN" i="1">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i="1">
                                <a:latin typeface="Cambria Math" panose="02040503050406030204" pitchFamily="18" charset="0"/>
                              </a:rPr>
                              <m:t>𝑙𝑟</m:t>
                            </m:r>
                            <m:r>
                              <a:rPr lang="en-US" altLang="zh-CN" b="0" i="1" smtClean="0">
                                <a:latin typeface="Cambria Math" panose="02040503050406030204" pitchFamily="18" charset="0"/>
                              </a:rPr>
                              <m:t>𝑐</m:t>
                            </m:r>
                          </m:sub>
                        </m:sSub>
                        <m:r>
                          <a:rPr lang="en-US" altLang="zh-CN" i="1">
                            <a:latin typeface="Cambria Math" panose="02040503050406030204" pitchFamily="18" charset="0"/>
                          </a:rPr>
                          <m:t>)</m:t>
                        </m:r>
                      </m:e>
                    </m:rad>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264323.16</m:t>
                    </m:r>
                  </m:oMath>
                </a14:m>
                <a:endParaRPr lang="zh-CN" altLang="en-US"/>
              </a:p>
            </p:txBody>
          </p:sp>
        </mc:Choice>
        <mc:Fallback xmlns="">
          <p:sp>
            <p:nvSpPr>
              <p:cNvPr id="3" name="文本框 2"/>
              <p:cNvSpPr txBox="1">
                <a:spLocks noRot="1" noChangeAspect="1" noMove="1" noResize="1" noEditPoints="1" noAdjustHandles="1" noChangeArrowheads="1" noChangeShapeType="1" noTextEdit="1"/>
              </p:cNvSpPr>
              <p:nvPr/>
            </p:nvSpPr>
            <p:spPr>
              <a:xfrm>
                <a:off x="827584" y="2060848"/>
                <a:ext cx="7632848" cy="3937488"/>
              </a:xfrm>
              <a:prstGeom prst="rect">
                <a:avLst/>
              </a:prstGeom>
              <a:blipFill rotWithShape="0">
                <a:blip r:embed="rId2"/>
                <a:stretch>
                  <a:fillRect l="-1278" t="-1703" b="-139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0735586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文本框 4"/>
              <p:cNvSpPr txBox="1"/>
              <p:nvPr/>
            </p:nvSpPr>
            <p:spPr>
              <a:xfrm>
                <a:off x="755576" y="2204864"/>
                <a:ext cx="7416824" cy="3451073"/>
              </a:xfrm>
              <a:prstGeom prst="rect">
                <a:avLst/>
              </a:prstGeom>
              <a:noFill/>
            </p:spPr>
            <p:txBody>
              <a:bodyPr wrap="square" rtlCol="0">
                <a:spAutoFit/>
              </a:bodyPr>
              <a:lstStyle/>
              <a:p>
                <a:r>
                  <a:rPr lang="zh-CN" altLang="en-US" smtClean="0"/>
                  <a:t>（</a:t>
                </a:r>
                <a:r>
                  <a:rPr lang="en-US" altLang="zh-CN" smtClean="0"/>
                  <a:t>5</a:t>
                </a:r>
                <a:r>
                  <a:rPr lang="zh-CN" altLang="en-US" smtClean="0"/>
                  <a:t>）差估计（</a:t>
                </a:r>
                <a14:m>
                  <m:oMath xmlns:m="http://schemas.openxmlformats.org/officeDocument/2006/math">
                    <m:r>
                      <a:rPr lang="zh-CN" altLang="en-US" i="1" smtClean="0">
                        <a:latin typeface="Cambria Math" panose="02040503050406030204" pitchFamily="18" charset="0"/>
                      </a:rPr>
                      <m:t>𝛽</m:t>
                    </m:r>
                  </m:oMath>
                </a14:m>
                <a:r>
                  <a:rPr lang="zh-CN" altLang="en-US" smtClean="0"/>
                  <a:t>或</a:t>
                </a:r>
                <a14:m>
                  <m:oMath xmlns:m="http://schemas.openxmlformats.org/officeDocument/2006/math">
                    <m:sSub>
                      <m:sSubPr>
                        <m:ctrlPr>
                          <a:rPr lang="en-US" altLang="zh-CN" i="1" smtClean="0">
                            <a:latin typeface="Cambria Math"/>
                          </a:rPr>
                        </m:ctrlPr>
                      </m:sSubPr>
                      <m:e>
                        <m:r>
                          <a:rPr lang="zh-CN" altLang="en-US" i="1" smtClean="0">
                            <a:latin typeface="Cambria Math" panose="02040503050406030204" pitchFamily="18" charset="0"/>
                          </a:rPr>
                          <m:t>𝛽</m:t>
                        </m:r>
                      </m:e>
                      <m:sub>
                        <m:r>
                          <a:rPr lang="en-US" altLang="zh-CN" b="0" i="1" smtClean="0">
                            <a:latin typeface="Cambria Math" panose="02040503050406030204" pitchFamily="18" charset="0"/>
                          </a:rPr>
                          <m:t>h</m:t>
                        </m:r>
                      </m:sub>
                    </m:sSub>
                  </m:oMath>
                </a14:m>
                <a:r>
                  <a:rPr lang="zh-CN" altLang="en-US" smtClean="0"/>
                  <a:t>设定为常数</a:t>
                </a:r>
                <a:r>
                  <a:rPr lang="en-US" altLang="zh-CN" smtClean="0"/>
                  <a:t>1</a:t>
                </a:r>
                <a:r>
                  <a:rPr lang="zh-CN" altLang="en-US" smtClean="0"/>
                  <a:t>）</a:t>
                </a:r>
                <a:endParaRPr lang="en-US" altLang="zh-CN" smtClean="0"/>
              </a:p>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a:rPr>
                          </m:ctrlPr>
                        </m:sSubPr>
                        <m:e>
                          <m:acc>
                            <m:accPr>
                              <m:chr m:val="̂"/>
                              <m:ctrlPr>
                                <a:rPr lang="en-US" altLang="zh-CN" i="1" smtClean="0">
                                  <a:latin typeface="Cambria Math"/>
                                </a:rPr>
                              </m:ctrlPr>
                            </m:accPr>
                            <m:e>
                              <m:r>
                                <a:rPr lang="en-US" altLang="zh-CN" b="0" i="1" smtClean="0">
                                  <a:latin typeface="Cambria Math" panose="02040503050406030204" pitchFamily="18" charset="0"/>
                                </a:rPr>
                                <m:t>𝑌</m:t>
                              </m:r>
                            </m:e>
                          </m:acc>
                        </m:e>
                        <m:sub>
                          <m:r>
                            <a:rPr lang="en-US" altLang="zh-CN" b="0" i="1" smtClean="0">
                              <a:latin typeface="Cambria Math" panose="02040503050406030204" pitchFamily="18" charset="0"/>
                            </a:rPr>
                            <m:t>𝑑</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𝑁</m:t>
                      </m:r>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𝑑</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𝑁</m:t>
                      </m:r>
                      <m:r>
                        <a:rPr lang="en-US" altLang="zh-CN" b="0" i="1" smtClean="0">
                          <a:latin typeface="Cambria Math" panose="02040503050406030204" pitchFamily="18" charset="0"/>
                        </a:rPr>
                        <m:t>(</m:t>
                      </m:r>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𝑦</m:t>
                              </m:r>
                            </m:e>
                          </m:acc>
                        </m:e>
                        <m:sub>
                          <m:r>
                            <a:rPr lang="en-US" altLang="zh-CN" b="0" i="1" smtClean="0">
                              <a:latin typeface="Cambria Math" panose="02040503050406030204" pitchFamily="18" charset="0"/>
                            </a:rPr>
                            <m:t>𝑠𝑡</m:t>
                          </m:r>
                        </m:sub>
                      </m:sSub>
                      <m:r>
                        <a:rPr lang="en-US" altLang="zh-CN" b="0" i="1" smtClean="0">
                          <a:latin typeface="Cambria Math" panose="02040503050406030204" pitchFamily="18" charset="0"/>
                        </a:rPr>
                        <m:t>+(</m:t>
                      </m:r>
                      <m:acc>
                        <m:accPr>
                          <m:chr m:val="̅"/>
                          <m:ctrlPr>
                            <a:rPr lang="en-US" altLang="zh-CN" b="0" i="1" smtClean="0">
                              <a:latin typeface="Cambria Math"/>
                            </a:rPr>
                          </m:ctrlPr>
                        </m:accPr>
                        <m:e>
                          <m:r>
                            <a:rPr lang="en-US" altLang="zh-CN" b="0" i="1" smtClean="0">
                              <a:latin typeface="Cambria Math" panose="02040503050406030204" pitchFamily="18" charset="0"/>
                            </a:rPr>
                            <m:t>𝑋</m:t>
                          </m:r>
                        </m:e>
                      </m:acc>
                      <m:r>
                        <a:rPr lang="en-US" altLang="zh-CN" b="0" i="1" smtClean="0">
                          <a:latin typeface="Cambria Math" panose="02040503050406030204" pitchFamily="18" charset="0"/>
                        </a:rPr>
                        <m:t>=</m:t>
                      </m:r>
                      <m:sSub>
                        <m:sSubPr>
                          <m:ctrlPr>
                            <a:rPr lang="en-US" altLang="zh-CN" b="0" i="1" smtClean="0">
                              <a:latin typeface="Cambria Math"/>
                            </a:rPr>
                          </m:ctrlPr>
                        </m:sSubPr>
                        <m:e>
                          <m:acc>
                            <m:accPr>
                              <m:chr m:val="̅"/>
                              <m:ctrlPr>
                                <a:rPr lang="en-US" altLang="zh-CN" b="0" i="1" smtClean="0">
                                  <a:latin typeface="Cambria Math"/>
                                </a:rPr>
                              </m:ctrlPr>
                            </m:accPr>
                            <m:e>
                              <m:r>
                                <a:rPr lang="en-US" altLang="zh-CN" b="0" i="1" smtClean="0">
                                  <a:latin typeface="Cambria Math" panose="02040503050406030204" pitchFamily="18" charset="0"/>
                                </a:rPr>
                                <m:t>𝑥</m:t>
                              </m:r>
                            </m:e>
                          </m:acc>
                        </m:e>
                        <m:sub>
                          <m:r>
                            <a:rPr lang="en-US" altLang="zh-CN" b="0" i="1" smtClean="0">
                              <a:latin typeface="Cambria Math" panose="02040503050406030204" pitchFamily="18" charset="0"/>
                            </a:rPr>
                            <m:t>𝑠𝑡</m:t>
                          </m:r>
                        </m:sub>
                      </m:sSub>
                      <m:r>
                        <a:rPr lang="en-US" altLang="zh-CN" b="0" i="1" smtClean="0">
                          <a:latin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≈18572927</m:t>
                      </m:r>
                    </m:oMath>
                  </m:oMathPara>
                </a14:m>
                <a:endParaRPr lang="en-US" altLang="zh-CN" smtClean="0"/>
              </a:p>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𝑉</m:t>
                      </m:r>
                      <m:d>
                        <m:dPr>
                          <m:ctrlPr>
                            <a:rPr lang="en-US" altLang="zh-CN" b="0" i="1" smtClean="0">
                              <a:latin typeface="Cambria Math"/>
                            </a:rPr>
                          </m:ctrlPr>
                        </m:dPr>
                        <m:e>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i="1">
                                  <a:latin typeface="Cambria Math" panose="02040503050406030204" pitchFamily="18" charset="0"/>
                                </a:rPr>
                                <m:t>𝑑</m:t>
                              </m:r>
                            </m:sub>
                          </m:sSub>
                        </m:e>
                      </m:d>
                      <m:r>
                        <a:rPr lang="en-US" altLang="zh-CN" b="0" i="1" smtClean="0">
                          <a:latin typeface="Cambria Math" panose="02040503050406030204" pitchFamily="18" charset="0"/>
                        </a:rPr>
                        <m:t>=</m:t>
                      </m:r>
                      <m:nary>
                        <m:naryPr>
                          <m:chr m:val="∑"/>
                          <m:ctrlPr>
                            <a:rPr lang="en-US" altLang="zh-CN" i="1">
                              <a:latin typeface="Cambria Math"/>
                            </a:rPr>
                          </m:ctrlPr>
                        </m:naryPr>
                        <m:sub>
                          <m:r>
                            <m:rPr>
                              <m:brk m:alnAt="23"/>
                            </m:rPr>
                            <a:rPr lang="en-US" altLang="zh-CN" i="1">
                              <a:latin typeface="Cambria Math" panose="02040503050406030204" pitchFamily="18" charset="0"/>
                            </a:rPr>
                            <m:t>h</m:t>
                          </m:r>
                          <m:r>
                            <a:rPr lang="en-US" altLang="zh-CN" i="1">
                              <a:latin typeface="Cambria Math" panose="02040503050406030204" pitchFamily="18" charset="0"/>
                            </a:rPr>
                            <m:t>=1</m:t>
                          </m:r>
                        </m:sub>
                        <m:sup>
                          <m:r>
                            <a:rPr lang="en-US" altLang="zh-CN" i="1">
                              <a:latin typeface="Cambria Math" panose="02040503050406030204" pitchFamily="18" charset="0"/>
                            </a:rPr>
                            <m:t>𝐿</m:t>
                          </m:r>
                        </m:sup>
                        <m:e>
                          <m:f>
                            <m:fPr>
                              <m:ctrlPr>
                                <a:rPr lang="en-US" altLang="zh-CN" i="1">
                                  <a:latin typeface="Cambria Math"/>
                                </a:rPr>
                              </m:ctrlPr>
                            </m:fPr>
                            <m:num>
                              <m:sSubSup>
                                <m:sSubSupPr>
                                  <m:ctrlPr>
                                    <a:rPr lang="en-US" altLang="zh-CN" i="1">
                                      <a:latin typeface="Cambria Math"/>
                                    </a:rPr>
                                  </m:ctrlPr>
                                </m:sSubSupPr>
                                <m:e>
                                  <m:r>
                                    <a:rPr lang="en-US" altLang="zh-CN" i="1">
                                      <a:latin typeface="Cambria Math" panose="02040503050406030204" pitchFamily="18" charset="0"/>
                                    </a:rPr>
                                    <m:t>𝑊</m:t>
                                  </m:r>
                                </m:e>
                                <m:sub>
                                  <m:r>
                                    <a:rPr lang="en-US" altLang="zh-CN" i="1">
                                      <a:latin typeface="Cambria Math" panose="02040503050406030204" pitchFamily="18" charset="0"/>
                                    </a:rPr>
                                    <m:t>h</m:t>
                                  </m:r>
                                </m:sub>
                                <m:sup>
                                  <m:r>
                                    <a:rPr lang="en-US" altLang="zh-CN" i="1">
                                      <a:latin typeface="Cambria Math" panose="02040503050406030204" pitchFamily="18" charset="0"/>
                                    </a:rPr>
                                    <m:t>2</m:t>
                                  </m:r>
                                </m:sup>
                              </m:sSubSup>
                              <m:d>
                                <m:dPr>
                                  <m:ctrlPr>
                                    <a:rPr lang="en-US" altLang="zh-CN" i="1">
                                      <a:latin typeface="Cambria Math"/>
                                    </a:rPr>
                                  </m:ctrlPr>
                                </m:dPr>
                                <m:e>
                                  <m:r>
                                    <a:rPr lang="en-US" altLang="zh-CN" i="1">
                                      <a:latin typeface="Cambria Math" panose="02040503050406030204" pitchFamily="18" charset="0"/>
                                    </a:rPr>
                                    <m:t>1−</m:t>
                                  </m:r>
                                  <m:sSub>
                                    <m:sSubPr>
                                      <m:ctrlPr>
                                        <a:rPr lang="en-US" altLang="zh-CN" i="1">
                                          <a:latin typeface="Cambria Math"/>
                                        </a:rPr>
                                      </m:ctrlPr>
                                    </m:sSubPr>
                                    <m:e>
                                      <m:r>
                                        <a:rPr lang="en-US" altLang="zh-CN" i="1">
                                          <a:latin typeface="Cambria Math" panose="02040503050406030204" pitchFamily="18" charset="0"/>
                                        </a:rPr>
                                        <m:t>𝑓</m:t>
                                      </m:r>
                                    </m:e>
                                    <m:sub>
                                      <m:r>
                                        <a:rPr lang="en-US" altLang="zh-CN" i="1">
                                          <a:latin typeface="Cambria Math" panose="02040503050406030204" pitchFamily="18" charset="0"/>
                                        </a:rPr>
                                        <m:t>h</m:t>
                                      </m:r>
                                    </m:sub>
                                  </m:sSub>
                                </m:e>
                              </m:d>
                            </m:num>
                            <m:den>
                              <m:sSub>
                                <m:sSubPr>
                                  <m:ctrlPr>
                                    <a:rPr lang="en-US" altLang="zh-CN" i="1">
                                      <a:latin typeface="Cambria Math"/>
                                    </a:rPr>
                                  </m:ctrlPr>
                                </m:sSubPr>
                                <m:e>
                                  <m:r>
                                    <a:rPr lang="en-US" altLang="zh-CN" i="1">
                                      <a:latin typeface="Cambria Math" panose="02040503050406030204" pitchFamily="18" charset="0"/>
                                    </a:rPr>
                                    <m:t>𝑛</m:t>
                                  </m:r>
                                </m:e>
                                <m:sub>
                                  <m:r>
                                    <a:rPr lang="en-US" altLang="zh-CN" i="1">
                                      <a:latin typeface="Cambria Math" panose="02040503050406030204" pitchFamily="18" charset="0"/>
                                    </a:rPr>
                                    <m:t>h</m:t>
                                  </m:r>
                                </m:sub>
                              </m:sSub>
                            </m:den>
                          </m:f>
                          <m:d>
                            <m:dPr>
                              <m:ctrlPr>
                                <a:rPr lang="en-US" altLang="zh-CN" i="1">
                                  <a:latin typeface="Cambria Math"/>
                                </a:rPr>
                              </m:ctrlPr>
                            </m:dPr>
                            <m:e>
                              <m:sSubSup>
                                <m:sSubSupPr>
                                  <m:ctrlPr>
                                    <a:rPr lang="en-US" altLang="zh-CN" i="1">
                                      <a:latin typeface="Cambria Math"/>
                                    </a:rPr>
                                  </m:ctrlPr>
                                </m:sSubSupPr>
                                <m:e>
                                  <m:r>
                                    <a:rPr lang="en-US" altLang="zh-CN" i="1">
                                      <a:latin typeface="Cambria Math" panose="02040503050406030204" pitchFamily="18" charset="0"/>
                                    </a:rPr>
                                    <m:t>𝑠</m:t>
                                  </m:r>
                                </m:e>
                                <m:sub>
                                  <m:r>
                                    <a:rPr lang="en-US" altLang="zh-CN" i="1">
                                      <a:latin typeface="Cambria Math" panose="02040503050406030204" pitchFamily="18" charset="0"/>
                                    </a:rPr>
                                    <m:t>𝑦h</m:t>
                                  </m:r>
                                </m:sub>
                                <m:sup>
                                  <m:r>
                                    <a:rPr lang="en-US" altLang="zh-CN" i="1">
                                      <a:latin typeface="Cambria Math" panose="02040503050406030204" pitchFamily="18" charset="0"/>
                                    </a:rPr>
                                    <m:t>2</m:t>
                                  </m:r>
                                </m:sup>
                              </m:sSubSup>
                              <m:r>
                                <a:rPr lang="en-US" altLang="zh-CN" i="1">
                                  <a:latin typeface="Cambria Math" panose="02040503050406030204" pitchFamily="18" charset="0"/>
                                </a:rPr>
                                <m:t>+</m:t>
                              </m:r>
                              <m:sSubSup>
                                <m:sSubSupPr>
                                  <m:ctrlPr>
                                    <a:rPr lang="en-US" altLang="zh-CN" i="1">
                                      <a:latin typeface="Cambria Math"/>
                                    </a:rPr>
                                  </m:ctrlPr>
                                </m:sSubSupPr>
                                <m:e>
                                  <m:r>
                                    <a:rPr lang="en-US" altLang="zh-CN" i="1">
                                      <a:latin typeface="Cambria Math" panose="02040503050406030204" pitchFamily="18" charset="0"/>
                                    </a:rPr>
                                    <m:t>𝑠</m:t>
                                  </m:r>
                                </m:e>
                                <m:sub>
                                  <m:r>
                                    <a:rPr lang="en-US" altLang="zh-CN" i="1">
                                      <a:latin typeface="Cambria Math" panose="02040503050406030204" pitchFamily="18" charset="0"/>
                                    </a:rPr>
                                    <m:t>𝑥h</m:t>
                                  </m:r>
                                </m:sub>
                                <m:sup>
                                  <m:r>
                                    <a:rPr lang="en-US" altLang="zh-CN" i="1">
                                      <a:latin typeface="Cambria Math" panose="02040503050406030204" pitchFamily="18" charset="0"/>
                                    </a:rPr>
                                    <m:t>2</m:t>
                                  </m:r>
                                </m:sup>
                              </m:sSubSup>
                              <m:r>
                                <a:rPr lang="en-US" altLang="zh-CN" i="1">
                                  <a:latin typeface="Cambria Math" panose="02040503050406030204" pitchFamily="18" charset="0"/>
                                </a:rPr>
                                <m:t>−2</m:t>
                              </m:r>
                              <m:sSub>
                                <m:sSubPr>
                                  <m:ctrlPr>
                                    <a:rPr lang="en-US" altLang="zh-CN" i="1">
                                      <a:latin typeface="Cambria Math"/>
                                    </a:rPr>
                                  </m:ctrlPr>
                                </m:sSubPr>
                                <m:e>
                                  <m:r>
                                    <a:rPr lang="en-US" altLang="zh-CN" i="1">
                                      <a:latin typeface="Cambria Math" panose="02040503050406030204" pitchFamily="18" charset="0"/>
                                    </a:rPr>
                                    <m:t>𝑠</m:t>
                                  </m:r>
                                </m:e>
                                <m:sub>
                                  <m:r>
                                    <a:rPr lang="en-US" altLang="zh-CN" i="1">
                                      <a:latin typeface="Cambria Math" panose="02040503050406030204" pitchFamily="18" charset="0"/>
                                    </a:rPr>
                                    <m:t>𝑥𝑦h</m:t>
                                  </m:r>
                                </m:sub>
                              </m:sSub>
                            </m:e>
                          </m:d>
                          <m:r>
                            <a:rPr lang="en-US" altLang="zh-CN" i="1">
                              <a:latin typeface="Cambria Math" panose="02040503050406030204" pitchFamily="18" charset="0"/>
                              <a:ea typeface="Cambria Math" panose="02040503050406030204" pitchFamily="18" charset="0"/>
                            </a:rPr>
                            <m:t>≈</m:t>
                          </m:r>
                        </m:e>
                      </m:nary>
                      <m:r>
                        <a:rPr lang="en-US" altLang="zh-CN" b="0" i="1" smtClean="0">
                          <a:latin typeface="Cambria Math" panose="02040503050406030204" pitchFamily="18" charset="0"/>
                          <a:ea typeface="Cambria Math" panose="02040503050406030204" pitchFamily="18" charset="0"/>
                        </a:rPr>
                        <m:t>1072395.94</m:t>
                      </m:r>
                    </m:oMath>
                  </m:oMathPara>
                </a14:m>
                <a:endParaRPr lang="en-US" altLang="zh-CN" smtClean="0"/>
              </a:p>
              <a:p>
                <a:r>
                  <a:rPr lang="zh-CN" altLang="en-US"/>
                  <a:t>所以         </a:t>
                </a:r>
                <a14:m>
                  <m:oMath xmlns:m="http://schemas.openxmlformats.org/officeDocument/2006/math">
                    <m:rad>
                      <m:radPr>
                        <m:degHide m:val="on"/>
                        <m:ctrlPr>
                          <a:rPr lang="zh-CN" altLang="en-US" i="1">
                            <a:latin typeface="Cambria Math"/>
                          </a:rPr>
                        </m:ctrlPr>
                      </m:radPr>
                      <m:deg/>
                      <m:e>
                        <m:r>
                          <a:rPr lang="en-US" altLang="zh-CN" i="1">
                            <a:latin typeface="Cambria Math" panose="02040503050406030204" pitchFamily="18" charset="0"/>
                          </a:rPr>
                          <m:t>𝑉</m:t>
                        </m:r>
                        <m:r>
                          <a:rPr lang="en-US" altLang="zh-CN" i="1">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𝑌</m:t>
                                </m:r>
                              </m:e>
                            </m:acc>
                          </m:e>
                          <m:sub>
                            <m:r>
                              <a:rPr lang="en-US" altLang="zh-CN" b="0" i="1" smtClean="0">
                                <a:latin typeface="Cambria Math" panose="02040503050406030204" pitchFamily="18" charset="0"/>
                              </a:rPr>
                              <m:t>𝑑</m:t>
                            </m:r>
                          </m:sub>
                        </m:sSub>
                        <m:r>
                          <a:rPr lang="en-US" altLang="zh-CN" i="1">
                            <a:latin typeface="Cambria Math" panose="02040503050406030204" pitchFamily="18" charset="0"/>
                          </a:rPr>
                          <m:t>)</m:t>
                        </m:r>
                      </m:e>
                    </m:rad>
                    <m:r>
                      <a:rPr lang="en-US" altLang="zh-CN" i="1">
                        <a:latin typeface="Cambria Math" panose="02040503050406030204" pitchFamily="18" charset="0"/>
                      </a:rPr>
                      <m:t>=</m:t>
                    </m:r>
                    <m:r>
                      <a:rPr lang="en-US" altLang="zh-CN" i="1">
                        <a:latin typeface="Cambria Math" panose="02040503050406030204" pitchFamily="18" charset="0"/>
                      </a:rPr>
                      <m:t>𝑁</m:t>
                    </m:r>
                    <m:rad>
                      <m:radPr>
                        <m:degHide m:val="on"/>
                        <m:ctrlPr>
                          <a:rPr lang="en-US" altLang="zh-CN" i="1">
                            <a:latin typeface="Cambria Math"/>
                          </a:rPr>
                        </m:ctrlPr>
                      </m:radPr>
                      <m:deg/>
                      <m:e>
                        <m:r>
                          <a:rPr lang="en-US" altLang="zh-CN" i="1">
                            <a:latin typeface="Cambria Math" panose="02040503050406030204" pitchFamily="18" charset="0"/>
                          </a:rPr>
                          <m:t>𝑉</m:t>
                        </m:r>
                        <m:r>
                          <a:rPr lang="en-US" altLang="zh-CN" i="1">
                            <a:latin typeface="Cambria Math" panose="02040503050406030204" pitchFamily="18" charset="0"/>
                          </a:rPr>
                          <m:t>(</m:t>
                        </m:r>
                        <m:sSub>
                          <m:sSubPr>
                            <m:ctrlPr>
                              <a:rPr lang="en-US" altLang="zh-CN" i="1">
                                <a:latin typeface="Cambria Math"/>
                              </a:rPr>
                            </m:ctrlPr>
                          </m:sSubPr>
                          <m:e>
                            <m:acc>
                              <m:accPr>
                                <m:chr m:val="̅"/>
                                <m:ctrlPr>
                                  <a:rPr lang="en-US" altLang="zh-CN" i="1">
                                    <a:latin typeface="Cambria Math"/>
                                  </a:rPr>
                                </m:ctrlPr>
                              </m:accPr>
                              <m:e>
                                <m:r>
                                  <a:rPr lang="en-US" altLang="zh-CN" i="1">
                                    <a:latin typeface="Cambria Math" panose="02040503050406030204" pitchFamily="18" charset="0"/>
                                  </a:rPr>
                                  <m:t>𝑦</m:t>
                                </m:r>
                              </m:e>
                            </m:acc>
                          </m:e>
                          <m:sub>
                            <m:r>
                              <a:rPr lang="en-US" altLang="zh-CN" b="0" i="1" smtClean="0">
                                <a:latin typeface="Cambria Math" panose="02040503050406030204" pitchFamily="18" charset="0"/>
                              </a:rPr>
                              <m:t>𝑑</m:t>
                            </m:r>
                          </m:sub>
                        </m:sSub>
                        <m:r>
                          <a:rPr lang="en-US" altLang="zh-CN" i="1">
                            <a:latin typeface="Cambria Math" panose="02040503050406030204" pitchFamily="18" charset="0"/>
                          </a:rPr>
                          <m:t>)</m:t>
                        </m:r>
                      </m:e>
                    </m:rad>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490858.05</m:t>
                    </m:r>
                  </m:oMath>
                </a14:m>
                <a:endParaRPr lang="en-US" altLang="zh-CN"/>
              </a:p>
              <a:p>
                <a:endParaRPr lang="en-US" altLang="zh-CN" smtClean="0"/>
              </a:p>
              <a:p>
                <a:endParaRPr lang="zh-CN" altLang="en-US"/>
              </a:p>
            </p:txBody>
          </p:sp>
        </mc:Choice>
        <mc:Fallback xmlns="">
          <p:sp>
            <p:nvSpPr>
              <p:cNvPr id="5" name="文本框 4"/>
              <p:cNvSpPr txBox="1">
                <a:spLocks noRot="1" noChangeAspect="1" noMove="1" noResize="1" noEditPoints="1" noAdjustHandles="1" noChangeArrowheads="1" noChangeShapeType="1" noTextEdit="1"/>
              </p:cNvSpPr>
              <p:nvPr/>
            </p:nvSpPr>
            <p:spPr>
              <a:xfrm>
                <a:off x="755576" y="2204864"/>
                <a:ext cx="7416824" cy="3451073"/>
              </a:xfrm>
              <a:prstGeom prst="rect">
                <a:avLst/>
              </a:prstGeom>
              <a:blipFill rotWithShape="0">
                <a:blip r:embed="rId2"/>
                <a:stretch>
                  <a:fillRect l="-1315" t="-1943"/>
                </a:stretch>
              </a:blipFill>
            </p:spPr>
            <p:txBody>
              <a:bodyPr/>
              <a:lstStyle/>
              <a:p>
                <a:r>
                  <a:rPr lang="zh-CN" altLang="en-US">
                    <a:noFill/>
                  </a:rPr>
                  <a:t> </a:t>
                </a:r>
              </a:p>
            </p:txBody>
          </p:sp>
        </mc:Fallback>
      </mc:AlternateContent>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z="3200" b="1" dirty="0" smtClean="0"/>
              <a:t>五种估计方法</a:t>
            </a:r>
            <a:r>
              <a:rPr lang="zh-CN" altLang="en-US" sz="3200" b="1" dirty="0" smtClean="0"/>
              <a:t>结果比较</a:t>
            </a:r>
            <a:endParaRPr lang="zh-CN" altLang="en-US" sz="3200" b="1" dirty="0"/>
          </a:p>
        </p:txBody>
      </p:sp>
      <p:graphicFrame>
        <p:nvGraphicFramePr>
          <p:cNvPr id="22530" name="Object 2"/>
          <p:cNvGraphicFramePr>
            <a:graphicFrameLocks noChangeAspect="1"/>
          </p:cNvGraphicFramePr>
          <p:nvPr/>
        </p:nvGraphicFramePr>
        <p:xfrm>
          <a:off x="614363" y="2128838"/>
          <a:ext cx="8215312" cy="4406900"/>
        </p:xfrm>
        <a:graphic>
          <a:graphicData uri="http://schemas.openxmlformats.org/presentationml/2006/ole">
            <mc:AlternateContent xmlns:mc="http://schemas.openxmlformats.org/markup-compatibility/2006">
              <mc:Choice xmlns:v="urn:schemas-microsoft-com:vml" Requires="v">
                <p:oleObj spid="_x0000_s251945" name="文档" r:id="rId3" imgW="8353740" imgH="4516082" progId="Word.Document.12">
                  <p:embed/>
                </p:oleObj>
              </mc:Choice>
              <mc:Fallback>
                <p:oleObj name="文档" r:id="rId3" imgW="8353740" imgH="4516082"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363" y="2128838"/>
                        <a:ext cx="8215312" cy="440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1988840"/>
            <a:ext cx="8280920" cy="4114800"/>
          </a:xfrm>
        </p:spPr>
        <p:txBody>
          <a:bodyPr/>
          <a:lstStyle/>
          <a:p>
            <a:r>
              <a:rPr lang="zh-CN" altLang="zh-CN" b="1" dirty="0" smtClean="0"/>
              <a:t>注意</a:t>
            </a:r>
            <a:r>
              <a:rPr lang="zh-CN" altLang="en-US" b="1" dirty="0" smtClean="0"/>
              <a:t>：</a:t>
            </a:r>
            <a:r>
              <a:rPr lang="zh-CN" altLang="zh-CN" sz="2800" dirty="0" smtClean="0"/>
              <a:t>此时的比估计和回归估计</a:t>
            </a:r>
            <a:r>
              <a:rPr lang="en-US" altLang="zh-CN" sz="2800" dirty="0" smtClean="0"/>
              <a:t>(</a:t>
            </a:r>
            <a:r>
              <a:rPr lang="zh-CN" altLang="zh-CN" sz="2800" dirty="0" smtClean="0"/>
              <a:t>回归系数采用样本回归系数进行估计</a:t>
            </a:r>
            <a:r>
              <a:rPr lang="en-US" altLang="zh-CN" sz="2800" dirty="0" smtClean="0"/>
              <a:t>)</a:t>
            </a:r>
            <a:r>
              <a:rPr lang="zh-CN" altLang="zh-CN" sz="2800" dirty="0" smtClean="0"/>
              <a:t>均为</a:t>
            </a:r>
            <a:r>
              <a:rPr lang="zh-CN" altLang="zh-CN" sz="2800" b="1" dirty="0" smtClean="0"/>
              <a:t>有偏估</a:t>
            </a:r>
            <a:r>
              <a:rPr lang="zh-CN" altLang="zh-CN" sz="2800" dirty="0" smtClean="0"/>
              <a:t>计</a:t>
            </a:r>
            <a:r>
              <a:rPr lang="zh-CN" altLang="en-US" sz="2800" dirty="0" smtClean="0"/>
              <a:t>，</a:t>
            </a:r>
            <a:r>
              <a:rPr lang="zh-CN" altLang="zh-CN" sz="2800" dirty="0" smtClean="0"/>
              <a:t>并且考虑到各层的样本量都不大</a:t>
            </a:r>
            <a:r>
              <a:rPr lang="zh-CN" altLang="en-US" sz="2800" dirty="0" smtClean="0"/>
              <a:t>，</a:t>
            </a:r>
            <a:r>
              <a:rPr lang="zh-CN" altLang="zh-CN" sz="2800" dirty="0" smtClean="0"/>
              <a:t>回归估计的偏倚有可能更大</a:t>
            </a:r>
            <a:r>
              <a:rPr lang="zh-CN" altLang="en-US" sz="2800" dirty="0" smtClean="0"/>
              <a:t>，</a:t>
            </a:r>
            <a:r>
              <a:rPr lang="zh-CN" altLang="zh-CN" sz="2800" dirty="0" smtClean="0"/>
              <a:t>所以此时采用比估计</a:t>
            </a:r>
            <a:r>
              <a:rPr lang="zh-CN" altLang="en-US" sz="2800" dirty="0" smtClean="0"/>
              <a:t>，</a:t>
            </a:r>
            <a:r>
              <a:rPr lang="zh-CN" altLang="zh-CN" sz="2800" dirty="0" smtClean="0"/>
              <a:t>特别是联合比估计会更保险。</a:t>
            </a:r>
            <a:endParaRPr lang="en-US" altLang="zh-CN" sz="2800" dirty="0" smtClean="0"/>
          </a:p>
          <a:p>
            <a:pPr>
              <a:buNone/>
            </a:pPr>
            <a:r>
              <a:rPr lang="en-US" altLang="zh-CN" sz="2800" dirty="0" smtClean="0"/>
              <a:t>    </a:t>
            </a:r>
            <a:r>
              <a:rPr lang="zh-CN" altLang="zh-CN" sz="2800" dirty="0" smtClean="0"/>
              <a:t>而差估计虽然标准差相对较大</a:t>
            </a:r>
            <a:r>
              <a:rPr lang="zh-CN" altLang="en-US" sz="2800" dirty="0" smtClean="0"/>
              <a:t>，</a:t>
            </a:r>
            <a:r>
              <a:rPr lang="zh-CN" altLang="zh-CN" sz="2800" dirty="0" smtClean="0"/>
              <a:t>但它却是</a:t>
            </a:r>
            <a:r>
              <a:rPr lang="zh-CN" altLang="zh-CN" sz="2800" b="1" dirty="0" smtClean="0"/>
              <a:t>无偏的</a:t>
            </a:r>
            <a:r>
              <a:rPr lang="zh-CN" altLang="en-US" sz="2800" dirty="0" smtClean="0"/>
              <a:t>，</a:t>
            </a:r>
            <a:r>
              <a:rPr lang="zh-CN" altLang="zh-CN" sz="2800" dirty="0" smtClean="0"/>
              <a:t>均方误差并不一定大</a:t>
            </a:r>
            <a:r>
              <a:rPr lang="zh-CN" altLang="en-US" sz="2800" dirty="0" smtClean="0"/>
              <a:t>，</a:t>
            </a:r>
            <a:r>
              <a:rPr lang="zh-CN" altLang="zh-CN" sz="2800" dirty="0" smtClean="0"/>
              <a:t>所以仍然有采用的价值。</a:t>
            </a:r>
            <a:endParaRPr lang="zh-CN" altLang="zh-CN" sz="28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4000" b="1" smtClean="0"/>
              <a:t>3.4.4</a:t>
            </a:r>
            <a:r>
              <a:rPr lang="en-US" altLang="zh-CN" sz="4000" b="1" dirty="0"/>
              <a:t> </a:t>
            </a:r>
            <a:r>
              <a:rPr lang="zh-CN" altLang="zh-CN" sz="4000" b="1" smtClean="0"/>
              <a:t>比率</a:t>
            </a:r>
            <a:r>
              <a:rPr lang="zh-CN" altLang="zh-CN" sz="4000" b="1" dirty="0" smtClean="0"/>
              <a:t>估计与回归估计小结</a:t>
            </a:r>
            <a:endParaRPr lang="zh-CN" altLang="en-US" sz="4000" b="1" dirty="0"/>
          </a:p>
        </p:txBody>
      </p:sp>
      <p:sp>
        <p:nvSpPr>
          <p:cNvPr id="3" name="内容占位符 2"/>
          <p:cNvSpPr>
            <a:spLocks noGrp="1"/>
          </p:cNvSpPr>
          <p:nvPr>
            <p:ph idx="1"/>
          </p:nvPr>
        </p:nvSpPr>
        <p:spPr>
          <a:xfrm>
            <a:off x="323528" y="1916832"/>
            <a:ext cx="8487544" cy="4752528"/>
          </a:xfrm>
        </p:spPr>
        <p:txBody>
          <a:bodyPr/>
          <a:lstStyle/>
          <a:p>
            <a:r>
              <a:rPr lang="zh-CN" altLang="zh-CN" sz="2400" dirty="0" smtClean="0"/>
              <a:t>在分层随机抽样中</a:t>
            </a:r>
            <a:r>
              <a:rPr lang="zh-CN" altLang="en-US" sz="2400" dirty="0" smtClean="0"/>
              <a:t>，</a:t>
            </a:r>
            <a:r>
              <a:rPr lang="zh-CN" altLang="zh-CN" sz="2400" dirty="0" smtClean="0"/>
              <a:t>当</a:t>
            </a:r>
            <a:r>
              <a:rPr lang="zh-CN" altLang="zh-CN" sz="2400" b="1" dirty="0" smtClean="0"/>
              <a:t>辅助变量可加以利用时</a:t>
            </a:r>
            <a:r>
              <a:rPr lang="zh-CN" altLang="en-US" sz="2400" dirty="0" smtClean="0"/>
              <a:t>，</a:t>
            </a:r>
            <a:r>
              <a:rPr lang="zh-CN" altLang="zh-CN" sz="2400" dirty="0" smtClean="0"/>
              <a:t>为了</a:t>
            </a:r>
            <a:r>
              <a:rPr lang="zh-CN" altLang="zh-CN" sz="2400" b="1" dirty="0" smtClean="0"/>
              <a:t>提高估计量的精度</a:t>
            </a:r>
            <a:r>
              <a:rPr lang="zh-CN" altLang="en-US" sz="2400" dirty="0" smtClean="0"/>
              <a:t>，</a:t>
            </a:r>
            <a:r>
              <a:rPr lang="zh-CN" altLang="zh-CN" sz="2400" dirty="0" smtClean="0"/>
              <a:t>可以采用</a:t>
            </a:r>
            <a:r>
              <a:rPr lang="zh-CN" altLang="zh-CN" sz="2400" b="1" dirty="0" smtClean="0"/>
              <a:t>分别比估计、联合比估计、分别回归估计以及联合回归估计</a:t>
            </a:r>
            <a:r>
              <a:rPr lang="zh-CN" altLang="zh-CN" sz="2400" dirty="0" smtClean="0"/>
              <a:t>等估计方法。</a:t>
            </a:r>
          </a:p>
          <a:p>
            <a:r>
              <a:rPr lang="zh-CN" altLang="zh-CN" sz="2400" dirty="0" smtClean="0"/>
              <a:t>在</a:t>
            </a:r>
            <a:r>
              <a:rPr lang="zh-CN" altLang="zh-CN" sz="2400" b="1" smtClean="0"/>
              <a:t>比估计</a:t>
            </a:r>
            <a:r>
              <a:rPr lang="zh-CN" altLang="zh-CN" sz="2400" smtClean="0"/>
              <a:t>中</a:t>
            </a:r>
            <a:r>
              <a:rPr lang="zh-CN" altLang="en-US" sz="2400"/>
              <a:t>，</a:t>
            </a:r>
            <a:r>
              <a:rPr lang="zh-CN" altLang="zh-CN" sz="2400" smtClean="0"/>
              <a:t> 当</a:t>
            </a:r>
            <a:r>
              <a:rPr lang="zh-CN" altLang="zh-CN" sz="2400" dirty="0" smtClean="0"/>
              <a:t>各层样本量都</a:t>
            </a:r>
            <a:r>
              <a:rPr lang="zh-CN" altLang="zh-CN" sz="2400" smtClean="0"/>
              <a:t>较大时</a:t>
            </a:r>
            <a:r>
              <a:rPr lang="zh-CN" altLang="en-US" sz="2400" dirty="0"/>
              <a:t>，</a:t>
            </a:r>
            <a:r>
              <a:rPr lang="zh-CN" altLang="zh-CN" sz="2400" smtClean="0"/>
              <a:t>分别</a:t>
            </a:r>
            <a:r>
              <a:rPr lang="zh-CN" altLang="zh-CN" sz="2400" dirty="0" smtClean="0"/>
              <a:t>比估计与联合比估计近似</a:t>
            </a:r>
            <a:r>
              <a:rPr lang="zh-CN" altLang="zh-CN" sz="2400" smtClean="0"/>
              <a:t>无偏</a:t>
            </a:r>
            <a:r>
              <a:rPr lang="zh-CN" altLang="en-US" sz="2400" dirty="0"/>
              <a:t>；</a:t>
            </a:r>
            <a:r>
              <a:rPr lang="zh-CN" altLang="zh-CN" sz="2400" smtClean="0"/>
              <a:t>当</a:t>
            </a:r>
            <a:r>
              <a:rPr lang="zh-CN" altLang="zh-CN" sz="2400" dirty="0" smtClean="0"/>
              <a:t>某些层的样本量</a:t>
            </a:r>
            <a:r>
              <a:rPr lang="zh-CN" altLang="zh-CN" sz="2400" smtClean="0"/>
              <a:t>不够大</a:t>
            </a:r>
            <a:r>
              <a:rPr lang="zh-CN" altLang="en-US" sz="2400" dirty="0"/>
              <a:t>，</a:t>
            </a:r>
            <a:r>
              <a:rPr lang="zh-CN" altLang="zh-CN" sz="2400" smtClean="0"/>
              <a:t>而</a:t>
            </a:r>
            <a:r>
              <a:rPr lang="zh-CN" altLang="zh-CN" sz="2400" dirty="0" smtClean="0"/>
              <a:t>总样本量较大时</a:t>
            </a:r>
            <a:r>
              <a:rPr lang="en-US" altLang="zh-CN" sz="2400" dirty="0" smtClean="0"/>
              <a:t>,</a:t>
            </a:r>
            <a:r>
              <a:rPr lang="zh-CN" altLang="zh-CN" sz="2400" dirty="0" smtClean="0"/>
              <a:t>联合比估计近似无偏。</a:t>
            </a:r>
          </a:p>
          <a:p>
            <a:r>
              <a:rPr lang="zh-CN" altLang="zh-CN" sz="2400" dirty="0" smtClean="0"/>
              <a:t>在</a:t>
            </a:r>
            <a:r>
              <a:rPr lang="zh-CN" altLang="zh-CN" sz="2400" b="1" smtClean="0"/>
              <a:t>回归估计</a:t>
            </a:r>
            <a:r>
              <a:rPr lang="zh-CN" altLang="zh-CN" sz="2400" smtClean="0"/>
              <a:t>中</a:t>
            </a:r>
            <a:r>
              <a:rPr lang="zh-CN" altLang="en-US" sz="2400" dirty="0"/>
              <a:t>，</a:t>
            </a:r>
            <a:r>
              <a:rPr lang="zh-CN" altLang="zh-CN" sz="2400" smtClean="0"/>
              <a:t>少数情况下</a:t>
            </a:r>
            <a:r>
              <a:rPr lang="zh-CN" altLang="en-US" sz="2400" dirty="0"/>
              <a:t>，</a:t>
            </a:r>
            <a:r>
              <a:rPr lang="zh-CN" altLang="zh-CN" sz="2400" smtClean="0"/>
              <a:t>回归系数</a:t>
            </a:r>
            <a:r>
              <a:rPr lang="zh-CN" altLang="zh-CN" sz="2400" dirty="0" smtClean="0"/>
              <a:t>可以是事先设定的常数</a:t>
            </a:r>
            <a:r>
              <a:rPr lang="en-US" altLang="zh-CN" sz="2400" dirty="0" smtClean="0"/>
              <a:t>,</a:t>
            </a:r>
            <a:r>
              <a:rPr lang="zh-CN" altLang="zh-CN" sz="2400" dirty="0" smtClean="0"/>
              <a:t>其估计量</a:t>
            </a:r>
            <a:r>
              <a:rPr lang="zh-CN" altLang="zh-CN" sz="2400" smtClean="0"/>
              <a:t>无偏</a:t>
            </a:r>
            <a:r>
              <a:rPr lang="zh-CN" altLang="en-US" sz="2400" dirty="0"/>
              <a:t>；</a:t>
            </a:r>
            <a:r>
              <a:rPr lang="zh-CN" altLang="zh-CN" sz="2400" smtClean="0"/>
              <a:t>多数情况下</a:t>
            </a:r>
            <a:r>
              <a:rPr lang="zh-CN" altLang="en-US" sz="2400" dirty="0"/>
              <a:t>，</a:t>
            </a:r>
            <a:r>
              <a:rPr lang="zh-CN" altLang="zh-CN" sz="2400" smtClean="0"/>
              <a:t>回归系数</a:t>
            </a:r>
            <a:r>
              <a:rPr lang="zh-CN" altLang="zh-CN" sz="2400" dirty="0" smtClean="0"/>
              <a:t>需利用样本回归系数</a:t>
            </a:r>
            <a:r>
              <a:rPr lang="zh-CN" altLang="zh-CN" sz="2400" smtClean="0"/>
              <a:t>进行估计</a:t>
            </a:r>
            <a:r>
              <a:rPr lang="zh-CN" altLang="en-US" sz="2400" dirty="0"/>
              <a:t>，</a:t>
            </a:r>
            <a:r>
              <a:rPr lang="zh-CN" altLang="zh-CN" sz="2400" smtClean="0"/>
              <a:t>其</a:t>
            </a:r>
            <a:r>
              <a:rPr lang="zh-CN" altLang="zh-CN" sz="2400" dirty="0" smtClean="0"/>
              <a:t>估计</a:t>
            </a:r>
            <a:r>
              <a:rPr lang="zh-CN" altLang="zh-CN" sz="2400" smtClean="0"/>
              <a:t>有偏</a:t>
            </a:r>
            <a:r>
              <a:rPr lang="zh-CN" altLang="en-US" sz="2400" dirty="0"/>
              <a:t>，</a:t>
            </a:r>
            <a:r>
              <a:rPr lang="zh-CN" altLang="zh-CN" sz="2400" smtClean="0"/>
              <a:t>但</a:t>
            </a:r>
            <a:r>
              <a:rPr lang="zh-CN" altLang="zh-CN" sz="2400" dirty="0" smtClean="0"/>
              <a:t>在大样本的情况下近似无偏。</a:t>
            </a:r>
          </a:p>
          <a:p>
            <a:r>
              <a:rPr lang="zh-CN" altLang="zh-CN" sz="2400" dirty="0" smtClean="0"/>
              <a:t>当</a:t>
            </a:r>
            <a:r>
              <a:rPr lang="en-US" altLang="zh-CN" sz="2400" dirty="0" smtClean="0"/>
              <a:t>Y</a:t>
            </a:r>
            <a:r>
              <a:rPr lang="zh-CN" altLang="zh-CN" sz="2400" dirty="0" smtClean="0"/>
              <a:t>与</a:t>
            </a:r>
            <a:r>
              <a:rPr lang="en-US" altLang="zh-CN" sz="2400" dirty="0" smtClean="0"/>
              <a:t>X</a:t>
            </a:r>
            <a:r>
              <a:rPr lang="zh-CN" altLang="zh-CN" sz="2400" dirty="0" smtClean="0"/>
              <a:t>高度相关时</a:t>
            </a:r>
            <a:r>
              <a:rPr lang="en-US" altLang="zh-CN" sz="2400" dirty="0" smtClean="0"/>
              <a:t>,</a:t>
            </a:r>
            <a:r>
              <a:rPr lang="zh-CN" altLang="zh-CN" sz="2400" dirty="0" smtClean="0"/>
              <a:t>分别比估计、联合比估计、分别回归估计以及联合回归估计等估计等产生的估计量</a:t>
            </a:r>
            <a:r>
              <a:rPr lang="zh-CN" altLang="zh-CN" sz="2400" b="1" dirty="0" smtClean="0"/>
              <a:t>都是有效的</a:t>
            </a:r>
            <a:r>
              <a:rPr lang="zh-CN" altLang="zh-CN" sz="2400" dirty="0" smtClean="0"/>
              <a:t>。</a:t>
            </a:r>
            <a:endParaRPr lang="zh-CN" altLang="en-US" sz="24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z="3200" b="1" dirty="0" smtClean="0"/>
              <a:t>选择估计方</a:t>
            </a:r>
            <a:r>
              <a:rPr lang="zh-CN" altLang="en-US" sz="3200" b="1" dirty="0" smtClean="0"/>
              <a:t>法，</a:t>
            </a:r>
            <a:r>
              <a:rPr lang="zh-CN" altLang="zh-CN" sz="3200" b="1" dirty="0" smtClean="0"/>
              <a:t>大致需遵循的原则</a:t>
            </a:r>
            <a:endParaRPr lang="zh-CN" altLang="en-US" sz="3200" b="1" dirty="0"/>
          </a:p>
        </p:txBody>
      </p:sp>
      <p:sp>
        <p:nvSpPr>
          <p:cNvPr id="3" name="内容占位符 2"/>
          <p:cNvSpPr>
            <a:spLocks noGrp="1"/>
          </p:cNvSpPr>
          <p:nvPr>
            <p:ph idx="1"/>
          </p:nvPr>
        </p:nvSpPr>
        <p:spPr>
          <a:xfrm>
            <a:off x="467544" y="1916832"/>
            <a:ext cx="8280920" cy="4651648"/>
          </a:xfrm>
        </p:spPr>
        <p:txBody>
          <a:bodyPr/>
          <a:lstStyle/>
          <a:p>
            <a:r>
              <a:rPr lang="zh-CN" altLang="zh-CN" sz="2800" b="1" dirty="0" smtClean="0"/>
              <a:t>在选择估计方法时</a:t>
            </a:r>
            <a:r>
              <a:rPr lang="en-US" altLang="zh-CN" sz="2800" b="1" dirty="0" smtClean="0"/>
              <a:t>,</a:t>
            </a:r>
            <a:r>
              <a:rPr lang="zh-CN" altLang="zh-CN" sz="2800" b="1" dirty="0" smtClean="0"/>
              <a:t>大致需遵循下面的原则</a:t>
            </a:r>
            <a:r>
              <a:rPr lang="en-US" altLang="zh-CN" sz="2800" b="1" dirty="0" smtClean="0"/>
              <a:t>:</a:t>
            </a:r>
            <a:endParaRPr lang="zh-CN" altLang="zh-CN" sz="2800" b="1" dirty="0" smtClean="0"/>
          </a:p>
          <a:p>
            <a:pPr>
              <a:buNone/>
            </a:pPr>
            <a:r>
              <a:rPr lang="en-US" altLang="zh-CN" sz="2400" dirty="0" smtClean="0"/>
              <a:t>(1)</a:t>
            </a:r>
            <a:r>
              <a:rPr lang="zh-CN" altLang="zh-CN" sz="2400" dirty="0" smtClean="0"/>
              <a:t>由于分别估计</a:t>
            </a:r>
            <a:r>
              <a:rPr lang="en-US" altLang="zh-CN" sz="2400" dirty="0" smtClean="0"/>
              <a:t>(</a:t>
            </a:r>
            <a:r>
              <a:rPr lang="zh-CN" altLang="zh-CN" sz="2400" dirty="0" smtClean="0"/>
              <a:t>无论是分别比估计还是分别回归估计</a:t>
            </a:r>
            <a:r>
              <a:rPr lang="en-US" altLang="zh-CN" sz="2400" dirty="0" smtClean="0"/>
              <a:t>)</a:t>
            </a:r>
            <a:r>
              <a:rPr lang="zh-CN" altLang="zh-CN" sz="2400" dirty="0" smtClean="0"/>
              <a:t>要求各层的样本量都比较大</a:t>
            </a:r>
            <a:r>
              <a:rPr lang="en-US" altLang="zh-CN" sz="2400" dirty="0" smtClean="0"/>
              <a:t>,</a:t>
            </a:r>
            <a:r>
              <a:rPr lang="zh-CN" altLang="zh-CN" sz="2400" dirty="0" smtClean="0"/>
              <a:t>所以当某些层的样本量不够大时</a:t>
            </a:r>
            <a:r>
              <a:rPr lang="en-US" altLang="zh-CN" sz="2400" dirty="0" smtClean="0"/>
              <a:t>,</a:t>
            </a:r>
            <a:r>
              <a:rPr lang="zh-CN" altLang="zh-CN" sz="2400" dirty="0" smtClean="0"/>
              <a:t>建议采用联合估计</a:t>
            </a:r>
          </a:p>
          <a:p>
            <a:pPr>
              <a:buNone/>
            </a:pPr>
            <a:r>
              <a:rPr lang="en-US" altLang="zh-CN" sz="2400" dirty="0" smtClean="0"/>
              <a:t>(2)</a:t>
            </a:r>
            <a:r>
              <a:rPr lang="zh-CN" altLang="zh-CN" sz="2400" dirty="0" smtClean="0"/>
              <a:t>当回归系数需要由样本进行</a:t>
            </a:r>
            <a:r>
              <a:rPr lang="zh-CN" altLang="zh-CN" sz="2400" smtClean="0"/>
              <a:t>估计时</a:t>
            </a:r>
            <a:r>
              <a:rPr lang="zh-CN" altLang="en-US" sz="2400" dirty="0"/>
              <a:t>，</a:t>
            </a:r>
            <a:r>
              <a:rPr lang="zh-CN" altLang="zh-CN" sz="2400" smtClean="0"/>
              <a:t>回归估计</a:t>
            </a:r>
            <a:r>
              <a:rPr lang="zh-CN" altLang="zh-CN" sz="2400" dirty="0" smtClean="0"/>
              <a:t>量是有</a:t>
            </a:r>
            <a:r>
              <a:rPr lang="zh-CN" altLang="zh-CN" sz="2400" smtClean="0"/>
              <a:t>偏的</a:t>
            </a:r>
            <a:r>
              <a:rPr lang="zh-CN" altLang="en-US" sz="2400"/>
              <a:t>。</a:t>
            </a:r>
            <a:r>
              <a:rPr lang="zh-CN" altLang="zh-CN" sz="2400" smtClean="0"/>
              <a:t> 在</a:t>
            </a:r>
            <a:r>
              <a:rPr lang="zh-CN" altLang="zh-CN" sz="2400" dirty="0" smtClean="0"/>
              <a:t>这种</a:t>
            </a:r>
            <a:r>
              <a:rPr lang="zh-CN" altLang="zh-CN" sz="2400" smtClean="0"/>
              <a:t>情况下</a:t>
            </a:r>
            <a:r>
              <a:rPr lang="zh-CN" altLang="en-US" sz="2400" dirty="0"/>
              <a:t>，</a:t>
            </a:r>
            <a:r>
              <a:rPr lang="zh-CN" altLang="zh-CN" sz="2400" smtClean="0"/>
              <a:t>采取</a:t>
            </a:r>
            <a:r>
              <a:rPr lang="zh-CN" altLang="zh-CN" sz="2400" dirty="0" smtClean="0"/>
              <a:t>比估计尤其是联合比估计也许更保险</a:t>
            </a:r>
          </a:p>
          <a:p>
            <a:pPr>
              <a:buNone/>
            </a:pPr>
            <a:r>
              <a:rPr lang="en-US" altLang="zh-CN" sz="2400" dirty="0" smtClean="0"/>
              <a:t>(3)</a:t>
            </a:r>
            <a:r>
              <a:rPr lang="zh-CN" altLang="zh-CN" sz="2400" dirty="0" smtClean="0"/>
              <a:t>如果各层的样本量都比较大</a:t>
            </a:r>
            <a:r>
              <a:rPr lang="en-US" altLang="zh-CN" sz="2400" dirty="0" smtClean="0"/>
              <a:t>,</a:t>
            </a:r>
            <a:r>
              <a:rPr lang="zh-CN" altLang="zh-CN" sz="2400" dirty="0" smtClean="0"/>
              <a:t>同时每层的比估计或回归估计也比较有效</a:t>
            </a:r>
            <a:r>
              <a:rPr lang="zh-CN" altLang="en-US" sz="2400" dirty="0" smtClean="0"/>
              <a:t>（</a:t>
            </a:r>
            <a:r>
              <a:rPr lang="zh-CN" altLang="zh-CN" sz="2400" dirty="0" smtClean="0"/>
              <a:t>即ρ</a:t>
            </a:r>
            <a:r>
              <a:rPr lang="en-US" altLang="zh-CN" sz="2400" baseline="-25000" dirty="0" smtClean="0"/>
              <a:t>h</a:t>
            </a:r>
            <a:r>
              <a:rPr lang="zh-CN" altLang="zh-CN" sz="2400" dirty="0" smtClean="0"/>
              <a:t>均比较大</a:t>
            </a:r>
            <a:r>
              <a:rPr lang="zh-CN" altLang="en-US" sz="2400" dirty="0" smtClean="0"/>
              <a:t>）</a:t>
            </a:r>
            <a:r>
              <a:rPr lang="en-US" altLang="zh-CN" sz="2400" dirty="0" smtClean="0"/>
              <a:t>,</a:t>
            </a:r>
            <a:r>
              <a:rPr lang="zh-CN" altLang="zh-CN" sz="2400" dirty="0" smtClean="0"/>
              <a:t>而且各层的</a:t>
            </a:r>
            <a:r>
              <a:rPr lang="en-US" altLang="zh-CN" sz="2400" dirty="0" err="1" smtClean="0"/>
              <a:t>R</a:t>
            </a:r>
            <a:r>
              <a:rPr lang="en-US" altLang="zh-CN" sz="2400" baseline="-25000" dirty="0" err="1" smtClean="0"/>
              <a:t>h</a:t>
            </a:r>
            <a:r>
              <a:rPr lang="zh-CN" altLang="zh-CN" sz="2400" dirty="0" smtClean="0"/>
              <a:t>之间</a:t>
            </a:r>
            <a:r>
              <a:rPr lang="zh-CN" altLang="en-US" sz="2400" dirty="0" smtClean="0"/>
              <a:t>（</a:t>
            </a:r>
            <a:r>
              <a:rPr lang="zh-CN" altLang="zh-CN" sz="2400" dirty="0" smtClean="0"/>
              <a:t>或β</a:t>
            </a:r>
            <a:r>
              <a:rPr lang="en-US" altLang="zh-CN" sz="2400" baseline="-25000" dirty="0" smtClean="0"/>
              <a:t>h</a:t>
            </a:r>
            <a:r>
              <a:rPr lang="zh-CN" altLang="zh-CN" sz="2400" dirty="0" smtClean="0"/>
              <a:t>之间</a:t>
            </a:r>
            <a:r>
              <a:rPr lang="zh-CN" altLang="en-US" sz="2400" dirty="0" smtClean="0"/>
              <a:t>）</a:t>
            </a:r>
            <a:r>
              <a:rPr lang="zh-CN" altLang="zh-CN" sz="2400" dirty="0" smtClean="0"/>
              <a:t>差异较大</a:t>
            </a:r>
            <a:r>
              <a:rPr lang="en-US" altLang="zh-CN" sz="2400" dirty="0" smtClean="0"/>
              <a:t>,</a:t>
            </a:r>
            <a:r>
              <a:rPr lang="zh-CN" altLang="zh-CN" sz="2400" dirty="0" smtClean="0"/>
              <a:t>则此时分别估计优于联合估计</a:t>
            </a:r>
            <a:r>
              <a:rPr lang="en-US" altLang="zh-CN" sz="2400" dirty="0" smtClean="0"/>
              <a:t>,</a:t>
            </a:r>
            <a:r>
              <a:rPr lang="zh-CN" altLang="zh-CN" sz="2400" dirty="0" smtClean="0"/>
              <a:t>估计量的方差更小</a:t>
            </a:r>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smtClean="0"/>
              <a:t>三、符号</a:t>
            </a:r>
            <a:endParaRPr lang="zh-CN" altLang="en-US" sz="3600"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6</a:t>
            </a:fld>
            <a:endParaRPr lang="en-US" altLang="zh-CN"/>
          </a:p>
        </p:txBody>
      </p:sp>
      <p:sp>
        <p:nvSpPr>
          <p:cNvPr id="9" name="TextBox 8"/>
          <p:cNvSpPr txBox="1"/>
          <p:nvPr/>
        </p:nvSpPr>
        <p:spPr>
          <a:xfrm>
            <a:off x="642910" y="1928802"/>
            <a:ext cx="7929618" cy="523220"/>
          </a:xfrm>
          <a:prstGeom prst="rect">
            <a:avLst/>
          </a:prstGeom>
          <a:noFill/>
        </p:spPr>
        <p:txBody>
          <a:bodyPr wrap="square" rtlCol="0">
            <a:spAutoFit/>
          </a:bodyPr>
          <a:lstStyle/>
          <a:p>
            <a:r>
              <a:rPr lang="zh-CN" altLang="en-US" sz="2800" dirty="0"/>
              <a:t>所有总体参数的估计量都采用下标“</a:t>
            </a:r>
            <a:r>
              <a:rPr lang="en-US" sz="2800" dirty="0"/>
              <a:t>st</a:t>
            </a:r>
            <a:r>
              <a:rPr lang="zh-CN" altLang="en-US" sz="2800" dirty="0"/>
              <a:t>”以示区</a:t>
            </a:r>
            <a:r>
              <a:rPr lang="zh-CN" altLang="en-US" sz="2800" dirty="0" smtClean="0"/>
              <a:t>别</a:t>
            </a:r>
            <a:r>
              <a:rPr lang="zh-CN" altLang="en-US" sz="2800" dirty="0"/>
              <a:t>：</a:t>
            </a:r>
          </a:p>
        </p:txBody>
      </p:sp>
      <p:pic>
        <p:nvPicPr>
          <p:cNvPr id="152586" name="Picture 10"/>
          <p:cNvPicPr>
            <a:picLocks noChangeAspect="1" noChangeArrowheads="1"/>
          </p:cNvPicPr>
          <p:nvPr/>
        </p:nvPicPr>
        <p:blipFill>
          <a:blip r:embed="rId2" cstate="print"/>
          <a:srcRect/>
          <a:stretch>
            <a:fillRect/>
          </a:stretch>
        </p:blipFill>
        <p:spPr bwMode="auto">
          <a:xfrm>
            <a:off x="214282" y="2571744"/>
            <a:ext cx="8643966" cy="1715361"/>
          </a:xfrm>
          <a:prstGeom prst="rect">
            <a:avLst/>
          </a:prstGeom>
          <a:noFill/>
          <a:ln w="9525" cap="flat" cmpd="sng">
            <a:noFill/>
            <a:miter lim="800000"/>
            <a:headEnd/>
            <a:tailEnd/>
          </a:ln>
          <a:effectLst/>
        </p:spPr>
      </p:pic>
      <p:pic>
        <p:nvPicPr>
          <p:cNvPr id="152587" name="Picture 11"/>
          <p:cNvPicPr>
            <a:picLocks noChangeAspect="1" noChangeArrowheads="1"/>
          </p:cNvPicPr>
          <p:nvPr/>
        </p:nvPicPr>
        <p:blipFill>
          <a:blip r:embed="rId3" cstate="print"/>
          <a:srcRect/>
          <a:stretch>
            <a:fillRect/>
          </a:stretch>
        </p:blipFill>
        <p:spPr bwMode="auto">
          <a:xfrm>
            <a:off x="357158" y="4143380"/>
            <a:ext cx="8643966" cy="2550760"/>
          </a:xfrm>
          <a:prstGeom prst="rect">
            <a:avLst/>
          </a:prstGeom>
          <a:noFill/>
          <a:ln w="9525" cap="flat" cmpd="sng">
            <a:noFill/>
            <a:miter lim="800000"/>
            <a:headEnd/>
            <a:tailEnd/>
          </a:ln>
          <a:effec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2017712"/>
            <a:ext cx="8559552" cy="4435623"/>
          </a:xfrm>
        </p:spPr>
        <p:txBody>
          <a:bodyPr/>
          <a:lstStyle/>
          <a:p>
            <a:pPr>
              <a:buNone/>
            </a:pPr>
            <a:r>
              <a:rPr lang="en-US" altLang="zh-CN" sz="2800" dirty="0" smtClean="0"/>
              <a:t>(4) </a:t>
            </a:r>
            <a:r>
              <a:rPr lang="zh-CN" altLang="zh-CN" sz="2800" dirty="0" smtClean="0"/>
              <a:t>如果各层的样本量不大</a:t>
            </a:r>
            <a:r>
              <a:rPr lang="en-US" altLang="zh-CN" sz="2800" dirty="0" smtClean="0"/>
              <a:t>,</a:t>
            </a:r>
            <a:r>
              <a:rPr lang="zh-CN" altLang="zh-CN" sz="2800" dirty="0" smtClean="0"/>
              <a:t>而且各层的</a:t>
            </a:r>
            <a:r>
              <a:rPr lang="en-US" altLang="zh-CN" sz="2800" dirty="0" err="1" smtClean="0"/>
              <a:t>R</a:t>
            </a:r>
            <a:r>
              <a:rPr lang="en-US" altLang="zh-CN" sz="2800" baseline="-25000" dirty="0" err="1" smtClean="0"/>
              <a:t>h</a:t>
            </a:r>
            <a:r>
              <a:rPr lang="zh-CN" altLang="zh-CN" sz="2800" dirty="0" smtClean="0"/>
              <a:t>之间</a:t>
            </a:r>
            <a:r>
              <a:rPr lang="en-US" altLang="zh-CN" sz="2800" dirty="0" smtClean="0"/>
              <a:t>(</a:t>
            </a:r>
            <a:r>
              <a:rPr lang="zh-CN" altLang="zh-CN" sz="2800" dirty="0" smtClean="0"/>
              <a:t>或β</a:t>
            </a:r>
            <a:r>
              <a:rPr lang="en-US" altLang="zh-CN" sz="2800" baseline="-25000" dirty="0" smtClean="0"/>
              <a:t>h</a:t>
            </a:r>
            <a:r>
              <a:rPr lang="zh-CN" altLang="zh-CN" sz="2800" dirty="0" smtClean="0"/>
              <a:t>之间</a:t>
            </a:r>
            <a:r>
              <a:rPr lang="en-US" altLang="zh-CN" sz="2800" dirty="0" smtClean="0"/>
              <a:t>)</a:t>
            </a:r>
            <a:r>
              <a:rPr lang="zh-CN" altLang="zh-CN" sz="2800" dirty="0" smtClean="0"/>
              <a:t>差异较小</a:t>
            </a:r>
            <a:r>
              <a:rPr lang="en-US" altLang="zh-CN" sz="2800" dirty="0" smtClean="0"/>
              <a:t>,</a:t>
            </a:r>
            <a:r>
              <a:rPr lang="zh-CN" altLang="zh-CN" sz="2800" dirty="0" smtClean="0"/>
              <a:t>则采用联合估计较为适宜</a:t>
            </a:r>
          </a:p>
          <a:p>
            <a:pPr>
              <a:buNone/>
            </a:pPr>
            <a:r>
              <a:rPr lang="en-US" altLang="zh-CN" sz="2800" dirty="0" smtClean="0"/>
              <a:t>(5) </a:t>
            </a:r>
            <a:r>
              <a:rPr lang="zh-CN" altLang="zh-CN" sz="2800" dirty="0" smtClean="0"/>
              <a:t>如果各层的</a:t>
            </a:r>
            <a:r>
              <a:rPr lang="en-US" altLang="zh-CN" sz="2800" dirty="0" err="1" smtClean="0"/>
              <a:t>R</a:t>
            </a:r>
            <a:r>
              <a:rPr lang="en-US" altLang="zh-CN" sz="2800" baseline="-25000" dirty="0" err="1" smtClean="0"/>
              <a:t>h</a:t>
            </a:r>
            <a:r>
              <a:rPr lang="zh-CN" altLang="zh-CN" sz="2800" dirty="0" smtClean="0"/>
              <a:t>之间</a:t>
            </a:r>
            <a:r>
              <a:rPr lang="en-US" altLang="zh-CN" sz="2800" dirty="0" smtClean="0"/>
              <a:t>(</a:t>
            </a:r>
            <a:r>
              <a:rPr lang="zh-CN" altLang="zh-CN" sz="2800" dirty="0" smtClean="0"/>
              <a:t>或β</a:t>
            </a:r>
            <a:r>
              <a:rPr lang="en-US" altLang="zh-CN" sz="2800" baseline="-25000" dirty="0" smtClean="0"/>
              <a:t>h</a:t>
            </a:r>
            <a:r>
              <a:rPr lang="zh-CN" altLang="zh-CN" sz="2800" dirty="0" smtClean="0"/>
              <a:t>之间</a:t>
            </a:r>
            <a:r>
              <a:rPr lang="en-US" altLang="zh-CN" sz="2800" dirty="0" smtClean="0"/>
              <a:t>)</a:t>
            </a:r>
            <a:r>
              <a:rPr lang="zh-CN" altLang="zh-CN" sz="2800" dirty="0" smtClean="0"/>
              <a:t>差别不是太大</a:t>
            </a:r>
            <a:r>
              <a:rPr lang="en-US" altLang="zh-CN" sz="2800" dirty="0" smtClean="0"/>
              <a:t>,</a:t>
            </a:r>
            <a:r>
              <a:rPr lang="zh-CN" altLang="zh-CN" sz="2800" dirty="0" smtClean="0"/>
              <a:t>而且并不是每层的样本量都相当大</a:t>
            </a:r>
            <a:r>
              <a:rPr lang="en-US" altLang="zh-CN" sz="2800" dirty="0" smtClean="0"/>
              <a:t>,</a:t>
            </a:r>
            <a:r>
              <a:rPr lang="zh-CN" altLang="zh-CN" sz="2800" dirty="0" smtClean="0"/>
              <a:t>则联合估计可能更保险一些</a:t>
            </a:r>
          </a:p>
          <a:p>
            <a:r>
              <a:rPr lang="zh-CN" altLang="zh-CN" sz="2800" dirty="0" smtClean="0"/>
              <a:t>如果各层的回归系数都接近于</a:t>
            </a:r>
            <a:r>
              <a:rPr lang="en-US" altLang="zh-CN" sz="2800" dirty="0" smtClean="0"/>
              <a:t>1,</a:t>
            </a:r>
            <a:r>
              <a:rPr lang="zh-CN" altLang="zh-CN" sz="2800" dirty="0" smtClean="0"/>
              <a:t>则可以采用差估计。虽然有时差估计量的方差偏大</a:t>
            </a:r>
            <a:r>
              <a:rPr lang="en-US" altLang="zh-CN" sz="2800" dirty="0" smtClean="0"/>
              <a:t>,</a:t>
            </a:r>
            <a:r>
              <a:rPr lang="zh-CN" altLang="zh-CN" sz="2800" dirty="0" smtClean="0"/>
              <a:t>但由于它为无偏估计量</a:t>
            </a:r>
            <a:r>
              <a:rPr lang="en-US" altLang="zh-CN" sz="2800" dirty="0" smtClean="0"/>
              <a:t>,</a:t>
            </a:r>
            <a:r>
              <a:rPr lang="zh-CN" altLang="zh-CN" sz="2800" dirty="0" smtClean="0"/>
              <a:t>所以总的均方误差</a:t>
            </a:r>
            <a:r>
              <a:rPr lang="zh-CN" altLang="zh-CN" sz="2800" smtClean="0"/>
              <a:t>不一定大</a:t>
            </a:r>
            <a:endParaRPr lang="zh-CN" altLang="zh-CN" sz="2800" dirty="0" smtClean="0"/>
          </a:p>
          <a:p>
            <a:endParaRPr lang="zh-CN" alt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EF6F60B-AC6E-4A28-9007-06988AD67D1F}" type="datetime1">
              <a:rPr lang="zh-CN" altLang="en-US"/>
              <a:pPr/>
              <a:t>2018/3/30</a:t>
            </a:fld>
            <a:endParaRPr lang="en-US" altLang="zh-CN"/>
          </a:p>
        </p:txBody>
      </p:sp>
      <p:sp>
        <p:nvSpPr>
          <p:cNvPr id="5" name="灯片编号占位符 5"/>
          <p:cNvSpPr>
            <a:spLocks noGrp="1"/>
          </p:cNvSpPr>
          <p:nvPr>
            <p:ph type="sldNum" sz="quarter" idx="12"/>
          </p:nvPr>
        </p:nvSpPr>
        <p:spPr/>
        <p:txBody>
          <a:bodyPr/>
          <a:lstStyle/>
          <a:p>
            <a:fld id="{6B497A1C-0FAB-454C-8455-5A737D909395}" type="slidenum">
              <a:rPr lang="en-US" altLang="zh-CN"/>
              <a:pPr/>
              <a:t>61</a:t>
            </a:fld>
            <a:endParaRPr lang="en-US" altLang="zh-CN"/>
          </a:p>
        </p:txBody>
      </p:sp>
      <p:sp>
        <p:nvSpPr>
          <p:cNvPr id="83970" name="Rectangle 2"/>
          <p:cNvSpPr>
            <a:spLocks noGrp="1" noChangeArrowheads="1"/>
          </p:cNvSpPr>
          <p:nvPr>
            <p:ph type="title"/>
          </p:nvPr>
        </p:nvSpPr>
        <p:spPr/>
        <p:txBody>
          <a:bodyPr/>
          <a:lstStyle/>
          <a:p>
            <a:r>
              <a:rPr lang="zh-CN" altLang="en-US" b="1" dirty="0" smtClean="0">
                <a:latin typeface="宋体" pitchFamily="2" charset="-122"/>
              </a:rPr>
              <a:t>第五节  各层样本量的</a:t>
            </a:r>
            <a:r>
              <a:rPr lang="zh-CN" altLang="en-US" b="1" dirty="0">
                <a:latin typeface="宋体" pitchFamily="2" charset="-122"/>
              </a:rPr>
              <a:t>分配</a:t>
            </a:r>
            <a:r>
              <a:rPr lang="zh-CN" altLang="en-US" dirty="0"/>
              <a:t> </a:t>
            </a:r>
          </a:p>
        </p:txBody>
      </p:sp>
      <p:sp>
        <p:nvSpPr>
          <p:cNvPr id="83971" name="Rectangle 3"/>
          <p:cNvSpPr>
            <a:spLocks noGrp="1" noChangeArrowheads="1"/>
          </p:cNvSpPr>
          <p:nvPr>
            <p:ph type="body" idx="1"/>
          </p:nvPr>
        </p:nvSpPr>
        <p:spPr>
          <a:xfrm>
            <a:off x="990600" y="2362200"/>
            <a:ext cx="7772400" cy="4114800"/>
          </a:xfrm>
        </p:spPr>
        <p:txBody>
          <a:bodyPr/>
          <a:lstStyle/>
          <a:p>
            <a:pPr algn="just"/>
            <a:r>
              <a:rPr lang="en-US" altLang="zh-CN" dirty="0"/>
              <a:t> </a:t>
            </a:r>
            <a:r>
              <a:rPr lang="zh-CN" altLang="en-US" dirty="0"/>
              <a:t>确定样本量：总的样本量，各层样本量</a:t>
            </a:r>
          </a:p>
          <a:p>
            <a:pPr algn="just"/>
            <a:r>
              <a:rPr lang="zh-CN" altLang="en-US" dirty="0"/>
              <a:t>估计量的方差不仅与各层的方差有关，还和各层所分配的样本量有关</a:t>
            </a:r>
            <a:r>
              <a:rPr lang="zh-CN" altLang="en-US" dirty="0" smtClean="0"/>
              <a:t>。</a:t>
            </a:r>
            <a:endParaRPr lang="zh-CN" altLang="en-US" dirty="0"/>
          </a:p>
        </p:txBody>
      </p:sp>
      <p:graphicFrame>
        <p:nvGraphicFramePr>
          <p:cNvPr id="195585" name="Object 1"/>
          <p:cNvGraphicFramePr>
            <a:graphicFrameLocks noChangeAspect="1"/>
          </p:cNvGraphicFramePr>
          <p:nvPr/>
        </p:nvGraphicFramePr>
        <p:xfrm>
          <a:off x="1020763" y="4297363"/>
          <a:ext cx="7681912" cy="2149475"/>
        </p:xfrm>
        <a:graphic>
          <a:graphicData uri="http://schemas.openxmlformats.org/presentationml/2006/ole">
            <mc:AlternateContent xmlns:mc="http://schemas.openxmlformats.org/markup-compatibility/2006">
              <mc:Choice xmlns:v="urn:schemas-microsoft-com:vml" Requires="v">
                <p:oleObj spid="_x0000_s195624" name="文档" r:id="rId3" imgW="6585717" imgH="1841352" progId="Word.Document.12">
                  <p:embed/>
                </p:oleObj>
              </mc:Choice>
              <mc:Fallback>
                <p:oleObj name="文档" r:id="rId3" imgW="6585717" imgH="1841352" progId="Word.Document.12">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763" y="4297363"/>
                        <a:ext cx="7681912" cy="214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1560" y="2017713"/>
            <a:ext cx="8343528" cy="4114800"/>
          </a:xfrm>
        </p:spPr>
        <p:txBody>
          <a:bodyPr/>
          <a:lstStyle/>
          <a:p>
            <a:r>
              <a:rPr lang="zh-CN" altLang="en-US" dirty="0" smtClean="0">
                <a:latin typeface="宋体" pitchFamily="2" charset="-122"/>
              </a:rPr>
              <a:t>实际工作中有不同的分配方法，可以按各层单元数占总体单元数的比例分配，也可以采用使估计量总方差达到最小、费用最小。</a:t>
            </a:r>
            <a:r>
              <a:rPr lang="zh-CN" altLang="en-US" dirty="0" smtClean="0"/>
              <a:t> </a:t>
            </a:r>
          </a:p>
          <a:p>
            <a:endParaRPr lang="zh-CN" altLang="en-US"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62</a:t>
            </a:fld>
            <a:endParaRPr lang="en-US" altLang="zh-CN"/>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日期占位符 3"/>
          <p:cNvSpPr>
            <a:spLocks noGrp="1"/>
          </p:cNvSpPr>
          <p:nvPr>
            <p:ph type="dt" sz="half" idx="10"/>
          </p:nvPr>
        </p:nvSpPr>
        <p:spPr/>
        <p:txBody>
          <a:bodyPr/>
          <a:lstStyle/>
          <a:p>
            <a:fld id="{A18F92F8-CB4D-4476-B7B1-DE62E131005C}" type="datetime1">
              <a:rPr lang="zh-CN" altLang="en-US"/>
              <a:pPr/>
              <a:t>2018/3/30</a:t>
            </a:fld>
            <a:endParaRPr lang="en-US" altLang="zh-CN"/>
          </a:p>
        </p:txBody>
      </p:sp>
      <p:sp>
        <p:nvSpPr>
          <p:cNvPr id="14" name="灯片编号占位符 5"/>
          <p:cNvSpPr>
            <a:spLocks noGrp="1"/>
          </p:cNvSpPr>
          <p:nvPr>
            <p:ph type="sldNum" sz="quarter" idx="12"/>
          </p:nvPr>
        </p:nvSpPr>
        <p:spPr/>
        <p:txBody>
          <a:bodyPr/>
          <a:lstStyle/>
          <a:p>
            <a:fld id="{384F42C3-281B-4234-8153-B5340F20E598}" type="slidenum">
              <a:rPr lang="en-US" altLang="zh-CN"/>
              <a:pPr/>
              <a:t>63</a:t>
            </a:fld>
            <a:endParaRPr lang="en-US" altLang="zh-CN"/>
          </a:p>
        </p:txBody>
      </p:sp>
      <p:sp>
        <p:nvSpPr>
          <p:cNvPr id="88066" name="Rectangle 2"/>
          <p:cNvSpPr>
            <a:spLocks noGrp="1" noChangeArrowheads="1"/>
          </p:cNvSpPr>
          <p:nvPr>
            <p:ph type="title"/>
          </p:nvPr>
        </p:nvSpPr>
        <p:spPr/>
        <p:txBody>
          <a:bodyPr/>
          <a:lstStyle/>
          <a:p>
            <a:r>
              <a:rPr lang="zh-CN" altLang="en-US" b="1">
                <a:latin typeface="宋体" pitchFamily="2" charset="-122"/>
              </a:rPr>
              <a:t>一、比例分配</a:t>
            </a:r>
            <a:r>
              <a:rPr lang="zh-CN" altLang="en-US"/>
              <a:t> </a:t>
            </a:r>
          </a:p>
        </p:txBody>
      </p:sp>
      <p:sp>
        <p:nvSpPr>
          <p:cNvPr id="88067" name="Rectangle 3"/>
          <p:cNvSpPr>
            <a:spLocks noGrp="1" noChangeArrowheads="1"/>
          </p:cNvSpPr>
          <p:nvPr>
            <p:ph type="body" idx="1"/>
          </p:nvPr>
        </p:nvSpPr>
        <p:spPr/>
        <p:txBody>
          <a:bodyPr/>
          <a:lstStyle/>
          <a:p>
            <a:r>
              <a:rPr lang="zh-CN" altLang="en-US">
                <a:latin typeface="宋体" pitchFamily="2" charset="-122"/>
              </a:rPr>
              <a:t>按各层单元数占总体单元数的比例，也就是按各层的层权进行分配</a:t>
            </a:r>
            <a:r>
              <a:rPr lang="en-US" altLang="zh-CN">
                <a:latin typeface="宋体" pitchFamily="2" charset="-122"/>
              </a:rPr>
              <a:t>.</a:t>
            </a:r>
          </a:p>
          <a:p>
            <a:endParaRPr lang="en-US" altLang="zh-CN">
              <a:latin typeface="宋体" pitchFamily="2" charset="-122"/>
            </a:endParaRPr>
          </a:p>
          <a:p>
            <a:endParaRPr lang="en-US" altLang="zh-CN">
              <a:latin typeface="宋体" pitchFamily="2" charset="-122"/>
            </a:endParaRPr>
          </a:p>
          <a:p>
            <a:pPr algn="just"/>
            <a:r>
              <a:rPr lang="zh-CN" altLang="en-US">
                <a:latin typeface="宋体" pitchFamily="2" charset="-122"/>
              </a:rPr>
              <a:t>对于分层随机抽样，这时总体均值的估计是</a:t>
            </a:r>
          </a:p>
          <a:p>
            <a:endParaRPr lang="zh-CN" altLang="en-US">
              <a:latin typeface="宋体" pitchFamily="2" charset="-122"/>
            </a:endParaRPr>
          </a:p>
          <a:p>
            <a:endParaRPr lang="en-US" altLang="zh-CN"/>
          </a:p>
        </p:txBody>
      </p:sp>
      <p:sp>
        <p:nvSpPr>
          <p:cNvPr id="88068" name="Rectangle 4"/>
          <p:cNvSpPr>
            <a:spLocks noChangeArrowheads="1"/>
          </p:cNvSpPr>
          <p:nvPr/>
        </p:nvSpPr>
        <p:spPr bwMode="auto">
          <a:xfrm>
            <a:off x="4114800" y="32337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88069" name="Object 5"/>
          <p:cNvGraphicFramePr>
            <a:graphicFrameLocks noChangeAspect="1"/>
          </p:cNvGraphicFramePr>
          <p:nvPr/>
        </p:nvGraphicFramePr>
        <p:xfrm>
          <a:off x="2133600" y="3124200"/>
          <a:ext cx="1981200" cy="846138"/>
        </p:xfrm>
        <a:graphic>
          <a:graphicData uri="http://schemas.openxmlformats.org/presentationml/2006/ole">
            <mc:AlternateContent xmlns:mc="http://schemas.openxmlformats.org/markup-compatibility/2006">
              <mc:Choice xmlns:v="urn:schemas-microsoft-com:vml" Requires="v">
                <p:oleObj spid="_x0000_s88228" r:id="rId3" imgW="914400" imgH="393700" progId="Equation.3">
                  <p:embed/>
                </p:oleObj>
              </mc:Choice>
              <mc:Fallback>
                <p:oleObj r:id="rId3" imgW="914400" imgH="3937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124200"/>
                        <a:ext cx="1981200" cy="846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8070" name="Rectangle 6"/>
          <p:cNvSpPr>
            <a:spLocks noChangeArrowheads="1"/>
          </p:cNvSpPr>
          <p:nvPr/>
        </p:nvSpPr>
        <p:spPr bwMode="auto">
          <a:xfrm>
            <a:off x="3986213"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88071" name="Object 7"/>
          <p:cNvGraphicFramePr>
            <a:graphicFrameLocks noChangeAspect="1"/>
          </p:cNvGraphicFramePr>
          <p:nvPr/>
        </p:nvGraphicFramePr>
        <p:xfrm>
          <a:off x="5156200" y="3157538"/>
          <a:ext cx="2259013" cy="863600"/>
        </p:xfrm>
        <a:graphic>
          <a:graphicData uri="http://schemas.openxmlformats.org/presentationml/2006/ole">
            <mc:AlternateContent xmlns:mc="http://schemas.openxmlformats.org/markup-compatibility/2006">
              <mc:Choice xmlns:v="urn:schemas-microsoft-com:vml" Requires="v">
                <p:oleObj spid="_x0000_s88229" name="Equation" r:id="rId5" imgW="1117440" imgH="431640" progId="Equation.3">
                  <p:embed/>
                </p:oleObj>
              </mc:Choice>
              <mc:Fallback>
                <p:oleObj name="Equation" r:id="rId5" imgW="1117440" imgH="43164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56200" y="3157538"/>
                        <a:ext cx="2259013"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8072" name="Rectangle 8"/>
          <p:cNvSpPr>
            <a:spLocks noChangeArrowheads="1"/>
          </p:cNvSpPr>
          <p:nvPr/>
        </p:nvSpPr>
        <p:spPr bwMode="auto">
          <a:xfrm>
            <a:off x="3167063" y="32004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88073" name="Object 9"/>
          <p:cNvGraphicFramePr>
            <a:graphicFrameLocks noChangeAspect="1"/>
          </p:cNvGraphicFramePr>
          <p:nvPr/>
        </p:nvGraphicFramePr>
        <p:xfrm>
          <a:off x="2325688" y="4581525"/>
          <a:ext cx="6472237" cy="1049338"/>
        </p:xfrm>
        <a:graphic>
          <a:graphicData uri="http://schemas.openxmlformats.org/presentationml/2006/ole">
            <mc:AlternateContent xmlns:mc="http://schemas.openxmlformats.org/markup-compatibility/2006">
              <mc:Choice xmlns:v="urn:schemas-microsoft-com:vml" Requires="v">
                <p:oleObj spid="_x0000_s88230" name="公式" r:id="rId7" imgW="2819160" imgH="457200" progId="Equation.3">
                  <p:embed/>
                </p:oleObj>
              </mc:Choice>
              <mc:Fallback>
                <p:oleObj name="公式" r:id="rId7" imgW="2819160" imgH="457200" progId="Equation.3">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25688" y="4581525"/>
                        <a:ext cx="6472237" cy="1049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8074" name="Rectangle 10"/>
          <p:cNvSpPr>
            <a:spLocks noChangeArrowheads="1"/>
          </p:cNvSpPr>
          <p:nvPr/>
        </p:nvSpPr>
        <p:spPr bwMode="auto">
          <a:xfrm>
            <a:off x="3719513" y="32051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88075" name="Object 11"/>
          <p:cNvGraphicFramePr>
            <a:graphicFrameLocks noChangeAspect="1"/>
          </p:cNvGraphicFramePr>
          <p:nvPr/>
        </p:nvGraphicFramePr>
        <p:xfrm>
          <a:off x="2555875" y="5576888"/>
          <a:ext cx="3887788" cy="1020762"/>
        </p:xfrm>
        <a:graphic>
          <a:graphicData uri="http://schemas.openxmlformats.org/presentationml/2006/ole">
            <mc:AlternateContent xmlns:mc="http://schemas.openxmlformats.org/markup-compatibility/2006">
              <mc:Choice xmlns:v="urn:schemas-microsoft-com:vml" Requires="v">
                <p:oleObj spid="_x0000_s88231" r:id="rId9" imgW="1701800" imgH="444500" progId="Equation.3">
                  <p:embed/>
                </p:oleObj>
              </mc:Choice>
              <mc:Fallback>
                <p:oleObj r:id="rId9" imgW="1701800" imgH="444500" progId="Equation.3">
                  <p:embed/>
                  <p:pic>
                    <p:nvPicPr>
                      <p:cNvPr id="0"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55875" y="5576888"/>
                        <a:ext cx="3887788" cy="1020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8076" name="AutoShape 12"/>
          <p:cNvSpPr>
            <a:spLocks noChangeArrowheads="1"/>
          </p:cNvSpPr>
          <p:nvPr/>
        </p:nvSpPr>
        <p:spPr bwMode="auto">
          <a:xfrm>
            <a:off x="7315200" y="5734050"/>
            <a:ext cx="1649413" cy="781050"/>
          </a:xfrm>
          <a:prstGeom prst="wedgeRoundRectCallout">
            <a:avLst>
              <a:gd name="adj1" fmla="val -89463"/>
              <a:gd name="adj2" fmla="val -611"/>
              <a:gd name="adj3" fmla="val 16667"/>
            </a:avLst>
          </a:prstGeom>
          <a:solidFill>
            <a:srgbClr val="FFFFFF"/>
          </a:solidFill>
          <a:ln w="9525">
            <a:solidFill>
              <a:srgbClr val="000000"/>
            </a:solidFill>
            <a:miter lim="800000"/>
            <a:headEnd/>
            <a:tailEnd/>
          </a:ln>
        </p:spPr>
        <p:txBody>
          <a:bodyPr/>
          <a:lstStyle/>
          <a:p>
            <a:pPr algn="just" eaLnBrk="0" hangingPunct="0"/>
            <a:r>
              <a:rPr kumimoji="0" lang="zh-CN" altLang="en-US">
                <a:latin typeface="Times New Roman" pitchFamily="18" charset="0"/>
              </a:rPr>
              <a:t>自加权</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日期占位符 3"/>
          <p:cNvSpPr>
            <a:spLocks noGrp="1"/>
          </p:cNvSpPr>
          <p:nvPr>
            <p:ph type="dt" sz="half" idx="10"/>
          </p:nvPr>
        </p:nvSpPr>
        <p:spPr/>
        <p:txBody>
          <a:bodyPr/>
          <a:lstStyle/>
          <a:p>
            <a:fld id="{B71483FF-D4D6-44A0-B4A5-AC6C66C31267}" type="datetime1">
              <a:rPr lang="zh-CN" altLang="en-US"/>
              <a:pPr/>
              <a:t>2018/3/30</a:t>
            </a:fld>
            <a:endParaRPr lang="en-US" altLang="zh-CN"/>
          </a:p>
        </p:txBody>
      </p:sp>
      <p:sp>
        <p:nvSpPr>
          <p:cNvPr id="16" name="灯片编号占位符 5"/>
          <p:cNvSpPr>
            <a:spLocks noGrp="1"/>
          </p:cNvSpPr>
          <p:nvPr>
            <p:ph type="sldNum" sz="quarter" idx="12"/>
          </p:nvPr>
        </p:nvSpPr>
        <p:spPr/>
        <p:txBody>
          <a:bodyPr/>
          <a:lstStyle/>
          <a:p>
            <a:fld id="{F3B54AEE-262A-4956-B046-739BD285C637}" type="slidenum">
              <a:rPr lang="en-US" altLang="zh-CN"/>
              <a:pPr/>
              <a:t>64</a:t>
            </a:fld>
            <a:endParaRPr lang="en-US" altLang="zh-CN"/>
          </a:p>
        </p:txBody>
      </p:sp>
      <p:sp>
        <p:nvSpPr>
          <p:cNvPr id="89090" name="Rectangle 2"/>
          <p:cNvSpPr>
            <a:spLocks noGrp="1" noChangeArrowheads="1"/>
          </p:cNvSpPr>
          <p:nvPr>
            <p:ph type="title"/>
          </p:nvPr>
        </p:nvSpPr>
        <p:spPr/>
        <p:txBody>
          <a:bodyPr/>
          <a:lstStyle/>
          <a:p>
            <a:pPr algn="just"/>
            <a:r>
              <a:rPr lang="zh-CN" altLang="en-US" sz="2000" b="1" i="1"/>
              <a:t>总体中的任一个单元，不管它在哪一个层，都以同样的概率入样，因此按比例分配的分层随机样本，估计量的形式特别简单。这种样本也称为自加权的样本。</a:t>
            </a:r>
          </a:p>
        </p:txBody>
      </p:sp>
      <p:sp>
        <p:nvSpPr>
          <p:cNvPr id="89091" name="Rectangle 3"/>
          <p:cNvSpPr>
            <a:spLocks noGrp="1" noChangeArrowheads="1"/>
          </p:cNvSpPr>
          <p:nvPr>
            <p:ph type="body" idx="1"/>
          </p:nvPr>
        </p:nvSpPr>
        <p:spPr/>
        <p:txBody>
          <a:bodyPr/>
          <a:lstStyle/>
          <a:p>
            <a:r>
              <a:rPr lang="zh-CN" altLang="en-US">
                <a:latin typeface="宋体" pitchFamily="2" charset="-122"/>
              </a:rPr>
              <a:t>总体比例的估计是</a:t>
            </a:r>
            <a:r>
              <a:rPr lang="zh-CN" altLang="en-US"/>
              <a:t> </a:t>
            </a:r>
          </a:p>
        </p:txBody>
      </p:sp>
      <p:sp>
        <p:nvSpPr>
          <p:cNvPr id="89092" name="Rectangle 4"/>
          <p:cNvSpPr>
            <a:spLocks noChangeArrowheads="1"/>
          </p:cNvSpPr>
          <p:nvPr/>
        </p:nvSpPr>
        <p:spPr bwMode="auto">
          <a:xfrm>
            <a:off x="3167063" y="3200400"/>
            <a:ext cx="9144000" cy="0"/>
          </a:xfrm>
          <a:prstGeom prst="rect">
            <a:avLst/>
          </a:prstGeom>
          <a:noFill/>
          <a:ln w="9525">
            <a:noFill/>
            <a:miter lim="800000"/>
            <a:headEnd/>
            <a:tailEnd/>
          </a:ln>
          <a:effectLst/>
        </p:spPr>
        <p:txBody>
          <a:bodyPr>
            <a:spAutoFit/>
          </a:bodyPr>
          <a:lstStyle/>
          <a:p>
            <a:endParaRPr lang="zh-CN" altLang="en-US"/>
          </a:p>
        </p:txBody>
      </p:sp>
      <p:sp>
        <p:nvSpPr>
          <p:cNvPr id="89093" name="Rectangle 5"/>
          <p:cNvSpPr>
            <a:spLocks noChangeArrowheads="1"/>
          </p:cNvSpPr>
          <p:nvPr/>
        </p:nvSpPr>
        <p:spPr bwMode="auto">
          <a:xfrm>
            <a:off x="3719513" y="3205163"/>
            <a:ext cx="9144000" cy="0"/>
          </a:xfrm>
          <a:prstGeom prst="rect">
            <a:avLst/>
          </a:prstGeom>
          <a:noFill/>
          <a:ln w="9525">
            <a:noFill/>
            <a:miter lim="800000"/>
            <a:headEnd/>
            <a:tailEnd/>
          </a:ln>
          <a:effectLst/>
        </p:spPr>
        <p:txBody>
          <a:bodyPr>
            <a:spAutoFit/>
          </a:bodyPr>
          <a:lstStyle/>
          <a:p>
            <a:endParaRPr lang="zh-CN" altLang="en-US"/>
          </a:p>
        </p:txBody>
      </p:sp>
      <p:sp>
        <p:nvSpPr>
          <p:cNvPr id="89094" name="Rectangle 6"/>
          <p:cNvSpPr>
            <a:spLocks noChangeArrowheads="1"/>
          </p:cNvSpPr>
          <p:nvPr/>
        </p:nvSpPr>
        <p:spPr bwMode="auto">
          <a:xfrm>
            <a:off x="3957638"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89095" name="Object 7"/>
          <p:cNvGraphicFramePr>
            <a:graphicFrameLocks noChangeAspect="1"/>
          </p:cNvGraphicFramePr>
          <p:nvPr/>
        </p:nvGraphicFramePr>
        <p:xfrm>
          <a:off x="5181600" y="1828800"/>
          <a:ext cx="2743200" cy="957263"/>
        </p:xfrm>
        <a:graphic>
          <a:graphicData uri="http://schemas.openxmlformats.org/presentationml/2006/ole">
            <mc:AlternateContent xmlns:mc="http://schemas.openxmlformats.org/markup-compatibility/2006">
              <mc:Choice xmlns:v="urn:schemas-microsoft-com:vml" Requires="v">
                <p:oleObj spid="_x0000_s89253" r:id="rId3" imgW="1231366" imgH="431613" progId="Equation.3">
                  <p:embed/>
                </p:oleObj>
              </mc:Choice>
              <mc:Fallback>
                <p:oleObj r:id="rId3" imgW="1231366" imgH="431613"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1828800"/>
                        <a:ext cx="2743200" cy="957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9096" name="Rectangle 8"/>
          <p:cNvSpPr>
            <a:spLocks noChangeArrowheads="1"/>
          </p:cNvSpPr>
          <p:nvPr/>
        </p:nvSpPr>
        <p:spPr bwMode="auto">
          <a:xfrm>
            <a:off x="2705100" y="32051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89097" name="Object 9"/>
          <p:cNvGraphicFramePr>
            <a:graphicFrameLocks noChangeAspect="1"/>
          </p:cNvGraphicFramePr>
          <p:nvPr/>
        </p:nvGraphicFramePr>
        <p:xfrm>
          <a:off x="533400" y="2895600"/>
          <a:ext cx="7543800" cy="904875"/>
        </p:xfrm>
        <a:graphic>
          <a:graphicData uri="http://schemas.openxmlformats.org/presentationml/2006/ole">
            <mc:AlternateContent xmlns:mc="http://schemas.openxmlformats.org/markup-compatibility/2006">
              <mc:Choice xmlns:v="urn:schemas-microsoft-com:vml" Requires="v">
                <p:oleObj spid="_x0000_s89254" r:id="rId5" imgW="3733800" imgH="444500" progId="Equation.3">
                  <p:embed/>
                </p:oleObj>
              </mc:Choice>
              <mc:Fallback>
                <p:oleObj r:id="rId5" imgW="3733800" imgH="444500" progId="Equation.3">
                  <p:embed/>
                  <p:pic>
                    <p:nvPicPr>
                      <p:cNvPr id="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2895600"/>
                        <a:ext cx="7543800" cy="904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9098" name="Object 10"/>
          <p:cNvGraphicFramePr>
            <a:graphicFrameLocks noChangeAspect="1"/>
          </p:cNvGraphicFramePr>
          <p:nvPr/>
        </p:nvGraphicFramePr>
        <p:xfrm>
          <a:off x="533400" y="5562600"/>
          <a:ext cx="6400800" cy="995363"/>
        </p:xfrm>
        <a:graphic>
          <a:graphicData uri="http://schemas.openxmlformats.org/presentationml/2006/ole">
            <mc:AlternateContent xmlns:mc="http://schemas.openxmlformats.org/markup-compatibility/2006">
              <mc:Choice xmlns:v="urn:schemas-microsoft-com:vml" Requires="v">
                <p:oleObj spid="_x0000_s89255" r:id="rId7" imgW="2946400" imgH="457200" progId="Equation.3">
                  <p:embed/>
                </p:oleObj>
              </mc:Choice>
              <mc:Fallback>
                <p:oleObj r:id="rId7" imgW="2946400" imgH="457200" progId="Equation.3">
                  <p:embed/>
                  <p:pic>
                    <p:nvPicPr>
                      <p:cNvPr id="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3400" y="5562600"/>
                        <a:ext cx="6400800" cy="995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9099" name="Group 11"/>
          <p:cNvGrpSpPr>
            <a:grpSpLocks/>
          </p:cNvGrpSpPr>
          <p:nvPr/>
        </p:nvGrpSpPr>
        <p:grpSpPr bwMode="auto">
          <a:xfrm>
            <a:off x="4648200" y="3733800"/>
            <a:ext cx="4191000" cy="1752600"/>
            <a:chOff x="2928" y="2352"/>
            <a:chExt cx="2640" cy="1104"/>
          </a:xfrm>
        </p:grpSpPr>
        <p:graphicFrame>
          <p:nvGraphicFramePr>
            <p:cNvPr id="89100" name="Object 12"/>
            <p:cNvGraphicFramePr>
              <a:graphicFrameLocks noChangeAspect="1"/>
            </p:cNvGraphicFramePr>
            <p:nvPr/>
          </p:nvGraphicFramePr>
          <p:xfrm>
            <a:off x="3120" y="2544"/>
            <a:ext cx="2376" cy="782"/>
          </p:xfrm>
          <a:graphic>
            <a:graphicData uri="http://schemas.openxmlformats.org/presentationml/2006/ole">
              <mc:AlternateContent xmlns:mc="http://schemas.openxmlformats.org/markup-compatibility/2006">
                <mc:Choice xmlns:v="urn:schemas-microsoft-com:vml" Requires="v">
                  <p:oleObj spid="_x0000_s89256" name="Equation" r:id="rId9" imgW="1866600" imgH="609480" progId="Equation.3">
                    <p:embed/>
                  </p:oleObj>
                </mc:Choice>
                <mc:Fallback>
                  <p:oleObj name="Equation" r:id="rId9" imgW="1866600" imgH="609480" progId="Equation.3">
                    <p:embed/>
                    <p:pic>
                      <p:nvPicPr>
                        <p:cNvPr id="0"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20" y="2544"/>
                          <a:ext cx="2376" cy="78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9101" name="Rectangle 13"/>
            <p:cNvSpPr>
              <a:spLocks noChangeArrowheads="1"/>
            </p:cNvSpPr>
            <p:nvPr/>
          </p:nvSpPr>
          <p:spPr bwMode="auto">
            <a:xfrm>
              <a:off x="2928" y="2544"/>
              <a:ext cx="2640" cy="912"/>
            </a:xfrm>
            <a:prstGeom prst="rect">
              <a:avLst/>
            </a:prstGeom>
            <a:noFill/>
            <a:ln w="9525">
              <a:solidFill>
                <a:schemeClr val="tx1"/>
              </a:solidFill>
              <a:miter lim="800000"/>
              <a:headEnd/>
              <a:tailEnd/>
            </a:ln>
            <a:effectLst/>
          </p:spPr>
          <p:txBody>
            <a:bodyPr wrap="none" anchor="ctr"/>
            <a:lstStyle/>
            <a:p>
              <a:endParaRPr lang="zh-CN" altLang="en-US"/>
            </a:p>
          </p:txBody>
        </p:sp>
        <p:sp>
          <p:nvSpPr>
            <p:cNvPr id="89102" name="AutoShape 14"/>
            <p:cNvSpPr>
              <a:spLocks noChangeArrowheads="1"/>
            </p:cNvSpPr>
            <p:nvPr/>
          </p:nvSpPr>
          <p:spPr bwMode="auto">
            <a:xfrm>
              <a:off x="4176" y="2352"/>
              <a:ext cx="240" cy="144"/>
            </a:xfrm>
            <a:prstGeom prst="down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9097"/>
                                        </p:tgtEl>
                                        <p:attrNameLst>
                                          <p:attrName>style.visibility</p:attrName>
                                        </p:attrNameLst>
                                      </p:cBhvr>
                                      <p:to>
                                        <p:strVal val="visible"/>
                                      </p:to>
                                    </p:set>
                                    <p:anim calcmode="lin" valueType="num">
                                      <p:cBhvr additive="base">
                                        <p:cTn id="7" dur="500" fill="hold"/>
                                        <p:tgtEl>
                                          <p:spTgt spid="89097"/>
                                        </p:tgtEl>
                                        <p:attrNameLst>
                                          <p:attrName>ppt_x</p:attrName>
                                        </p:attrNameLst>
                                      </p:cBhvr>
                                      <p:tavLst>
                                        <p:tav tm="0">
                                          <p:val>
                                            <p:strVal val="0-#ppt_w/2"/>
                                          </p:val>
                                        </p:tav>
                                        <p:tav tm="100000">
                                          <p:val>
                                            <p:strVal val="#ppt_x"/>
                                          </p:val>
                                        </p:tav>
                                      </p:tavLst>
                                    </p:anim>
                                    <p:anim calcmode="lin" valueType="num">
                                      <p:cBhvr additive="base">
                                        <p:cTn id="8" dur="500" fill="hold"/>
                                        <p:tgtEl>
                                          <p:spTgt spid="8909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9099"/>
                                        </p:tgtEl>
                                        <p:attrNameLst>
                                          <p:attrName>style.visibility</p:attrName>
                                        </p:attrNameLst>
                                      </p:cBhvr>
                                      <p:to>
                                        <p:strVal val="visible"/>
                                      </p:to>
                                    </p:set>
                                    <p:anim calcmode="lin" valueType="num">
                                      <p:cBhvr additive="base">
                                        <p:cTn id="13" dur="500" fill="hold"/>
                                        <p:tgtEl>
                                          <p:spTgt spid="89099"/>
                                        </p:tgtEl>
                                        <p:attrNameLst>
                                          <p:attrName>ppt_x</p:attrName>
                                        </p:attrNameLst>
                                      </p:cBhvr>
                                      <p:tavLst>
                                        <p:tav tm="0">
                                          <p:val>
                                            <p:strVal val="0-#ppt_w/2"/>
                                          </p:val>
                                        </p:tav>
                                        <p:tav tm="100000">
                                          <p:val>
                                            <p:strVal val="#ppt_x"/>
                                          </p:val>
                                        </p:tav>
                                      </p:tavLst>
                                    </p:anim>
                                    <p:anim calcmode="lin" valueType="num">
                                      <p:cBhvr additive="base">
                                        <p:cTn id="14" dur="500" fill="hold"/>
                                        <p:tgtEl>
                                          <p:spTgt spid="8909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89098"/>
                                        </p:tgtEl>
                                        <p:attrNameLst>
                                          <p:attrName>style.visibility</p:attrName>
                                        </p:attrNameLst>
                                      </p:cBhvr>
                                      <p:to>
                                        <p:strVal val="visible"/>
                                      </p:to>
                                    </p:set>
                                    <p:anim calcmode="lin" valueType="num">
                                      <p:cBhvr additive="base">
                                        <p:cTn id="19" dur="500" fill="hold"/>
                                        <p:tgtEl>
                                          <p:spTgt spid="89098"/>
                                        </p:tgtEl>
                                        <p:attrNameLst>
                                          <p:attrName>ppt_x</p:attrName>
                                        </p:attrNameLst>
                                      </p:cBhvr>
                                      <p:tavLst>
                                        <p:tav tm="0">
                                          <p:val>
                                            <p:strVal val="0-#ppt_w/2"/>
                                          </p:val>
                                        </p:tav>
                                        <p:tav tm="100000">
                                          <p:val>
                                            <p:strVal val="#ppt_x"/>
                                          </p:val>
                                        </p:tav>
                                      </p:tavLst>
                                    </p:anim>
                                    <p:anim calcmode="lin" valueType="num">
                                      <p:cBhvr additive="base">
                                        <p:cTn id="20" dur="500" fill="hold"/>
                                        <p:tgtEl>
                                          <p:spTgt spid="890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58AA3C5-672E-499F-831D-07F43AA93974}" type="datetime1">
              <a:rPr lang="zh-CN" altLang="en-US"/>
              <a:pPr/>
              <a:t>2018/3/30</a:t>
            </a:fld>
            <a:endParaRPr lang="en-US" altLang="zh-CN"/>
          </a:p>
        </p:txBody>
      </p:sp>
      <p:sp>
        <p:nvSpPr>
          <p:cNvPr id="5" name="灯片编号占位符 5"/>
          <p:cNvSpPr>
            <a:spLocks noGrp="1"/>
          </p:cNvSpPr>
          <p:nvPr>
            <p:ph type="sldNum" sz="quarter" idx="12"/>
          </p:nvPr>
        </p:nvSpPr>
        <p:spPr/>
        <p:txBody>
          <a:bodyPr/>
          <a:lstStyle/>
          <a:p>
            <a:fld id="{55AEE08F-D2B2-4894-8076-944FA255342D}" type="slidenum">
              <a:rPr lang="en-US" altLang="zh-CN"/>
              <a:pPr/>
              <a:t>65</a:t>
            </a:fld>
            <a:endParaRPr lang="en-US" altLang="zh-CN"/>
          </a:p>
        </p:txBody>
      </p:sp>
      <p:sp>
        <p:nvSpPr>
          <p:cNvPr id="90114" name="Rectangle 2"/>
          <p:cNvSpPr>
            <a:spLocks noGrp="1" noChangeArrowheads="1"/>
          </p:cNvSpPr>
          <p:nvPr>
            <p:ph type="title"/>
          </p:nvPr>
        </p:nvSpPr>
        <p:spPr/>
        <p:txBody>
          <a:bodyPr/>
          <a:lstStyle/>
          <a:p>
            <a:r>
              <a:rPr lang="zh-CN" altLang="en-US" b="1">
                <a:latin typeface="宋体" pitchFamily="2" charset="-122"/>
              </a:rPr>
              <a:t>二、最优分配</a:t>
            </a:r>
            <a:r>
              <a:rPr lang="zh-CN" altLang="en-US"/>
              <a:t> </a:t>
            </a:r>
          </a:p>
        </p:txBody>
      </p:sp>
      <p:sp>
        <p:nvSpPr>
          <p:cNvPr id="90115" name="Rectangle 3"/>
          <p:cNvSpPr>
            <a:spLocks noGrp="1" noChangeArrowheads="1"/>
          </p:cNvSpPr>
          <p:nvPr>
            <p:ph type="body" idx="1"/>
          </p:nvPr>
        </p:nvSpPr>
        <p:spPr/>
        <p:txBody>
          <a:bodyPr/>
          <a:lstStyle/>
          <a:p>
            <a:pPr algn="just">
              <a:buFont typeface="Wingdings" pitchFamily="2" charset="2"/>
              <a:buNone/>
            </a:pPr>
            <a:r>
              <a:rPr lang="zh-CN" altLang="en-US" b="1"/>
              <a:t>（一）最优分配</a:t>
            </a:r>
            <a:endParaRPr lang="zh-CN" altLang="en-US"/>
          </a:p>
          <a:p>
            <a:pPr algn="just"/>
            <a:r>
              <a:rPr lang="zh-CN" altLang="en-US"/>
              <a:t>在分层随机抽样中，如何将样本量分配到各层，使得总费用给定的条件下，估计量的方差达到最小，或给定估计量方差的条件下，使总费用最小，能满足这个条件的样本量分配就是最优分配。</a:t>
            </a:r>
          </a:p>
          <a:p>
            <a:endParaRPr lang="en-US" altLang="zh-CN"/>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66</a:t>
            </a:fld>
            <a:endParaRPr lang="en-US" altLang="zh-CN"/>
          </a:p>
        </p:txBody>
      </p:sp>
      <p:graphicFrame>
        <p:nvGraphicFramePr>
          <p:cNvPr id="203778" name="Object 2"/>
          <p:cNvGraphicFramePr>
            <a:graphicFrameLocks noChangeAspect="1"/>
          </p:cNvGraphicFramePr>
          <p:nvPr/>
        </p:nvGraphicFramePr>
        <p:xfrm>
          <a:off x="395536" y="2060848"/>
          <a:ext cx="8502650" cy="4052888"/>
        </p:xfrm>
        <a:graphic>
          <a:graphicData uri="http://schemas.openxmlformats.org/presentationml/2006/ole">
            <mc:AlternateContent xmlns:mc="http://schemas.openxmlformats.org/markup-compatibility/2006">
              <mc:Choice xmlns:v="urn:schemas-microsoft-com:vml" Requires="v">
                <p:oleObj spid="_x0000_s203818" name="文档" r:id="rId3" imgW="8655431" imgH="4152851" progId="Word.Document.12">
                  <p:embed/>
                </p:oleObj>
              </mc:Choice>
              <mc:Fallback>
                <p:oleObj name="文档" r:id="rId3" imgW="8655431" imgH="4152851"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2060848"/>
                        <a:ext cx="8502650" cy="4052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67</a:t>
            </a:fld>
            <a:endParaRPr lang="en-US" altLang="zh-CN"/>
          </a:p>
        </p:txBody>
      </p:sp>
      <p:graphicFrame>
        <p:nvGraphicFramePr>
          <p:cNvPr id="204802" name="Object 2"/>
          <p:cNvGraphicFramePr>
            <a:graphicFrameLocks noChangeAspect="1"/>
          </p:cNvGraphicFramePr>
          <p:nvPr/>
        </p:nvGraphicFramePr>
        <p:xfrm>
          <a:off x="251520" y="1988840"/>
          <a:ext cx="8640960" cy="4220929"/>
        </p:xfrm>
        <a:graphic>
          <a:graphicData uri="http://schemas.openxmlformats.org/presentationml/2006/ole">
            <mc:AlternateContent xmlns:mc="http://schemas.openxmlformats.org/markup-compatibility/2006">
              <mc:Choice xmlns:v="urn:schemas-microsoft-com:vml" Requires="v">
                <p:oleObj spid="_x0000_s204841" name="文档" r:id="rId3" imgW="5731988" imgH="2743299" progId="Word.Document.12">
                  <p:embed/>
                </p:oleObj>
              </mc:Choice>
              <mc:Fallback>
                <p:oleObj name="文档" r:id="rId3" imgW="5731988" imgH="2743299"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1988840"/>
                        <a:ext cx="8640960" cy="4220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日期占位符 3"/>
          <p:cNvSpPr>
            <a:spLocks noGrp="1"/>
          </p:cNvSpPr>
          <p:nvPr>
            <p:ph type="dt" sz="half" idx="10"/>
          </p:nvPr>
        </p:nvSpPr>
        <p:spPr/>
        <p:txBody>
          <a:bodyPr/>
          <a:lstStyle/>
          <a:p>
            <a:fld id="{9698FC15-2DA3-4845-A38D-5131F4D5C2EB}" type="datetime1">
              <a:rPr lang="zh-CN" altLang="en-US"/>
              <a:pPr/>
              <a:t>2018/3/30</a:t>
            </a:fld>
            <a:endParaRPr lang="en-US" altLang="zh-CN"/>
          </a:p>
        </p:txBody>
      </p:sp>
      <p:sp>
        <p:nvSpPr>
          <p:cNvPr id="20" name="灯片编号占位符 5"/>
          <p:cNvSpPr>
            <a:spLocks noGrp="1"/>
          </p:cNvSpPr>
          <p:nvPr>
            <p:ph type="sldNum" sz="quarter" idx="12"/>
          </p:nvPr>
        </p:nvSpPr>
        <p:spPr/>
        <p:txBody>
          <a:bodyPr/>
          <a:lstStyle/>
          <a:p>
            <a:fld id="{59F6308A-5931-42DB-8C06-9DC518FAF3E7}" type="slidenum">
              <a:rPr lang="en-US" altLang="zh-CN"/>
              <a:pPr/>
              <a:t>68</a:t>
            </a:fld>
            <a:endParaRPr lang="en-US" altLang="zh-CN"/>
          </a:p>
        </p:txBody>
      </p:sp>
      <p:sp>
        <p:nvSpPr>
          <p:cNvPr id="92162" name="Rectangle 2"/>
          <p:cNvSpPr>
            <a:spLocks noGrp="1" noChangeArrowheads="1"/>
          </p:cNvSpPr>
          <p:nvPr>
            <p:ph type="title"/>
          </p:nvPr>
        </p:nvSpPr>
        <p:spPr/>
        <p:txBody>
          <a:bodyPr/>
          <a:lstStyle/>
          <a:p>
            <a:r>
              <a:rPr lang="zh-CN" altLang="en-US" sz="3600" b="1" dirty="0" smtClean="0"/>
              <a:t>定理</a:t>
            </a:r>
            <a:r>
              <a:rPr lang="en-US" altLang="zh-CN" sz="3600" b="1" dirty="0" smtClean="0"/>
              <a:t>3.7</a:t>
            </a:r>
            <a:r>
              <a:rPr lang="zh-CN" altLang="en-US" sz="3600" b="1" dirty="0" smtClean="0"/>
              <a:t>的证明</a:t>
            </a:r>
            <a:endParaRPr lang="zh-CN" altLang="zh-CN" sz="3600" b="1" dirty="0"/>
          </a:p>
        </p:txBody>
      </p:sp>
      <p:sp>
        <p:nvSpPr>
          <p:cNvPr id="92163" name="Rectangle 3"/>
          <p:cNvSpPr>
            <a:spLocks noGrp="1" noChangeArrowheads="1"/>
          </p:cNvSpPr>
          <p:nvPr>
            <p:ph type="body" idx="1"/>
          </p:nvPr>
        </p:nvSpPr>
        <p:spPr>
          <a:xfrm>
            <a:off x="304800" y="5562600"/>
            <a:ext cx="7772400" cy="569913"/>
          </a:xfrm>
        </p:spPr>
        <p:txBody>
          <a:bodyPr/>
          <a:lstStyle/>
          <a:p>
            <a:pPr>
              <a:lnSpc>
                <a:spcPct val="90000"/>
              </a:lnSpc>
            </a:pPr>
            <a:r>
              <a:rPr lang="zh-CN" altLang="en-US">
                <a:latin typeface="宋体" pitchFamily="2" charset="-122"/>
              </a:rPr>
              <a:t>对所有层成立时，   达到极小</a:t>
            </a:r>
            <a:r>
              <a:rPr lang="zh-CN" altLang="en-US"/>
              <a:t> </a:t>
            </a:r>
          </a:p>
        </p:txBody>
      </p:sp>
      <p:graphicFrame>
        <p:nvGraphicFramePr>
          <p:cNvPr id="92164" name="Object 4"/>
          <p:cNvGraphicFramePr>
            <a:graphicFrameLocks noChangeAspect="1"/>
          </p:cNvGraphicFramePr>
          <p:nvPr/>
        </p:nvGraphicFramePr>
        <p:xfrm>
          <a:off x="900113" y="1773238"/>
          <a:ext cx="7173912" cy="1125537"/>
        </p:xfrm>
        <a:graphic>
          <a:graphicData uri="http://schemas.openxmlformats.org/presentationml/2006/ole">
            <mc:AlternateContent xmlns:mc="http://schemas.openxmlformats.org/markup-compatibility/2006">
              <mc:Choice xmlns:v="urn:schemas-microsoft-com:vml" Requires="v">
                <p:oleObj spid="_x0000_s92520" r:id="rId3" imgW="3098800" imgH="482600" progId="">
                  <p:embed/>
                </p:oleObj>
              </mc:Choice>
              <mc:Fallback>
                <p:oleObj r:id="rId3" imgW="3098800" imgH="482600"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1773238"/>
                        <a:ext cx="7173912" cy="1125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165" name="Rectangle 5"/>
          <p:cNvSpPr>
            <a:spLocks noChangeArrowheads="1"/>
          </p:cNvSpPr>
          <p:nvPr/>
        </p:nvSpPr>
        <p:spPr bwMode="auto">
          <a:xfrm>
            <a:off x="3995738" y="3284538"/>
            <a:ext cx="9144000" cy="0"/>
          </a:xfrm>
          <a:prstGeom prst="rect">
            <a:avLst/>
          </a:prstGeom>
          <a:noFill/>
          <a:ln w="9525">
            <a:noFill/>
            <a:miter lim="800000"/>
            <a:headEnd/>
            <a:tailEnd/>
          </a:ln>
          <a:effectLst/>
        </p:spPr>
        <p:txBody>
          <a:bodyPr>
            <a:spAutoFit/>
          </a:bodyPr>
          <a:lstStyle/>
          <a:p>
            <a:endParaRPr lang="zh-CN" altLang="en-US"/>
          </a:p>
        </p:txBody>
      </p:sp>
      <p:sp>
        <p:nvSpPr>
          <p:cNvPr id="92166" name="Rectangle 6"/>
          <p:cNvSpPr>
            <a:spLocks noChangeArrowheads="1"/>
          </p:cNvSpPr>
          <p:nvPr/>
        </p:nvSpPr>
        <p:spPr bwMode="auto">
          <a:xfrm>
            <a:off x="3643313" y="31765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2167" name="Object 7"/>
          <p:cNvGraphicFramePr>
            <a:graphicFrameLocks noChangeAspect="1"/>
          </p:cNvGraphicFramePr>
          <p:nvPr/>
        </p:nvGraphicFramePr>
        <p:xfrm>
          <a:off x="3810000" y="5638800"/>
          <a:ext cx="685800" cy="407988"/>
        </p:xfrm>
        <a:graphic>
          <a:graphicData uri="http://schemas.openxmlformats.org/presentationml/2006/ole">
            <mc:AlternateContent xmlns:mc="http://schemas.openxmlformats.org/markup-compatibility/2006">
              <mc:Choice xmlns:v="urn:schemas-microsoft-com:vml" Requires="v">
                <p:oleObj spid="_x0000_s92521" r:id="rId5" imgW="304404" imgH="177569" progId="">
                  <p:embed/>
                </p:oleObj>
              </mc:Choice>
              <mc:Fallback>
                <p:oleObj r:id="rId5" imgW="304404" imgH="177569" progId="">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5638800"/>
                        <a:ext cx="685800"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92168" name="Group 8"/>
          <p:cNvGrpSpPr>
            <a:grpSpLocks/>
          </p:cNvGrpSpPr>
          <p:nvPr/>
        </p:nvGrpSpPr>
        <p:grpSpPr bwMode="auto">
          <a:xfrm>
            <a:off x="1676400" y="3733800"/>
            <a:ext cx="5257800" cy="1635125"/>
            <a:chOff x="1056" y="2352"/>
            <a:chExt cx="3312" cy="1030"/>
          </a:xfrm>
        </p:grpSpPr>
        <p:graphicFrame>
          <p:nvGraphicFramePr>
            <p:cNvPr id="92169" name="Object 9"/>
            <p:cNvGraphicFramePr>
              <a:graphicFrameLocks noChangeAspect="1"/>
            </p:cNvGraphicFramePr>
            <p:nvPr/>
          </p:nvGraphicFramePr>
          <p:xfrm>
            <a:off x="3504" y="2352"/>
            <a:ext cx="864" cy="494"/>
          </p:xfrm>
          <a:graphic>
            <a:graphicData uri="http://schemas.openxmlformats.org/presentationml/2006/ole">
              <mc:AlternateContent xmlns:mc="http://schemas.openxmlformats.org/markup-compatibility/2006">
                <mc:Choice xmlns:v="urn:schemas-microsoft-com:vml" Requires="v">
                  <p:oleObj spid="_x0000_s92522" r:id="rId7" imgW="800100" imgH="457200" progId="">
                    <p:embed/>
                  </p:oleObj>
                </mc:Choice>
                <mc:Fallback>
                  <p:oleObj r:id="rId7" imgW="800100" imgH="457200" progId="">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4" y="2352"/>
                          <a:ext cx="864" cy="4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170" name="Object 10"/>
            <p:cNvGraphicFramePr>
              <a:graphicFrameLocks noChangeAspect="1"/>
            </p:cNvGraphicFramePr>
            <p:nvPr/>
          </p:nvGraphicFramePr>
          <p:xfrm>
            <a:off x="1056" y="2976"/>
            <a:ext cx="1200" cy="406"/>
          </p:xfrm>
          <a:graphic>
            <a:graphicData uri="http://schemas.openxmlformats.org/presentationml/2006/ole">
              <mc:AlternateContent xmlns:mc="http://schemas.openxmlformats.org/markup-compatibility/2006">
                <mc:Choice xmlns:v="urn:schemas-microsoft-com:vml" Requires="v">
                  <p:oleObj spid="_x0000_s92523" r:id="rId9" imgW="1384300" imgH="469900" progId="">
                    <p:embed/>
                  </p:oleObj>
                </mc:Choice>
                <mc:Fallback>
                  <p:oleObj r:id="rId9" imgW="1384300" imgH="469900" progId="">
                    <p:embed/>
                    <p:pic>
                      <p:nvPicPr>
                        <p:cNvPr id="0"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56" y="2976"/>
                          <a:ext cx="1200" cy="4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92171" name="Rectangle 11"/>
          <p:cNvSpPr>
            <a:spLocks noChangeArrowheads="1"/>
          </p:cNvSpPr>
          <p:nvPr/>
        </p:nvSpPr>
        <p:spPr bwMode="auto">
          <a:xfrm>
            <a:off x="3132138" y="32131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2172" name="Object 12"/>
          <p:cNvGraphicFramePr>
            <a:graphicFrameLocks noChangeAspect="1"/>
          </p:cNvGraphicFramePr>
          <p:nvPr/>
        </p:nvGraphicFramePr>
        <p:xfrm>
          <a:off x="5486400" y="4648200"/>
          <a:ext cx="3124200" cy="923925"/>
        </p:xfrm>
        <a:graphic>
          <a:graphicData uri="http://schemas.openxmlformats.org/presentationml/2006/ole">
            <mc:AlternateContent xmlns:mc="http://schemas.openxmlformats.org/markup-compatibility/2006">
              <mc:Choice xmlns:v="urn:schemas-microsoft-com:vml" Requires="v">
                <p:oleObj spid="_x0000_s92524" r:id="rId11" imgW="2286000" imgH="673100" progId="Equation.3">
                  <p:embed/>
                </p:oleObj>
              </mc:Choice>
              <mc:Fallback>
                <p:oleObj r:id="rId11" imgW="2286000" imgH="673100" progId="Equation.3">
                  <p:embed/>
                  <p:pic>
                    <p:nvPicPr>
                      <p:cNvPr id="0"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86400" y="4648200"/>
                        <a:ext cx="3124200" cy="923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92173" name="Group 13"/>
          <p:cNvGrpSpPr>
            <a:grpSpLocks/>
          </p:cNvGrpSpPr>
          <p:nvPr/>
        </p:nvGrpSpPr>
        <p:grpSpPr bwMode="auto">
          <a:xfrm>
            <a:off x="179388" y="2924175"/>
            <a:ext cx="7921625" cy="1930400"/>
            <a:chOff x="432" y="1872"/>
            <a:chExt cx="3990" cy="960"/>
          </a:xfrm>
        </p:grpSpPr>
        <p:graphicFrame>
          <p:nvGraphicFramePr>
            <p:cNvPr id="92174" name="Object 14"/>
            <p:cNvGraphicFramePr>
              <a:graphicFrameLocks noChangeAspect="1"/>
            </p:cNvGraphicFramePr>
            <p:nvPr/>
          </p:nvGraphicFramePr>
          <p:xfrm>
            <a:off x="816" y="1872"/>
            <a:ext cx="1920" cy="347"/>
          </p:xfrm>
          <a:graphic>
            <a:graphicData uri="http://schemas.openxmlformats.org/presentationml/2006/ole">
              <mc:AlternateContent xmlns:mc="http://schemas.openxmlformats.org/markup-compatibility/2006">
                <mc:Choice xmlns:v="urn:schemas-microsoft-com:vml" Requires="v">
                  <p:oleObj spid="_x0000_s92525" r:id="rId13" imgW="1688367" imgH="304668" progId="">
                    <p:embed/>
                  </p:oleObj>
                </mc:Choice>
                <mc:Fallback>
                  <p:oleObj r:id="rId13" imgW="1688367" imgH="304668" progId="">
                    <p:embed/>
                    <p:pic>
                      <p:nvPicPr>
                        <p:cNvPr id="0" name="Picture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6" y="1872"/>
                          <a:ext cx="1920" cy="3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175" name="Object 15"/>
            <p:cNvGraphicFramePr>
              <a:graphicFrameLocks noChangeAspect="1"/>
            </p:cNvGraphicFramePr>
            <p:nvPr/>
          </p:nvGraphicFramePr>
          <p:xfrm>
            <a:off x="3408" y="1920"/>
            <a:ext cx="426" cy="288"/>
          </p:xfrm>
          <a:graphic>
            <a:graphicData uri="http://schemas.openxmlformats.org/presentationml/2006/ole">
              <mc:AlternateContent xmlns:mc="http://schemas.openxmlformats.org/markup-compatibility/2006">
                <mc:Choice xmlns:v="urn:schemas-microsoft-com:vml" Requires="v">
                  <p:oleObj spid="_x0000_s92526" r:id="rId15" imgW="672808" imgH="457002" progId="">
                    <p:embed/>
                  </p:oleObj>
                </mc:Choice>
                <mc:Fallback>
                  <p:oleObj r:id="rId15" imgW="672808" imgH="457002" progId="">
                    <p:embed/>
                    <p:pic>
                      <p:nvPicPr>
                        <p:cNvPr id="0" name="Picture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408" y="1920"/>
                          <a:ext cx="426" cy="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176" name="Object 16"/>
            <p:cNvGraphicFramePr>
              <a:graphicFrameLocks noChangeAspect="1"/>
            </p:cNvGraphicFramePr>
            <p:nvPr/>
          </p:nvGraphicFramePr>
          <p:xfrm>
            <a:off x="3984" y="1968"/>
            <a:ext cx="438" cy="168"/>
          </p:xfrm>
          <a:graphic>
            <a:graphicData uri="http://schemas.openxmlformats.org/presentationml/2006/ole">
              <mc:AlternateContent xmlns:mc="http://schemas.openxmlformats.org/markup-compatibility/2006">
                <mc:Choice xmlns:v="urn:schemas-microsoft-com:vml" Requires="v">
                  <p:oleObj spid="_x0000_s92527" r:id="rId17" imgW="698197" imgH="266584" progId="">
                    <p:embed/>
                  </p:oleObj>
                </mc:Choice>
                <mc:Fallback>
                  <p:oleObj r:id="rId17" imgW="698197" imgH="266584" progId="">
                    <p:embed/>
                    <p:pic>
                      <p:nvPicPr>
                        <p:cNvPr id="0" name="Picture 1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984" y="1968"/>
                          <a:ext cx="438" cy="16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177" name="Object 17"/>
            <p:cNvGraphicFramePr>
              <a:graphicFrameLocks noChangeAspect="1"/>
            </p:cNvGraphicFramePr>
            <p:nvPr/>
          </p:nvGraphicFramePr>
          <p:xfrm>
            <a:off x="432" y="2352"/>
            <a:ext cx="1632" cy="444"/>
          </p:xfrm>
          <a:graphic>
            <a:graphicData uri="http://schemas.openxmlformats.org/presentationml/2006/ole">
              <mc:AlternateContent xmlns:mc="http://schemas.openxmlformats.org/markup-compatibility/2006">
                <mc:Choice xmlns:v="urn:schemas-microsoft-com:vml" Requires="v">
                  <p:oleObj spid="_x0000_s92528" r:id="rId19" imgW="1854200" imgH="508000" progId="">
                    <p:embed/>
                  </p:oleObj>
                </mc:Choice>
                <mc:Fallback>
                  <p:oleObj r:id="rId19" imgW="1854200" imgH="508000" progId="">
                    <p:embed/>
                    <p:pic>
                      <p:nvPicPr>
                        <p:cNvPr id="0" name="Picture 17"/>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32" y="2352"/>
                          <a:ext cx="1632" cy="4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178" name="AutoShape 18"/>
            <p:cNvSpPr>
              <a:spLocks noChangeArrowheads="1"/>
            </p:cNvSpPr>
            <p:nvPr/>
          </p:nvSpPr>
          <p:spPr bwMode="auto">
            <a:xfrm>
              <a:off x="2400" y="2496"/>
              <a:ext cx="576" cy="336"/>
            </a:xfrm>
            <a:prstGeom prst="wedgeRectCallout">
              <a:avLst>
                <a:gd name="adj1" fmla="val -110940"/>
                <a:gd name="adj2" fmla="val -31847"/>
              </a:avLst>
            </a:prstGeom>
            <a:solidFill>
              <a:schemeClr val="accent1"/>
            </a:solidFill>
            <a:ln w="9525">
              <a:solidFill>
                <a:schemeClr val="tx1"/>
              </a:solidFill>
              <a:miter lim="800000"/>
              <a:headEnd/>
              <a:tailEnd/>
            </a:ln>
            <a:effectLst/>
          </p:spPr>
          <p:txBody>
            <a:bodyPr/>
            <a:lstStyle/>
            <a:p>
              <a:pPr algn="ctr"/>
              <a:r>
                <a:rPr lang="zh-CN" altLang="en-US"/>
                <a:t>常数</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2164"/>
                                        </p:tgtEl>
                                        <p:attrNameLst>
                                          <p:attrName>style.visibility</p:attrName>
                                        </p:attrNameLst>
                                      </p:cBhvr>
                                      <p:to>
                                        <p:strVal val="visible"/>
                                      </p:to>
                                    </p:set>
                                    <p:anim calcmode="lin" valueType="num">
                                      <p:cBhvr additive="base">
                                        <p:cTn id="7" dur="500" fill="hold"/>
                                        <p:tgtEl>
                                          <p:spTgt spid="92164"/>
                                        </p:tgtEl>
                                        <p:attrNameLst>
                                          <p:attrName>ppt_x</p:attrName>
                                        </p:attrNameLst>
                                      </p:cBhvr>
                                      <p:tavLst>
                                        <p:tav tm="0">
                                          <p:val>
                                            <p:strVal val="0-#ppt_w/2"/>
                                          </p:val>
                                        </p:tav>
                                        <p:tav tm="100000">
                                          <p:val>
                                            <p:strVal val="#ppt_x"/>
                                          </p:val>
                                        </p:tav>
                                      </p:tavLst>
                                    </p:anim>
                                    <p:anim calcmode="lin" valueType="num">
                                      <p:cBhvr additive="base">
                                        <p:cTn id="8" dur="500" fill="hold"/>
                                        <p:tgtEl>
                                          <p:spTgt spid="921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92173"/>
                                        </p:tgtEl>
                                        <p:attrNameLst>
                                          <p:attrName>style.visibility</p:attrName>
                                        </p:attrNameLst>
                                      </p:cBhvr>
                                      <p:to>
                                        <p:strVal val="visible"/>
                                      </p:to>
                                    </p:set>
                                    <p:anim calcmode="lin" valueType="num">
                                      <p:cBhvr additive="base">
                                        <p:cTn id="13" dur="500" fill="hold"/>
                                        <p:tgtEl>
                                          <p:spTgt spid="92173"/>
                                        </p:tgtEl>
                                        <p:attrNameLst>
                                          <p:attrName>ppt_x</p:attrName>
                                        </p:attrNameLst>
                                      </p:cBhvr>
                                      <p:tavLst>
                                        <p:tav tm="0">
                                          <p:val>
                                            <p:strVal val="0-#ppt_w/2"/>
                                          </p:val>
                                        </p:tav>
                                        <p:tav tm="100000">
                                          <p:val>
                                            <p:strVal val="#ppt_x"/>
                                          </p:val>
                                        </p:tav>
                                      </p:tavLst>
                                    </p:anim>
                                    <p:anim calcmode="lin" valueType="num">
                                      <p:cBhvr additive="base">
                                        <p:cTn id="14" dur="500" fill="hold"/>
                                        <p:tgtEl>
                                          <p:spTgt spid="9217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92168"/>
                                        </p:tgtEl>
                                        <p:attrNameLst>
                                          <p:attrName>style.visibility</p:attrName>
                                        </p:attrNameLst>
                                      </p:cBhvr>
                                      <p:to>
                                        <p:strVal val="visible"/>
                                      </p:to>
                                    </p:set>
                                    <p:anim calcmode="lin" valueType="num">
                                      <p:cBhvr additive="base">
                                        <p:cTn id="19" dur="500" fill="hold"/>
                                        <p:tgtEl>
                                          <p:spTgt spid="92168"/>
                                        </p:tgtEl>
                                        <p:attrNameLst>
                                          <p:attrName>ppt_x</p:attrName>
                                        </p:attrNameLst>
                                      </p:cBhvr>
                                      <p:tavLst>
                                        <p:tav tm="0">
                                          <p:val>
                                            <p:strVal val="0-#ppt_w/2"/>
                                          </p:val>
                                        </p:tav>
                                        <p:tav tm="100000">
                                          <p:val>
                                            <p:strVal val="#ppt_x"/>
                                          </p:val>
                                        </p:tav>
                                      </p:tavLst>
                                    </p:anim>
                                    <p:anim calcmode="lin" valueType="num">
                                      <p:cBhvr additive="base">
                                        <p:cTn id="20" dur="500" fill="hold"/>
                                        <p:tgtEl>
                                          <p:spTgt spid="9216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92172"/>
                                        </p:tgtEl>
                                        <p:attrNameLst>
                                          <p:attrName>style.visibility</p:attrName>
                                        </p:attrNameLst>
                                      </p:cBhvr>
                                      <p:to>
                                        <p:strVal val="visible"/>
                                      </p:to>
                                    </p:set>
                                    <p:anim calcmode="lin" valueType="num">
                                      <p:cBhvr additive="base">
                                        <p:cTn id="25" dur="500" fill="hold"/>
                                        <p:tgtEl>
                                          <p:spTgt spid="92172"/>
                                        </p:tgtEl>
                                        <p:attrNameLst>
                                          <p:attrName>ppt_x</p:attrName>
                                        </p:attrNameLst>
                                      </p:cBhvr>
                                      <p:tavLst>
                                        <p:tav tm="0">
                                          <p:val>
                                            <p:strVal val="0-#ppt_w/2"/>
                                          </p:val>
                                        </p:tav>
                                        <p:tav tm="100000">
                                          <p:val>
                                            <p:strVal val="#ppt_x"/>
                                          </p:val>
                                        </p:tav>
                                      </p:tavLst>
                                    </p:anim>
                                    <p:anim calcmode="lin" valueType="num">
                                      <p:cBhvr additive="base">
                                        <p:cTn id="26" dur="500" fill="hold"/>
                                        <p:tgtEl>
                                          <p:spTgt spid="921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日期占位符 3"/>
          <p:cNvSpPr>
            <a:spLocks noGrp="1"/>
          </p:cNvSpPr>
          <p:nvPr>
            <p:ph type="dt" sz="half" idx="10"/>
          </p:nvPr>
        </p:nvSpPr>
        <p:spPr/>
        <p:txBody>
          <a:bodyPr/>
          <a:lstStyle/>
          <a:p>
            <a:fld id="{C3332959-7192-453B-A0C9-C4686D461053}" type="datetime1">
              <a:rPr lang="zh-CN" altLang="en-US"/>
              <a:pPr/>
              <a:t>2018/3/30</a:t>
            </a:fld>
            <a:endParaRPr lang="en-US" altLang="zh-CN"/>
          </a:p>
        </p:txBody>
      </p:sp>
      <p:sp>
        <p:nvSpPr>
          <p:cNvPr id="9" name="灯片编号占位符 5"/>
          <p:cNvSpPr>
            <a:spLocks noGrp="1"/>
          </p:cNvSpPr>
          <p:nvPr>
            <p:ph type="sldNum" sz="quarter" idx="12"/>
          </p:nvPr>
        </p:nvSpPr>
        <p:spPr/>
        <p:txBody>
          <a:bodyPr/>
          <a:lstStyle/>
          <a:p>
            <a:fld id="{4BA0AB21-1DC2-424D-BA47-2325F54C2325}" type="slidenum">
              <a:rPr lang="en-US" altLang="zh-CN"/>
              <a:pPr/>
              <a:t>69</a:t>
            </a:fld>
            <a:endParaRPr lang="en-US" altLang="zh-CN"/>
          </a:p>
        </p:txBody>
      </p:sp>
      <p:sp>
        <p:nvSpPr>
          <p:cNvPr id="91139" name="Rectangle 3"/>
          <p:cNvSpPr>
            <a:spLocks noGrp="1" noChangeArrowheads="1"/>
          </p:cNvSpPr>
          <p:nvPr>
            <p:ph type="body" idx="1"/>
          </p:nvPr>
        </p:nvSpPr>
        <p:spPr>
          <a:xfrm>
            <a:off x="395536" y="2017712"/>
            <a:ext cx="8559552" cy="4651647"/>
          </a:xfrm>
        </p:spPr>
        <p:txBody>
          <a:bodyPr/>
          <a:lstStyle/>
          <a:p>
            <a:pPr algn="just">
              <a:lnSpc>
                <a:spcPct val="90000"/>
              </a:lnSpc>
            </a:pPr>
            <a:r>
              <a:rPr lang="zh-CN" altLang="en-US" sz="2800" dirty="0"/>
              <a:t>简单线性费用函数，总费用</a:t>
            </a:r>
          </a:p>
          <a:p>
            <a:pPr algn="just">
              <a:lnSpc>
                <a:spcPct val="90000"/>
              </a:lnSpc>
            </a:pPr>
            <a:endParaRPr lang="zh-CN" altLang="en-US" sz="2800" dirty="0"/>
          </a:p>
          <a:p>
            <a:pPr algn="just">
              <a:lnSpc>
                <a:spcPct val="90000"/>
              </a:lnSpc>
            </a:pPr>
            <a:endParaRPr lang="zh-CN" altLang="en-US" sz="2800" dirty="0"/>
          </a:p>
          <a:p>
            <a:pPr algn="just">
              <a:lnSpc>
                <a:spcPct val="90000"/>
              </a:lnSpc>
            </a:pPr>
            <a:endParaRPr lang="zh-CN" altLang="en-US" sz="2800" dirty="0"/>
          </a:p>
          <a:p>
            <a:pPr algn="just">
              <a:lnSpc>
                <a:spcPct val="90000"/>
              </a:lnSpc>
            </a:pPr>
            <a:endParaRPr lang="zh-CN" altLang="en-US" sz="2800" dirty="0"/>
          </a:p>
          <a:p>
            <a:pPr algn="just">
              <a:lnSpc>
                <a:spcPct val="90000"/>
              </a:lnSpc>
              <a:buFont typeface="Wingdings" pitchFamily="2" charset="2"/>
              <a:buNone/>
            </a:pPr>
            <a:r>
              <a:rPr lang="zh-CN" altLang="en-US" sz="2800" dirty="0"/>
              <a:t>由此得出下面的行为准则，如果某一层</a:t>
            </a:r>
          </a:p>
          <a:p>
            <a:pPr algn="just">
              <a:lnSpc>
                <a:spcPct val="90000"/>
              </a:lnSpc>
            </a:pPr>
            <a:r>
              <a:rPr lang="en-US" altLang="zh-CN" sz="2800" dirty="0">
                <a:latin typeface="Times New Roman"/>
              </a:rPr>
              <a:t>·</a:t>
            </a:r>
            <a:r>
              <a:rPr lang="zh-CN" altLang="en-US" sz="2800" dirty="0"/>
              <a:t>单元数较多</a:t>
            </a:r>
          </a:p>
          <a:p>
            <a:pPr algn="just">
              <a:lnSpc>
                <a:spcPct val="90000"/>
              </a:lnSpc>
            </a:pPr>
            <a:r>
              <a:rPr lang="en-US" altLang="zh-CN" sz="2800" dirty="0">
                <a:latin typeface="Times New Roman"/>
              </a:rPr>
              <a:t>·</a:t>
            </a:r>
            <a:r>
              <a:rPr lang="zh-CN" altLang="en-US" sz="2800" dirty="0"/>
              <a:t>内部差异较大</a:t>
            </a:r>
          </a:p>
          <a:p>
            <a:pPr algn="just">
              <a:lnSpc>
                <a:spcPct val="90000"/>
              </a:lnSpc>
            </a:pPr>
            <a:r>
              <a:rPr lang="en-US" altLang="zh-CN" sz="2800" dirty="0">
                <a:latin typeface="Times New Roman"/>
              </a:rPr>
              <a:t>·</a:t>
            </a:r>
            <a:r>
              <a:rPr lang="zh-CN" altLang="en-US" sz="2800" dirty="0"/>
              <a:t>费用比较省</a:t>
            </a:r>
          </a:p>
          <a:p>
            <a:pPr algn="just">
              <a:lnSpc>
                <a:spcPct val="90000"/>
              </a:lnSpc>
              <a:buNone/>
            </a:pPr>
            <a:r>
              <a:rPr lang="zh-CN" altLang="en-US" sz="2800" dirty="0"/>
              <a:t>则对这一层的样本量要多分配一些。</a:t>
            </a:r>
          </a:p>
          <a:p>
            <a:pPr algn="just">
              <a:lnSpc>
                <a:spcPct val="90000"/>
              </a:lnSpc>
            </a:pPr>
            <a:endParaRPr lang="zh-CN" altLang="en-US" sz="2800" dirty="0"/>
          </a:p>
          <a:p>
            <a:pPr>
              <a:lnSpc>
                <a:spcPct val="90000"/>
              </a:lnSpc>
            </a:pPr>
            <a:endParaRPr lang="en-US" altLang="zh-CN" sz="2800" dirty="0"/>
          </a:p>
        </p:txBody>
      </p:sp>
      <p:sp>
        <p:nvSpPr>
          <p:cNvPr id="91140" name="Rectangle 4"/>
          <p:cNvSpPr>
            <a:spLocks noChangeArrowheads="1"/>
          </p:cNvSpPr>
          <p:nvPr/>
        </p:nvSpPr>
        <p:spPr bwMode="auto">
          <a:xfrm>
            <a:off x="4043363"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1141" name="Object 5"/>
          <p:cNvGraphicFramePr>
            <a:graphicFrameLocks noChangeAspect="1"/>
          </p:cNvGraphicFramePr>
          <p:nvPr/>
        </p:nvGraphicFramePr>
        <p:xfrm>
          <a:off x="3200400" y="2438400"/>
          <a:ext cx="1671638" cy="677863"/>
        </p:xfrm>
        <a:graphic>
          <a:graphicData uri="http://schemas.openxmlformats.org/presentationml/2006/ole">
            <mc:AlternateContent xmlns:mc="http://schemas.openxmlformats.org/markup-compatibility/2006">
              <mc:Choice xmlns:v="urn:schemas-microsoft-com:vml" Requires="v">
                <p:oleObj spid="_x0000_s91222" r:id="rId3" imgW="1054100" imgH="431800" progId="Equation.3">
                  <p:embed/>
                </p:oleObj>
              </mc:Choice>
              <mc:Fallback>
                <p:oleObj r:id="rId3" imgW="1054100" imgH="4318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438400"/>
                        <a:ext cx="1671638" cy="677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1142" name="Rectangle 6"/>
          <p:cNvSpPr>
            <a:spLocks noChangeArrowheads="1"/>
          </p:cNvSpPr>
          <p:nvPr/>
        </p:nvSpPr>
        <p:spPr bwMode="auto">
          <a:xfrm>
            <a:off x="3429000" y="30908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1143" name="Object 7"/>
          <p:cNvGraphicFramePr>
            <a:graphicFrameLocks noChangeAspect="1"/>
          </p:cNvGraphicFramePr>
          <p:nvPr/>
        </p:nvGraphicFramePr>
        <p:xfrm>
          <a:off x="2514600" y="3352800"/>
          <a:ext cx="3886200" cy="1149350"/>
        </p:xfrm>
        <a:graphic>
          <a:graphicData uri="http://schemas.openxmlformats.org/presentationml/2006/ole">
            <mc:AlternateContent xmlns:mc="http://schemas.openxmlformats.org/markup-compatibility/2006">
              <mc:Choice xmlns:v="urn:schemas-microsoft-com:vml" Requires="v">
                <p:oleObj spid="_x0000_s91223" r:id="rId5" imgW="2286000" imgH="673100" progId="Equation.3">
                  <p:embed/>
                </p:oleObj>
              </mc:Choice>
              <mc:Fallback>
                <p:oleObj r:id="rId5" imgW="2286000" imgH="6731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3352800"/>
                        <a:ext cx="3886200" cy="1149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7</a:t>
            </a:fld>
            <a:endParaRPr lang="en-US" altLang="zh-CN"/>
          </a:p>
        </p:txBody>
      </p:sp>
      <p:pic>
        <p:nvPicPr>
          <p:cNvPr id="153602" name="Picture 2"/>
          <p:cNvPicPr>
            <a:picLocks noChangeAspect="1" noChangeArrowheads="1"/>
          </p:cNvPicPr>
          <p:nvPr/>
        </p:nvPicPr>
        <p:blipFill>
          <a:blip r:embed="rId2" cstate="print"/>
          <a:srcRect/>
          <a:stretch>
            <a:fillRect/>
          </a:stretch>
        </p:blipFill>
        <p:spPr bwMode="auto">
          <a:xfrm>
            <a:off x="600691" y="2571744"/>
            <a:ext cx="8543309" cy="3000389"/>
          </a:xfrm>
          <a:prstGeom prst="rect">
            <a:avLst/>
          </a:prstGeom>
          <a:noFill/>
          <a:ln w="9525" cap="flat" cmpd="sng">
            <a:noFill/>
            <a:miter lim="800000"/>
            <a:headEnd/>
            <a:tailEnd/>
          </a:ln>
          <a:effec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日期占位符 3"/>
          <p:cNvSpPr>
            <a:spLocks noGrp="1"/>
          </p:cNvSpPr>
          <p:nvPr>
            <p:ph type="dt" sz="half" idx="10"/>
          </p:nvPr>
        </p:nvSpPr>
        <p:spPr/>
        <p:txBody>
          <a:bodyPr/>
          <a:lstStyle/>
          <a:p>
            <a:fld id="{03C84CB5-2C66-4DD3-B9F8-A1DCCC1877E6}" type="datetime1">
              <a:rPr lang="zh-CN" altLang="en-US"/>
              <a:pPr/>
              <a:t>2018/3/30</a:t>
            </a:fld>
            <a:endParaRPr lang="en-US" altLang="zh-CN"/>
          </a:p>
        </p:txBody>
      </p:sp>
      <p:sp>
        <p:nvSpPr>
          <p:cNvPr id="11" name="灯片编号占位符 5"/>
          <p:cNvSpPr>
            <a:spLocks noGrp="1"/>
          </p:cNvSpPr>
          <p:nvPr>
            <p:ph type="sldNum" sz="quarter" idx="12"/>
          </p:nvPr>
        </p:nvSpPr>
        <p:spPr/>
        <p:txBody>
          <a:bodyPr/>
          <a:lstStyle/>
          <a:p>
            <a:fld id="{A85BC7C9-65DD-47A8-8F36-1910E0317195}" type="slidenum">
              <a:rPr lang="en-US" altLang="zh-CN"/>
              <a:pPr/>
              <a:t>70</a:t>
            </a:fld>
            <a:endParaRPr lang="en-US" altLang="zh-CN"/>
          </a:p>
        </p:txBody>
      </p:sp>
      <p:sp>
        <p:nvSpPr>
          <p:cNvPr id="93186" name="Rectangle 2"/>
          <p:cNvSpPr>
            <a:spLocks noGrp="1" noChangeArrowheads="1"/>
          </p:cNvSpPr>
          <p:nvPr>
            <p:ph type="title"/>
          </p:nvPr>
        </p:nvSpPr>
        <p:spPr/>
        <p:txBody>
          <a:bodyPr/>
          <a:lstStyle/>
          <a:p>
            <a:r>
              <a:rPr lang="zh-CN" altLang="en-US" sz="4000" b="1" dirty="0" smtClean="0"/>
              <a:t>三  </a:t>
            </a:r>
            <a:r>
              <a:rPr lang="en-US" altLang="zh-CN" sz="4000" b="1" dirty="0" err="1" smtClean="0"/>
              <a:t>Neyman</a:t>
            </a:r>
            <a:r>
              <a:rPr lang="zh-CN" altLang="en-US" sz="4000" b="1" dirty="0"/>
              <a:t>（内曼</a:t>
            </a:r>
            <a:r>
              <a:rPr lang="zh-CN" altLang="en-US" sz="4000" b="1" dirty="0" smtClean="0"/>
              <a:t>）最优分配</a:t>
            </a:r>
            <a:endParaRPr lang="zh-CN" altLang="en-US" sz="4000" b="1" dirty="0"/>
          </a:p>
        </p:txBody>
      </p:sp>
      <p:sp>
        <p:nvSpPr>
          <p:cNvPr id="93187" name="Rectangle 3"/>
          <p:cNvSpPr>
            <a:spLocks noGrp="1" noChangeArrowheads="1"/>
          </p:cNvSpPr>
          <p:nvPr>
            <p:ph type="body" idx="1"/>
          </p:nvPr>
        </p:nvSpPr>
        <p:spPr/>
        <p:txBody>
          <a:bodyPr/>
          <a:lstStyle/>
          <a:p>
            <a:pPr algn="just"/>
            <a:r>
              <a:rPr lang="zh-CN" altLang="en-US" dirty="0"/>
              <a:t>如果每层抽样的费用相同，最优分配可简化为</a:t>
            </a:r>
          </a:p>
          <a:p>
            <a:pPr algn="just"/>
            <a:endParaRPr lang="zh-CN" altLang="en-US" dirty="0"/>
          </a:p>
          <a:p>
            <a:pPr algn="just"/>
            <a:endParaRPr lang="zh-CN" altLang="en-US" dirty="0"/>
          </a:p>
          <a:p>
            <a:pPr algn="just"/>
            <a:r>
              <a:rPr lang="zh-CN" altLang="en-US" dirty="0">
                <a:latin typeface="宋体" pitchFamily="2" charset="-122"/>
              </a:rPr>
              <a:t>这种分配称为</a:t>
            </a:r>
            <a:r>
              <a:rPr lang="en-US" altLang="zh-CN" dirty="0">
                <a:latin typeface="宋体" pitchFamily="2" charset="-122"/>
              </a:rPr>
              <a:t>Neyman</a:t>
            </a:r>
            <a:r>
              <a:rPr lang="zh-CN" altLang="en-US" dirty="0">
                <a:latin typeface="宋体" pitchFamily="2" charset="-122"/>
              </a:rPr>
              <a:t>分配。这时，</a:t>
            </a:r>
          </a:p>
          <a:p>
            <a:pPr algn="just">
              <a:buFont typeface="Wingdings" pitchFamily="2" charset="2"/>
              <a:buNone/>
            </a:pPr>
            <a:r>
              <a:rPr lang="zh-CN" altLang="en-US" dirty="0">
                <a:latin typeface="宋体" pitchFamily="2" charset="-122"/>
              </a:rPr>
              <a:t>        达到最小。</a:t>
            </a:r>
            <a:r>
              <a:rPr lang="zh-CN" altLang="en-US" dirty="0"/>
              <a:t> </a:t>
            </a:r>
          </a:p>
          <a:p>
            <a:endParaRPr lang="en-US" altLang="zh-CN" dirty="0"/>
          </a:p>
        </p:txBody>
      </p:sp>
      <p:sp>
        <p:nvSpPr>
          <p:cNvPr id="93188" name="Rectangle 4"/>
          <p:cNvSpPr>
            <a:spLocks noChangeArrowheads="1"/>
          </p:cNvSpPr>
          <p:nvPr/>
        </p:nvSpPr>
        <p:spPr bwMode="auto">
          <a:xfrm>
            <a:off x="3671888" y="31194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3189" name="Object 5"/>
          <p:cNvGraphicFramePr>
            <a:graphicFrameLocks noChangeAspect="1"/>
          </p:cNvGraphicFramePr>
          <p:nvPr/>
        </p:nvGraphicFramePr>
        <p:xfrm>
          <a:off x="2987675" y="2636838"/>
          <a:ext cx="4751388" cy="1635125"/>
        </p:xfrm>
        <a:graphic>
          <a:graphicData uri="http://schemas.openxmlformats.org/presentationml/2006/ole">
            <mc:AlternateContent xmlns:mc="http://schemas.openxmlformats.org/markup-compatibility/2006">
              <mc:Choice xmlns:v="urn:schemas-microsoft-com:vml" Requires="v">
                <p:oleObj spid="_x0000_s93308" r:id="rId3" imgW="1803400" imgH="622300" progId="Equation.3">
                  <p:embed/>
                </p:oleObj>
              </mc:Choice>
              <mc:Fallback>
                <p:oleObj r:id="rId3" imgW="1803400" imgH="6223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2636838"/>
                        <a:ext cx="4751388" cy="1635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3190" name="Rectangle 6"/>
          <p:cNvSpPr>
            <a:spLocks noChangeArrowheads="1"/>
          </p:cNvSpPr>
          <p:nvPr/>
        </p:nvSpPr>
        <p:spPr bwMode="auto">
          <a:xfrm>
            <a:off x="4357688" y="33099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3191" name="Object 7"/>
          <p:cNvGraphicFramePr>
            <a:graphicFrameLocks noChangeAspect="1"/>
          </p:cNvGraphicFramePr>
          <p:nvPr/>
        </p:nvGraphicFramePr>
        <p:xfrm>
          <a:off x="2057400" y="4843463"/>
          <a:ext cx="762000" cy="423862"/>
        </p:xfrm>
        <a:graphic>
          <a:graphicData uri="http://schemas.openxmlformats.org/presentationml/2006/ole">
            <mc:AlternateContent xmlns:mc="http://schemas.openxmlformats.org/markup-compatibility/2006">
              <mc:Choice xmlns:v="urn:schemas-microsoft-com:vml" Requires="v">
                <p:oleObj spid="_x0000_s93309" r:id="rId5" imgW="431613" imgH="241195" progId="Equation.3">
                  <p:embed/>
                </p:oleObj>
              </mc:Choice>
              <mc:Fallback>
                <p:oleObj r:id="rId5" imgW="431613" imgH="241195"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4843463"/>
                        <a:ext cx="762000" cy="423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3192" name="Rectangle 8"/>
          <p:cNvSpPr>
            <a:spLocks noChangeArrowheads="1"/>
          </p:cNvSpPr>
          <p:nvPr/>
        </p:nvSpPr>
        <p:spPr bwMode="auto">
          <a:xfrm>
            <a:off x="3386138"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3193" name="Object 9"/>
          <p:cNvGraphicFramePr>
            <a:graphicFrameLocks noChangeAspect="1"/>
          </p:cNvGraphicFramePr>
          <p:nvPr/>
        </p:nvGraphicFramePr>
        <p:xfrm>
          <a:off x="1547813" y="5373688"/>
          <a:ext cx="5832475" cy="1100137"/>
        </p:xfrm>
        <a:graphic>
          <a:graphicData uri="http://schemas.openxmlformats.org/presentationml/2006/ole">
            <mc:AlternateContent xmlns:mc="http://schemas.openxmlformats.org/markup-compatibility/2006">
              <mc:Choice xmlns:v="urn:schemas-microsoft-com:vml" Requires="v">
                <p:oleObj spid="_x0000_s93310" name="Equation" r:id="rId7" imgW="2273040" imgH="431640" progId="Equation.3">
                  <p:embed/>
                </p:oleObj>
              </mc:Choice>
              <mc:Fallback>
                <p:oleObj name="Equation" r:id="rId7" imgW="2273040" imgH="431640" progId="Equation.3">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7813" y="5373688"/>
                        <a:ext cx="5832475" cy="1100137"/>
                      </a:xfrm>
                      <a:prstGeom prst="rect">
                        <a:avLst/>
                      </a:prstGeom>
                      <a:solidFill>
                        <a:schemeClr val="accent1"/>
                      </a:solidFill>
                    </p:spPr>
                  </p:pic>
                </p:oleObj>
              </mc:Fallback>
            </mc:AlternateContent>
          </a:graphicData>
        </a:graphic>
      </p:graphicFrame>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3"/>
          <p:cNvSpPr>
            <a:spLocks noGrp="1"/>
          </p:cNvSpPr>
          <p:nvPr>
            <p:ph type="dt" sz="half" idx="10"/>
          </p:nvPr>
        </p:nvSpPr>
        <p:spPr/>
        <p:txBody>
          <a:bodyPr/>
          <a:lstStyle/>
          <a:p>
            <a:fld id="{8959F23F-C102-459E-B2EA-BA0749BF1FB7}" type="datetime1">
              <a:rPr lang="zh-CN" altLang="en-US"/>
              <a:pPr/>
              <a:t>2018/3/30</a:t>
            </a:fld>
            <a:endParaRPr lang="en-US" altLang="zh-CN"/>
          </a:p>
        </p:txBody>
      </p:sp>
      <p:sp>
        <p:nvSpPr>
          <p:cNvPr id="10" name="灯片编号占位符 5"/>
          <p:cNvSpPr>
            <a:spLocks noGrp="1"/>
          </p:cNvSpPr>
          <p:nvPr>
            <p:ph type="sldNum" sz="quarter" idx="12"/>
          </p:nvPr>
        </p:nvSpPr>
        <p:spPr/>
        <p:txBody>
          <a:bodyPr/>
          <a:lstStyle/>
          <a:p>
            <a:fld id="{EDF2E84D-E3E7-4449-91F5-D99A9BD73075}" type="slidenum">
              <a:rPr lang="en-US" altLang="zh-CN"/>
              <a:pPr/>
              <a:t>71</a:t>
            </a:fld>
            <a:endParaRPr lang="en-US" altLang="zh-CN"/>
          </a:p>
        </p:txBody>
      </p:sp>
      <p:sp>
        <p:nvSpPr>
          <p:cNvPr id="95234" name="Rectangle 2"/>
          <p:cNvSpPr>
            <a:spLocks noGrp="1" noChangeArrowheads="1"/>
          </p:cNvSpPr>
          <p:nvPr>
            <p:ph type="title"/>
          </p:nvPr>
        </p:nvSpPr>
        <p:spPr/>
        <p:txBody>
          <a:bodyPr/>
          <a:lstStyle/>
          <a:p>
            <a:r>
              <a:rPr lang="zh-CN" altLang="en-US" b="1" dirty="0" smtClean="0">
                <a:latin typeface="宋体" pitchFamily="2" charset="-122"/>
              </a:rPr>
              <a:t>例</a:t>
            </a:r>
            <a:r>
              <a:rPr lang="en-US" altLang="zh-CN" b="1" dirty="0" smtClean="0">
                <a:latin typeface="宋体" pitchFamily="2" charset="-122"/>
              </a:rPr>
              <a:t>3.4</a:t>
            </a:r>
            <a:endParaRPr lang="en-US" altLang="zh-CN" dirty="0"/>
          </a:p>
        </p:txBody>
      </p:sp>
      <p:sp>
        <p:nvSpPr>
          <p:cNvPr id="95235" name="Rectangle 3"/>
          <p:cNvSpPr>
            <a:spLocks noGrp="1" noChangeArrowheads="1"/>
          </p:cNvSpPr>
          <p:nvPr>
            <p:ph type="body" idx="1"/>
          </p:nvPr>
        </p:nvSpPr>
        <p:spPr>
          <a:xfrm>
            <a:off x="539552" y="2060847"/>
            <a:ext cx="8136904" cy="4071665"/>
          </a:xfrm>
        </p:spPr>
        <p:txBody>
          <a:bodyPr/>
          <a:lstStyle/>
          <a:p>
            <a:pPr>
              <a:buNone/>
            </a:pPr>
            <a:r>
              <a:rPr lang="en-US" altLang="zh-CN" dirty="0" smtClean="0"/>
              <a:t>   </a:t>
            </a:r>
            <a:r>
              <a:rPr lang="zh-CN" altLang="zh-CN" sz="2800" dirty="0" smtClean="0"/>
              <a:t>某市有甲、乙两个地区</a:t>
            </a:r>
            <a:r>
              <a:rPr lang="en-US" altLang="zh-CN" sz="2800" dirty="0" smtClean="0"/>
              <a:t>,</a:t>
            </a:r>
            <a:r>
              <a:rPr lang="zh-CN" altLang="zh-CN" sz="2800" dirty="0" smtClean="0"/>
              <a:t>现要进行家庭收入的调查。令</a:t>
            </a:r>
            <a:r>
              <a:rPr lang="en-US" altLang="zh-CN" sz="2800" dirty="0" smtClean="0"/>
              <a:t>n=500,</a:t>
            </a:r>
            <a:r>
              <a:rPr lang="zh-CN" altLang="zh-CN" sz="2800" dirty="0" smtClean="0"/>
              <a:t>已知甲地区共有</a:t>
            </a:r>
            <a:r>
              <a:rPr lang="en-US" altLang="zh-CN" sz="2800" dirty="0" smtClean="0"/>
              <a:t>20 000</a:t>
            </a:r>
            <a:r>
              <a:rPr lang="zh-CN" altLang="zh-CN" sz="2800" dirty="0" smtClean="0"/>
              <a:t>户居民</a:t>
            </a:r>
            <a:r>
              <a:rPr lang="en-US" altLang="zh-CN" sz="2800" dirty="0" smtClean="0"/>
              <a:t>,</a:t>
            </a:r>
            <a:r>
              <a:rPr lang="zh-CN" altLang="zh-CN" sz="2800" dirty="0" smtClean="0"/>
              <a:t>乙地区共有</a:t>
            </a:r>
            <a:r>
              <a:rPr lang="en-US" altLang="zh-CN" sz="2800" dirty="0" smtClean="0"/>
              <a:t>50 000</a:t>
            </a:r>
            <a:r>
              <a:rPr lang="zh-CN" altLang="zh-CN" sz="2800" dirty="0" smtClean="0"/>
              <a:t>户居民</a:t>
            </a:r>
            <a:r>
              <a:rPr lang="en-US" altLang="zh-CN" sz="2800" dirty="0" smtClean="0"/>
              <a:t>;</a:t>
            </a:r>
            <a:r>
              <a:rPr lang="zh-CN" altLang="zh-CN" sz="2800" dirty="0" smtClean="0"/>
              <a:t>甲地居民和乙地居民年收入标准差估计分别为</a:t>
            </a:r>
            <a:r>
              <a:rPr lang="en-US" altLang="zh-CN" sz="2800" dirty="0" smtClean="0"/>
              <a:t>S</a:t>
            </a:r>
            <a:r>
              <a:rPr lang="en-US" altLang="zh-CN" sz="2800" baseline="-25000" dirty="0" smtClean="0"/>
              <a:t>1</a:t>
            </a:r>
            <a:r>
              <a:rPr lang="en-US" altLang="zh-CN" sz="2800" dirty="0" smtClean="0"/>
              <a:t>=2 500,S</a:t>
            </a:r>
            <a:r>
              <a:rPr lang="en-US" altLang="zh-CN" sz="2800" baseline="-25000" dirty="0" smtClean="0"/>
              <a:t>2</a:t>
            </a:r>
            <a:r>
              <a:rPr lang="en-US" altLang="zh-CN" sz="2800" dirty="0" smtClean="0"/>
              <a:t>=2 000;</a:t>
            </a:r>
            <a:r>
              <a:rPr lang="zh-CN" altLang="zh-CN" sz="2800" dirty="0" smtClean="0"/>
              <a:t>同时对甲地和乙地每户的平均抽样费用之比为</a:t>
            </a:r>
            <a:r>
              <a:rPr lang="en-US" altLang="zh-CN" sz="2800" dirty="0" smtClean="0"/>
              <a:t>2</a:t>
            </a:r>
            <a:r>
              <a:rPr lang="zh-CN" altLang="zh-CN" sz="2800" dirty="0" smtClean="0"/>
              <a:t>∶</a:t>
            </a:r>
            <a:r>
              <a:rPr lang="en-US" altLang="zh-CN" sz="2800" dirty="0" smtClean="0"/>
              <a:t>3,</a:t>
            </a:r>
            <a:r>
              <a:rPr lang="zh-CN" altLang="zh-CN" sz="2800" dirty="0" smtClean="0"/>
              <a:t>请分别计算出在甲地和乙地进行比例分配、一般最优分配</a:t>
            </a:r>
            <a:r>
              <a:rPr lang="en-US" altLang="zh-CN" sz="2800" dirty="0" smtClean="0"/>
              <a:t>(</a:t>
            </a:r>
            <a:r>
              <a:rPr lang="zh-CN" altLang="zh-CN" sz="2800" dirty="0" smtClean="0"/>
              <a:t>考虑费用因素</a:t>
            </a:r>
            <a:r>
              <a:rPr lang="en-US" altLang="zh-CN" sz="2800" dirty="0" smtClean="0"/>
              <a:t>)</a:t>
            </a:r>
            <a:r>
              <a:rPr lang="zh-CN" altLang="zh-CN" sz="2800" dirty="0" smtClean="0"/>
              <a:t>以及内曼分配</a:t>
            </a:r>
            <a:r>
              <a:rPr lang="en-US" altLang="zh-CN" sz="2800" dirty="0" smtClean="0"/>
              <a:t>(</a:t>
            </a:r>
            <a:r>
              <a:rPr lang="zh-CN" altLang="zh-CN" sz="2800" dirty="0" smtClean="0"/>
              <a:t>不考虑费用因素</a:t>
            </a:r>
            <a:r>
              <a:rPr lang="en-US" altLang="zh-CN" sz="2800" dirty="0" smtClean="0"/>
              <a:t>)</a:t>
            </a:r>
            <a:r>
              <a:rPr lang="zh-CN" altLang="zh-CN" sz="2800" dirty="0" smtClean="0"/>
              <a:t>的样本量。</a:t>
            </a:r>
            <a:endParaRPr lang="zh-CN" altLang="zh-CN" sz="280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72</a:t>
            </a:fld>
            <a:endParaRPr lang="en-US" altLang="zh-CN"/>
          </a:p>
        </p:txBody>
      </p:sp>
      <p:graphicFrame>
        <p:nvGraphicFramePr>
          <p:cNvPr id="205826" name="Object 2"/>
          <p:cNvGraphicFramePr>
            <a:graphicFrameLocks noChangeAspect="1"/>
          </p:cNvGraphicFramePr>
          <p:nvPr>
            <p:extLst>
              <p:ext uri="{D42A27DB-BD31-4B8C-83A1-F6EECF244321}">
                <p14:modId xmlns:p14="http://schemas.microsoft.com/office/powerpoint/2010/main" val="339328096"/>
              </p:ext>
            </p:extLst>
          </p:nvPr>
        </p:nvGraphicFramePr>
        <p:xfrm>
          <a:off x="467544" y="2057400"/>
          <a:ext cx="8396288" cy="4724400"/>
        </p:xfrm>
        <a:graphic>
          <a:graphicData uri="http://schemas.openxmlformats.org/presentationml/2006/ole">
            <mc:AlternateContent xmlns:mc="http://schemas.openxmlformats.org/markup-compatibility/2006">
              <mc:Choice xmlns:v="urn:schemas-microsoft-com:vml" Requires="v">
                <p:oleObj spid="_x0000_s205866" name="文档" r:id="rId3" imgW="6000568" imgH="3393842" progId="Word.Document.12">
                  <p:embed/>
                </p:oleObj>
              </mc:Choice>
              <mc:Fallback>
                <p:oleObj name="文档" r:id="rId3" imgW="6000568" imgH="3393842"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057400"/>
                        <a:ext cx="8396288"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73</a:t>
            </a:fld>
            <a:endParaRPr lang="en-US" altLang="zh-CN"/>
          </a:p>
        </p:txBody>
      </p:sp>
      <p:graphicFrame>
        <p:nvGraphicFramePr>
          <p:cNvPr id="206850" name="Object 2"/>
          <p:cNvGraphicFramePr>
            <a:graphicFrameLocks noChangeAspect="1"/>
          </p:cNvGraphicFramePr>
          <p:nvPr/>
        </p:nvGraphicFramePr>
        <p:xfrm>
          <a:off x="683568" y="1772816"/>
          <a:ext cx="8221216" cy="4830763"/>
        </p:xfrm>
        <a:graphic>
          <a:graphicData uri="http://schemas.openxmlformats.org/presentationml/2006/ole">
            <mc:AlternateContent xmlns:mc="http://schemas.openxmlformats.org/markup-compatibility/2006">
              <mc:Choice xmlns:v="urn:schemas-microsoft-com:vml" Requires="v">
                <p:oleObj spid="_x0000_s206889" name="文档" r:id="rId3" imgW="6385909" imgH="3827780" progId="Word.Document.12">
                  <p:embed/>
                </p:oleObj>
              </mc:Choice>
              <mc:Fallback>
                <p:oleObj name="文档" r:id="rId3" imgW="6385909" imgH="3827780"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1772816"/>
                        <a:ext cx="8221216" cy="483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日期占位符 3"/>
          <p:cNvSpPr>
            <a:spLocks noGrp="1"/>
          </p:cNvSpPr>
          <p:nvPr>
            <p:ph type="dt" sz="half" idx="10"/>
          </p:nvPr>
        </p:nvSpPr>
        <p:spPr/>
        <p:txBody>
          <a:bodyPr/>
          <a:lstStyle/>
          <a:p>
            <a:fld id="{DE550B8A-7739-40B4-BD5F-2DD3606B095F}" type="datetime1">
              <a:rPr lang="zh-CN" altLang="en-US"/>
              <a:pPr/>
              <a:t>2018/3/30</a:t>
            </a:fld>
            <a:endParaRPr lang="en-US" altLang="zh-CN"/>
          </a:p>
        </p:txBody>
      </p:sp>
      <p:sp>
        <p:nvSpPr>
          <p:cNvPr id="13" name="灯片编号占位符 5"/>
          <p:cNvSpPr>
            <a:spLocks noGrp="1"/>
          </p:cNvSpPr>
          <p:nvPr>
            <p:ph type="sldNum" sz="quarter" idx="12"/>
          </p:nvPr>
        </p:nvSpPr>
        <p:spPr/>
        <p:txBody>
          <a:bodyPr/>
          <a:lstStyle/>
          <a:p>
            <a:fld id="{F10C8572-831E-43E4-B69B-8FEDAF797392}" type="slidenum">
              <a:rPr lang="en-US" altLang="zh-CN"/>
              <a:pPr/>
              <a:t>74</a:t>
            </a:fld>
            <a:endParaRPr lang="en-US" altLang="zh-CN"/>
          </a:p>
        </p:txBody>
      </p:sp>
      <p:sp>
        <p:nvSpPr>
          <p:cNvPr id="97282" name="Rectangle 2"/>
          <p:cNvSpPr>
            <a:spLocks noGrp="1" noChangeArrowheads="1"/>
          </p:cNvSpPr>
          <p:nvPr>
            <p:ph type="title"/>
          </p:nvPr>
        </p:nvSpPr>
        <p:spPr/>
        <p:txBody>
          <a:bodyPr/>
          <a:lstStyle/>
          <a:p>
            <a:r>
              <a:rPr lang="zh-CN" altLang="en-US" b="1" dirty="0" smtClean="0">
                <a:latin typeface="宋体" pitchFamily="2" charset="-122"/>
              </a:rPr>
              <a:t>四、某些</a:t>
            </a:r>
            <a:r>
              <a:rPr lang="zh-CN" altLang="en-US" b="1" dirty="0">
                <a:latin typeface="宋体" pitchFamily="2" charset="-122"/>
              </a:rPr>
              <a:t>层要求大于</a:t>
            </a:r>
            <a:r>
              <a:rPr lang="en-US" altLang="zh-CN" b="1" dirty="0">
                <a:latin typeface="宋体" pitchFamily="2" charset="-122"/>
              </a:rPr>
              <a:t>100%</a:t>
            </a:r>
            <a:r>
              <a:rPr lang="zh-CN" altLang="en-US" b="1" dirty="0">
                <a:latin typeface="宋体" pitchFamily="2" charset="-122"/>
              </a:rPr>
              <a:t>抽样时的修正</a:t>
            </a:r>
            <a:r>
              <a:rPr lang="zh-CN" altLang="en-US" dirty="0"/>
              <a:t> </a:t>
            </a:r>
          </a:p>
        </p:txBody>
      </p:sp>
      <p:sp>
        <p:nvSpPr>
          <p:cNvPr id="97283" name="Rectangle 3"/>
          <p:cNvSpPr>
            <a:spLocks noGrp="1" noChangeArrowheads="1"/>
          </p:cNvSpPr>
          <p:nvPr>
            <p:ph type="body" idx="1"/>
          </p:nvPr>
        </p:nvSpPr>
        <p:spPr/>
        <p:txBody>
          <a:bodyPr/>
          <a:lstStyle/>
          <a:p>
            <a:r>
              <a:rPr lang="en-US" altLang="zh-CN">
                <a:latin typeface="宋体" pitchFamily="2" charset="-122"/>
              </a:rPr>
              <a:t> </a:t>
            </a:r>
            <a:r>
              <a:rPr lang="zh-CN" altLang="en-US">
                <a:latin typeface="宋体" pitchFamily="2" charset="-122"/>
              </a:rPr>
              <a:t>按最优分配时，有时</a:t>
            </a:r>
            <a:r>
              <a:rPr lang="zh-CN" altLang="en-US" u="sng">
                <a:latin typeface="宋体" pitchFamily="2" charset="-122"/>
              </a:rPr>
              <a:t>抽样比</a:t>
            </a:r>
            <a:r>
              <a:rPr lang="en-US" altLang="zh-CN" u="sng">
                <a:latin typeface="宋体" pitchFamily="2" charset="-122"/>
              </a:rPr>
              <a:t>f</a:t>
            </a:r>
            <a:r>
              <a:rPr lang="zh-CN" altLang="en-US" u="sng">
                <a:latin typeface="宋体" pitchFamily="2" charset="-122"/>
              </a:rPr>
              <a:t>较大，某个层的   又比较大，</a:t>
            </a:r>
            <a:r>
              <a:rPr lang="zh-CN" altLang="en-US">
                <a:latin typeface="宋体" pitchFamily="2" charset="-122"/>
              </a:rPr>
              <a:t>则可能出现按最优分配计算的这个层的样本量  超过  的情况。</a:t>
            </a:r>
          </a:p>
          <a:p>
            <a:r>
              <a:rPr lang="zh-CN" altLang="en-US">
                <a:latin typeface="宋体" pitchFamily="2" charset="-122"/>
              </a:rPr>
              <a:t>实际工作中，如果第 </a:t>
            </a:r>
            <a:r>
              <a:rPr lang="en-US" altLang="zh-CN">
                <a:latin typeface="宋体" pitchFamily="2" charset="-122"/>
              </a:rPr>
              <a:t>k </a:t>
            </a:r>
            <a:r>
              <a:rPr lang="zh-CN" altLang="en-US">
                <a:latin typeface="宋体" pitchFamily="2" charset="-122"/>
              </a:rPr>
              <a:t>层出现这种情况，最优分配是对这个层进行</a:t>
            </a:r>
            <a:r>
              <a:rPr lang="en-US" altLang="zh-CN">
                <a:latin typeface="宋体" pitchFamily="2" charset="-122"/>
              </a:rPr>
              <a:t>100%</a:t>
            </a:r>
            <a:r>
              <a:rPr lang="zh-CN" altLang="en-US">
                <a:latin typeface="宋体" pitchFamily="2" charset="-122"/>
              </a:rPr>
              <a:t>的抽样，即取       ，然后，将剩下的样本量     按最优分配分到各层。</a:t>
            </a:r>
            <a:r>
              <a:rPr lang="zh-CN" altLang="en-US"/>
              <a:t> </a:t>
            </a:r>
          </a:p>
        </p:txBody>
      </p:sp>
      <p:graphicFrame>
        <p:nvGraphicFramePr>
          <p:cNvPr id="97284" name="Object 4"/>
          <p:cNvGraphicFramePr>
            <a:graphicFrameLocks noChangeAspect="1"/>
          </p:cNvGraphicFramePr>
          <p:nvPr/>
        </p:nvGraphicFramePr>
        <p:xfrm>
          <a:off x="2895600" y="2514600"/>
          <a:ext cx="595313" cy="657225"/>
        </p:xfrm>
        <a:graphic>
          <a:graphicData uri="http://schemas.openxmlformats.org/presentationml/2006/ole">
            <mc:AlternateContent xmlns:mc="http://schemas.openxmlformats.org/markup-compatibility/2006">
              <mc:Choice xmlns:v="urn:schemas-microsoft-com:vml" Requires="v">
                <p:oleObj spid="_x0000_s97442" r:id="rId3" imgW="177415" imgH="202760" progId="Equation.3">
                  <p:embed/>
                </p:oleObj>
              </mc:Choice>
              <mc:Fallback>
                <p:oleObj r:id="rId3" imgW="177415" imgH="20276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2514600"/>
                        <a:ext cx="595313" cy="657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285" name="Object 5"/>
          <p:cNvGraphicFramePr>
            <a:graphicFrameLocks noChangeAspect="1"/>
          </p:cNvGraphicFramePr>
          <p:nvPr/>
        </p:nvGraphicFramePr>
        <p:xfrm>
          <a:off x="7696200" y="3124200"/>
          <a:ext cx="457200" cy="417513"/>
        </p:xfrm>
        <a:graphic>
          <a:graphicData uri="http://schemas.openxmlformats.org/presentationml/2006/ole">
            <mc:AlternateContent xmlns:mc="http://schemas.openxmlformats.org/markup-compatibility/2006">
              <mc:Choice xmlns:v="urn:schemas-microsoft-com:vml" Requires="v">
                <p:oleObj spid="_x0000_s97443" r:id="rId5" imgW="215900" imgH="203200" progId="Equation.3">
                  <p:embed/>
                </p:oleObj>
              </mc:Choice>
              <mc:Fallback>
                <p:oleObj r:id="rId5" imgW="215900" imgH="20320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96200" y="3124200"/>
                        <a:ext cx="457200" cy="417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7286" name="Rectangle 6"/>
          <p:cNvSpPr>
            <a:spLocks noChangeArrowheads="1"/>
          </p:cNvSpPr>
          <p:nvPr/>
        </p:nvSpPr>
        <p:spPr bwMode="auto">
          <a:xfrm>
            <a:off x="4481513" y="33289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7287" name="Object 7"/>
          <p:cNvGraphicFramePr>
            <a:graphicFrameLocks noChangeAspect="1"/>
          </p:cNvGraphicFramePr>
          <p:nvPr/>
        </p:nvGraphicFramePr>
        <p:xfrm>
          <a:off x="6477000" y="3048000"/>
          <a:ext cx="387350" cy="428625"/>
        </p:xfrm>
        <a:graphic>
          <a:graphicData uri="http://schemas.openxmlformats.org/presentationml/2006/ole">
            <mc:AlternateContent xmlns:mc="http://schemas.openxmlformats.org/markup-compatibility/2006">
              <mc:Choice xmlns:v="urn:schemas-microsoft-com:vml" Requires="v">
                <p:oleObj spid="_x0000_s97444" r:id="rId7" imgW="177415" imgH="202760" progId="Equation.3">
                  <p:embed/>
                </p:oleObj>
              </mc:Choice>
              <mc:Fallback>
                <p:oleObj r:id="rId7" imgW="177415" imgH="202760" progId="Equation.3">
                  <p:embed/>
                  <p:pic>
                    <p:nvPicPr>
                      <p:cNvPr id="0"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77000" y="3048000"/>
                        <a:ext cx="387350"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7288" name="Rectangle 8"/>
          <p:cNvSpPr>
            <a:spLocks noChangeArrowheads="1"/>
          </p:cNvSpPr>
          <p:nvPr/>
        </p:nvSpPr>
        <p:spPr bwMode="auto">
          <a:xfrm>
            <a:off x="4305300" y="33289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7289" name="Object 9"/>
          <p:cNvGraphicFramePr>
            <a:graphicFrameLocks noChangeAspect="1"/>
          </p:cNvGraphicFramePr>
          <p:nvPr/>
        </p:nvGraphicFramePr>
        <p:xfrm>
          <a:off x="2411760" y="5013176"/>
          <a:ext cx="1584325" cy="593725"/>
        </p:xfrm>
        <a:graphic>
          <a:graphicData uri="http://schemas.openxmlformats.org/presentationml/2006/ole">
            <mc:AlternateContent xmlns:mc="http://schemas.openxmlformats.org/markup-compatibility/2006">
              <mc:Choice xmlns:v="urn:schemas-microsoft-com:vml" Requires="v">
                <p:oleObj spid="_x0000_s97445" r:id="rId9" imgW="533400" imgH="203200" progId="Equation.3">
                  <p:embed/>
                </p:oleObj>
              </mc:Choice>
              <mc:Fallback>
                <p:oleObj r:id="rId9" imgW="533400" imgH="203200" progId="Equation.3">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11760" y="5013176"/>
                        <a:ext cx="1584325"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7290" name="Rectangle 10"/>
          <p:cNvSpPr>
            <a:spLocks noChangeArrowheads="1"/>
          </p:cNvSpPr>
          <p:nvPr/>
        </p:nvSpPr>
        <p:spPr bwMode="auto">
          <a:xfrm>
            <a:off x="4367213" y="3328988"/>
            <a:ext cx="9144000" cy="0"/>
          </a:xfrm>
          <a:prstGeom prst="rect">
            <a:avLst/>
          </a:prstGeom>
          <a:noFill/>
          <a:ln w="9525">
            <a:noFill/>
            <a:miter lim="800000"/>
            <a:headEnd/>
            <a:tailEnd/>
          </a:ln>
          <a:effectLst/>
        </p:spPr>
        <p:txBody>
          <a:bodyPr>
            <a:spAutoFit/>
          </a:bodyPr>
          <a:lstStyle/>
          <a:p>
            <a:endParaRPr lang="zh-CN" altLang="en-US"/>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50938" y="617538"/>
            <a:ext cx="7993062" cy="1143000"/>
          </a:xfrm>
        </p:spPr>
        <p:txBody>
          <a:bodyPr/>
          <a:lstStyle/>
          <a:p>
            <a:r>
              <a:rPr lang="zh-CN" altLang="en-US" sz="3600" b="1" dirty="0" smtClean="0"/>
              <a:t>五、</a:t>
            </a:r>
            <a:r>
              <a:rPr lang="zh-CN" altLang="zh-CN" sz="3600" b="1" dirty="0" smtClean="0"/>
              <a:t>偏离最优分配时对精度的影响</a:t>
            </a:r>
            <a:endParaRPr lang="zh-CN" altLang="en-US" sz="3600" b="1"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75</a:t>
            </a:fld>
            <a:endParaRPr lang="en-US" altLang="zh-CN"/>
          </a:p>
        </p:txBody>
      </p:sp>
      <p:graphicFrame>
        <p:nvGraphicFramePr>
          <p:cNvPr id="207874" name="Object 2"/>
          <p:cNvGraphicFramePr>
            <a:graphicFrameLocks noChangeAspect="1"/>
          </p:cNvGraphicFramePr>
          <p:nvPr/>
        </p:nvGraphicFramePr>
        <p:xfrm>
          <a:off x="539552" y="2060848"/>
          <a:ext cx="8245475" cy="4283075"/>
        </p:xfrm>
        <a:graphic>
          <a:graphicData uri="http://schemas.openxmlformats.org/presentationml/2006/ole">
            <mc:AlternateContent xmlns:mc="http://schemas.openxmlformats.org/markup-compatibility/2006">
              <mc:Choice xmlns:v="urn:schemas-microsoft-com:vml" Requires="v">
                <p:oleObj spid="_x0000_s207913" name="文档" r:id="rId3" imgW="5428485" imgH="2827182" progId="Word.Document.12">
                  <p:embed/>
                </p:oleObj>
              </mc:Choice>
              <mc:Fallback>
                <p:oleObj name="文档" r:id="rId3" imgW="5428485" imgH="2827182"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2060848"/>
                        <a:ext cx="8245475" cy="428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例</a:t>
            </a:r>
            <a:r>
              <a:rPr lang="en-US" altLang="zh-CN" dirty="0" smtClean="0"/>
              <a:t>3.6</a:t>
            </a:r>
            <a:endParaRPr lang="zh-CN" altLang="en-US"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76</a:t>
            </a:fld>
            <a:endParaRPr lang="en-US" altLang="zh-CN"/>
          </a:p>
        </p:txBody>
      </p:sp>
      <p:graphicFrame>
        <p:nvGraphicFramePr>
          <p:cNvPr id="208898" name="Object 2"/>
          <p:cNvGraphicFramePr>
            <a:graphicFrameLocks noChangeAspect="1"/>
          </p:cNvGraphicFramePr>
          <p:nvPr/>
        </p:nvGraphicFramePr>
        <p:xfrm>
          <a:off x="473075" y="1692275"/>
          <a:ext cx="8670925" cy="5165725"/>
        </p:xfrm>
        <a:graphic>
          <a:graphicData uri="http://schemas.openxmlformats.org/presentationml/2006/ole">
            <mc:AlternateContent xmlns:mc="http://schemas.openxmlformats.org/markup-compatibility/2006">
              <mc:Choice xmlns:v="urn:schemas-microsoft-com:vml" Requires="v">
                <p:oleObj spid="_x0000_s208937" name="文档" r:id="rId3" imgW="5899760" imgH="3587889" progId="Word.Document.12">
                  <p:embed/>
                </p:oleObj>
              </mc:Choice>
              <mc:Fallback>
                <p:oleObj name="文档" r:id="rId3" imgW="5899760" imgH="3587889"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075" y="1692275"/>
                        <a:ext cx="8670925" cy="516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77</a:t>
            </a:fld>
            <a:endParaRPr lang="en-US" altLang="zh-CN"/>
          </a:p>
        </p:txBody>
      </p:sp>
      <p:graphicFrame>
        <p:nvGraphicFramePr>
          <p:cNvPr id="209922" name="Object 2"/>
          <p:cNvGraphicFramePr>
            <a:graphicFrameLocks noChangeAspect="1"/>
          </p:cNvGraphicFramePr>
          <p:nvPr/>
        </p:nvGraphicFramePr>
        <p:xfrm>
          <a:off x="533400" y="2057400"/>
          <a:ext cx="8245475" cy="3902075"/>
        </p:xfrm>
        <a:graphic>
          <a:graphicData uri="http://schemas.openxmlformats.org/presentationml/2006/ole">
            <mc:AlternateContent xmlns:mc="http://schemas.openxmlformats.org/markup-compatibility/2006">
              <mc:Choice xmlns:v="urn:schemas-microsoft-com:vml" Requires="v">
                <p:oleObj spid="_x0000_s209962" name="文档" r:id="rId3" imgW="5759710" imgH="2709097" progId="Word.Document.12">
                  <p:embed/>
                </p:oleObj>
              </mc:Choice>
              <mc:Fallback>
                <p:oleObj name="文档" r:id="rId3" imgW="5759710" imgH="270909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057400"/>
                        <a:ext cx="8245475" cy="390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日期占位符 3"/>
          <p:cNvSpPr>
            <a:spLocks noGrp="1"/>
          </p:cNvSpPr>
          <p:nvPr>
            <p:ph type="dt" sz="half" idx="10"/>
          </p:nvPr>
        </p:nvSpPr>
        <p:spPr/>
        <p:txBody>
          <a:bodyPr/>
          <a:lstStyle/>
          <a:p>
            <a:fld id="{81A3B182-DCAF-4690-88FA-0E7A293143C1}" type="datetime1">
              <a:rPr lang="zh-CN" altLang="en-US"/>
              <a:pPr/>
              <a:t>2018/3/30</a:t>
            </a:fld>
            <a:endParaRPr lang="en-US" altLang="zh-CN"/>
          </a:p>
        </p:txBody>
      </p:sp>
      <p:sp>
        <p:nvSpPr>
          <p:cNvPr id="17" name="灯片编号占位符 5"/>
          <p:cNvSpPr>
            <a:spLocks noGrp="1"/>
          </p:cNvSpPr>
          <p:nvPr>
            <p:ph type="sldNum" sz="quarter" idx="12"/>
          </p:nvPr>
        </p:nvSpPr>
        <p:spPr/>
        <p:txBody>
          <a:bodyPr/>
          <a:lstStyle/>
          <a:p>
            <a:fld id="{4BE42406-03A2-408B-9444-576BE9F96F04}" type="slidenum">
              <a:rPr lang="en-US" altLang="zh-CN"/>
              <a:pPr/>
              <a:t>78</a:t>
            </a:fld>
            <a:endParaRPr lang="en-US" altLang="zh-CN"/>
          </a:p>
        </p:txBody>
      </p:sp>
      <p:sp>
        <p:nvSpPr>
          <p:cNvPr id="98306" name="Rectangle 2"/>
          <p:cNvSpPr>
            <a:spLocks noGrp="1" noChangeArrowheads="1"/>
          </p:cNvSpPr>
          <p:nvPr>
            <p:ph type="title"/>
          </p:nvPr>
        </p:nvSpPr>
        <p:spPr/>
        <p:txBody>
          <a:bodyPr/>
          <a:lstStyle/>
          <a:p>
            <a:r>
              <a:rPr lang="zh-CN" altLang="en-US" b="1" dirty="0" smtClean="0">
                <a:latin typeface="宋体" pitchFamily="2" charset="-122"/>
              </a:rPr>
              <a:t>第六节  总样本量</a:t>
            </a:r>
            <a:r>
              <a:rPr lang="zh-CN" altLang="en-US" b="1" dirty="0">
                <a:latin typeface="宋体" pitchFamily="2" charset="-122"/>
              </a:rPr>
              <a:t>的确定</a:t>
            </a:r>
            <a:r>
              <a:rPr lang="zh-CN" altLang="en-US" dirty="0"/>
              <a:t> </a:t>
            </a:r>
          </a:p>
        </p:txBody>
      </p:sp>
      <p:sp>
        <p:nvSpPr>
          <p:cNvPr id="98307" name="Rectangle 3"/>
          <p:cNvSpPr>
            <a:spLocks noGrp="1" noChangeArrowheads="1"/>
          </p:cNvSpPr>
          <p:nvPr>
            <p:ph type="body" idx="1"/>
          </p:nvPr>
        </p:nvSpPr>
        <p:spPr/>
        <p:txBody>
          <a:bodyPr/>
          <a:lstStyle/>
          <a:p>
            <a:r>
              <a:rPr lang="zh-CN" altLang="en-US">
                <a:solidFill>
                  <a:schemeClr val="tx2"/>
                </a:solidFill>
                <a:latin typeface="宋体" pitchFamily="2" charset="-122"/>
                <a:cs typeface="Times New Roman" pitchFamily="18" charset="0"/>
              </a:rPr>
              <a:t>令</a:t>
            </a:r>
            <a:r>
              <a:rPr lang="zh-CN" altLang="en-US">
                <a:solidFill>
                  <a:schemeClr val="tx2"/>
                </a:solidFill>
                <a:latin typeface="宋体" pitchFamily="2" charset="-122"/>
              </a:rPr>
              <a:t>             当方差    给定时</a:t>
            </a:r>
            <a:r>
              <a:rPr lang="zh-CN" altLang="en-US"/>
              <a:t> </a:t>
            </a:r>
          </a:p>
        </p:txBody>
      </p:sp>
      <p:graphicFrame>
        <p:nvGraphicFramePr>
          <p:cNvPr id="98308" name="Object 4"/>
          <p:cNvGraphicFramePr>
            <a:graphicFrameLocks noChangeAspect="1"/>
          </p:cNvGraphicFramePr>
          <p:nvPr/>
        </p:nvGraphicFramePr>
        <p:xfrm>
          <a:off x="323850" y="2997200"/>
          <a:ext cx="8820150" cy="917575"/>
        </p:xfrm>
        <a:graphic>
          <a:graphicData uri="http://schemas.openxmlformats.org/presentationml/2006/ole">
            <mc:AlternateContent xmlns:mc="http://schemas.openxmlformats.org/markup-compatibility/2006">
              <mc:Choice xmlns:v="urn:schemas-microsoft-com:vml" Requires="v">
                <p:oleObj spid="_x0000_s98547" r:id="rId3" imgW="4394200" imgH="457200" progId="">
                  <p:embed/>
                </p:oleObj>
              </mc:Choice>
              <mc:Fallback>
                <p:oleObj r:id="rId3" imgW="4394200" imgH="457200"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2997200"/>
                        <a:ext cx="8820150" cy="917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8309" name="Rectangle 5"/>
          <p:cNvSpPr>
            <a:spLocks noChangeArrowheads="1"/>
          </p:cNvSpPr>
          <p:nvPr/>
        </p:nvSpPr>
        <p:spPr bwMode="auto">
          <a:xfrm>
            <a:off x="4281488" y="33147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8310" name="Object 6"/>
          <p:cNvGraphicFramePr>
            <a:graphicFrameLocks noChangeAspect="1"/>
          </p:cNvGraphicFramePr>
          <p:nvPr/>
        </p:nvGraphicFramePr>
        <p:xfrm>
          <a:off x="2133600" y="1981200"/>
          <a:ext cx="1524000" cy="600075"/>
        </p:xfrm>
        <a:graphic>
          <a:graphicData uri="http://schemas.openxmlformats.org/presentationml/2006/ole">
            <mc:AlternateContent xmlns:mc="http://schemas.openxmlformats.org/markup-compatibility/2006">
              <mc:Choice xmlns:v="urn:schemas-microsoft-com:vml" Requires="v">
                <p:oleObj spid="_x0000_s98548" r:id="rId5" imgW="583947" imgH="228501" progId="Equation.3">
                  <p:embed/>
                </p:oleObj>
              </mc:Choice>
              <mc:Fallback>
                <p:oleObj r:id="rId5" imgW="583947" imgH="228501"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1981200"/>
                        <a:ext cx="1524000" cy="600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8311" name="Rectangle 7"/>
          <p:cNvSpPr>
            <a:spLocks noChangeArrowheads="1"/>
          </p:cNvSpPr>
          <p:nvPr/>
        </p:nvSpPr>
        <p:spPr bwMode="auto">
          <a:xfrm>
            <a:off x="4284663" y="33575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8312" name="Object 8"/>
          <p:cNvGraphicFramePr>
            <a:graphicFrameLocks noChangeAspect="1"/>
          </p:cNvGraphicFramePr>
          <p:nvPr/>
        </p:nvGraphicFramePr>
        <p:xfrm>
          <a:off x="6019800" y="1981200"/>
          <a:ext cx="511175" cy="542925"/>
        </p:xfrm>
        <a:graphic>
          <a:graphicData uri="http://schemas.openxmlformats.org/presentationml/2006/ole">
            <mc:AlternateContent xmlns:mc="http://schemas.openxmlformats.org/markup-compatibility/2006">
              <mc:Choice xmlns:v="urn:schemas-microsoft-com:vml" Requires="v">
                <p:oleObj spid="_x0000_s98549" r:id="rId7" imgW="152400" imgH="165100" progId="Equation.3">
                  <p:embed/>
                </p:oleObj>
              </mc:Choice>
              <mc:Fallback>
                <p:oleObj r:id="rId7" imgW="152400" imgH="165100" progId="Equation.3">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19800" y="1981200"/>
                        <a:ext cx="511175" cy="54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8313" name="Rectangle 9"/>
          <p:cNvSpPr>
            <a:spLocks noChangeArrowheads="1"/>
          </p:cNvSpPr>
          <p:nvPr/>
        </p:nvSpPr>
        <p:spPr bwMode="auto">
          <a:xfrm>
            <a:off x="3929063" y="31765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8314" name="Object 10"/>
          <p:cNvGraphicFramePr>
            <a:graphicFrameLocks noChangeAspect="1"/>
          </p:cNvGraphicFramePr>
          <p:nvPr/>
        </p:nvGraphicFramePr>
        <p:xfrm>
          <a:off x="1042988" y="3833813"/>
          <a:ext cx="4033837" cy="1584325"/>
        </p:xfrm>
        <a:graphic>
          <a:graphicData uri="http://schemas.openxmlformats.org/presentationml/2006/ole">
            <mc:AlternateContent xmlns:mc="http://schemas.openxmlformats.org/markup-compatibility/2006">
              <mc:Choice xmlns:v="urn:schemas-microsoft-com:vml" Requires="v">
                <p:oleObj spid="_x0000_s98550" r:id="rId9" imgW="1282700" imgH="508000" progId="Equation.3">
                  <p:embed/>
                </p:oleObj>
              </mc:Choice>
              <mc:Fallback>
                <p:oleObj r:id="rId9" imgW="1282700" imgH="508000" progId="Equation.3">
                  <p:embed/>
                  <p:pic>
                    <p:nvPicPr>
                      <p:cNvPr id="0"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42988" y="3833813"/>
                        <a:ext cx="4033837" cy="1584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8315" name="Rectangle 11"/>
          <p:cNvSpPr>
            <a:spLocks noChangeArrowheads="1"/>
          </p:cNvSpPr>
          <p:nvPr/>
        </p:nvSpPr>
        <p:spPr bwMode="auto">
          <a:xfrm>
            <a:off x="3779838" y="32845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8316" name="Object 12"/>
          <p:cNvGraphicFramePr>
            <a:graphicFrameLocks noChangeAspect="1"/>
          </p:cNvGraphicFramePr>
          <p:nvPr/>
        </p:nvGraphicFramePr>
        <p:xfrm>
          <a:off x="5410200" y="2438400"/>
          <a:ext cx="3048000" cy="623888"/>
        </p:xfrm>
        <a:graphic>
          <a:graphicData uri="http://schemas.openxmlformats.org/presentationml/2006/ole">
            <mc:AlternateContent xmlns:mc="http://schemas.openxmlformats.org/markup-compatibility/2006">
              <mc:Choice xmlns:v="urn:schemas-microsoft-com:vml" Requires="v">
                <p:oleObj spid="_x0000_s98551" r:id="rId11" imgW="1256755" imgH="253890" progId="Equation.3">
                  <p:embed/>
                </p:oleObj>
              </mc:Choice>
              <mc:Fallback>
                <p:oleObj r:id="rId11" imgW="1256755" imgH="253890" progId="Equation.3">
                  <p:embed/>
                  <p:pic>
                    <p:nvPicPr>
                      <p:cNvPr id="0"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10200" y="2438400"/>
                        <a:ext cx="3048000" cy="623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8317" name="Rectangle 13"/>
          <p:cNvSpPr>
            <a:spLocks noChangeArrowheads="1"/>
          </p:cNvSpPr>
          <p:nvPr/>
        </p:nvSpPr>
        <p:spPr bwMode="auto">
          <a:xfrm>
            <a:off x="3071813" y="30527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8318" name="Object 14"/>
          <p:cNvGraphicFramePr>
            <a:graphicFrameLocks noChangeAspect="1"/>
          </p:cNvGraphicFramePr>
          <p:nvPr/>
        </p:nvGraphicFramePr>
        <p:xfrm>
          <a:off x="1331913" y="5321300"/>
          <a:ext cx="6121400" cy="1536700"/>
        </p:xfrm>
        <a:graphic>
          <a:graphicData uri="http://schemas.openxmlformats.org/presentationml/2006/ole">
            <mc:AlternateContent xmlns:mc="http://schemas.openxmlformats.org/markup-compatibility/2006">
              <mc:Choice xmlns:v="urn:schemas-microsoft-com:vml" Requires="v">
                <p:oleObj spid="_x0000_s98552" r:id="rId13" imgW="2997200" imgH="749300" progId="Equation.3">
                  <p:embed/>
                </p:oleObj>
              </mc:Choice>
              <mc:Fallback>
                <p:oleObj r:id="rId13" imgW="2997200" imgH="749300" progId="Equation.3">
                  <p:embed/>
                  <p:pic>
                    <p:nvPicPr>
                      <p:cNvPr id="0" name="Picture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31913" y="5321300"/>
                        <a:ext cx="6121400" cy="153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8319" name="Oval 15"/>
          <p:cNvSpPr>
            <a:spLocks noChangeArrowheads="1"/>
          </p:cNvSpPr>
          <p:nvPr/>
        </p:nvSpPr>
        <p:spPr bwMode="auto">
          <a:xfrm>
            <a:off x="3200400" y="1981200"/>
            <a:ext cx="533400" cy="685800"/>
          </a:xfrm>
          <a:prstGeom prst="ellipse">
            <a:avLst/>
          </a:prstGeom>
          <a:noFill/>
          <a:ln w="28575">
            <a:solidFill>
              <a:schemeClr val="hlink"/>
            </a:solidFill>
            <a:miter lim="800000"/>
            <a:headEnd/>
            <a:tailEnd/>
          </a:ln>
          <a:effec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8316"/>
                                        </p:tgtEl>
                                        <p:attrNameLst>
                                          <p:attrName>style.visibility</p:attrName>
                                        </p:attrNameLst>
                                      </p:cBhvr>
                                      <p:to>
                                        <p:strVal val="visible"/>
                                      </p:to>
                                    </p:set>
                                    <p:anim calcmode="lin" valueType="num">
                                      <p:cBhvr additive="base">
                                        <p:cTn id="7" dur="500" fill="hold"/>
                                        <p:tgtEl>
                                          <p:spTgt spid="98316"/>
                                        </p:tgtEl>
                                        <p:attrNameLst>
                                          <p:attrName>ppt_x</p:attrName>
                                        </p:attrNameLst>
                                      </p:cBhvr>
                                      <p:tavLst>
                                        <p:tav tm="0">
                                          <p:val>
                                            <p:strVal val="0-#ppt_w/2"/>
                                          </p:val>
                                        </p:tav>
                                        <p:tav tm="100000">
                                          <p:val>
                                            <p:strVal val="#ppt_x"/>
                                          </p:val>
                                        </p:tav>
                                      </p:tavLst>
                                    </p:anim>
                                    <p:anim calcmode="lin" valueType="num">
                                      <p:cBhvr additive="base">
                                        <p:cTn id="8" dur="500" fill="hold"/>
                                        <p:tgtEl>
                                          <p:spTgt spid="983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98308"/>
                                        </p:tgtEl>
                                        <p:attrNameLst>
                                          <p:attrName>style.visibility</p:attrName>
                                        </p:attrNameLst>
                                      </p:cBhvr>
                                      <p:to>
                                        <p:strVal val="visible"/>
                                      </p:to>
                                    </p:set>
                                    <p:anim calcmode="lin" valueType="num">
                                      <p:cBhvr additive="base">
                                        <p:cTn id="13" dur="500" fill="hold"/>
                                        <p:tgtEl>
                                          <p:spTgt spid="98308"/>
                                        </p:tgtEl>
                                        <p:attrNameLst>
                                          <p:attrName>ppt_x</p:attrName>
                                        </p:attrNameLst>
                                      </p:cBhvr>
                                      <p:tavLst>
                                        <p:tav tm="0">
                                          <p:val>
                                            <p:strVal val="0-#ppt_w/2"/>
                                          </p:val>
                                        </p:tav>
                                        <p:tav tm="100000">
                                          <p:val>
                                            <p:strVal val="#ppt_x"/>
                                          </p:val>
                                        </p:tav>
                                      </p:tavLst>
                                    </p:anim>
                                    <p:anim calcmode="lin" valueType="num">
                                      <p:cBhvr additive="base">
                                        <p:cTn id="14" dur="500" fill="hold"/>
                                        <p:tgtEl>
                                          <p:spTgt spid="9830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98314"/>
                                        </p:tgtEl>
                                        <p:attrNameLst>
                                          <p:attrName>style.visibility</p:attrName>
                                        </p:attrNameLst>
                                      </p:cBhvr>
                                      <p:to>
                                        <p:strVal val="visible"/>
                                      </p:to>
                                    </p:set>
                                    <p:anim calcmode="lin" valueType="num">
                                      <p:cBhvr additive="base">
                                        <p:cTn id="19" dur="500" fill="hold"/>
                                        <p:tgtEl>
                                          <p:spTgt spid="98314"/>
                                        </p:tgtEl>
                                        <p:attrNameLst>
                                          <p:attrName>ppt_x</p:attrName>
                                        </p:attrNameLst>
                                      </p:cBhvr>
                                      <p:tavLst>
                                        <p:tav tm="0">
                                          <p:val>
                                            <p:strVal val="0-#ppt_w/2"/>
                                          </p:val>
                                        </p:tav>
                                        <p:tav tm="100000">
                                          <p:val>
                                            <p:strVal val="#ppt_x"/>
                                          </p:val>
                                        </p:tav>
                                      </p:tavLst>
                                    </p:anim>
                                    <p:anim calcmode="lin" valueType="num">
                                      <p:cBhvr additive="base">
                                        <p:cTn id="20" dur="500" fill="hold"/>
                                        <p:tgtEl>
                                          <p:spTgt spid="9831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98318"/>
                                        </p:tgtEl>
                                        <p:attrNameLst>
                                          <p:attrName>style.visibility</p:attrName>
                                        </p:attrNameLst>
                                      </p:cBhvr>
                                      <p:to>
                                        <p:strVal val="visible"/>
                                      </p:to>
                                    </p:set>
                                    <p:anim calcmode="lin" valueType="num">
                                      <p:cBhvr additive="base">
                                        <p:cTn id="25" dur="500" fill="hold"/>
                                        <p:tgtEl>
                                          <p:spTgt spid="98318"/>
                                        </p:tgtEl>
                                        <p:attrNameLst>
                                          <p:attrName>ppt_x</p:attrName>
                                        </p:attrNameLst>
                                      </p:cBhvr>
                                      <p:tavLst>
                                        <p:tav tm="0">
                                          <p:val>
                                            <p:strVal val="0-#ppt_w/2"/>
                                          </p:val>
                                        </p:tav>
                                        <p:tav tm="100000">
                                          <p:val>
                                            <p:strVal val="#ppt_x"/>
                                          </p:val>
                                        </p:tav>
                                      </p:tavLst>
                                    </p:anim>
                                    <p:anim calcmode="lin" valueType="num">
                                      <p:cBhvr additive="base">
                                        <p:cTn id="26" dur="500" fill="hold"/>
                                        <p:tgtEl>
                                          <p:spTgt spid="983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日期占位符 3"/>
          <p:cNvSpPr>
            <a:spLocks noGrp="1"/>
          </p:cNvSpPr>
          <p:nvPr>
            <p:ph type="dt" sz="half" idx="10"/>
          </p:nvPr>
        </p:nvSpPr>
        <p:spPr/>
        <p:txBody>
          <a:bodyPr/>
          <a:lstStyle/>
          <a:p>
            <a:fld id="{89DCD5B6-A61E-4271-A36A-C6798E51973A}" type="datetime1">
              <a:rPr lang="zh-CN" altLang="en-US"/>
              <a:pPr/>
              <a:t>2018/3/30</a:t>
            </a:fld>
            <a:endParaRPr lang="en-US" altLang="zh-CN"/>
          </a:p>
        </p:txBody>
      </p:sp>
      <p:sp>
        <p:nvSpPr>
          <p:cNvPr id="13" name="灯片编号占位符 5"/>
          <p:cNvSpPr>
            <a:spLocks noGrp="1"/>
          </p:cNvSpPr>
          <p:nvPr>
            <p:ph type="sldNum" sz="quarter" idx="12"/>
          </p:nvPr>
        </p:nvSpPr>
        <p:spPr>
          <a:xfrm>
            <a:off x="5181600" y="6199188"/>
            <a:ext cx="1905000" cy="457200"/>
          </a:xfrm>
        </p:spPr>
        <p:txBody>
          <a:bodyPr/>
          <a:lstStyle/>
          <a:p>
            <a:fld id="{5B5708FF-D7E6-4769-9DEA-D13EFEDAAA34}" type="slidenum">
              <a:rPr lang="en-US" altLang="zh-CN"/>
              <a:pPr/>
              <a:t>79</a:t>
            </a:fld>
            <a:endParaRPr lang="en-US" altLang="zh-CN"/>
          </a:p>
        </p:txBody>
      </p:sp>
      <p:sp>
        <p:nvSpPr>
          <p:cNvPr id="99331" name="Rectangle 3"/>
          <p:cNvSpPr>
            <a:spLocks noGrp="1" noChangeArrowheads="1"/>
          </p:cNvSpPr>
          <p:nvPr>
            <p:ph type="body" idx="1"/>
          </p:nvPr>
        </p:nvSpPr>
        <p:spPr/>
        <p:txBody>
          <a:bodyPr/>
          <a:lstStyle/>
          <a:p>
            <a:r>
              <a:rPr lang="zh-CN" altLang="en-US">
                <a:latin typeface="宋体" pitchFamily="2" charset="-122"/>
              </a:rPr>
              <a:t>当按比例分配时，</a:t>
            </a:r>
            <a:r>
              <a:rPr lang="zh-CN" altLang="en-US"/>
              <a:t> </a:t>
            </a:r>
          </a:p>
          <a:p>
            <a:endParaRPr lang="zh-CN" altLang="en-US"/>
          </a:p>
          <a:p>
            <a:endParaRPr lang="zh-CN" altLang="en-US"/>
          </a:p>
          <a:p>
            <a:r>
              <a:rPr lang="zh-CN" altLang="en-US"/>
              <a:t>实际工作中，</a:t>
            </a:r>
            <a:r>
              <a:rPr lang="en-US" altLang="zh-CN"/>
              <a:t>n</a:t>
            </a:r>
            <a:r>
              <a:rPr lang="zh-CN" altLang="en-US"/>
              <a:t>的计算可以分为两步，先计算：</a:t>
            </a:r>
          </a:p>
          <a:p>
            <a:r>
              <a:rPr lang="zh-CN" altLang="en-US">
                <a:latin typeface="宋体" pitchFamily="2" charset="-122"/>
              </a:rPr>
              <a:t>然后进行修正：</a:t>
            </a:r>
            <a:r>
              <a:rPr lang="zh-CN" altLang="en-US"/>
              <a:t> </a:t>
            </a:r>
          </a:p>
          <a:p>
            <a:endParaRPr lang="en-US" altLang="zh-CN"/>
          </a:p>
        </p:txBody>
      </p:sp>
      <p:sp>
        <p:nvSpPr>
          <p:cNvPr id="99332" name="Rectangle 4"/>
          <p:cNvSpPr>
            <a:spLocks noChangeArrowheads="1"/>
          </p:cNvSpPr>
          <p:nvPr/>
        </p:nvSpPr>
        <p:spPr bwMode="auto">
          <a:xfrm>
            <a:off x="4383088" y="306896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9333" name="Object 5"/>
          <p:cNvGraphicFramePr>
            <a:graphicFrameLocks noChangeAspect="1"/>
          </p:cNvGraphicFramePr>
          <p:nvPr/>
        </p:nvGraphicFramePr>
        <p:xfrm>
          <a:off x="5181600" y="2084388"/>
          <a:ext cx="1295400" cy="477837"/>
        </p:xfrm>
        <a:graphic>
          <a:graphicData uri="http://schemas.openxmlformats.org/presentationml/2006/ole">
            <mc:AlternateContent xmlns:mc="http://schemas.openxmlformats.org/markup-compatibility/2006">
              <mc:Choice xmlns:v="urn:schemas-microsoft-com:vml" Requires="v">
                <p:oleObj spid="_x0000_s99455" r:id="rId3" imgW="545390" imgH="202936" progId="Equation.3">
                  <p:embed/>
                </p:oleObj>
              </mc:Choice>
              <mc:Fallback>
                <p:oleObj r:id="rId3" imgW="545390" imgH="202936"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2084388"/>
                        <a:ext cx="1295400" cy="477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9334" name="Rectangle 6"/>
          <p:cNvSpPr>
            <a:spLocks noChangeArrowheads="1"/>
          </p:cNvSpPr>
          <p:nvPr/>
        </p:nvSpPr>
        <p:spPr bwMode="auto">
          <a:xfrm>
            <a:off x="3929063" y="318135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9335" name="Object 7"/>
          <p:cNvGraphicFramePr>
            <a:graphicFrameLocks noChangeAspect="1"/>
          </p:cNvGraphicFramePr>
          <p:nvPr/>
        </p:nvGraphicFramePr>
        <p:xfrm>
          <a:off x="1981200" y="2667000"/>
          <a:ext cx="2590800" cy="998538"/>
        </p:xfrm>
        <a:graphic>
          <a:graphicData uri="http://schemas.openxmlformats.org/presentationml/2006/ole">
            <mc:AlternateContent xmlns:mc="http://schemas.openxmlformats.org/markup-compatibility/2006">
              <mc:Choice xmlns:v="urn:schemas-microsoft-com:vml" Requires="v">
                <p:oleObj spid="_x0000_s99456" r:id="rId5" imgW="1282700" imgH="495300" progId="Equation.3">
                  <p:embed/>
                </p:oleObj>
              </mc:Choice>
              <mc:Fallback>
                <p:oleObj r:id="rId5" imgW="1282700" imgH="4953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2667000"/>
                        <a:ext cx="2590800" cy="998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9336" name="Rectangle 8"/>
          <p:cNvSpPr>
            <a:spLocks noChangeArrowheads="1"/>
          </p:cNvSpPr>
          <p:nvPr/>
        </p:nvSpPr>
        <p:spPr bwMode="auto">
          <a:xfrm>
            <a:off x="4119563" y="32051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99337" name="Object 9"/>
          <p:cNvGraphicFramePr>
            <a:graphicFrameLocks noChangeAspect="1"/>
          </p:cNvGraphicFramePr>
          <p:nvPr/>
        </p:nvGraphicFramePr>
        <p:xfrm>
          <a:off x="3657600" y="4343400"/>
          <a:ext cx="1524000" cy="754063"/>
        </p:xfrm>
        <a:graphic>
          <a:graphicData uri="http://schemas.openxmlformats.org/presentationml/2006/ole">
            <mc:AlternateContent xmlns:mc="http://schemas.openxmlformats.org/markup-compatibility/2006">
              <mc:Choice xmlns:v="urn:schemas-microsoft-com:vml" Requires="v">
                <p:oleObj spid="_x0000_s99457" r:id="rId7" imgW="901700" imgH="444500" progId="Equation.3">
                  <p:embed/>
                </p:oleObj>
              </mc:Choice>
              <mc:Fallback>
                <p:oleObj r:id="rId7" imgW="901700" imgH="444500" progId="Equation.3">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57600" y="4343400"/>
                        <a:ext cx="1524000" cy="754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9338" name="Rectangle 10"/>
          <p:cNvSpPr>
            <a:spLocks noChangeArrowheads="1"/>
          </p:cNvSpPr>
          <p:nvPr/>
        </p:nvSpPr>
        <p:spPr bwMode="auto">
          <a:xfrm>
            <a:off x="4148138" y="3214688"/>
            <a:ext cx="9144000" cy="0"/>
          </a:xfrm>
          <a:prstGeom prst="rect">
            <a:avLst/>
          </a:prstGeom>
          <a:noFill/>
          <a:ln w="9525">
            <a:noFill/>
            <a:miter lim="800000"/>
            <a:headEnd/>
            <a:tailEnd/>
          </a:ln>
          <a:effectLst/>
        </p:spPr>
        <p:txBody>
          <a:bodyPr>
            <a:spAutoFit/>
          </a:bodyPr>
          <a:lstStyle/>
          <a:p>
            <a:endParaRPr lang="zh-CN" altLang="en-US"/>
          </a:p>
        </p:txBody>
      </p:sp>
      <p:pic>
        <p:nvPicPr>
          <p:cNvPr id="99339" name="Picture 11"/>
          <p:cNvPicPr>
            <a:picLocks noChangeAspect="1" noChangeArrowheads="1"/>
          </p:cNvPicPr>
          <p:nvPr/>
        </p:nvPicPr>
        <p:blipFill>
          <a:blip r:embed="rId9" cstate="print"/>
          <a:srcRect/>
          <a:stretch>
            <a:fillRect/>
          </a:stretch>
        </p:blipFill>
        <p:spPr bwMode="auto">
          <a:xfrm>
            <a:off x="4267200" y="5334000"/>
            <a:ext cx="1600200" cy="80962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日期占位符 3"/>
          <p:cNvSpPr>
            <a:spLocks noGrp="1"/>
          </p:cNvSpPr>
          <p:nvPr>
            <p:ph type="dt" sz="half" idx="10"/>
          </p:nvPr>
        </p:nvSpPr>
        <p:spPr/>
        <p:txBody>
          <a:bodyPr/>
          <a:lstStyle/>
          <a:p>
            <a:fld id="{5792B19B-2D39-4659-867E-D7FC09C8833D}" type="datetime1">
              <a:rPr lang="zh-CN" altLang="en-US"/>
              <a:pPr/>
              <a:t>2018/3/30</a:t>
            </a:fld>
            <a:endParaRPr lang="en-US" altLang="zh-CN"/>
          </a:p>
        </p:txBody>
      </p:sp>
      <p:sp>
        <p:nvSpPr>
          <p:cNvPr id="12" name="灯片编号占位符 5"/>
          <p:cNvSpPr>
            <a:spLocks noGrp="1"/>
          </p:cNvSpPr>
          <p:nvPr>
            <p:ph type="sldNum" sz="quarter" idx="12"/>
          </p:nvPr>
        </p:nvSpPr>
        <p:spPr/>
        <p:txBody>
          <a:bodyPr/>
          <a:lstStyle/>
          <a:p>
            <a:fld id="{8BCDBE9A-B4D0-4C0E-B552-1BADAC132ECB}" type="slidenum">
              <a:rPr lang="en-US" altLang="zh-CN"/>
              <a:pPr/>
              <a:t>8</a:t>
            </a:fld>
            <a:endParaRPr lang="en-US" altLang="zh-CN"/>
          </a:p>
        </p:txBody>
      </p:sp>
      <p:sp>
        <p:nvSpPr>
          <p:cNvPr id="16386" name="Rectangle 2"/>
          <p:cNvSpPr>
            <a:spLocks noGrp="1" noChangeArrowheads="1"/>
          </p:cNvSpPr>
          <p:nvPr>
            <p:ph type="title"/>
          </p:nvPr>
        </p:nvSpPr>
        <p:spPr/>
        <p:txBody>
          <a:bodyPr/>
          <a:lstStyle/>
          <a:p>
            <a:r>
              <a:rPr lang="zh-CN" altLang="en-US" b="1" dirty="0">
                <a:latin typeface="宋体" pitchFamily="2" charset="-122"/>
              </a:rPr>
              <a:t>第二节  </a:t>
            </a:r>
            <a:r>
              <a:rPr lang="zh-CN" altLang="en-US" b="1" dirty="0" smtClean="0">
                <a:latin typeface="宋体" pitchFamily="2" charset="-122"/>
              </a:rPr>
              <a:t>简单估计量及其性质</a:t>
            </a:r>
            <a:endParaRPr lang="zh-CN" altLang="en-US" dirty="0">
              <a:latin typeface="Times New Roman" pitchFamily="18" charset="0"/>
              <a:cs typeface="Times New Roman" pitchFamily="18" charset="0"/>
            </a:endParaRPr>
          </a:p>
        </p:txBody>
      </p:sp>
      <p:sp>
        <p:nvSpPr>
          <p:cNvPr id="16387" name="Rectangle 3"/>
          <p:cNvSpPr>
            <a:spLocks noGrp="1" noChangeArrowheads="1"/>
          </p:cNvSpPr>
          <p:nvPr>
            <p:ph type="body" idx="1"/>
          </p:nvPr>
        </p:nvSpPr>
        <p:spPr/>
        <p:txBody>
          <a:bodyPr/>
          <a:lstStyle/>
          <a:p>
            <a:pPr>
              <a:buFont typeface="Wingdings" pitchFamily="2" charset="2"/>
              <a:buNone/>
            </a:pPr>
            <a:r>
              <a:rPr lang="zh-CN" altLang="en-US" b="1" dirty="0">
                <a:latin typeface="宋体" pitchFamily="2" charset="-122"/>
                <a:cs typeface="Times New Roman" pitchFamily="18" charset="0"/>
              </a:rPr>
              <a:t>一、对总体均值的估计</a:t>
            </a:r>
          </a:p>
          <a:p>
            <a:r>
              <a:rPr lang="zh-CN" altLang="en-US" b="1" dirty="0">
                <a:latin typeface="宋体" pitchFamily="2" charset="-122"/>
                <a:cs typeface="Times New Roman" pitchFamily="18" charset="0"/>
              </a:rPr>
              <a:t>分层样本</a:t>
            </a:r>
            <a:r>
              <a:rPr lang="zh-CN" altLang="en-US" b="1" dirty="0">
                <a:latin typeface="宋体" pitchFamily="2" charset="-122"/>
              </a:rPr>
              <a:t>，</a:t>
            </a:r>
            <a:r>
              <a:rPr lang="zh-CN" altLang="en-US" b="1" dirty="0">
                <a:latin typeface="宋体" pitchFamily="2" charset="-122"/>
                <a:cs typeface="Times New Roman" pitchFamily="18" charset="0"/>
              </a:rPr>
              <a:t>总体均值</a:t>
            </a:r>
            <a:r>
              <a:rPr lang="zh-CN" altLang="en-US" b="1" dirty="0">
                <a:latin typeface="宋体" pitchFamily="2" charset="-122"/>
              </a:rPr>
              <a:t>  </a:t>
            </a:r>
            <a:r>
              <a:rPr lang="zh-CN" altLang="en-US" b="1" dirty="0">
                <a:latin typeface="宋体" pitchFamily="2" charset="-122"/>
                <a:cs typeface="Times New Roman" pitchFamily="18" charset="0"/>
              </a:rPr>
              <a:t>的估计</a:t>
            </a:r>
          </a:p>
          <a:p>
            <a:endParaRPr lang="zh-CN" altLang="en-US" b="1" dirty="0">
              <a:latin typeface="宋体" pitchFamily="2" charset="-122"/>
              <a:cs typeface="Times New Roman" pitchFamily="18" charset="0"/>
            </a:endParaRPr>
          </a:p>
          <a:p>
            <a:endParaRPr lang="zh-CN" altLang="en-US" b="1" dirty="0">
              <a:latin typeface="宋体" pitchFamily="2" charset="-122"/>
              <a:cs typeface="Times New Roman" pitchFamily="18" charset="0"/>
            </a:endParaRPr>
          </a:p>
          <a:p>
            <a:r>
              <a:rPr lang="zh-CN" altLang="en-US" b="1" dirty="0">
                <a:latin typeface="宋体" pitchFamily="2" charset="-122"/>
                <a:cs typeface="Times New Roman" pitchFamily="18" charset="0"/>
              </a:rPr>
              <a:t>分层随机样本</a:t>
            </a:r>
            <a:r>
              <a:rPr lang="zh-CN" altLang="en-US" b="1" dirty="0">
                <a:latin typeface="宋体" pitchFamily="2" charset="-122"/>
              </a:rPr>
              <a:t>，</a:t>
            </a:r>
            <a:r>
              <a:rPr lang="zh-CN" altLang="en-US" b="1" dirty="0">
                <a:latin typeface="宋体" pitchFamily="2" charset="-122"/>
                <a:cs typeface="Times New Roman" pitchFamily="18" charset="0"/>
              </a:rPr>
              <a:t>总体均值</a:t>
            </a:r>
            <a:r>
              <a:rPr lang="zh-CN" altLang="en-US" b="1" dirty="0">
                <a:latin typeface="宋体" pitchFamily="2" charset="-122"/>
              </a:rPr>
              <a:t>  </a:t>
            </a:r>
            <a:r>
              <a:rPr lang="zh-CN" altLang="en-US" b="1" dirty="0">
                <a:latin typeface="宋体" pitchFamily="2" charset="-122"/>
                <a:cs typeface="Times New Roman" pitchFamily="18" charset="0"/>
              </a:rPr>
              <a:t>的简单估计  </a:t>
            </a:r>
            <a:r>
              <a:rPr lang="zh-CN" altLang="en-US" dirty="0">
                <a:latin typeface="宋体" pitchFamily="2" charset="-122"/>
              </a:rPr>
              <a:t> </a:t>
            </a:r>
          </a:p>
        </p:txBody>
      </p:sp>
      <p:sp>
        <p:nvSpPr>
          <p:cNvPr id="16389" name="Rectangle 5"/>
          <p:cNvSpPr>
            <a:spLocks noChangeArrowheads="1"/>
          </p:cNvSpPr>
          <p:nvPr/>
        </p:nvSpPr>
        <p:spPr bwMode="auto">
          <a:xfrm>
            <a:off x="3729038"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6388" name="Object 4"/>
          <p:cNvGraphicFramePr>
            <a:graphicFrameLocks noChangeAspect="1"/>
          </p:cNvGraphicFramePr>
          <p:nvPr/>
        </p:nvGraphicFramePr>
        <p:xfrm>
          <a:off x="1752600" y="3276600"/>
          <a:ext cx="4114800" cy="1046163"/>
        </p:xfrm>
        <a:graphic>
          <a:graphicData uri="http://schemas.openxmlformats.org/presentationml/2006/ole">
            <mc:AlternateContent xmlns:mc="http://schemas.openxmlformats.org/markup-compatibility/2006">
              <mc:Choice xmlns:v="urn:schemas-microsoft-com:vml" Requires="v">
                <p:oleObj spid="_x0000_s16547" r:id="rId3" imgW="1688367" imgH="431613" progId="Equation.3">
                  <p:embed/>
                </p:oleObj>
              </mc:Choice>
              <mc:Fallback>
                <p:oleObj r:id="rId3" imgW="1688367" imgH="431613"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3276600"/>
                        <a:ext cx="4114800" cy="1046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1" name="Rectangle 7"/>
          <p:cNvSpPr>
            <a:spLocks noChangeArrowheads="1"/>
          </p:cNvSpPr>
          <p:nvPr/>
        </p:nvSpPr>
        <p:spPr bwMode="auto">
          <a:xfrm>
            <a:off x="3690938"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6390" name="Object 6"/>
          <p:cNvGraphicFramePr>
            <a:graphicFrameLocks noChangeAspect="1"/>
          </p:cNvGraphicFramePr>
          <p:nvPr/>
        </p:nvGraphicFramePr>
        <p:xfrm>
          <a:off x="1981200" y="5105400"/>
          <a:ext cx="4191000" cy="1019175"/>
        </p:xfrm>
        <a:graphic>
          <a:graphicData uri="http://schemas.openxmlformats.org/presentationml/2006/ole">
            <mc:AlternateContent xmlns:mc="http://schemas.openxmlformats.org/markup-compatibility/2006">
              <mc:Choice xmlns:v="urn:schemas-microsoft-com:vml" Requires="v">
                <p:oleObj spid="_x0000_s16548" r:id="rId5" imgW="1765300" imgH="431800" progId="Equation.3">
                  <p:embed/>
                </p:oleObj>
              </mc:Choice>
              <mc:Fallback>
                <p:oleObj r:id="rId5" imgW="1765300" imgH="4318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5105400"/>
                        <a:ext cx="4191000" cy="1019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3" name="Rectangle 9"/>
          <p:cNvSpPr>
            <a:spLocks noChangeArrowheads="1"/>
          </p:cNvSpPr>
          <p:nvPr/>
        </p:nvSpPr>
        <p:spPr bwMode="auto">
          <a:xfrm>
            <a:off x="4495800" y="333375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6392" name="Object 8"/>
          <p:cNvGraphicFramePr>
            <a:graphicFrameLocks noChangeAspect="1"/>
          </p:cNvGraphicFramePr>
          <p:nvPr/>
        </p:nvGraphicFramePr>
        <p:xfrm>
          <a:off x="5334000" y="2667000"/>
          <a:ext cx="334963" cy="419100"/>
        </p:xfrm>
        <a:graphic>
          <a:graphicData uri="http://schemas.openxmlformats.org/presentationml/2006/ole">
            <mc:AlternateContent xmlns:mc="http://schemas.openxmlformats.org/markup-compatibility/2006">
              <mc:Choice xmlns:v="urn:schemas-microsoft-com:vml" Requires="v">
                <p:oleObj spid="_x0000_s16549" r:id="rId7" imgW="152334" imgH="190417" progId="Equation.3">
                  <p:embed/>
                </p:oleObj>
              </mc:Choice>
              <mc:Fallback>
                <p:oleObj r:id="rId7" imgW="152334" imgH="190417" progId="Equation.3">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34000" y="2667000"/>
                        <a:ext cx="334963"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394" name="Object 10"/>
          <p:cNvGraphicFramePr>
            <a:graphicFrameLocks noChangeAspect="1"/>
          </p:cNvGraphicFramePr>
          <p:nvPr/>
        </p:nvGraphicFramePr>
        <p:xfrm>
          <a:off x="6096000" y="4419600"/>
          <a:ext cx="334963" cy="419100"/>
        </p:xfrm>
        <a:graphic>
          <a:graphicData uri="http://schemas.openxmlformats.org/presentationml/2006/ole">
            <mc:AlternateContent xmlns:mc="http://schemas.openxmlformats.org/markup-compatibility/2006">
              <mc:Choice xmlns:v="urn:schemas-microsoft-com:vml" Requires="v">
                <p:oleObj spid="_x0000_s16550" r:id="rId9" imgW="152334" imgH="190417" progId="Equation.3">
                  <p:embed/>
                </p:oleObj>
              </mc:Choice>
              <mc:Fallback>
                <p:oleObj r:id="rId9" imgW="152334" imgH="190417" progId="Equation.3">
                  <p:embed/>
                  <p:pic>
                    <p:nvPicPr>
                      <p:cNvPr id="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0" y="4419600"/>
                        <a:ext cx="334963"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cut/>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日期占位符 3"/>
          <p:cNvSpPr>
            <a:spLocks noGrp="1"/>
          </p:cNvSpPr>
          <p:nvPr>
            <p:ph type="dt" sz="half" idx="10"/>
          </p:nvPr>
        </p:nvSpPr>
        <p:spPr/>
        <p:txBody>
          <a:bodyPr/>
          <a:lstStyle/>
          <a:p>
            <a:fld id="{62BE73AC-542A-464A-8EF0-938A37897A00}" type="datetime1">
              <a:rPr lang="zh-CN" altLang="en-US"/>
              <a:pPr/>
              <a:t>2018/3/30</a:t>
            </a:fld>
            <a:endParaRPr lang="en-US" altLang="zh-CN"/>
          </a:p>
        </p:txBody>
      </p:sp>
      <p:sp>
        <p:nvSpPr>
          <p:cNvPr id="9" name="灯片编号占位符 5"/>
          <p:cNvSpPr>
            <a:spLocks noGrp="1"/>
          </p:cNvSpPr>
          <p:nvPr>
            <p:ph type="sldNum" sz="quarter" idx="12"/>
          </p:nvPr>
        </p:nvSpPr>
        <p:spPr/>
        <p:txBody>
          <a:bodyPr/>
          <a:lstStyle/>
          <a:p>
            <a:fld id="{B82745A1-6A6F-467C-A622-06F9FF06D50A}" type="slidenum">
              <a:rPr lang="en-US" altLang="zh-CN"/>
              <a:pPr/>
              <a:t>80</a:t>
            </a:fld>
            <a:endParaRPr lang="en-US" altLang="zh-CN"/>
          </a:p>
        </p:txBody>
      </p:sp>
      <p:sp>
        <p:nvSpPr>
          <p:cNvPr id="100355" name="Rectangle 3"/>
          <p:cNvSpPr>
            <a:spLocks noGrp="1" noChangeArrowheads="1"/>
          </p:cNvSpPr>
          <p:nvPr>
            <p:ph type="body" idx="1"/>
          </p:nvPr>
        </p:nvSpPr>
        <p:spPr/>
        <p:txBody>
          <a:bodyPr/>
          <a:lstStyle/>
          <a:p>
            <a:r>
              <a:rPr lang="zh-CN" altLang="en-US">
                <a:latin typeface="宋体" pitchFamily="2" charset="-122"/>
              </a:rPr>
              <a:t>当按</a:t>
            </a:r>
            <a:r>
              <a:rPr lang="en-US" altLang="zh-CN">
                <a:latin typeface="宋体" pitchFamily="2" charset="-122"/>
              </a:rPr>
              <a:t>Neyman</a:t>
            </a:r>
            <a:r>
              <a:rPr lang="zh-CN" altLang="en-US">
                <a:latin typeface="宋体" pitchFamily="2" charset="-122"/>
              </a:rPr>
              <a:t>分配时，</a:t>
            </a:r>
            <a:r>
              <a:rPr lang="zh-CN" altLang="en-US"/>
              <a:t> </a:t>
            </a:r>
          </a:p>
        </p:txBody>
      </p:sp>
      <p:sp>
        <p:nvSpPr>
          <p:cNvPr id="100356" name="Rectangle 4"/>
          <p:cNvSpPr>
            <a:spLocks noChangeArrowheads="1"/>
          </p:cNvSpPr>
          <p:nvPr/>
        </p:nvSpPr>
        <p:spPr bwMode="auto">
          <a:xfrm>
            <a:off x="3929063" y="330041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00357" name="Object 5"/>
          <p:cNvGraphicFramePr>
            <a:graphicFrameLocks noChangeAspect="1"/>
          </p:cNvGraphicFramePr>
          <p:nvPr/>
        </p:nvGraphicFramePr>
        <p:xfrm>
          <a:off x="1979613" y="2673350"/>
          <a:ext cx="5113337" cy="1023938"/>
        </p:xfrm>
        <a:graphic>
          <a:graphicData uri="http://schemas.openxmlformats.org/presentationml/2006/ole">
            <mc:AlternateContent xmlns:mc="http://schemas.openxmlformats.org/markup-compatibility/2006">
              <mc:Choice xmlns:v="urn:schemas-microsoft-com:vml" Requires="v">
                <p:oleObj spid="_x0000_s100438" r:id="rId3" imgW="1282700" imgH="254000" progId="Equation.3">
                  <p:embed/>
                </p:oleObj>
              </mc:Choice>
              <mc:Fallback>
                <p:oleObj r:id="rId3" imgW="1282700" imgH="2540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2673350"/>
                        <a:ext cx="5113337" cy="1023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0358" name="Rectangle 6"/>
          <p:cNvSpPr>
            <a:spLocks noChangeArrowheads="1"/>
          </p:cNvSpPr>
          <p:nvPr/>
        </p:nvSpPr>
        <p:spPr bwMode="auto">
          <a:xfrm>
            <a:off x="3929063" y="31575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00359" name="Object 7"/>
          <p:cNvGraphicFramePr>
            <a:graphicFrameLocks noChangeAspect="1"/>
          </p:cNvGraphicFramePr>
          <p:nvPr/>
        </p:nvGraphicFramePr>
        <p:xfrm>
          <a:off x="2590800" y="4114800"/>
          <a:ext cx="2667000" cy="1125538"/>
        </p:xfrm>
        <a:graphic>
          <a:graphicData uri="http://schemas.openxmlformats.org/presentationml/2006/ole">
            <mc:AlternateContent xmlns:mc="http://schemas.openxmlformats.org/markup-compatibility/2006">
              <mc:Choice xmlns:v="urn:schemas-microsoft-com:vml" Requires="v">
                <p:oleObj spid="_x0000_s100439" r:id="rId5" imgW="1282144" imgH="545863" progId="Equation.3">
                  <p:embed/>
                </p:oleObj>
              </mc:Choice>
              <mc:Fallback>
                <p:oleObj r:id="rId5" imgW="1282144" imgH="545863"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0800" y="4114800"/>
                        <a:ext cx="2667000" cy="1125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81</a:t>
            </a:fld>
            <a:endParaRPr lang="en-US" altLang="zh-CN"/>
          </a:p>
        </p:txBody>
      </p:sp>
      <p:graphicFrame>
        <p:nvGraphicFramePr>
          <p:cNvPr id="215042" name="Object 2"/>
          <p:cNvGraphicFramePr>
            <a:graphicFrameLocks noChangeAspect="1"/>
          </p:cNvGraphicFramePr>
          <p:nvPr/>
        </p:nvGraphicFramePr>
        <p:xfrm>
          <a:off x="960438" y="2286000"/>
          <a:ext cx="7329487" cy="3368675"/>
        </p:xfrm>
        <a:graphic>
          <a:graphicData uri="http://schemas.openxmlformats.org/presentationml/2006/ole">
            <mc:AlternateContent xmlns:mc="http://schemas.openxmlformats.org/markup-compatibility/2006">
              <mc:Choice xmlns:v="urn:schemas-microsoft-com:vml" Requires="v">
                <p:oleObj spid="_x0000_s215082" name="文档" r:id="rId3" imgW="6669600" imgH="3050200" progId="Word.Document.12">
                  <p:embed/>
                </p:oleObj>
              </mc:Choice>
              <mc:Fallback>
                <p:oleObj name="文档" r:id="rId3" imgW="6669600" imgH="3050200"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0438" y="2286000"/>
                        <a:ext cx="7329487" cy="336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b="1" dirty="0" smtClean="0"/>
              <a:t>2</a:t>
            </a:r>
            <a:r>
              <a:rPr lang="zh-CN" altLang="en-US" sz="2800" b="1" dirty="0" smtClean="0"/>
              <a:t>、</a:t>
            </a:r>
            <a:r>
              <a:rPr lang="zh-CN" altLang="zh-CN" sz="2800" b="1" dirty="0" smtClean="0"/>
              <a:t>精度要求是以</a:t>
            </a:r>
            <a:r>
              <a:rPr lang="en-US" altLang="zh-CN" sz="2800" b="1" dirty="0" smtClean="0"/>
              <a:t>    </a:t>
            </a:r>
            <a:r>
              <a:rPr lang="zh-CN" altLang="zh-CN" sz="2800" b="1" dirty="0" smtClean="0"/>
              <a:t>的绝对误差限</a:t>
            </a:r>
            <a:r>
              <a:rPr lang="en-US" altLang="zh-CN" sz="2800" b="1" dirty="0" smtClean="0"/>
              <a:t>d(</a:t>
            </a:r>
            <a:r>
              <a:rPr lang="zh-CN" altLang="zh-CN" sz="2800" b="1" dirty="0" smtClean="0"/>
              <a:t>在给定的置信水平</a:t>
            </a:r>
            <a:r>
              <a:rPr lang="en-US" altLang="zh-CN" sz="2800" b="1" dirty="0" smtClean="0"/>
              <a:t>1-</a:t>
            </a:r>
            <a:r>
              <a:rPr lang="zh-CN" altLang="zh-CN" sz="2800" b="1" dirty="0" smtClean="0"/>
              <a:t>α下</a:t>
            </a:r>
            <a:r>
              <a:rPr lang="en-US" altLang="zh-CN" sz="2800" b="1" dirty="0" smtClean="0"/>
              <a:t>)</a:t>
            </a:r>
            <a:r>
              <a:rPr lang="zh-CN" altLang="zh-CN" sz="2800" b="1" dirty="0" smtClean="0"/>
              <a:t>的形式给出的</a:t>
            </a:r>
            <a:endParaRPr lang="zh-CN" altLang="en-US" sz="2800" b="1"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82</a:t>
            </a:fld>
            <a:endParaRPr lang="en-US" altLang="zh-CN"/>
          </a:p>
        </p:txBody>
      </p:sp>
      <p:graphicFrame>
        <p:nvGraphicFramePr>
          <p:cNvPr id="216066" name="Object 2"/>
          <p:cNvGraphicFramePr>
            <a:graphicFrameLocks noChangeAspect="1"/>
          </p:cNvGraphicFramePr>
          <p:nvPr/>
        </p:nvGraphicFramePr>
        <p:xfrm>
          <a:off x="974725" y="2087563"/>
          <a:ext cx="7483475" cy="4221162"/>
        </p:xfrm>
        <a:graphic>
          <a:graphicData uri="http://schemas.openxmlformats.org/presentationml/2006/ole">
            <mc:AlternateContent xmlns:mc="http://schemas.openxmlformats.org/markup-compatibility/2006">
              <mc:Choice xmlns:v="urn:schemas-microsoft-com:vml" Requires="v">
                <p:oleObj spid="_x0000_s216105" name="文档" r:id="rId3" imgW="5914652" imgH="3343592" progId="Word.Document.12">
                  <p:embed/>
                </p:oleObj>
              </mc:Choice>
              <mc:Fallback>
                <p:oleObj name="文档" r:id="rId3" imgW="5914652" imgH="3343592"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4725" y="2087563"/>
                        <a:ext cx="7483475" cy="422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60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216067"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995936" y="908720"/>
            <a:ext cx="360040" cy="380042"/>
          </a:xfrm>
          <a:prstGeom prst="rect">
            <a:avLst/>
          </a:prstGeom>
          <a:noFill/>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83</a:t>
            </a:fld>
            <a:endParaRPr lang="en-US" altLang="zh-CN"/>
          </a:p>
        </p:txBody>
      </p:sp>
      <p:graphicFrame>
        <p:nvGraphicFramePr>
          <p:cNvPr id="217090" name="Object 2"/>
          <p:cNvGraphicFramePr>
            <a:graphicFrameLocks noChangeAspect="1"/>
          </p:cNvGraphicFramePr>
          <p:nvPr/>
        </p:nvGraphicFramePr>
        <p:xfrm>
          <a:off x="746124" y="1988840"/>
          <a:ext cx="7786315" cy="4343481"/>
        </p:xfrm>
        <a:graphic>
          <a:graphicData uri="http://schemas.openxmlformats.org/presentationml/2006/ole">
            <mc:AlternateContent xmlns:mc="http://schemas.openxmlformats.org/markup-compatibility/2006">
              <mc:Choice xmlns:v="urn:schemas-microsoft-com:vml" Requires="v">
                <p:oleObj spid="_x0000_s217129" name="文档" r:id="rId3" imgW="6501834" imgH="3509548" progId="Word.Document.12">
                  <p:embed/>
                </p:oleObj>
              </mc:Choice>
              <mc:Fallback>
                <p:oleObj name="文档" r:id="rId3" imgW="6501834" imgH="3509548"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4" y="1988840"/>
                        <a:ext cx="7786315" cy="4343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b="1" dirty="0" smtClean="0"/>
              <a:t>3.</a:t>
            </a:r>
            <a:r>
              <a:rPr lang="zh-CN" altLang="zh-CN" sz="2800" b="1" dirty="0" smtClean="0"/>
              <a:t>精度要求以</a:t>
            </a:r>
            <a:r>
              <a:rPr lang="en-US" altLang="zh-CN" sz="2800" b="1" dirty="0" smtClean="0"/>
              <a:t>     </a:t>
            </a:r>
            <a:r>
              <a:rPr lang="zh-CN" altLang="zh-CN" sz="2800" b="1" dirty="0" smtClean="0"/>
              <a:t>的相对误差限</a:t>
            </a:r>
            <a:r>
              <a:rPr lang="en-US" altLang="zh-CN" sz="2800" b="1" dirty="0" smtClean="0"/>
              <a:t>r(</a:t>
            </a:r>
            <a:r>
              <a:rPr lang="zh-CN" altLang="zh-CN" sz="2800" b="1" dirty="0" smtClean="0"/>
              <a:t>在给定的置信水平</a:t>
            </a:r>
            <a:r>
              <a:rPr lang="en-US" altLang="zh-CN" sz="2800" b="1" dirty="0" smtClean="0"/>
              <a:t>1-</a:t>
            </a:r>
            <a:r>
              <a:rPr lang="zh-CN" altLang="zh-CN" sz="2800" b="1" dirty="0" smtClean="0"/>
              <a:t>α下</a:t>
            </a:r>
            <a:r>
              <a:rPr lang="en-US" altLang="zh-CN" sz="2800" b="1" dirty="0" smtClean="0"/>
              <a:t>)</a:t>
            </a:r>
            <a:r>
              <a:rPr lang="zh-CN" altLang="zh-CN" sz="2800" b="1" dirty="0" smtClean="0"/>
              <a:t>的形式给出</a:t>
            </a:r>
            <a:endParaRPr lang="zh-CN" altLang="en-US" sz="2800" b="1"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84</a:t>
            </a:fld>
            <a:endParaRPr lang="en-US" altLang="zh-CN"/>
          </a:p>
        </p:txBody>
      </p:sp>
      <p:sp>
        <p:nvSpPr>
          <p:cNvPr id="2181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21811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419872" y="908720"/>
            <a:ext cx="360040" cy="380042"/>
          </a:xfrm>
          <a:prstGeom prst="rect">
            <a:avLst/>
          </a:prstGeom>
          <a:noFill/>
        </p:spPr>
      </p:pic>
      <p:graphicFrame>
        <p:nvGraphicFramePr>
          <p:cNvPr id="218115" name="Object 3"/>
          <p:cNvGraphicFramePr>
            <a:graphicFrameLocks noChangeAspect="1"/>
          </p:cNvGraphicFramePr>
          <p:nvPr/>
        </p:nvGraphicFramePr>
        <p:xfrm>
          <a:off x="777875" y="2225675"/>
          <a:ext cx="7391400" cy="3992563"/>
        </p:xfrm>
        <a:graphic>
          <a:graphicData uri="http://schemas.openxmlformats.org/presentationml/2006/ole">
            <mc:AlternateContent xmlns:mc="http://schemas.openxmlformats.org/markup-compatibility/2006">
              <mc:Choice xmlns:v="urn:schemas-microsoft-com:vml" Requires="v">
                <p:oleObj spid="_x0000_s218154" name="文档" r:id="rId4" imgW="6166661" imgH="3327033" progId="Word.Document.12">
                  <p:embed/>
                </p:oleObj>
              </mc:Choice>
              <mc:Fallback>
                <p:oleObj name="文档" r:id="rId4" imgW="6166661" imgH="3327033" progId="Word.Document.12">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875" y="2225675"/>
                        <a:ext cx="7391400" cy="399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85</a:t>
            </a:fld>
            <a:endParaRPr lang="en-US" altLang="zh-CN"/>
          </a:p>
        </p:txBody>
      </p:sp>
      <p:graphicFrame>
        <p:nvGraphicFramePr>
          <p:cNvPr id="224258" name="Object 2"/>
          <p:cNvGraphicFramePr>
            <a:graphicFrameLocks noChangeAspect="1"/>
          </p:cNvGraphicFramePr>
          <p:nvPr/>
        </p:nvGraphicFramePr>
        <p:xfrm>
          <a:off x="827584" y="2060848"/>
          <a:ext cx="7650163" cy="4449763"/>
        </p:xfrm>
        <a:graphic>
          <a:graphicData uri="http://schemas.openxmlformats.org/presentationml/2006/ole">
            <mc:AlternateContent xmlns:mc="http://schemas.openxmlformats.org/markup-compatibility/2006">
              <mc:Choice xmlns:v="urn:schemas-microsoft-com:vml" Requires="v">
                <p:oleObj spid="_x0000_s224298" name="文档" r:id="rId3" imgW="7037173" imgH="4103893" progId="Word.Document.12">
                  <p:embed/>
                </p:oleObj>
              </mc:Choice>
              <mc:Fallback>
                <p:oleObj name="文档" r:id="rId3" imgW="7037173" imgH="4103893"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2060848"/>
                        <a:ext cx="7650163" cy="444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例</a:t>
            </a:r>
            <a:r>
              <a:rPr lang="en-US" altLang="zh-CN" dirty="0" smtClean="0"/>
              <a:t>3.7</a:t>
            </a:r>
            <a:endParaRPr lang="zh-CN" altLang="en-US"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86</a:t>
            </a:fld>
            <a:endParaRPr lang="en-US" altLang="zh-CN"/>
          </a:p>
        </p:txBody>
      </p:sp>
      <p:graphicFrame>
        <p:nvGraphicFramePr>
          <p:cNvPr id="225282" name="Object 2"/>
          <p:cNvGraphicFramePr>
            <a:graphicFrameLocks noChangeAspect="1"/>
          </p:cNvGraphicFramePr>
          <p:nvPr/>
        </p:nvGraphicFramePr>
        <p:xfrm>
          <a:off x="122239" y="2209800"/>
          <a:ext cx="9021762" cy="4403725"/>
        </p:xfrm>
        <a:graphic>
          <a:graphicData uri="http://schemas.openxmlformats.org/presentationml/2006/ole">
            <mc:AlternateContent xmlns:mc="http://schemas.openxmlformats.org/markup-compatibility/2006">
              <mc:Choice xmlns:v="urn:schemas-microsoft-com:vml" Requires="v">
                <p:oleObj spid="_x0000_s225321" name="文档" r:id="rId3" imgW="5875638" imgH="2817101" progId="Word.Document.12">
                  <p:embed/>
                </p:oleObj>
              </mc:Choice>
              <mc:Fallback>
                <p:oleObj name="文档" r:id="rId3" imgW="5875638" imgH="2817101"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239" y="2209800"/>
                        <a:ext cx="9021762" cy="440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87</a:t>
            </a:fld>
            <a:endParaRPr lang="en-US" altLang="zh-CN"/>
          </a:p>
        </p:txBody>
      </p:sp>
      <p:graphicFrame>
        <p:nvGraphicFramePr>
          <p:cNvPr id="226306" name="Object 2"/>
          <p:cNvGraphicFramePr>
            <a:graphicFrameLocks noChangeAspect="1"/>
          </p:cNvGraphicFramePr>
          <p:nvPr/>
        </p:nvGraphicFramePr>
        <p:xfrm>
          <a:off x="473075" y="1997075"/>
          <a:ext cx="8274050" cy="4403725"/>
        </p:xfrm>
        <a:graphic>
          <a:graphicData uri="http://schemas.openxmlformats.org/presentationml/2006/ole">
            <mc:AlternateContent xmlns:mc="http://schemas.openxmlformats.org/markup-compatibility/2006">
              <mc:Choice xmlns:v="urn:schemas-microsoft-com:vml" Requires="v">
                <p:oleObj spid="_x0000_s226346" name="文档" r:id="rId3" imgW="6096099" imgH="3248915" progId="Word.Document.12">
                  <p:embed/>
                </p:oleObj>
              </mc:Choice>
              <mc:Fallback>
                <p:oleObj name="文档" r:id="rId3" imgW="6096099" imgH="3248915"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075" y="1997075"/>
                        <a:ext cx="8274050" cy="440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88</a:t>
            </a:fld>
            <a:endParaRPr lang="en-US" altLang="zh-CN"/>
          </a:p>
        </p:txBody>
      </p:sp>
      <p:graphicFrame>
        <p:nvGraphicFramePr>
          <p:cNvPr id="227330" name="Object 2"/>
          <p:cNvGraphicFramePr>
            <a:graphicFrameLocks noChangeAspect="1"/>
          </p:cNvGraphicFramePr>
          <p:nvPr/>
        </p:nvGraphicFramePr>
        <p:xfrm>
          <a:off x="320675" y="2346325"/>
          <a:ext cx="8366125" cy="3719513"/>
        </p:xfrm>
        <a:graphic>
          <a:graphicData uri="http://schemas.openxmlformats.org/presentationml/2006/ole">
            <mc:AlternateContent xmlns:mc="http://schemas.openxmlformats.org/markup-compatibility/2006">
              <mc:Choice xmlns:v="urn:schemas-microsoft-com:vml" Requires="v">
                <p:oleObj spid="_x0000_s227370" name="文档" r:id="rId3" imgW="5983055" imgH="2640531" progId="Word.Document.12">
                  <p:embed/>
                </p:oleObj>
              </mc:Choice>
              <mc:Fallback>
                <p:oleObj name="文档" r:id="rId3" imgW="5983055" imgH="2640531"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675" y="2346325"/>
                        <a:ext cx="8366125" cy="3719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日期占位符 3"/>
          <p:cNvSpPr>
            <a:spLocks noGrp="1"/>
          </p:cNvSpPr>
          <p:nvPr>
            <p:ph type="dt" sz="half" idx="10"/>
          </p:nvPr>
        </p:nvSpPr>
        <p:spPr/>
        <p:txBody>
          <a:bodyPr/>
          <a:lstStyle/>
          <a:p>
            <a:fld id="{FE43E9F5-643C-4920-A3E1-82D66F990F3C}" type="datetime1">
              <a:rPr lang="zh-CN" altLang="en-US"/>
              <a:pPr/>
              <a:t>2018/3/30</a:t>
            </a:fld>
            <a:endParaRPr lang="en-US" altLang="zh-CN"/>
          </a:p>
        </p:txBody>
      </p:sp>
      <p:sp>
        <p:nvSpPr>
          <p:cNvPr id="12" name="灯片编号占位符 5"/>
          <p:cNvSpPr>
            <a:spLocks noGrp="1"/>
          </p:cNvSpPr>
          <p:nvPr>
            <p:ph type="sldNum" sz="quarter" idx="12"/>
          </p:nvPr>
        </p:nvSpPr>
        <p:spPr/>
        <p:txBody>
          <a:bodyPr/>
          <a:lstStyle/>
          <a:p>
            <a:fld id="{F15B7A45-5031-4D56-B891-3737F7ECBF55}" type="slidenum">
              <a:rPr lang="en-US" altLang="zh-CN"/>
              <a:pPr/>
              <a:t>89</a:t>
            </a:fld>
            <a:endParaRPr lang="en-US" altLang="zh-CN"/>
          </a:p>
        </p:txBody>
      </p:sp>
      <p:sp>
        <p:nvSpPr>
          <p:cNvPr id="103426" name="Rectangle 2"/>
          <p:cNvSpPr>
            <a:spLocks noGrp="1" noChangeArrowheads="1"/>
          </p:cNvSpPr>
          <p:nvPr>
            <p:ph type="title"/>
          </p:nvPr>
        </p:nvSpPr>
        <p:spPr/>
        <p:txBody>
          <a:bodyPr/>
          <a:lstStyle/>
          <a:p>
            <a:r>
              <a:rPr lang="zh-CN" altLang="en-US" sz="3600" dirty="0"/>
              <a:t>二</a:t>
            </a:r>
            <a:r>
              <a:rPr lang="zh-CN" altLang="en-US" sz="3600" dirty="0" smtClean="0"/>
              <a:t>、</a:t>
            </a:r>
            <a:r>
              <a:rPr lang="zh-CN" altLang="zh-CN" sz="3600" dirty="0" smtClean="0"/>
              <a:t>总费用给定时总样本量的确定</a:t>
            </a:r>
            <a:endParaRPr lang="zh-CN" altLang="en-US" sz="3600" dirty="0"/>
          </a:p>
        </p:txBody>
      </p:sp>
      <p:sp>
        <p:nvSpPr>
          <p:cNvPr id="103427" name="Rectangle 3"/>
          <p:cNvSpPr>
            <a:spLocks noGrp="1" noChangeArrowheads="1"/>
          </p:cNvSpPr>
          <p:nvPr>
            <p:ph type="body" idx="1"/>
          </p:nvPr>
        </p:nvSpPr>
        <p:spPr/>
        <p:txBody>
          <a:bodyPr/>
          <a:lstStyle/>
          <a:p>
            <a:r>
              <a:rPr lang="zh-CN" altLang="en-US"/>
              <a:t>给定</a:t>
            </a:r>
            <a:r>
              <a:rPr lang="en-US" altLang="zh-CN"/>
              <a:t>V</a:t>
            </a:r>
            <a:r>
              <a:rPr lang="zh-CN" altLang="en-US"/>
              <a:t>时</a:t>
            </a:r>
          </a:p>
        </p:txBody>
      </p:sp>
      <p:sp>
        <p:nvSpPr>
          <p:cNvPr id="103428" name="Rectangle 4"/>
          <p:cNvSpPr>
            <a:spLocks noChangeArrowheads="1"/>
          </p:cNvSpPr>
          <p:nvPr/>
        </p:nvSpPr>
        <p:spPr bwMode="auto">
          <a:xfrm>
            <a:off x="4043363"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03429" name="Object 5"/>
          <p:cNvGraphicFramePr>
            <a:graphicFrameLocks noChangeAspect="1"/>
          </p:cNvGraphicFramePr>
          <p:nvPr/>
        </p:nvGraphicFramePr>
        <p:xfrm>
          <a:off x="2362200" y="2209800"/>
          <a:ext cx="2205038" cy="893763"/>
        </p:xfrm>
        <a:graphic>
          <a:graphicData uri="http://schemas.openxmlformats.org/presentationml/2006/ole">
            <mc:AlternateContent xmlns:mc="http://schemas.openxmlformats.org/markup-compatibility/2006">
              <mc:Choice xmlns:v="urn:schemas-microsoft-com:vml" Requires="v">
                <p:oleObj spid="_x0000_s103548" r:id="rId3" imgW="1054100" imgH="431800" progId="Equation.3">
                  <p:embed/>
                </p:oleObj>
              </mc:Choice>
              <mc:Fallback>
                <p:oleObj r:id="rId3" imgW="1054100" imgH="4318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2209800"/>
                        <a:ext cx="2205038" cy="893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430" name="Rectangle 6"/>
          <p:cNvSpPr>
            <a:spLocks noChangeArrowheads="1"/>
          </p:cNvSpPr>
          <p:nvPr/>
        </p:nvSpPr>
        <p:spPr bwMode="auto">
          <a:xfrm>
            <a:off x="3981450" y="3090863"/>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03431" name="Object 7"/>
          <p:cNvGraphicFramePr>
            <a:graphicFrameLocks noChangeAspect="1"/>
          </p:cNvGraphicFramePr>
          <p:nvPr/>
        </p:nvGraphicFramePr>
        <p:xfrm>
          <a:off x="2286000" y="3048000"/>
          <a:ext cx="2667000" cy="1527175"/>
        </p:xfrm>
        <a:graphic>
          <a:graphicData uri="http://schemas.openxmlformats.org/presentationml/2006/ole">
            <mc:AlternateContent xmlns:mc="http://schemas.openxmlformats.org/markup-compatibility/2006">
              <mc:Choice xmlns:v="urn:schemas-microsoft-com:vml" Requires="v">
                <p:oleObj spid="_x0000_s103549" r:id="rId5" imgW="1180588" imgH="672808" progId="">
                  <p:embed/>
                </p:oleObj>
              </mc:Choice>
              <mc:Fallback>
                <p:oleObj r:id="rId5" imgW="1180588" imgH="672808" progId="">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3048000"/>
                        <a:ext cx="2667000" cy="1527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432" name="Rectangle 8"/>
          <p:cNvSpPr>
            <a:spLocks noChangeArrowheads="1"/>
          </p:cNvSpPr>
          <p:nvPr/>
        </p:nvSpPr>
        <p:spPr bwMode="auto">
          <a:xfrm>
            <a:off x="3576638" y="318135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03433" name="Object 9"/>
          <p:cNvGraphicFramePr>
            <a:graphicFrameLocks noChangeAspect="1"/>
          </p:cNvGraphicFramePr>
          <p:nvPr/>
        </p:nvGraphicFramePr>
        <p:xfrm>
          <a:off x="1258888" y="4724400"/>
          <a:ext cx="6408737" cy="1593850"/>
        </p:xfrm>
        <a:graphic>
          <a:graphicData uri="http://schemas.openxmlformats.org/presentationml/2006/ole">
            <mc:AlternateContent xmlns:mc="http://schemas.openxmlformats.org/markup-compatibility/2006">
              <mc:Choice xmlns:v="urn:schemas-microsoft-com:vml" Requires="v">
                <p:oleObj spid="_x0000_s103550" r:id="rId7" imgW="1993900" imgH="495300" progId="Equation.3">
                  <p:embed/>
                </p:oleObj>
              </mc:Choice>
              <mc:Fallback>
                <p:oleObj r:id="rId7" imgW="1993900" imgH="495300" progId="Equation.3">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58888" y="4724400"/>
                        <a:ext cx="6408737" cy="159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434" name="Rectangle 10"/>
          <p:cNvSpPr>
            <a:spLocks noChangeArrowheads="1"/>
          </p:cNvSpPr>
          <p:nvPr/>
        </p:nvSpPr>
        <p:spPr bwMode="auto">
          <a:xfrm>
            <a:off x="4171950" y="3200400"/>
            <a:ext cx="9144000" cy="0"/>
          </a:xfrm>
          <a:prstGeom prst="rect">
            <a:avLst/>
          </a:prstGeom>
          <a:noFill/>
          <a:ln w="9525">
            <a:noFill/>
            <a:miter lim="800000"/>
            <a:headEnd/>
            <a:tailEnd/>
          </a:ln>
          <a:effectLst/>
        </p:spPr>
        <p:txBody>
          <a:bodyPr>
            <a:spAutoFit/>
          </a:bodyPr>
          <a:lstStyle/>
          <a:p>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日期占位符 3"/>
          <p:cNvSpPr>
            <a:spLocks noGrp="1"/>
          </p:cNvSpPr>
          <p:nvPr>
            <p:ph type="dt" sz="half" idx="10"/>
          </p:nvPr>
        </p:nvSpPr>
        <p:spPr/>
        <p:txBody>
          <a:bodyPr/>
          <a:lstStyle/>
          <a:p>
            <a:fld id="{36A61F30-5955-4B5A-A0EA-9CFD38EDCBEE}" type="datetime1">
              <a:rPr lang="zh-CN" altLang="en-US"/>
              <a:pPr/>
              <a:t>2018/3/30</a:t>
            </a:fld>
            <a:endParaRPr lang="en-US" altLang="zh-CN"/>
          </a:p>
        </p:txBody>
      </p:sp>
      <p:sp>
        <p:nvSpPr>
          <p:cNvPr id="18" name="灯片编号占位符 5"/>
          <p:cNvSpPr>
            <a:spLocks noGrp="1"/>
          </p:cNvSpPr>
          <p:nvPr>
            <p:ph type="sldNum" sz="quarter" idx="12"/>
          </p:nvPr>
        </p:nvSpPr>
        <p:spPr/>
        <p:txBody>
          <a:bodyPr/>
          <a:lstStyle/>
          <a:p>
            <a:fld id="{0728EA86-3D3D-413A-86C5-5BAB7A262DD9}" type="slidenum">
              <a:rPr lang="en-US" altLang="zh-CN"/>
              <a:pPr/>
              <a:t>9</a:t>
            </a:fld>
            <a:endParaRPr lang="en-US" altLang="zh-CN"/>
          </a:p>
        </p:txBody>
      </p:sp>
      <p:sp>
        <p:nvSpPr>
          <p:cNvPr id="18434" name="Rectangle 2"/>
          <p:cNvSpPr>
            <a:spLocks noGrp="1" noChangeArrowheads="1"/>
          </p:cNvSpPr>
          <p:nvPr>
            <p:ph type="title"/>
          </p:nvPr>
        </p:nvSpPr>
        <p:spPr/>
        <p:txBody>
          <a:bodyPr/>
          <a:lstStyle/>
          <a:p>
            <a:r>
              <a:rPr lang="zh-CN" altLang="en-US" dirty="0">
                <a:latin typeface="宋体" pitchFamily="2" charset="-122"/>
                <a:cs typeface="Times New Roman" pitchFamily="18" charset="0"/>
              </a:rPr>
              <a:t>估计量的性质</a:t>
            </a:r>
            <a:r>
              <a:rPr lang="zh-CN" altLang="en-US" dirty="0">
                <a:latin typeface="宋体" pitchFamily="2" charset="-122"/>
              </a:rPr>
              <a:t> </a:t>
            </a:r>
          </a:p>
        </p:txBody>
      </p:sp>
      <p:sp>
        <p:nvSpPr>
          <p:cNvPr id="18435" name="Rectangle 3"/>
          <p:cNvSpPr>
            <a:spLocks noGrp="1" noChangeArrowheads="1"/>
          </p:cNvSpPr>
          <p:nvPr>
            <p:ph type="body" idx="1"/>
          </p:nvPr>
        </p:nvSpPr>
        <p:spPr>
          <a:xfrm>
            <a:off x="390820" y="2017713"/>
            <a:ext cx="8429652" cy="4114800"/>
          </a:xfrm>
        </p:spPr>
        <p:txBody>
          <a:bodyPr/>
          <a:lstStyle/>
          <a:p>
            <a:pPr algn="just"/>
            <a:r>
              <a:rPr lang="zh-CN" altLang="en-US" sz="2800" b="1" dirty="0" smtClean="0">
                <a:latin typeface="宋体" pitchFamily="2" charset="-122"/>
              </a:rPr>
              <a:t>性质</a:t>
            </a:r>
            <a:r>
              <a:rPr lang="en-US" altLang="zh-CN" sz="2800" b="1" dirty="0" smtClean="0">
                <a:latin typeface="宋体" pitchFamily="2" charset="-122"/>
              </a:rPr>
              <a:t>1&amp;2</a:t>
            </a:r>
            <a:r>
              <a:rPr lang="zh-CN" altLang="en-US" sz="2800" b="1" dirty="0" smtClean="0">
                <a:latin typeface="宋体" pitchFamily="2" charset="-122"/>
              </a:rPr>
              <a:t>：</a:t>
            </a:r>
            <a:r>
              <a:rPr lang="zh-CN" altLang="en-US" sz="2800" dirty="0">
                <a:latin typeface="宋体" pitchFamily="2" charset="-122"/>
              </a:rPr>
              <a:t>对于一般的分层抽样，如果 </a:t>
            </a:r>
            <a:r>
              <a:rPr lang="zh-CN" altLang="en-US" sz="2800" dirty="0" smtClean="0">
                <a:latin typeface="宋体" pitchFamily="2" charset="-122"/>
              </a:rPr>
              <a:t> 是  的</a:t>
            </a:r>
            <a:r>
              <a:rPr lang="zh-CN" altLang="en-US" sz="2800" dirty="0">
                <a:latin typeface="宋体" pitchFamily="2" charset="-122"/>
              </a:rPr>
              <a:t>无偏估计（         </a:t>
            </a:r>
            <a:r>
              <a:rPr lang="zh-CN" altLang="en-US" sz="2800" dirty="0" smtClean="0">
                <a:latin typeface="宋体" pitchFamily="2" charset="-122"/>
              </a:rPr>
              <a:t>），</a:t>
            </a:r>
            <a:r>
              <a:rPr lang="zh-CN" altLang="en-US" sz="2800" dirty="0">
                <a:latin typeface="宋体" pitchFamily="2" charset="-122"/>
              </a:rPr>
              <a:t>则   是  的无偏估计</a:t>
            </a:r>
            <a:r>
              <a:rPr lang="zh-CN" altLang="en-US" sz="2800" dirty="0" smtClean="0">
                <a:latin typeface="宋体" pitchFamily="2" charset="-122"/>
              </a:rPr>
              <a:t>。</a:t>
            </a:r>
            <a:endParaRPr lang="en-US" altLang="zh-CN" sz="2800" dirty="0" smtClean="0">
              <a:latin typeface="宋体" pitchFamily="2" charset="-122"/>
            </a:endParaRPr>
          </a:p>
          <a:p>
            <a:pPr algn="just">
              <a:buNone/>
            </a:pPr>
            <a:r>
              <a:rPr lang="zh-CN" altLang="en-US" sz="2800" dirty="0" smtClean="0">
                <a:latin typeface="宋体" pitchFamily="2" charset="-122"/>
              </a:rPr>
              <a:t>     的</a:t>
            </a:r>
            <a:r>
              <a:rPr lang="zh-CN" altLang="en-US" sz="2800" dirty="0">
                <a:latin typeface="宋体" pitchFamily="2" charset="-122"/>
              </a:rPr>
              <a:t>方差为：</a:t>
            </a:r>
          </a:p>
          <a:p>
            <a:pPr algn="just">
              <a:lnSpc>
                <a:spcPct val="90000"/>
              </a:lnSpc>
            </a:pPr>
            <a:endParaRPr lang="zh-CN" altLang="en-US" sz="2800" dirty="0">
              <a:latin typeface="宋体" pitchFamily="2" charset="-122"/>
            </a:endParaRPr>
          </a:p>
          <a:p>
            <a:pPr marL="0" indent="0" algn="just">
              <a:lnSpc>
                <a:spcPct val="90000"/>
              </a:lnSpc>
              <a:buNone/>
            </a:pPr>
            <a:endParaRPr lang="zh-CN" altLang="en-US" sz="2800" dirty="0">
              <a:latin typeface="宋体" pitchFamily="2" charset="-122"/>
            </a:endParaRPr>
          </a:p>
          <a:p>
            <a:pPr algn="just">
              <a:lnSpc>
                <a:spcPct val="90000"/>
              </a:lnSpc>
            </a:pPr>
            <a:r>
              <a:rPr lang="zh-CN" altLang="en-US" sz="2400" dirty="0">
                <a:latin typeface="宋体" pitchFamily="2" charset="-122"/>
              </a:rPr>
              <a:t>只要对各层估计无偏，则总体估计也无偏。</a:t>
            </a:r>
          </a:p>
          <a:p>
            <a:pPr lvl="1" algn="just">
              <a:lnSpc>
                <a:spcPct val="90000"/>
              </a:lnSpc>
            </a:pPr>
            <a:r>
              <a:rPr lang="zh-CN" altLang="en-US" sz="2400" dirty="0">
                <a:latin typeface="宋体" pitchFamily="2" charset="-122"/>
              </a:rPr>
              <a:t>各层可以采用不同的抽样方法，只要相应的估计量是无偏的，则对总体的推算也是无偏的。</a:t>
            </a:r>
          </a:p>
          <a:p>
            <a:pPr algn="just">
              <a:lnSpc>
                <a:spcPct val="90000"/>
              </a:lnSpc>
            </a:pPr>
            <a:endParaRPr lang="en-US" altLang="zh-CN" sz="2800" dirty="0">
              <a:latin typeface="宋体" pitchFamily="2" charset="-122"/>
            </a:endParaRPr>
          </a:p>
        </p:txBody>
      </p:sp>
      <p:sp>
        <p:nvSpPr>
          <p:cNvPr id="18437" name="Rectangle 5"/>
          <p:cNvSpPr>
            <a:spLocks noChangeArrowheads="1"/>
          </p:cNvSpPr>
          <p:nvPr/>
        </p:nvSpPr>
        <p:spPr bwMode="auto">
          <a:xfrm>
            <a:off x="4491038" y="329565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8436" name="Object 4"/>
          <p:cNvGraphicFramePr>
            <a:graphicFrameLocks noChangeAspect="1"/>
          </p:cNvGraphicFramePr>
          <p:nvPr>
            <p:extLst>
              <p:ext uri="{D42A27DB-BD31-4B8C-83A1-F6EECF244321}">
                <p14:modId xmlns:p14="http://schemas.microsoft.com/office/powerpoint/2010/main" val="3559884646"/>
              </p:ext>
            </p:extLst>
          </p:nvPr>
        </p:nvGraphicFramePr>
        <p:xfrm>
          <a:off x="6816802" y="1874330"/>
          <a:ext cx="419494" cy="690574"/>
        </p:xfrm>
        <a:graphic>
          <a:graphicData uri="http://schemas.openxmlformats.org/presentationml/2006/ole">
            <mc:AlternateContent xmlns:mc="http://schemas.openxmlformats.org/markup-compatibility/2006">
              <mc:Choice xmlns:v="urn:schemas-microsoft-com:vml" Requires="v">
                <p:oleObj spid="_x0000_s18714" r:id="rId3" imgW="165172" imgH="266816" progId="Equation.3">
                  <p:embed/>
                </p:oleObj>
              </mc:Choice>
              <mc:Fallback>
                <p:oleObj r:id="rId3" imgW="165172" imgH="266816"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6802" y="1874330"/>
                        <a:ext cx="419494" cy="6905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39" name="Rectangle 7"/>
          <p:cNvSpPr>
            <a:spLocks noChangeArrowheads="1"/>
          </p:cNvSpPr>
          <p:nvPr/>
        </p:nvSpPr>
        <p:spPr bwMode="auto">
          <a:xfrm>
            <a:off x="4491038" y="33147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8438" name="Object 6"/>
          <p:cNvGraphicFramePr>
            <a:graphicFrameLocks noChangeAspect="1"/>
          </p:cNvGraphicFramePr>
          <p:nvPr>
            <p:extLst>
              <p:ext uri="{D42A27DB-BD31-4B8C-83A1-F6EECF244321}">
                <p14:modId xmlns:p14="http://schemas.microsoft.com/office/powerpoint/2010/main" val="75925209"/>
              </p:ext>
            </p:extLst>
          </p:nvPr>
        </p:nvGraphicFramePr>
        <p:xfrm>
          <a:off x="7596336" y="2000240"/>
          <a:ext cx="377825" cy="533400"/>
        </p:xfrm>
        <a:graphic>
          <a:graphicData uri="http://schemas.openxmlformats.org/presentationml/2006/ole">
            <mc:AlternateContent xmlns:mc="http://schemas.openxmlformats.org/markup-compatibility/2006">
              <mc:Choice xmlns:v="urn:schemas-microsoft-com:vml" Requires="v">
                <p:oleObj spid="_x0000_s18715" r:id="rId5" imgW="165172" imgH="228699" progId="Equation.3">
                  <p:embed/>
                </p:oleObj>
              </mc:Choice>
              <mc:Fallback>
                <p:oleObj r:id="rId5" imgW="165172" imgH="228699"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96336" y="2000240"/>
                        <a:ext cx="377825"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1" name="Rectangle 9"/>
          <p:cNvSpPr>
            <a:spLocks noChangeArrowheads="1"/>
          </p:cNvSpPr>
          <p:nvPr/>
        </p:nvSpPr>
        <p:spPr bwMode="auto">
          <a:xfrm>
            <a:off x="4167188" y="333375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8440" name="Object 8"/>
          <p:cNvGraphicFramePr>
            <a:graphicFrameLocks noChangeAspect="1"/>
          </p:cNvGraphicFramePr>
          <p:nvPr>
            <p:extLst>
              <p:ext uri="{D42A27DB-BD31-4B8C-83A1-F6EECF244321}">
                <p14:modId xmlns:p14="http://schemas.microsoft.com/office/powerpoint/2010/main" val="29997732"/>
              </p:ext>
            </p:extLst>
          </p:nvPr>
        </p:nvGraphicFramePr>
        <p:xfrm>
          <a:off x="2195736" y="2548706"/>
          <a:ext cx="1600200" cy="376238"/>
        </p:xfrm>
        <a:graphic>
          <a:graphicData uri="http://schemas.openxmlformats.org/presentationml/2006/ole">
            <mc:AlternateContent xmlns:mc="http://schemas.openxmlformats.org/markup-compatibility/2006">
              <mc:Choice xmlns:v="urn:schemas-microsoft-com:vml" Requires="v">
                <p:oleObj spid="_x0000_s18716" r:id="rId7" imgW="812800" imgH="190500" progId="Equation.3">
                  <p:embed/>
                </p:oleObj>
              </mc:Choice>
              <mc:Fallback>
                <p:oleObj r:id="rId7" imgW="812800" imgH="190500" progId="Equation.3">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95736" y="2548706"/>
                        <a:ext cx="1600200" cy="376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3" name="Rectangle 11"/>
          <p:cNvSpPr>
            <a:spLocks noChangeArrowheads="1"/>
          </p:cNvSpPr>
          <p:nvPr/>
        </p:nvSpPr>
        <p:spPr bwMode="auto">
          <a:xfrm>
            <a:off x="4476750" y="329565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8442" name="Object 10"/>
          <p:cNvGraphicFramePr>
            <a:graphicFrameLocks noChangeAspect="1"/>
          </p:cNvGraphicFramePr>
          <p:nvPr>
            <p:extLst>
              <p:ext uri="{D42A27DB-BD31-4B8C-83A1-F6EECF244321}">
                <p14:modId xmlns:p14="http://schemas.microsoft.com/office/powerpoint/2010/main" val="3931056177"/>
              </p:ext>
            </p:extLst>
          </p:nvPr>
        </p:nvGraphicFramePr>
        <p:xfrm>
          <a:off x="5004048" y="2421260"/>
          <a:ext cx="461963" cy="647700"/>
        </p:xfrm>
        <a:graphic>
          <a:graphicData uri="http://schemas.openxmlformats.org/presentationml/2006/ole">
            <mc:AlternateContent xmlns:mc="http://schemas.openxmlformats.org/markup-compatibility/2006">
              <mc:Choice xmlns:v="urn:schemas-microsoft-com:vml" Requires="v">
                <p:oleObj spid="_x0000_s18717" r:id="rId9" imgW="190500" imgH="266700" progId="Equation.3">
                  <p:embed/>
                </p:oleObj>
              </mc:Choice>
              <mc:Fallback>
                <p:oleObj r:id="rId9" imgW="190500" imgH="266700" progId="Equation.3">
                  <p:embed/>
                  <p:pic>
                    <p:nvPicPr>
                      <p:cNvPr id="0"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04048" y="2421260"/>
                        <a:ext cx="461963"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5" name="Rectangle 13"/>
          <p:cNvSpPr>
            <a:spLocks noChangeArrowheads="1"/>
          </p:cNvSpPr>
          <p:nvPr/>
        </p:nvSpPr>
        <p:spPr bwMode="auto">
          <a:xfrm>
            <a:off x="4495800" y="333375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8444" name="Object 12"/>
          <p:cNvGraphicFramePr>
            <a:graphicFrameLocks noChangeAspect="1"/>
          </p:cNvGraphicFramePr>
          <p:nvPr>
            <p:extLst>
              <p:ext uri="{D42A27DB-BD31-4B8C-83A1-F6EECF244321}">
                <p14:modId xmlns:p14="http://schemas.microsoft.com/office/powerpoint/2010/main" val="3290764895"/>
              </p:ext>
            </p:extLst>
          </p:nvPr>
        </p:nvGraphicFramePr>
        <p:xfrm>
          <a:off x="5796136" y="2496890"/>
          <a:ext cx="400050" cy="500062"/>
        </p:xfrm>
        <a:graphic>
          <a:graphicData uri="http://schemas.openxmlformats.org/presentationml/2006/ole">
            <mc:AlternateContent xmlns:mc="http://schemas.openxmlformats.org/markup-compatibility/2006">
              <mc:Choice xmlns:v="urn:schemas-microsoft-com:vml" Requires="v">
                <p:oleObj spid="_x0000_s18718" r:id="rId11" imgW="152334" imgH="190417" progId="Equation.3">
                  <p:embed/>
                </p:oleObj>
              </mc:Choice>
              <mc:Fallback>
                <p:oleObj r:id="rId11" imgW="152334" imgH="190417" progId="Equation.3">
                  <p:embed/>
                  <p:pic>
                    <p:nvPicPr>
                      <p:cNvPr id="0"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96136" y="2496890"/>
                        <a:ext cx="400050" cy="500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46" name="Object 14"/>
          <p:cNvGraphicFramePr>
            <a:graphicFrameLocks noChangeAspect="1"/>
          </p:cNvGraphicFramePr>
          <p:nvPr>
            <p:extLst>
              <p:ext uri="{D42A27DB-BD31-4B8C-83A1-F6EECF244321}">
                <p14:modId xmlns:p14="http://schemas.microsoft.com/office/powerpoint/2010/main" val="1831846099"/>
              </p:ext>
            </p:extLst>
          </p:nvPr>
        </p:nvGraphicFramePr>
        <p:xfrm>
          <a:off x="971600" y="2925316"/>
          <a:ext cx="461963" cy="647700"/>
        </p:xfrm>
        <a:graphic>
          <a:graphicData uri="http://schemas.openxmlformats.org/presentationml/2006/ole">
            <mc:AlternateContent xmlns:mc="http://schemas.openxmlformats.org/markup-compatibility/2006">
              <mc:Choice xmlns:v="urn:schemas-microsoft-com:vml" Requires="v">
                <p:oleObj spid="_x0000_s18719" r:id="rId13" imgW="190500" imgH="266700" progId="Equation.3">
                  <p:embed/>
                </p:oleObj>
              </mc:Choice>
              <mc:Fallback>
                <p:oleObj r:id="rId13" imgW="190500" imgH="266700" progId="Equation.3">
                  <p:embed/>
                  <p:pic>
                    <p:nvPicPr>
                      <p:cNvPr id="0"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71600" y="2925316"/>
                        <a:ext cx="461963"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8" name="Rectangle 16"/>
          <p:cNvSpPr>
            <a:spLocks noChangeArrowheads="1"/>
          </p:cNvSpPr>
          <p:nvPr/>
        </p:nvSpPr>
        <p:spPr bwMode="auto">
          <a:xfrm>
            <a:off x="3929063"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8447" name="Object 15"/>
          <p:cNvGraphicFramePr>
            <a:graphicFrameLocks noChangeAspect="1"/>
          </p:cNvGraphicFramePr>
          <p:nvPr>
            <p:extLst>
              <p:ext uri="{D42A27DB-BD31-4B8C-83A1-F6EECF244321}">
                <p14:modId xmlns:p14="http://schemas.microsoft.com/office/powerpoint/2010/main" val="1064526727"/>
              </p:ext>
            </p:extLst>
          </p:nvPr>
        </p:nvGraphicFramePr>
        <p:xfrm>
          <a:off x="3563888" y="3429000"/>
          <a:ext cx="2590800" cy="863600"/>
        </p:xfrm>
        <a:graphic>
          <a:graphicData uri="http://schemas.openxmlformats.org/presentationml/2006/ole">
            <mc:AlternateContent xmlns:mc="http://schemas.openxmlformats.org/markup-compatibility/2006">
              <mc:Choice xmlns:v="urn:schemas-microsoft-com:vml" Requires="v">
                <p:oleObj spid="_x0000_s18720" r:id="rId14" imgW="1282700" imgH="431800" progId="Equation.3">
                  <p:embed/>
                </p:oleObj>
              </mc:Choice>
              <mc:Fallback>
                <p:oleObj r:id="rId14" imgW="1282700" imgH="431800" progId="Equation.3">
                  <p:embed/>
                  <p:pic>
                    <p:nvPicPr>
                      <p:cNvPr id="0" name="Picture 1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563888" y="3429000"/>
                        <a:ext cx="2590800"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cut/>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日期占位符 3"/>
          <p:cNvSpPr>
            <a:spLocks noGrp="1"/>
          </p:cNvSpPr>
          <p:nvPr>
            <p:ph type="dt" sz="half" idx="10"/>
          </p:nvPr>
        </p:nvSpPr>
        <p:spPr/>
        <p:txBody>
          <a:bodyPr/>
          <a:lstStyle/>
          <a:p>
            <a:fld id="{DE01004E-36E1-4EC0-A360-61D6158619DF}" type="datetime1">
              <a:rPr lang="zh-CN" altLang="en-US"/>
              <a:pPr/>
              <a:t>2018/3/30</a:t>
            </a:fld>
            <a:endParaRPr lang="en-US" altLang="zh-CN"/>
          </a:p>
        </p:txBody>
      </p:sp>
      <p:sp>
        <p:nvSpPr>
          <p:cNvPr id="14" name="灯片编号占位符 5"/>
          <p:cNvSpPr>
            <a:spLocks noGrp="1"/>
          </p:cNvSpPr>
          <p:nvPr>
            <p:ph type="sldNum" sz="quarter" idx="12"/>
          </p:nvPr>
        </p:nvSpPr>
        <p:spPr/>
        <p:txBody>
          <a:bodyPr/>
          <a:lstStyle/>
          <a:p>
            <a:fld id="{A9334539-A334-4D45-8BA1-21DAD70FE5C6}" type="slidenum">
              <a:rPr lang="en-US" altLang="zh-CN"/>
              <a:pPr/>
              <a:t>90</a:t>
            </a:fld>
            <a:endParaRPr lang="en-US" altLang="zh-CN"/>
          </a:p>
        </p:txBody>
      </p:sp>
      <p:sp>
        <p:nvSpPr>
          <p:cNvPr id="104450" name="Rectangle 2"/>
          <p:cNvSpPr>
            <a:spLocks noGrp="1" noChangeArrowheads="1"/>
          </p:cNvSpPr>
          <p:nvPr>
            <p:ph type="title"/>
          </p:nvPr>
        </p:nvSpPr>
        <p:spPr/>
        <p:txBody>
          <a:bodyPr/>
          <a:lstStyle/>
          <a:p>
            <a:r>
              <a:rPr lang="zh-CN" altLang="en-US"/>
              <a:t>给定</a:t>
            </a:r>
            <a:r>
              <a:rPr lang="en-US" altLang="zh-CN"/>
              <a:t>C</a:t>
            </a:r>
            <a:r>
              <a:rPr lang="zh-CN" altLang="en-US"/>
              <a:t>时</a:t>
            </a:r>
          </a:p>
        </p:txBody>
      </p:sp>
      <p:sp>
        <p:nvSpPr>
          <p:cNvPr id="104452" name="Rectangle 4"/>
          <p:cNvSpPr>
            <a:spLocks noChangeArrowheads="1"/>
          </p:cNvSpPr>
          <p:nvPr/>
        </p:nvSpPr>
        <p:spPr bwMode="auto">
          <a:xfrm>
            <a:off x="3576638"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04453" name="Object 5"/>
          <p:cNvGraphicFramePr>
            <a:graphicFrameLocks noChangeAspect="1"/>
          </p:cNvGraphicFramePr>
          <p:nvPr/>
        </p:nvGraphicFramePr>
        <p:xfrm>
          <a:off x="1476375" y="1557338"/>
          <a:ext cx="5257800" cy="1133475"/>
        </p:xfrm>
        <a:graphic>
          <a:graphicData uri="http://schemas.openxmlformats.org/presentationml/2006/ole">
            <mc:AlternateContent xmlns:mc="http://schemas.openxmlformats.org/markup-compatibility/2006">
              <mc:Choice xmlns:v="urn:schemas-microsoft-com:vml" Requires="v">
                <p:oleObj spid="_x0000_s104651" r:id="rId3" imgW="1993900" imgH="431800" progId="">
                  <p:embed/>
                </p:oleObj>
              </mc:Choice>
              <mc:Fallback>
                <p:oleObj r:id="rId3" imgW="1993900" imgH="431800" progId="">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1557338"/>
                        <a:ext cx="5257800" cy="1133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4454" name="Rectangle 6"/>
          <p:cNvSpPr>
            <a:spLocks noChangeArrowheads="1"/>
          </p:cNvSpPr>
          <p:nvPr/>
        </p:nvSpPr>
        <p:spPr bwMode="auto">
          <a:xfrm>
            <a:off x="4038600" y="31194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04455" name="Object 7"/>
          <p:cNvGraphicFramePr>
            <a:graphicFrameLocks noChangeAspect="1"/>
          </p:cNvGraphicFramePr>
          <p:nvPr/>
        </p:nvGraphicFramePr>
        <p:xfrm>
          <a:off x="611188" y="2708275"/>
          <a:ext cx="3030537" cy="1758950"/>
        </p:xfrm>
        <a:graphic>
          <a:graphicData uri="http://schemas.openxmlformats.org/presentationml/2006/ole">
            <mc:AlternateContent xmlns:mc="http://schemas.openxmlformats.org/markup-compatibility/2006">
              <mc:Choice xmlns:v="urn:schemas-microsoft-com:vml" Requires="v">
                <p:oleObj spid="_x0000_s104652" r:id="rId5" imgW="1066800" imgH="622300" progId="">
                  <p:embed/>
                </p:oleObj>
              </mc:Choice>
              <mc:Fallback>
                <p:oleObj r:id="rId5" imgW="1066800" imgH="622300" progId="">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188" y="2708275"/>
                        <a:ext cx="3030537" cy="1758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4456" name="Rectangle 8"/>
          <p:cNvSpPr>
            <a:spLocks noChangeArrowheads="1"/>
          </p:cNvSpPr>
          <p:nvPr/>
        </p:nvSpPr>
        <p:spPr bwMode="auto">
          <a:xfrm>
            <a:off x="3862388" y="311943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04457" name="Object 9"/>
          <p:cNvGraphicFramePr>
            <a:graphicFrameLocks noChangeAspect="1"/>
          </p:cNvGraphicFramePr>
          <p:nvPr/>
        </p:nvGraphicFramePr>
        <p:xfrm>
          <a:off x="4283968" y="2852936"/>
          <a:ext cx="3455988" cy="1508125"/>
        </p:xfrm>
        <a:graphic>
          <a:graphicData uri="http://schemas.openxmlformats.org/presentationml/2006/ole">
            <mc:AlternateContent xmlns:mc="http://schemas.openxmlformats.org/markup-compatibility/2006">
              <mc:Choice xmlns:v="urn:schemas-microsoft-com:vml" Requires="v">
                <p:oleObj spid="_x0000_s104653" r:id="rId7" imgW="1422400" imgH="622300" progId="">
                  <p:embed/>
                </p:oleObj>
              </mc:Choice>
              <mc:Fallback>
                <p:oleObj r:id="rId7" imgW="1422400" imgH="622300" progId="">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83968" y="2852936"/>
                        <a:ext cx="3455988" cy="1508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4458" name="Rectangle 10"/>
          <p:cNvSpPr>
            <a:spLocks noChangeArrowheads="1"/>
          </p:cNvSpPr>
          <p:nvPr/>
        </p:nvSpPr>
        <p:spPr bwMode="auto">
          <a:xfrm>
            <a:off x="1979613" y="36449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04459" name="Object 11"/>
          <p:cNvGraphicFramePr>
            <a:graphicFrameLocks noChangeAspect="1"/>
          </p:cNvGraphicFramePr>
          <p:nvPr/>
        </p:nvGraphicFramePr>
        <p:xfrm>
          <a:off x="539750" y="4710113"/>
          <a:ext cx="8064500" cy="1693862"/>
        </p:xfrm>
        <a:graphic>
          <a:graphicData uri="http://schemas.openxmlformats.org/presentationml/2006/ole">
            <mc:AlternateContent xmlns:mc="http://schemas.openxmlformats.org/markup-compatibility/2006">
              <mc:Choice xmlns:v="urn:schemas-microsoft-com:vml" Requires="v">
                <p:oleObj spid="_x0000_s104654" r:id="rId9" imgW="3263900" imgH="685800" progId="">
                  <p:embed/>
                </p:oleObj>
              </mc:Choice>
              <mc:Fallback>
                <p:oleObj r:id="rId9" imgW="3263900" imgH="685800" progId="">
                  <p:embed/>
                  <p:pic>
                    <p:nvPicPr>
                      <p:cNvPr id="0"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9750" y="4710113"/>
                        <a:ext cx="8064500" cy="1693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4460" name="Object 12"/>
          <p:cNvGraphicFramePr>
            <a:graphicFrameLocks noChangeAspect="1"/>
          </p:cNvGraphicFramePr>
          <p:nvPr/>
        </p:nvGraphicFramePr>
        <p:xfrm>
          <a:off x="5486400" y="838200"/>
          <a:ext cx="1676400" cy="957263"/>
        </p:xfrm>
        <a:graphic>
          <a:graphicData uri="http://schemas.openxmlformats.org/presentationml/2006/ole">
            <mc:AlternateContent xmlns:mc="http://schemas.openxmlformats.org/markup-compatibility/2006">
              <mc:Choice xmlns:v="urn:schemas-microsoft-com:vml" Requires="v">
                <p:oleObj spid="_x0000_s104655" r:id="rId11" imgW="800100" imgH="457200" progId="">
                  <p:embed/>
                </p:oleObj>
              </mc:Choice>
              <mc:Fallback>
                <p:oleObj r:id="rId11" imgW="800100" imgH="457200" progId="">
                  <p:embed/>
                  <p:pic>
                    <p:nvPicPr>
                      <p:cNvPr id="0"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86400" y="838200"/>
                        <a:ext cx="1676400" cy="957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日期占位符 3"/>
          <p:cNvSpPr>
            <a:spLocks noGrp="1"/>
          </p:cNvSpPr>
          <p:nvPr>
            <p:ph type="dt" sz="half" idx="10"/>
          </p:nvPr>
        </p:nvSpPr>
        <p:spPr/>
        <p:txBody>
          <a:bodyPr/>
          <a:lstStyle/>
          <a:p>
            <a:fld id="{395FC301-3BC1-4F6D-9C3E-1D6CC472490F}" type="datetime1">
              <a:rPr lang="zh-CN" altLang="en-US"/>
              <a:pPr/>
              <a:t>2018/3/30</a:t>
            </a:fld>
            <a:endParaRPr lang="en-US" altLang="zh-CN"/>
          </a:p>
        </p:txBody>
      </p:sp>
      <p:sp>
        <p:nvSpPr>
          <p:cNvPr id="9" name="灯片编号占位符 5"/>
          <p:cNvSpPr>
            <a:spLocks noGrp="1"/>
          </p:cNvSpPr>
          <p:nvPr>
            <p:ph type="sldNum" sz="quarter" idx="12"/>
          </p:nvPr>
        </p:nvSpPr>
        <p:spPr/>
        <p:txBody>
          <a:bodyPr/>
          <a:lstStyle/>
          <a:p>
            <a:fld id="{1D7A57F9-7CAF-4791-A8A3-860E7CB92720}" type="slidenum">
              <a:rPr lang="en-US" altLang="zh-CN"/>
              <a:pPr/>
              <a:t>91</a:t>
            </a:fld>
            <a:endParaRPr lang="en-US" altLang="zh-CN"/>
          </a:p>
        </p:txBody>
      </p:sp>
      <p:sp>
        <p:nvSpPr>
          <p:cNvPr id="109570" name="Rectangle 2"/>
          <p:cNvSpPr>
            <a:spLocks noGrp="1" noChangeArrowheads="1"/>
          </p:cNvSpPr>
          <p:nvPr>
            <p:ph type="title"/>
          </p:nvPr>
        </p:nvSpPr>
        <p:spPr/>
        <p:txBody>
          <a:bodyPr/>
          <a:lstStyle/>
          <a:p>
            <a:r>
              <a:rPr lang="zh-CN" altLang="en-US" b="1" dirty="0" smtClean="0">
                <a:latin typeface="宋体" pitchFamily="2" charset="-122"/>
              </a:rPr>
              <a:t>第七节 </a:t>
            </a:r>
            <a:r>
              <a:rPr lang="zh-CN" altLang="zh-CN" b="1" dirty="0" smtClean="0"/>
              <a:t>分层抽样的其他方面</a:t>
            </a:r>
            <a:endParaRPr lang="zh-CN" altLang="en-US" b="1" dirty="0"/>
          </a:p>
        </p:txBody>
      </p:sp>
      <p:sp>
        <p:nvSpPr>
          <p:cNvPr id="109571" name="Rectangle 3"/>
          <p:cNvSpPr>
            <a:spLocks noGrp="1" noChangeArrowheads="1"/>
          </p:cNvSpPr>
          <p:nvPr>
            <p:ph type="body" idx="1"/>
          </p:nvPr>
        </p:nvSpPr>
        <p:spPr>
          <a:xfrm>
            <a:off x="539552" y="2017713"/>
            <a:ext cx="8136904" cy="4114800"/>
          </a:xfrm>
        </p:spPr>
        <p:txBody>
          <a:bodyPr/>
          <a:lstStyle/>
          <a:p>
            <a:pPr algn="just">
              <a:buNone/>
            </a:pPr>
            <a:r>
              <a:rPr lang="en-US" altLang="zh-CN" sz="2800" dirty="0"/>
              <a:t> </a:t>
            </a:r>
            <a:r>
              <a:rPr lang="zh-CN" altLang="en-US" sz="2800" b="1" dirty="0"/>
              <a:t>一</a:t>
            </a:r>
            <a:r>
              <a:rPr lang="zh-CN" altLang="en-US" sz="2800" b="1" dirty="0" smtClean="0"/>
              <a:t>、</a:t>
            </a:r>
            <a:r>
              <a:rPr lang="zh-CN" altLang="zh-CN" sz="2800" b="1" dirty="0" smtClean="0"/>
              <a:t>多重分层</a:t>
            </a:r>
            <a:endParaRPr lang="zh-CN" altLang="en-US" sz="2800" b="1" dirty="0"/>
          </a:p>
          <a:p>
            <a:r>
              <a:rPr lang="zh-CN" altLang="zh-CN" sz="2800" b="1" dirty="0" smtClean="0"/>
              <a:t>定义</a:t>
            </a:r>
            <a:r>
              <a:rPr lang="zh-CN" altLang="zh-CN" sz="2800" dirty="0" smtClean="0"/>
              <a:t>　当调查指标ψ与两个或多个辅助变量</a:t>
            </a:r>
            <a:r>
              <a:rPr lang="en-US" altLang="zh-CN" sz="2800" dirty="0" smtClean="0"/>
              <a:t>x</a:t>
            </a:r>
            <a:r>
              <a:rPr lang="en-US" altLang="zh-CN" sz="2800" baseline="-25000" dirty="0" smtClean="0"/>
              <a:t>1</a:t>
            </a:r>
            <a:r>
              <a:rPr lang="en-US" altLang="zh-CN" sz="2800" dirty="0" smtClean="0"/>
              <a:t>,x</a:t>
            </a:r>
            <a:r>
              <a:rPr lang="en-US" altLang="zh-CN" sz="2800" baseline="-25000" dirty="0" smtClean="0"/>
              <a:t>2</a:t>
            </a:r>
            <a:r>
              <a:rPr lang="en-US" altLang="zh-CN" sz="2800" dirty="0" smtClean="0"/>
              <a:t>,</a:t>
            </a:r>
            <a:r>
              <a:rPr lang="zh-CN" altLang="zh-CN" sz="2800" dirty="0" smtClean="0"/>
              <a:t>…都存在相关关系时</a:t>
            </a:r>
            <a:r>
              <a:rPr lang="en-US" altLang="zh-CN" sz="2800" dirty="0" smtClean="0"/>
              <a:t>,</a:t>
            </a:r>
            <a:r>
              <a:rPr lang="zh-CN" altLang="zh-CN" sz="2800" dirty="0" smtClean="0"/>
              <a:t>为了提高分层的效益</a:t>
            </a:r>
            <a:r>
              <a:rPr lang="en-US" altLang="zh-CN" sz="2800" dirty="0" smtClean="0"/>
              <a:t>,</a:t>
            </a:r>
            <a:r>
              <a:rPr lang="zh-CN" altLang="zh-CN" sz="2800" dirty="0" smtClean="0"/>
              <a:t>需要按每一个辅助变量进行分层</a:t>
            </a:r>
            <a:r>
              <a:rPr lang="en-US" altLang="zh-CN" sz="2800" dirty="0" smtClean="0"/>
              <a:t>,</a:t>
            </a:r>
            <a:r>
              <a:rPr lang="zh-CN" altLang="zh-CN" sz="2800" dirty="0" smtClean="0"/>
              <a:t>通常的做法是先按最主要的变量分成大层</a:t>
            </a:r>
            <a:r>
              <a:rPr lang="en-US" altLang="zh-CN" sz="2800" dirty="0" smtClean="0"/>
              <a:t>,</a:t>
            </a:r>
            <a:r>
              <a:rPr lang="zh-CN" altLang="zh-CN" sz="2800" dirty="0" smtClean="0"/>
              <a:t>在大层中再按第二主要变量分成子层</a:t>
            </a:r>
            <a:r>
              <a:rPr lang="en-US" altLang="zh-CN" sz="2800" dirty="0" smtClean="0"/>
              <a:t>,</a:t>
            </a:r>
            <a:r>
              <a:rPr lang="zh-CN" altLang="zh-CN" sz="2800" dirty="0" smtClean="0"/>
              <a:t>从而形成交叉分层。当存在多个分层变量时</a:t>
            </a:r>
            <a:r>
              <a:rPr lang="en-US" altLang="zh-CN" sz="2800" dirty="0" smtClean="0"/>
              <a:t>,</a:t>
            </a:r>
            <a:r>
              <a:rPr lang="zh-CN" altLang="zh-CN" sz="2800" dirty="0" smtClean="0"/>
              <a:t>这种分层方式即称为多重分层</a:t>
            </a:r>
            <a:r>
              <a:rPr lang="en-US" altLang="zh-CN" sz="2800" dirty="0" smtClean="0"/>
              <a:t>(multiple stratification)</a:t>
            </a:r>
            <a:r>
              <a:rPr lang="zh-CN" altLang="zh-CN" sz="2800" dirty="0" smtClean="0"/>
              <a:t>。</a:t>
            </a:r>
          </a:p>
          <a:p>
            <a:endParaRPr lang="en-US" altLang="zh-CN" sz="2000" dirty="0">
              <a:latin typeface="宋体" pitchFamily="2" charset="-122"/>
              <a:cs typeface="Times New Roman" pitchFamily="18" charset="0"/>
            </a:endParaRPr>
          </a:p>
        </p:txBody>
      </p:sp>
      <p:sp>
        <p:nvSpPr>
          <p:cNvPr id="109572" name="Rectangle 4"/>
          <p:cNvSpPr>
            <a:spLocks noChangeArrowheads="1"/>
          </p:cNvSpPr>
          <p:nvPr/>
        </p:nvSpPr>
        <p:spPr bwMode="auto">
          <a:xfrm>
            <a:off x="4062413" y="3309938"/>
            <a:ext cx="9144000" cy="0"/>
          </a:xfrm>
          <a:prstGeom prst="rect">
            <a:avLst/>
          </a:prstGeom>
          <a:noFill/>
          <a:ln w="9525">
            <a:noFill/>
            <a:miter lim="800000"/>
            <a:headEnd/>
            <a:tailEnd/>
          </a:ln>
          <a:effectLst/>
        </p:spPr>
        <p:txBody>
          <a:bodyPr>
            <a:spAutoFit/>
          </a:bodyPr>
          <a:lstStyle/>
          <a:p>
            <a:endParaRPr lang="zh-CN" altLang="en-US"/>
          </a:p>
        </p:txBody>
      </p:sp>
      <p:sp>
        <p:nvSpPr>
          <p:cNvPr id="109574" name="Rectangle 6"/>
          <p:cNvSpPr>
            <a:spLocks noChangeArrowheads="1"/>
          </p:cNvSpPr>
          <p:nvPr/>
        </p:nvSpPr>
        <p:spPr bwMode="auto">
          <a:xfrm>
            <a:off x="4400550" y="3328988"/>
            <a:ext cx="9144000" cy="0"/>
          </a:xfrm>
          <a:prstGeom prst="rect">
            <a:avLst/>
          </a:prstGeom>
          <a:noFill/>
          <a:ln w="9525">
            <a:noFill/>
            <a:miter lim="800000"/>
            <a:headEnd/>
            <a:tailEnd/>
          </a:ln>
          <a:effectLst/>
        </p:spPr>
        <p:txBody>
          <a:bodyPr>
            <a:spAutoFit/>
          </a:bodyPr>
          <a:lstStyle/>
          <a:p>
            <a:endParaRPr lang="zh-CN" altLang="en-US"/>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1916832"/>
            <a:ext cx="8280920" cy="4608512"/>
          </a:xfrm>
        </p:spPr>
        <p:txBody>
          <a:bodyPr/>
          <a:lstStyle/>
          <a:p>
            <a:r>
              <a:rPr lang="zh-CN" altLang="zh-CN" sz="2400" dirty="0" smtClean="0"/>
              <a:t>对于多重分层</a:t>
            </a:r>
            <a:r>
              <a:rPr lang="en-US" altLang="zh-CN" sz="2400" dirty="0" smtClean="0"/>
              <a:t>,</a:t>
            </a:r>
            <a:r>
              <a:rPr lang="zh-CN" altLang="zh-CN" sz="2400" dirty="0" smtClean="0"/>
              <a:t>当“子层”划分好以后</a:t>
            </a:r>
            <a:r>
              <a:rPr lang="en-US" altLang="zh-CN" sz="2400" dirty="0" smtClean="0"/>
              <a:t>,</a:t>
            </a:r>
            <a:r>
              <a:rPr lang="zh-CN" altLang="zh-CN" sz="2400" dirty="0" smtClean="0"/>
              <a:t>就要考虑</a:t>
            </a:r>
            <a:r>
              <a:rPr lang="zh-CN" altLang="zh-CN" sz="2400" b="1" dirty="0" smtClean="0"/>
              <a:t>样本量在各子层的分配问</a:t>
            </a:r>
            <a:r>
              <a:rPr lang="zh-CN" altLang="zh-CN" sz="2400" dirty="0" smtClean="0"/>
              <a:t>题。最简单常用的样本量分配方法是按照与每一子层大小成比例的原则进行分配。</a:t>
            </a:r>
            <a:endParaRPr lang="en-US" altLang="zh-CN" sz="2400" dirty="0" smtClean="0"/>
          </a:p>
          <a:p>
            <a:r>
              <a:rPr lang="zh-CN" altLang="zh-CN" sz="2800" dirty="0" smtClean="0"/>
              <a:t>在多重分层中</a:t>
            </a:r>
            <a:r>
              <a:rPr lang="en-US" altLang="zh-CN" sz="2800" dirty="0" smtClean="0"/>
              <a:t>,</a:t>
            </a:r>
            <a:r>
              <a:rPr lang="zh-CN" altLang="zh-CN" sz="2800" dirty="0" smtClean="0"/>
              <a:t>有时会出现这样一个问题</a:t>
            </a:r>
            <a:r>
              <a:rPr lang="en-US" altLang="zh-CN" sz="2800" dirty="0" smtClean="0"/>
              <a:t>:</a:t>
            </a:r>
            <a:r>
              <a:rPr lang="zh-CN" altLang="zh-CN" sz="2800" b="1" dirty="0" smtClean="0"/>
              <a:t>当总样本量</a:t>
            </a:r>
            <a:r>
              <a:rPr lang="en-US" altLang="zh-CN" sz="2800" b="1" dirty="0" smtClean="0"/>
              <a:t>n</a:t>
            </a:r>
            <a:r>
              <a:rPr lang="zh-CN" altLang="zh-CN" sz="2800" b="1" dirty="0" smtClean="0"/>
              <a:t>相对于子层总数</a:t>
            </a:r>
            <a:r>
              <a:rPr lang="en-US" altLang="zh-CN" sz="2800" b="1" dirty="0" smtClean="0"/>
              <a:t>RC</a:t>
            </a:r>
            <a:r>
              <a:rPr lang="zh-CN" altLang="zh-CN" sz="2800" b="1" dirty="0" smtClean="0"/>
              <a:t>不够大时</a:t>
            </a:r>
            <a:r>
              <a:rPr lang="en-US" altLang="zh-CN" sz="2800" b="1" dirty="0" smtClean="0"/>
              <a:t>,</a:t>
            </a:r>
            <a:r>
              <a:rPr lang="zh-CN" altLang="zh-CN" sz="2800" b="1" dirty="0" smtClean="0"/>
              <a:t>会出现某些子层分配不到样本的情况。</a:t>
            </a:r>
            <a:endParaRPr lang="en-US" altLang="zh-CN" sz="2800" b="1" dirty="0" smtClean="0"/>
          </a:p>
          <a:p>
            <a:pPr>
              <a:buNone/>
            </a:pPr>
            <a:r>
              <a:rPr lang="en-US" altLang="zh-CN" sz="2400" dirty="0" smtClean="0"/>
              <a:t>   </a:t>
            </a:r>
            <a:r>
              <a:rPr lang="zh-CN" altLang="zh-CN" sz="2400" dirty="0" smtClean="0"/>
              <a:t>若</a:t>
            </a:r>
            <a:r>
              <a:rPr lang="en-US" altLang="zh-CN" sz="2400" dirty="0" smtClean="0"/>
              <a:t>n&lt;max (R,C),</a:t>
            </a:r>
            <a:r>
              <a:rPr lang="zh-CN" altLang="zh-CN" sz="2400" dirty="0" smtClean="0"/>
              <a:t>则此时应当考虑重新确定分层变量或者不采用分层抽样</a:t>
            </a:r>
            <a:r>
              <a:rPr lang="en-US" altLang="zh-CN" sz="2400" dirty="0" smtClean="0"/>
              <a:t>,</a:t>
            </a:r>
            <a:r>
              <a:rPr lang="zh-CN" altLang="zh-CN" sz="2400" dirty="0" smtClean="0"/>
              <a:t>否则这种分层的效益是很难保证的。</a:t>
            </a:r>
          </a:p>
          <a:p>
            <a:pPr>
              <a:buNone/>
            </a:pPr>
            <a:r>
              <a:rPr lang="en-US" altLang="zh-CN" sz="2400" dirty="0" smtClean="0"/>
              <a:t>   </a:t>
            </a:r>
            <a:r>
              <a:rPr lang="zh-CN" altLang="zh-CN" sz="2400" dirty="0" smtClean="0"/>
              <a:t>若</a:t>
            </a:r>
            <a:r>
              <a:rPr lang="en-US" altLang="zh-CN" sz="2400" dirty="0" smtClean="0"/>
              <a:t>n&lt;RC,</a:t>
            </a:r>
            <a:r>
              <a:rPr lang="zh-CN" altLang="zh-CN" sz="2400" dirty="0" smtClean="0"/>
              <a:t>同时还满足</a:t>
            </a:r>
            <a:r>
              <a:rPr lang="en-US" altLang="zh-CN" sz="2400" dirty="0" smtClean="0"/>
              <a:t>n</a:t>
            </a:r>
            <a:r>
              <a:rPr lang="zh-CN" altLang="zh-CN" sz="2400" dirty="0" smtClean="0"/>
              <a:t>≥</a:t>
            </a:r>
            <a:r>
              <a:rPr lang="en-US" altLang="zh-CN" sz="2400" dirty="0" smtClean="0"/>
              <a:t>max (R,C),</a:t>
            </a:r>
            <a:r>
              <a:rPr lang="zh-CN" altLang="zh-CN" sz="2400" dirty="0" smtClean="0"/>
              <a:t>就可以考虑用试验设计的思想来进行样本量的分配。</a:t>
            </a:r>
            <a:endParaRPr lang="zh-CN" altLang="en-US" sz="2400" b="1"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92</a:t>
            </a:fld>
            <a:endParaRPr lang="en-US" altLang="zh-CN"/>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1834EDAB-BB90-4E87-8110-66A6B375B9E0}" type="datetime1">
              <a:rPr lang="zh-CN" altLang="en-US"/>
              <a:pPr/>
              <a:t>2018/3/30</a:t>
            </a:fld>
            <a:endParaRPr lang="en-US" altLang="zh-CN"/>
          </a:p>
        </p:txBody>
      </p:sp>
      <p:sp>
        <p:nvSpPr>
          <p:cNvPr id="5" name="灯片编号占位符 5"/>
          <p:cNvSpPr>
            <a:spLocks noGrp="1"/>
          </p:cNvSpPr>
          <p:nvPr>
            <p:ph type="sldNum" sz="quarter" idx="12"/>
          </p:nvPr>
        </p:nvSpPr>
        <p:spPr/>
        <p:txBody>
          <a:bodyPr/>
          <a:lstStyle/>
          <a:p>
            <a:fld id="{A14939E6-D69A-44DC-8162-8050671C6107}" type="slidenum">
              <a:rPr lang="en-US" altLang="zh-CN"/>
              <a:pPr/>
              <a:t>93</a:t>
            </a:fld>
            <a:endParaRPr lang="en-US" altLang="zh-CN"/>
          </a:p>
        </p:txBody>
      </p:sp>
      <p:sp>
        <p:nvSpPr>
          <p:cNvPr id="118786" name="Rectangle 2"/>
          <p:cNvSpPr>
            <a:spLocks noGrp="1" noChangeArrowheads="1"/>
          </p:cNvSpPr>
          <p:nvPr>
            <p:ph type="title"/>
          </p:nvPr>
        </p:nvSpPr>
        <p:spPr/>
        <p:txBody>
          <a:bodyPr/>
          <a:lstStyle/>
          <a:p>
            <a:r>
              <a:rPr lang="zh-CN" altLang="en-US" b="1" dirty="0" smtClean="0">
                <a:latin typeface="宋体" pitchFamily="2" charset="-122"/>
              </a:rPr>
              <a:t>二、</a:t>
            </a:r>
            <a:r>
              <a:rPr lang="zh-CN" altLang="en-US" b="1" dirty="0">
                <a:latin typeface="宋体" pitchFamily="2" charset="-122"/>
              </a:rPr>
              <a:t>事后分层</a:t>
            </a:r>
            <a:r>
              <a:rPr lang="zh-CN" altLang="en-US" dirty="0"/>
              <a:t> </a:t>
            </a:r>
          </a:p>
        </p:txBody>
      </p:sp>
      <p:sp>
        <p:nvSpPr>
          <p:cNvPr id="118787" name="Rectangle 3"/>
          <p:cNvSpPr>
            <a:spLocks noGrp="1" noChangeArrowheads="1"/>
          </p:cNvSpPr>
          <p:nvPr>
            <p:ph type="body" idx="1"/>
          </p:nvPr>
        </p:nvSpPr>
        <p:spPr>
          <a:xfrm>
            <a:off x="395536" y="2017712"/>
            <a:ext cx="8559552" cy="4435623"/>
          </a:xfrm>
        </p:spPr>
        <p:txBody>
          <a:bodyPr/>
          <a:lstStyle/>
          <a:p>
            <a:pPr>
              <a:lnSpc>
                <a:spcPct val="90000"/>
              </a:lnSpc>
              <a:buNone/>
            </a:pPr>
            <a:r>
              <a:rPr lang="zh-CN" altLang="en-US" sz="2800" dirty="0">
                <a:latin typeface="宋体" pitchFamily="2" charset="-122"/>
              </a:rPr>
              <a:t>实际工作</a:t>
            </a:r>
            <a:r>
              <a:rPr lang="zh-CN" altLang="en-US" sz="2800" dirty="0" smtClean="0">
                <a:latin typeface="宋体" pitchFamily="2" charset="-122"/>
              </a:rPr>
              <a:t>中，</a:t>
            </a:r>
            <a:r>
              <a:rPr lang="zh-CN" altLang="zh-CN" sz="2800" dirty="0" smtClean="0"/>
              <a:t>有时进行事先分层会存在一定的困难</a:t>
            </a:r>
            <a:endParaRPr lang="zh-CN" altLang="en-US" sz="2800" dirty="0">
              <a:latin typeface="宋体" pitchFamily="2" charset="-122"/>
            </a:endParaRPr>
          </a:p>
          <a:p>
            <a:pPr>
              <a:lnSpc>
                <a:spcPct val="90000"/>
              </a:lnSpc>
            </a:pPr>
            <a:r>
              <a:rPr lang="zh-CN" altLang="zh-CN" sz="2800" dirty="0" smtClean="0"/>
              <a:t>各层的抽样框无法得到</a:t>
            </a:r>
            <a:endParaRPr lang="en-US" altLang="zh-CN" sz="2800" dirty="0" smtClean="0"/>
          </a:p>
          <a:p>
            <a:pPr>
              <a:lnSpc>
                <a:spcPct val="90000"/>
              </a:lnSpc>
            </a:pPr>
            <a:r>
              <a:rPr lang="zh-CN" altLang="en-US" sz="2800" dirty="0" smtClean="0">
                <a:latin typeface="宋体" pitchFamily="2" charset="-122"/>
              </a:rPr>
              <a:t>几</a:t>
            </a:r>
            <a:r>
              <a:rPr lang="zh-CN" altLang="en-US" sz="2800" dirty="0">
                <a:latin typeface="宋体" pitchFamily="2" charset="-122"/>
              </a:rPr>
              <a:t>个变量都适合于分层，要进行事先的交叉分层比较困难，并且我们并不需要交叉分层后每个子层</a:t>
            </a:r>
            <a:r>
              <a:rPr lang="zh-CN" altLang="en-US" sz="2800">
                <a:latin typeface="宋体" pitchFamily="2" charset="-122"/>
              </a:rPr>
              <a:t>的</a:t>
            </a:r>
            <a:r>
              <a:rPr lang="zh-CN" altLang="en-US" sz="2800" smtClean="0">
                <a:latin typeface="宋体" pitchFamily="2" charset="-122"/>
              </a:rPr>
              <a:t>估计</a:t>
            </a:r>
            <a:endParaRPr lang="en-US" altLang="zh-CN" sz="2800" dirty="0" smtClean="0">
              <a:latin typeface="宋体" pitchFamily="2" charset="-122"/>
            </a:endParaRPr>
          </a:p>
          <a:p>
            <a:pPr>
              <a:lnSpc>
                <a:spcPct val="90000"/>
              </a:lnSpc>
            </a:pPr>
            <a:r>
              <a:rPr lang="zh-CN" altLang="zh-CN" sz="2800" dirty="0" smtClean="0"/>
              <a:t>一个单位到底属于哪一层要等到样本数据收集到以后才知道</a:t>
            </a:r>
            <a:endParaRPr lang="zh-CN" altLang="en-US" sz="2800" dirty="0"/>
          </a:p>
          <a:p>
            <a:pPr>
              <a:lnSpc>
                <a:spcPct val="90000"/>
              </a:lnSpc>
            </a:pPr>
            <a:r>
              <a:rPr lang="zh-CN" altLang="zh-CN" sz="2800" dirty="0" smtClean="0"/>
              <a:t>总体规模</a:t>
            </a:r>
            <a:r>
              <a:rPr lang="en-US" altLang="zh-CN" sz="2800" dirty="0" smtClean="0"/>
              <a:t>N</a:t>
            </a:r>
            <a:r>
              <a:rPr lang="zh-CN" altLang="zh-CN" sz="2800" dirty="0" smtClean="0"/>
              <a:t>太大</a:t>
            </a:r>
            <a:r>
              <a:rPr lang="en-US" altLang="zh-CN" sz="2800" dirty="0" smtClean="0"/>
              <a:t>,</a:t>
            </a:r>
            <a:r>
              <a:rPr lang="zh-CN" altLang="zh-CN" sz="2800" dirty="0" smtClean="0"/>
              <a:t>事先分层太费事等</a:t>
            </a:r>
            <a:endParaRPr lang="zh-CN" altLang="en-US" sz="2800"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2017712"/>
            <a:ext cx="8136904" cy="4291607"/>
          </a:xfrm>
        </p:spPr>
        <p:txBody>
          <a:bodyPr/>
          <a:lstStyle/>
          <a:p>
            <a:r>
              <a:rPr lang="zh-CN" altLang="zh-CN" dirty="0" smtClean="0"/>
              <a:t>事后分层技术要求层权</a:t>
            </a:r>
            <a:r>
              <a:rPr lang="en-US" altLang="zh-CN" dirty="0" err="1" smtClean="0"/>
              <a:t>W</a:t>
            </a:r>
            <a:r>
              <a:rPr lang="en-US" altLang="zh-CN" baseline="-25000" dirty="0" err="1" smtClean="0"/>
              <a:t>h</a:t>
            </a:r>
            <a:r>
              <a:rPr lang="zh-CN" altLang="zh-CN" dirty="0" smtClean="0"/>
              <a:t>已知或者可以通过某种途径获得</a:t>
            </a:r>
            <a:r>
              <a:rPr lang="en-US" altLang="zh-CN" dirty="0" smtClean="0"/>
              <a:t>,</a:t>
            </a:r>
            <a:r>
              <a:rPr lang="zh-CN" altLang="zh-CN" dirty="0" smtClean="0"/>
              <a:t>当层权</a:t>
            </a:r>
            <a:r>
              <a:rPr lang="en-US" altLang="zh-CN" dirty="0" err="1" smtClean="0"/>
              <a:t>W</a:t>
            </a:r>
            <a:r>
              <a:rPr lang="en-US" altLang="zh-CN" baseline="-25000" dirty="0" err="1" smtClean="0"/>
              <a:t>h</a:t>
            </a:r>
            <a:r>
              <a:rPr lang="zh-CN" altLang="zh-CN" dirty="0" smtClean="0"/>
              <a:t>未知而需要进行估计时</a:t>
            </a:r>
            <a:r>
              <a:rPr lang="en-US" altLang="zh-CN" dirty="0" smtClean="0"/>
              <a:t>,</a:t>
            </a:r>
            <a:r>
              <a:rPr lang="zh-CN" altLang="zh-CN" dirty="0" smtClean="0"/>
              <a:t>应当确保层权的估计值与实际的层权相差甚小</a:t>
            </a:r>
            <a:r>
              <a:rPr lang="en-US" altLang="zh-CN" dirty="0" smtClean="0"/>
              <a:t>,</a:t>
            </a:r>
            <a:r>
              <a:rPr lang="zh-CN" altLang="zh-CN" dirty="0" smtClean="0"/>
              <a:t>否则将达不到提高估计量精度的目的。</a:t>
            </a:r>
            <a:endParaRPr lang="en-US" altLang="zh-CN" dirty="0" smtClean="0"/>
          </a:p>
          <a:p>
            <a:r>
              <a:rPr lang="zh-CN" altLang="zh-CN" dirty="0" smtClean="0"/>
              <a:t>同时</a:t>
            </a:r>
            <a:r>
              <a:rPr lang="en-US" altLang="zh-CN" dirty="0" smtClean="0"/>
              <a:t>,</a:t>
            </a:r>
            <a:r>
              <a:rPr lang="zh-CN" altLang="zh-CN" dirty="0" smtClean="0"/>
              <a:t>在使用事后分层技术时还应该注意</a:t>
            </a:r>
            <a:r>
              <a:rPr lang="zh-CN" altLang="zh-CN" b="1" dirty="0" smtClean="0"/>
              <a:t>“事后层”的数目不宜太多。</a:t>
            </a:r>
          </a:p>
          <a:p>
            <a:endParaRPr lang="zh-CN" altLang="en-US"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94</a:t>
            </a:fld>
            <a:endParaRPr lang="en-US" altLang="zh-CN"/>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z="2800" b="1" dirty="0" smtClean="0"/>
              <a:t>事后分层的具体实施办法</a:t>
            </a:r>
            <a:endParaRPr lang="zh-CN" altLang="en-US" sz="2800" b="1" dirty="0"/>
          </a:p>
        </p:txBody>
      </p:sp>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95</a:t>
            </a:fld>
            <a:endParaRPr lang="en-US" altLang="zh-CN"/>
          </a:p>
        </p:txBody>
      </p:sp>
      <p:graphicFrame>
        <p:nvGraphicFramePr>
          <p:cNvPr id="228354" name="Object 2"/>
          <p:cNvGraphicFramePr>
            <a:graphicFrameLocks noChangeAspect="1"/>
          </p:cNvGraphicFramePr>
          <p:nvPr>
            <p:extLst>
              <p:ext uri="{D42A27DB-BD31-4B8C-83A1-F6EECF244321}">
                <p14:modId xmlns:p14="http://schemas.microsoft.com/office/powerpoint/2010/main" val="630079072"/>
              </p:ext>
            </p:extLst>
          </p:nvPr>
        </p:nvGraphicFramePr>
        <p:xfrm>
          <a:off x="503237" y="2149475"/>
          <a:ext cx="8183563" cy="4403725"/>
        </p:xfrm>
        <a:graphic>
          <a:graphicData uri="http://schemas.openxmlformats.org/presentationml/2006/ole">
            <mc:AlternateContent xmlns:mc="http://schemas.openxmlformats.org/markup-compatibility/2006">
              <mc:Choice xmlns:v="urn:schemas-microsoft-com:vml" Requires="v">
                <p:oleObj spid="_x0000_s228393" name="文档" r:id="rId3" imgW="7114936" imgH="3823125" progId="Word.Document.12">
                  <p:embed/>
                </p:oleObj>
              </mc:Choice>
              <mc:Fallback>
                <p:oleObj name="文档" r:id="rId3" imgW="7114936" imgH="3823125"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237" y="2149475"/>
                        <a:ext cx="8183563" cy="440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387CC85-C870-4823-9BBF-683715C1E76F}" type="datetime1">
              <a:rPr lang="zh-CN" altLang="en-US" smtClean="0"/>
              <a:pPr/>
              <a:t>2018/3/30</a:t>
            </a:fld>
            <a:endParaRPr lang="en-US" altLang="zh-CN"/>
          </a:p>
        </p:txBody>
      </p:sp>
      <p:sp>
        <p:nvSpPr>
          <p:cNvPr id="5" name="灯片编号占位符 4"/>
          <p:cNvSpPr>
            <a:spLocks noGrp="1"/>
          </p:cNvSpPr>
          <p:nvPr>
            <p:ph type="sldNum" sz="quarter" idx="12"/>
          </p:nvPr>
        </p:nvSpPr>
        <p:spPr/>
        <p:txBody>
          <a:bodyPr/>
          <a:lstStyle/>
          <a:p>
            <a:fld id="{5D37605C-A0D1-47D3-80E9-B1AE730F4167}" type="slidenum">
              <a:rPr lang="en-US" altLang="zh-CN" smtClean="0"/>
              <a:pPr/>
              <a:t>96</a:t>
            </a:fld>
            <a:endParaRPr lang="en-US" altLang="zh-CN"/>
          </a:p>
        </p:txBody>
      </p:sp>
      <p:graphicFrame>
        <p:nvGraphicFramePr>
          <p:cNvPr id="229378" name="Object 2"/>
          <p:cNvGraphicFramePr>
            <a:graphicFrameLocks noChangeAspect="1"/>
          </p:cNvGraphicFramePr>
          <p:nvPr/>
        </p:nvGraphicFramePr>
        <p:xfrm>
          <a:off x="473075" y="2362200"/>
          <a:ext cx="8305800" cy="3276600"/>
        </p:xfrm>
        <a:graphic>
          <a:graphicData uri="http://schemas.openxmlformats.org/presentationml/2006/ole">
            <mc:AlternateContent xmlns:mc="http://schemas.openxmlformats.org/markup-compatibility/2006">
              <mc:Choice xmlns:v="urn:schemas-microsoft-com:vml" Requires="v">
                <p:oleObj spid="_x0000_s229418" name="文档" r:id="rId3" imgW="6259545" imgH="2478425" progId="Word.Document.12">
                  <p:embed/>
                </p:oleObj>
              </mc:Choice>
              <mc:Fallback>
                <p:oleObj name="文档" r:id="rId3" imgW="6259545" imgH="2478425"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075" y="2362200"/>
                        <a:ext cx="83058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日期占位符 3"/>
          <p:cNvSpPr>
            <a:spLocks noGrp="1"/>
          </p:cNvSpPr>
          <p:nvPr>
            <p:ph type="dt" sz="half" idx="10"/>
          </p:nvPr>
        </p:nvSpPr>
        <p:spPr/>
        <p:txBody>
          <a:bodyPr/>
          <a:lstStyle/>
          <a:p>
            <a:fld id="{5A11DBFA-2CEF-4F26-825B-276874EE43E3}" type="datetime1">
              <a:rPr lang="zh-CN" altLang="en-US"/>
              <a:pPr/>
              <a:t>2018/3/30</a:t>
            </a:fld>
            <a:endParaRPr lang="en-US" altLang="zh-CN"/>
          </a:p>
        </p:txBody>
      </p:sp>
      <p:sp>
        <p:nvSpPr>
          <p:cNvPr id="14" name="灯片编号占位符 5"/>
          <p:cNvSpPr>
            <a:spLocks noGrp="1"/>
          </p:cNvSpPr>
          <p:nvPr>
            <p:ph type="sldNum" sz="quarter" idx="12"/>
          </p:nvPr>
        </p:nvSpPr>
        <p:spPr/>
        <p:txBody>
          <a:bodyPr/>
          <a:lstStyle/>
          <a:p>
            <a:fld id="{A9A05976-2492-4A02-A1C2-4FC17C1ACA38}" type="slidenum">
              <a:rPr lang="en-US" altLang="zh-CN"/>
              <a:pPr/>
              <a:t>97</a:t>
            </a:fld>
            <a:endParaRPr lang="en-US" altLang="zh-CN"/>
          </a:p>
        </p:txBody>
      </p:sp>
      <p:sp>
        <p:nvSpPr>
          <p:cNvPr id="119811" name="Rectangle 3"/>
          <p:cNvSpPr>
            <a:spLocks noGrp="1" noChangeArrowheads="1"/>
          </p:cNvSpPr>
          <p:nvPr>
            <p:ph type="body" idx="1"/>
          </p:nvPr>
        </p:nvSpPr>
        <p:spPr/>
        <p:txBody>
          <a:bodyPr/>
          <a:lstStyle/>
          <a:p>
            <a:r>
              <a:rPr lang="zh-CN" altLang="en-US" dirty="0" smtClean="0">
                <a:latin typeface="宋体" pitchFamily="2" charset="-122"/>
              </a:rPr>
              <a:t>简单随机样本</a:t>
            </a:r>
            <a:r>
              <a:rPr lang="zh-CN" altLang="en-US" dirty="0">
                <a:latin typeface="宋体" pitchFamily="2" charset="-122"/>
              </a:rPr>
              <a:t>ｎ，事后分层落到第ｈ层的</a:t>
            </a:r>
            <a:r>
              <a:rPr lang="zh-CN" altLang="en-US" dirty="0" smtClean="0">
                <a:latin typeface="宋体" pitchFamily="2" charset="-122"/>
              </a:rPr>
              <a:t>样本量</a:t>
            </a:r>
            <a:r>
              <a:rPr lang="en-US" altLang="zh-CN" dirty="0" err="1" smtClean="0">
                <a:latin typeface="宋体" pitchFamily="2" charset="-122"/>
              </a:rPr>
              <a:t>n</a:t>
            </a:r>
            <a:r>
              <a:rPr lang="en-US" altLang="zh-CN" sz="1600" dirty="0" err="1" smtClean="0">
                <a:latin typeface="宋体" pitchFamily="2" charset="-122"/>
              </a:rPr>
              <a:t>h</a:t>
            </a:r>
            <a:endParaRPr lang="en-US" altLang="zh-CN" sz="1600" dirty="0">
              <a:latin typeface="宋体" pitchFamily="2" charset="-122"/>
            </a:endParaRPr>
          </a:p>
        </p:txBody>
      </p:sp>
      <p:sp>
        <p:nvSpPr>
          <p:cNvPr id="119812" name="Rectangle 4"/>
          <p:cNvSpPr>
            <a:spLocks noChangeArrowheads="1"/>
          </p:cNvSpPr>
          <p:nvPr/>
        </p:nvSpPr>
        <p:spPr bwMode="auto">
          <a:xfrm>
            <a:off x="3548063" y="32004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19813" name="Object 5"/>
          <p:cNvGraphicFramePr>
            <a:graphicFrameLocks noChangeAspect="1"/>
          </p:cNvGraphicFramePr>
          <p:nvPr/>
        </p:nvGraphicFramePr>
        <p:xfrm>
          <a:off x="3886200" y="4800600"/>
          <a:ext cx="4495800" cy="1003300"/>
        </p:xfrm>
        <a:graphic>
          <a:graphicData uri="http://schemas.openxmlformats.org/presentationml/2006/ole">
            <mc:AlternateContent xmlns:mc="http://schemas.openxmlformats.org/markup-compatibility/2006">
              <mc:Choice xmlns:v="urn:schemas-microsoft-com:vml" Requires="v">
                <p:oleObj spid="_x0000_s119935" r:id="rId3" imgW="2044700" imgH="457200" progId="Equation.3">
                  <p:embed/>
                </p:oleObj>
              </mc:Choice>
              <mc:Fallback>
                <p:oleObj r:id="rId3" imgW="2044700" imgH="4572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4800600"/>
                        <a:ext cx="4495800" cy="1003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9814" name="Rectangle 6"/>
          <p:cNvSpPr>
            <a:spLocks noChangeArrowheads="1"/>
          </p:cNvSpPr>
          <p:nvPr/>
        </p:nvSpPr>
        <p:spPr bwMode="auto">
          <a:xfrm>
            <a:off x="2819400" y="3352800"/>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19815" name="Object 7"/>
          <p:cNvGraphicFramePr>
            <a:graphicFrameLocks noChangeAspect="1"/>
          </p:cNvGraphicFramePr>
          <p:nvPr/>
        </p:nvGraphicFramePr>
        <p:xfrm>
          <a:off x="4800600" y="5948363"/>
          <a:ext cx="3124200" cy="909637"/>
        </p:xfrm>
        <a:graphic>
          <a:graphicData uri="http://schemas.openxmlformats.org/presentationml/2006/ole">
            <mc:AlternateContent xmlns:mc="http://schemas.openxmlformats.org/markup-compatibility/2006">
              <mc:Choice xmlns:v="urn:schemas-microsoft-com:vml" Requires="v">
                <p:oleObj spid="_x0000_s119936" r:id="rId5" imgW="1574800" imgH="457200" progId="">
                  <p:embed/>
                </p:oleObj>
              </mc:Choice>
              <mc:Fallback>
                <p:oleObj r:id="rId5" imgW="1574800" imgH="457200" progId="">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5948363"/>
                        <a:ext cx="3124200" cy="909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9816" name="Rectangle 8"/>
          <p:cNvSpPr>
            <a:spLocks noChangeArrowheads="1"/>
          </p:cNvSpPr>
          <p:nvPr/>
        </p:nvSpPr>
        <p:spPr bwMode="auto">
          <a:xfrm>
            <a:off x="4095750"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19817" name="Object 9"/>
          <p:cNvGraphicFramePr>
            <a:graphicFrameLocks noChangeAspect="1"/>
          </p:cNvGraphicFramePr>
          <p:nvPr/>
        </p:nvGraphicFramePr>
        <p:xfrm>
          <a:off x="4427984" y="3573016"/>
          <a:ext cx="2514600" cy="1131888"/>
        </p:xfrm>
        <a:graphic>
          <a:graphicData uri="http://schemas.openxmlformats.org/presentationml/2006/ole">
            <mc:AlternateContent xmlns:mc="http://schemas.openxmlformats.org/markup-compatibility/2006">
              <mc:Choice xmlns:v="urn:schemas-microsoft-com:vml" Requires="v">
                <p:oleObj spid="_x0000_s119937" r:id="rId7" imgW="952500" imgH="431800" progId="Equation.3">
                  <p:embed/>
                </p:oleObj>
              </mc:Choice>
              <mc:Fallback>
                <p:oleObj r:id="rId7" imgW="952500" imgH="431800" progId="Equation.3">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27984" y="3573016"/>
                        <a:ext cx="2514600" cy="1131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9818" name="Oval 10"/>
          <p:cNvSpPr>
            <a:spLocks noChangeArrowheads="1"/>
          </p:cNvSpPr>
          <p:nvPr/>
        </p:nvSpPr>
        <p:spPr bwMode="auto">
          <a:xfrm>
            <a:off x="4286248" y="3857628"/>
            <a:ext cx="914400" cy="609600"/>
          </a:xfrm>
          <a:prstGeom prst="ellipse">
            <a:avLst/>
          </a:prstGeom>
          <a:noFill/>
          <a:ln w="9525">
            <a:solidFill>
              <a:schemeClr val="hlink"/>
            </a:solidFill>
            <a:miter lim="800000"/>
            <a:headEnd/>
            <a:tailEnd/>
          </a:ln>
          <a:effectLst/>
        </p:spPr>
        <p:txBody>
          <a:bodyPr wrap="none" anchor="ctr"/>
          <a:lstStyle/>
          <a:p>
            <a:endParaRPr lang="zh-CN" altLang="en-US"/>
          </a:p>
        </p:txBody>
      </p:sp>
      <p:sp>
        <p:nvSpPr>
          <p:cNvPr id="119819" name="AutoShape 11"/>
          <p:cNvSpPr>
            <a:spLocks noChangeArrowheads="1"/>
          </p:cNvSpPr>
          <p:nvPr/>
        </p:nvSpPr>
        <p:spPr bwMode="auto">
          <a:xfrm>
            <a:off x="250825" y="5516563"/>
            <a:ext cx="2362200" cy="838200"/>
          </a:xfrm>
          <a:prstGeom prst="wedgeRoundRectCallout">
            <a:avLst>
              <a:gd name="adj1" fmla="val 120565"/>
              <a:gd name="adj2" fmla="val -60037"/>
              <a:gd name="adj3" fmla="val 16667"/>
            </a:avLst>
          </a:prstGeom>
          <a:solidFill>
            <a:schemeClr val="accent1"/>
          </a:solidFill>
          <a:ln w="9525">
            <a:solidFill>
              <a:schemeClr val="tx1"/>
            </a:solidFill>
            <a:miter lim="800000"/>
            <a:headEnd/>
            <a:tailEnd/>
          </a:ln>
          <a:effectLst/>
        </p:spPr>
        <p:txBody>
          <a:bodyPr/>
          <a:lstStyle/>
          <a:p>
            <a:pPr algn="ctr"/>
            <a:r>
              <a:rPr lang="en-US" altLang="zh-CN"/>
              <a:t>n</a:t>
            </a:r>
            <a:r>
              <a:rPr lang="en-US" altLang="zh-CN" sz="1200"/>
              <a:t>h</a:t>
            </a:r>
            <a:r>
              <a:rPr lang="zh-CN" altLang="en-US" sz="2000"/>
              <a:t>固定并都大于</a:t>
            </a:r>
            <a:r>
              <a:rPr lang="en-US" altLang="zh-CN" sz="2000"/>
              <a:t>0</a:t>
            </a:r>
            <a:r>
              <a:rPr lang="zh-CN" altLang="en-US" sz="2000"/>
              <a:t>的条件下</a:t>
            </a:r>
          </a:p>
        </p:txBody>
      </p:sp>
      <p:sp>
        <p:nvSpPr>
          <p:cNvPr id="119820" name="AutoShape 12"/>
          <p:cNvSpPr>
            <a:spLocks noChangeArrowheads="1"/>
          </p:cNvSpPr>
          <p:nvPr/>
        </p:nvSpPr>
        <p:spPr bwMode="auto">
          <a:xfrm>
            <a:off x="596900" y="4483100"/>
            <a:ext cx="2362200" cy="838200"/>
          </a:xfrm>
          <a:prstGeom prst="wedgeRoundRectCallout">
            <a:avLst>
              <a:gd name="adj1" fmla="val 120565"/>
              <a:gd name="adj2" fmla="val -60037"/>
              <a:gd name="adj3" fmla="val 16667"/>
            </a:avLst>
          </a:prstGeom>
          <a:solidFill>
            <a:schemeClr val="accent1"/>
          </a:solidFill>
          <a:ln w="9525">
            <a:solidFill>
              <a:schemeClr val="tx1"/>
            </a:solidFill>
            <a:miter lim="800000"/>
            <a:headEnd/>
            <a:tailEnd/>
          </a:ln>
          <a:effectLst/>
        </p:spPr>
        <p:txBody>
          <a:bodyPr/>
          <a:lstStyle/>
          <a:p>
            <a:pPr algn="ctr"/>
            <a:r>
              <a:rPr lang="en-US" altLang="zh-CN"/>
              <a:t>n</a:t>
            </a:r>
            <a:r>
              <a:rPr lang="zh-CN" altLang="en-US"/>
              <a:t>足够大时，为无偏估计</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3"/>
          <p:cNvSpPr>
            <a:spLocks noGrp="1"/>
          </p:cNvSpPr>
          <p:nvPr>
            <p:ph type="dt" sz="half" idx="10"/>
          </p:nvPr>
        </p:nvSpPr>
        <p:spPr/>
        <p:txBody>
          <a:bodyPr/>
          <a:lstStyle/>
          <a:p>
            <a:fld id="{5602F793-1FDB-4DCF-BD7A-C7921A9B97A8}" type="datetime1">
              <a:rPr lang="zh-CN" altLang="en-US"/>
              <a:pPr/>
              <a:t>2018/3/30</a:t>
            </a:fld>
            <a:endParaRPr lang="en-US" altLang="zh-CN"/>
          </a:p>
        </p:txBody>
      </p:sp>
      <p:sp>
        <p:nvSpPr>
          <p:cNvPr id="10" name="灯片编号占位符 5"/>
          <p:cNvSpPr>
            <a:spLocks noGrp="1"/>
          </p:cNvSpPr>
          <p:nvPr>
            <p:ph type="sldNum" sz="quarter" idx="12"/>
          </p:nvPr>
        </p:nvSpPr>
        <p:spPr/>
        <p:txBody>
          <a:bodyPr/>
          <a:lstStyle/>
          <a:p>
            <a:fld id="{4F2A5C2E-894B-4BA9-9014-AEB65254AE51}" type="slidenum">
              <a:rPr lang="en-US" altLang="zh-CN"/>
              <a:pPr/>
              <a:t>98</a:t>
            </a:fld>
            <a:endParaRPr lang="en-US" altLang="zh-CN"/>
          </a:p>
        </p:txBody>
      </p:sp>
      <p:sp>
        <p:nvSpPr>
          <p:cNvPr id="120835" name="Rectangle 3"/>
          <p:cNvSpPr>
            <a:spLocks noGrp="1" noChangeArrowheads="1"/>
          </p:cNvSpPr>
          <p:nvPr>
            <p:ph type="body" idx="1"/>
          </p:nvPr>
        </p:nvSpPr>
        <p:spPr>
          <a:xfrm>
            <a:off x="323528" y="2017712"/>
            <a:ext cx="8631560" cy="4363615"/>
          </a:xfrm>
        </p:spPr>
        <p:txBody>
          <a:bodyPr/>
          <a:lstStyle/>
          <a:p>
            <a:pPr>
              <a:lnSpc>
                <a:spcPct val="90000"/>
              </a:lnSpc>
            </a:pPr>
            <a:endParaRPr lang="en-US" altLang="zh-CN" sz="2800" dirty="0"/>
          </a:p>
          <a:p>
            <a:pPr>
              <a:lnSpc>
                <a:spcPct val="90000"/>
              </a:lnSpc>
            </a:pPr>
            <a:endParaRPr lang="en-US" altLang="zh-CN" sz="2800" dirty="0"/>
          </a:p>
          <a:p>
            <a:pPr>
              <a:lnSpc>
                <a:spcPct val="90000"/>
              </a:lnSpc>
            </a:pPr>
            <a:endParaRPr lang="en-US" altLang="zh-CN" sz="2800" dirty="0"/>
          </a:p>
          <a:p>
            <a:pPr>
              <a:lnSpc>
                <a:spcPct val="90000"/>
              </a:lnSpc>
            </a:pPr>
            <a:endParaRPr lang="en-US" altLang="zh-CN" sz="2800" dirty="0" smtClean="0"/>
          </a:p>
          <a:p>
            <a:pPr>
              <a:lnSpc>
                <a:spcPct val="90000"/>
              </a:lnSpc>
            </a:pPr>
            <a:endParaRPr lang="en-US" altLang="zh-CN" sz="2800" dirty="0" smtClean="0"/>
          </a:p>
          <a:p>
            <a:pPr>
              <a:lnSpc>
                <a:spcPct val="90000"/>
              </a:lnSpc>
            </a:pPr>
            <a:endParaRPr lang="en-US" altLang="zh-CN" sz="2800" dirty="0"/>
          </a:p>
          <a:p>
            <a:pPr>
              <a:lnSpc>
                <a:spcPct val="90000"/>
              </a:lnSpc>
            </a:pPr>
            <a:r>
              <a:rPr lang="zh-CN" altLang="en-US" sz="2400" dirty="0">
                <a:latin typeface="宋体" pitchFamily="2" charset="-122"/>
              </a:rPr>
              <a:t>第一项就是按比例分配分层抽样估计量的方差，第二项表示因事后分层而非事先按比例分配分层引起的方差增加</a:t>
            </a:r>
            <a:r>
              <a:rPr lang="zh-CN" altLang="en-US" sz="2400" dirty="0" smtClean="0">
                <a:latin typeface="宋体" pitchFamily="2" charset="-122"/>
              </a:rPr>
              <a:t>量</a:t>
            </a:r>
            <a:endParaRPr lang="zh-CN" altLang="en-US" sz="2400" dirty="0">
              <a:latin typeface="宋体" pitchFamily="2" charset="-122"/>
            </a:endParaRPr>
          </a:p>
          <a:p>
            <a:pPr>
              <a:lnSpc>
                <a:spcPct val="90000"/>
              </a:lnSpc>
            </a:pPr>
            <a:r>
              <a:rPr lang="zh-CN" altLang="en-US" sz="2400" dirty="0">
                <a:latin typeface="宋体" pitchFamily="2" charset="-122"/>
              </a:rPr>
              <a:t>只要样本量足够大，事后分层的精度与按比例分配事先分层的精度</a:t>
            </a:r>
            <a:r>
              <a:rPr lang="zh-CN" altLang="en-US" sz="2400" dirty="0" smtClean="0">
                <a:latin typeface="宋体" pitchFamily="2" charset="-122"/>
              </a:rPr>
              <a:t>相当</a:t>
            </a:r>
            <a:endParaRPr lang="zh-CN" altLang="en-US" sz="2400" dirty="0"/>
          </a:p>
        </p:txBody>
      </p:sp>
      <p:sp>
        <p:nvSpPr>
          <p:cNvPr id="120836" name="Rectangle 4"/>
          <p:cNvSpPr>
            <a:spLocks noChangeArrowheads="1"/>
          </p:cNvSpPr>
          <p:nvPr/>
        </p:nvSpPr>
        <p:spPr bwMode="auto">
          <a:xfrm>
            <a:off x="3157538"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20837" name="Object 5"/>
          <p:cNvGraphicFramePr>
            <a:graphicFrameLocks noChangeAspect="1"/>
          </p:cNvGraphicFramePr>
          <p:nvPr/>
        </p:nvGraphicFramePr>
        <p:xfrm>
          <a:off x="506413" y="3068638"/>
          <a:ext cx="6904037" cy="990600"/>
        </p:xfrm>
        <a:graphic>
          <a:graphicData uri="http://schemas.openxmlformats.org/presentationml/2006/ole">
            <mc:AlternateContent xmlns:mc="http://schemas.openxmlformats.org/markup-compatibility/2006">
              <mc:Choice xmlns:v="urn:schemas-microsoft-com:vml" Requires="v">
                <p:oleObj spid="_x0000_s120958" name="公式" r:id="rId3" imgW="2984400" imgH="431640" progId="Equation.3">
                  <p:embed/>
                </p:oleObj>
              </mc:Choice>
              <mc:Fallback>
                <p:oleObj name="公式" r:id="rId3" imgW="2984400" imgH="43164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413" y="3068638"/>
                        <a:ext cx="6904037"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0838" name="Rectangle 6"/>
          <p:cNvSpPr>
            <a:spLocks noChangeArrowheads="1"/>
          </p:cNvSpPr>
          <p:nvPr/>
        </p:nvSpPr>
        <p:spPr bwMode="auto">
          <a:xfrm>
            <a:off x="3767138" y="3214688"/>
            <a:ext cx="9144000" cy="0"/>
          </a:xfrm>
          <a:prstGeom prst="rect">
            <a:avLst/>
          </a:prstGeom>
          <a:noFill/>
          <a:ln w="9525">
            <a:noFill/>
            <a:miter lim="800000"/>
            <a:headEnd/>
            <a:tailEnd/>
          </a:ln>
          <a:effectLst/>
        </p:spPr>
        <p:txBody>
          <a:bodyPr>
            <a:spAutoFit/>
          </a:bodyPr>
          <a:lstStyle/>
          <a:p>
            <a:endParaRPr lang="zh-CN" altLang="en-US"/>
          </a:p>
        </p:txBody>
      </p:sp>
      <p:graphicFrame>
        <p:nvGraphicFramePr>
          <p:cNvPr id="120839" name="Object 7"/>
          <p:cNvGraphicFramePr>
            <a:graphicFrameLocks noChangeAspect="1"/>
          </p:cNvGraphicFramePr>
          <p:nvPr/>
        </p:nvGraphicFramePr>
        <p:xfrm>
          <a:off x="2699792" y="3789040"/>
          <a:ext cx="3840162" cy="1023937"/>
        </p:xfrm>
        <a:graphic>
          <a:graphicData uri="http://schemas.openxmlformats.org/presentationml/2006/ole">
            <mc:AlternateContent xmlns:mc="http://schemas.openxmlformats.org/markup-compatibility/2006">
              <mc:Choice xmlns:v="urn:schemas-microsoft-com:vml" Requires="v">
                <p:oleObj spid="_x0000_s120959" r:id="rId5" imgW="1612900" imgH="431800" progId="Equation.3">
                  <p:embed/>
                </p:oleObj>
              </mc:Choice>
              <mc:Fallback>
                <p:oleObj r:id="rId5" imgW="1612900" imgH="4318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9792" y="3789040"/>
                        <a:ext cx="3840162" cy="1023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0840" name="Oval 8"/>
          <p:cNvSpPr>
            <a:spLocks noChangeArrowheads="1"/>
          </p:cNvSpPr>
          <p:nvPr/>
        </p:nvSpPr>
        <p:spPr bwMode="auto">
          <a:xfrm>
            <a:off x="3923928" y="3356992"/>
            <a:ext cx="457200" cy="381000"/>
          </a:xfrm>
          <a:prstGeom prst="ellipse">
            <a:avLst/>
          </a:prstGeom>
          <a:noFill/>
          <a:ln w="57150">
            <a:solidFill>
              <a:schemeClr val="hlink"/>
            </a:solidFill>
            <a:miter lim="800000"/>
            <a:headEnd/>
            <a:tailEnd/>
          </a:ln>
          <a:effectLst/>
        </p:spPr>
        <p:txBody>
          <a:bodyPr wrap="none" anchor="ctr"/>
          <a:lstStyle/>
          <a:p>
            <a:endParaRPr lang="zh-CN" altLang="en-US"/>
          </a:p>
        </p:txBody>
      </p:sp>
      <p:graphicFrame>
        <p:nvGraphicFramePr>
          <p:cNvPr id="2" name="Object 8"/>
          <p:cNvGraphicFramePr>
            <a:graphicFrameLocks noChangeAspect="1"/>
          </p:cNvGraphicFramePr>
          <p:nvPr/>
        </p:nvGraphicFramePr>
        <p:xfrm>
          <a:off x="625475" y="2011363"/>
          <a:ext cx="7908925" cy="1219200"/>
        </p:xfrm>
        <a:graphic>
          <a:graphicData uri="http://schemas.openxmlformats.org/presentationml/2006/ole">
            <mc:AlternateContent xmlns:mc="http://schemas.openxmlformats.org/markup-compatibility/2006">
              <mc:Choice xmlns:v="urn:schemas-microsoft-com:vml" Requires="v">
                <p:oleObj spid="_x0000_s120960" name="文档" r:id="rId7" imgW="6872287" imgH="1060639" progId="Word.Document.12">
                  <p:embed/>
                </p:oleObj>
              </mc:Choice>
              <mc:Fallback>
                <p:oleObj name="文档" r:id="rId7" imgW="6872287" imgH="1060639" progId="Word.Document.12">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5475" y="2011363"/>
                        <a:ext cx="790892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200AF29-16C5-4DA7-BFED-3D309ADB4CA7}" type="datetime1">
              <a:rPr lang="zh-CN" altLang="en-US"/>
              <a:pPr/>
              <a:t>2018/3/30</a:t>
            </a:fld>
            <a:endParaRPr lang="en-US" altLang="zh-CN"/>
          </a:p>
        </p:txBody>
      </p:sp>
      <p:sp>
        <p:nvSpPr>
          <p:cNvPr id="5" name="灯片编号占位符 5"/>
          <p:cNvSpPr>
            <a:spLocks noGrp="1"/>
          </p:cNvSpPr>
          <p:nvPr>
            <p:ph type="sldNum" sz="quarter" idx="12"/>
          </p:nvPr>
        </p:nvSpPr>
        <p:spPr/>
        <p:txBody>
          <a:bodyPr/>
          <a:lstStyle/>
          <a:p>
            <a:fld id="{A1663153-95D0-4900-8407-77D0122907CB}" type="slidenum">
              <a:rPr lang="en-US" altLang="zh-CN"/>
              <a:pPr/>
              <a:t>99</a:t>
            </a:fld>
            <a:endParaRPr lang="en-US" altLang="zh-CN"/>
          </a:p>
        </p:txBody>
      </p:sp>
      <p:sp>
        <p:nvSpPr>
          <p:cNvPr id="121859" name="Rectangle 3"/>
          <p:cNvSpPr>
            <a:spLocks noGrp="1" noChangeArrowheads="1"/>
          </p:cNvSpPr>
          <p:nvPr>
            <p:ph type="body" idx="1"/>
          </p:nvPr>
        </p:nvSpPr>
        <p:spPr>
          <a:xfrm>
            <a:off x="611560" y="2017713"/>
            <a:ext cx="8064896" cy="4114800"/>
          </a:xfrm>
        </p:spPr>
        <p:txBody>
          <a:bodyPr/>
          <a:lstStyle/>
          <a:p>
            <a:r>
              <a:rPr lang="en-US" altLang="zh-CN" dirty="0">
                <a:latin typeface="宋体" pitchFamily="2" charset="-122"/>
              </a:rPr>
              <a:t> </a:t>
            </a:r>
            <a:r>
              <a:rPr lang="zh-CN" altLang="en-US" dirty="0">
                <a:latin typeface="宋体" pitchFamily="2" charset="-122"/>
              </a:rPr>
              <a:t>如果样本是按某一个辅助指标分层后抽取的，只要这个事先分层抽样是严格</a:t>
            </a:r>
            <a:r>
              <a:rPr lang="zh-CN" altLang="en-US" b="1" i="1" u="sng" dirty="0">
                <a:latin typeface="宋体" pitchFamily="2" charset="-122"/>
              </a:rPr>
              <a:t>按比例分配</a:t>
            </a:r>
            <a:r>
              <a:rPr lang="zh-CN" altLang="en-US" dirty="0">
                <a:latin typeface="宋体" pitchFamily="2" charset="-122"/>
              </a:rPr>
              <a:t>进行的，则这个样本是</a:t>
            </a:r>
            <a:r>
              <a:rPr lang="zh-CN" altLang="en-US" b="1" i="1" u="sng" dirty="0">
                <a:latin typeface="宋体" pitchFamily="2" charset="-122"/>
              </a:rPr>
              <a:t>自加权</a:t>
            </a:r>
            <a:r>
              <a:rPr lang="zh-CN" altLang="en-US" dirty="0">
                <a:latin typeface="宋体" pitchFamily="2" charset="-122"/>
              </a:rPr>
              <a:t>的，总体中每个单元被抽中的概率相同，我们可以将这个样本</a:t>
            </a:r>
            <a:r>
              <a:rPr lang="zh-CN" altLang="en-US" b="1" i="1" u="sng" dirty="0">
                <a:latin typeface="宋体" pitchFamily="2" charset="-122"/>
              </a:rPr>
              <a:t>看作简单随机样本，分别对其它指标进行事后分层估计</a:t>
            </a:r>
            <a:r>
              <a:rPr lang="zh-CN" altLang="en-US" dirty="0">
                <a:latin typeface="宋体" pitchFamily="2" charset="-122"/>
              </a:rPr>
              <a:t>。</a:t>
            </a:r>
            <a:r>
              <a:rPr lang="zh-CN" altLang="en-US" dirty="0"/>
              <a:t> </a:t>
            </a:r>
          </a:p>
        </p:txBody>
      </p:sp>
    </p:spTree>
  </p:cSld>
  <p:clrMapOvr>
    <a:masterClrMapping/>
  </p:clrMapOvr>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1307</TotalTime>
  <Words>4111</Words>
  <Application>Microsoft Office PowerPoint</Application>
  <PresentationFormat>全屏显示(4:3)</PresentationFormat>
  <Paragraphs>471</Paragraphs>
  <Slides>99</Slides>
  <Notes>0</Notes>
  <HiddenSlides>0</HiddenSlides>
  <MMClips>0</MMClips>
  <ScaleCrop>false</ScaleCrop>
  <HeadingPairs>
    <vt:vector size="6" baseType="variant">
      <vt:variant>
        <vt:lpstr>主题</vt:lpstr>
      </vt:variant>
      <vt:variant>
        <vt:i4>2</vt:i4>
      </vt:variant>
      <vt:variant>
        <vt:lpstr>嵌入 OLE 服务器</vt:lpstr>
      </vt:variant>
      <vt:variant>
        <vt:i4>5</vt:i4>
      </vt:variant>
      <vt:variant>
        <vt:lpstr>幻灯片标题</vt:lpstr>
      </vt:variant>
      <vt:variant>
        <vt:i4>99</vt:i4>
      </vt:variant>
    </vt:vector>
  </HeadingPairs>
  <TitlesOfParts>
    <vt:vector size="106" baseType="lpstr">
      <vt:lpstr>Blends</vt:lpstr>
      <vt:lpstr>Office 主题</vt:lpstr>
      <vt:lpstr>Equation</vt:lpstr>
      <vt:lpstr>Microsoft 公式 3.0</vt:lpstr>
      <vt:lpstr>Microsoft Word 2007</vt:lpstr>
      <vt:lpstr>文档</vt:lpstr>
      <vt:lpstr>公式</vt:lpstr>
      <vt:lpstr>第三章 分层随机抽样 </vt:lpstr>
      <vt:lpstr>第一节  概述</vt:lpstr>
      <vt:lpstr>PowerPoint 演示文稿</vt:lpstr>
      <vt:lpstr>PowerPoint 演示文稿</vt:lpstr>
      <vt:lpstr>二、作用</vt:lpstr>
      <vt:lpstr>三、符号</vt:lpstr>
      <vt:lpstr>PowerPoint 演示文稿</vt:lpstr>
      <vt:lpstr>第二节  简单估计量及其性质</vt:lpstr>
      <vt:lpstr>估计量的性质 </vt:lpstr>
      <vt:lpstr>证明性质1 </vt:lpstr>
      <vt:lpstr>PowerPoint 演示文稿</vt:lpstr>
      <vt:lpstr>证明性质3： </vt:lpstr>
      <vt:lpstr>PowerPoint 演示文稿</vt:lpstr>
      <vt:lpstr>证明性质4： </vt:lpstr>
      <vt:lpstr>二、对总体总量的估计</vt:lpstr>
      <vt:lpstr>2.估计量的性质</vt:lpstr>
      <vt:lpstr>PowerPoint 演示文稿</vt:lpstr>
      <vt:lpstr>PowerPoint 演示文稿</vt:lpstr>
      <vt:lpstr>例3.1 </vt:lpstr>
      <vt:lpstr>PowerPoint 演示文稿</vt:lpstr>
      <vt:lpstr>PowerPoint 演示文稿</vt:lpstr>
      <vt:lpstr> 三、对总体比例的估计 </vt:lpstr>
      <vt:lpstr>PowerPoint 演示文稿</vt:lpstr>
      <vt:lpstr>PowerPoint 演示文稿</vt:lpstr>
      <vt:lpstr>第三节 比率估计量及其性质</vt:lpstr>
      <vt:lpstr>分别比估计</vt:lpstr>
      <vt:lpstr>PowerPoint 演示文稿</vt:lpstr>
      <vt:lpstr>证明</vt:lpstr>
      <vt:lpstr>联合比估计</vt:lpstr>
      <vt:lpstr>PowerPoint 演示文稿</vt:lpstr>
      <vt:lpstr>分别比估计与联合比估计的比较</vt:lpstr>
      <vt:lpstr>PowerPoint 演示文稿</vt:lpstr>
      <vt:lpstr>PowerPoint 演示文稿</vt:lpstr>
      <vt:lpstr>第四节  回归估计量及其性质</vt:lpstr>
      <vt:lpstr>3.4.1　分别回归估计</vt:lpstr>
      <vt:lpstr>PowerPoint 演示文稿</vt:lpstr>
      <vt:lpstr> 1. 各层的回归系数βh事先给定</vt:lpstr>
      <vt:lpstr>  2.不能事先设定各层的回归系数βh</vt:lpstr>
      <vt:lpstr>PowerPoint 演示文稿</vt:lpstr>
      <vt:lpstr>PowerPoint 演示文稿</vt:lpstr>
      <vt:lpstr>3.4.2　联合回归估计</vt:lpstr>
      <vt:lpstr>1.当β为事先设定的常数时</vt:lpstr>
      <vt:lpstr>2.当回归系数β不能事先设定时</vt:lpstr>
      <vt:lpstr>PowerPoint 演示文稿</vt:lpstr>
      <vt:lpstr>3.4.3 分别回归估计与联合回归估计的比较</vt:lpstr>
      <vt:lpstr>PowerPoint 演示文稿</vt:lpstr>
      <vt:lpstr>例3.3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五种估计方法结果比较</vt:lpstr>
      <vt:lpstr>PowerPoint 演示文稿</vt:lpstr>
      <vt:lpstr>3.4.4 比率估计与回归估计小结</vt:lpstr>
      <vt:lpstr>选择估计方法，大致需遵循的原则</vt:lpstr>
      <vt:lpstr>PowerPoint 演示文稿</vt:lpstr>
      <vt:lpstr>第五节  各层样本量的分配 </vt:lpstr>
      <vt:lpstr>PowerPoint 演示文稿</vt:lpstr>
      <vt:lpstr>一、比例分配 </vt:lpstr>
      <vt:lpstr>总体中的任一个单元，不管它在哪一个层，都以同样的概率入样，因此按比例分配的分层随机样本，估计量的形式特别简单。这种样本也称为自加权的样本。</vt:lpstr>
      <vt:lpstr>二、最优分配 </vt:lpstr>
      <vt:lpstr>PowerPoint 演示文稿</vt:lpstr>
      <vt:lpstr>PowerPoint 演示文稿</vt:lpstr>
      <vt:lpstr>定理3.7的证明</vt:lpstr>
      <vt:lpstr>PowerPoint 演示文稿</vt:lpstr>
      <vt:lpstr>三  Neyman（内曼）最优分配</vt:lpstr>
      <vt:lpstr>例3.4</vt:lpstr>
      <vt:lpstr>PowerPoint 演示文稿</vt:lpstr>
      <vt:lpstr>PowerPoint 演示文稿</vt:lpstr>
      <vt:lpstr>四、某些层要求大于100%抽样时的修正 </vt:lpstr>
      <vt:lpstr>五、偏离最优分配时对精度的影响</vt:lpstr>
      <vt:lpstr>例3.6</vt:lpstr>
      <vt:lpstr>PowerPoint 演示文稿</vt:lpstr>
      <vt:lpstr>第六节  总样本量的确定 </vt:lpstr>
      <vt:lpstr>PowerPoint 演示文稿</vt:lpstr>
      <vt:lpstr>PowerPoint 演示文稿</vt:lpstr>
      <vt:lpstr>PowerPoint 演示文稿</vt:lpstr>
      <vt:lpstr>2、精度要求是以    的绝对误差限d(在给定的置信水平1-α下)的形式给出的</vt:lpstr>
      <vt:lpstr>PowerPoint 演示文稿</vt:lpstr>
      <vt:lpstr>3.精度要求以     的相对误差限r(在给定的置信水平1-α下)的形式给出</vt:lpstr>
      <vt:lpstr>PowerPoint 演示文稿</vt:lpstr>
      <vt:lpstr>例3.7</vt:lpstr>
      <vt:lpstr>PowerPoint 演示文稿</vt:lpstr>
      <vt:lpstr>PowerPoint 演示文稿</vt:lpstr>
      <vt:lpstr>二、总费用给定时总样本量的确定</vt:lpstr>
      <vt:lpstr>给定C时</vt:lpstr>
      <vt:lpstr>第七节 分层抽样的其他方面</vt:lpstr>
      <vt:lpstr>PowerPoint 演示文稿</vt:lpstr>
      <vt:lpstr>二、事后分层 </vt:lpstr>
      <vt:lpstr>PowerPoint 演示文稿</vt:lpstr>
      <vt:lpstr>事后分层的具体实施办法</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win7-st</cp:lastModifiedBy>
  <cp:revision>294</cp:revision>
  <cp:lastPrinted>1601-01-01T00:00:00Z</cp:lastPrinted>
  <dcterms:created xsi:type="dcterms:W3CDTF">1601-01-01T00:00:00Z</dcterms:created>
  <dcterms:modified xsi:type="dcterms:W3CDTF">2018-03-30T03:38:35Z</dcterms:modified>
</cp:coreProperties>
</file>