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  <p:sldMasterId id="2147483716" r:id="rId2"/>
    <p:sldMasterId id="2147483755" r:id="rId3"/>
    <p:sldMasterId id="2147483768" r:id="rId4"/>
    <p:sldMasterId id="2147483830" r:id="rId5"/>
    <p:sldMasterId id="2147483843" r:id="rId6"/>
  </p:sldMasterIdLst>
  <p:notesMasterIdLst>
    <p:notesMasterId r:id="rId31"/>
  </p:notesMasterIdLst>
  <p:sldIdLst>
    <p:sldId id="373" r:id="rId7"/>
    <p:sldId id="492" r:id="rId8"/>
    <p:sldId id="493" r:id="rId9"/>
    <p:sldId id="494" r:id="rId10"/>
    <p:sldId id="495" r:id="rId11"/>
    <p:sldId id="496" r:id="rId12"/>
    <p:sldId id="497" r:id="rId13"/>
    <p:sldId id="498" r:id="rId14"/>
    <p:sldId id="499" r:id="rId15"/>
    <p:sldId id="500" r:id="rId16"/>
    <p:sldId id="501" r:id="rId17"/>
    <p:sldId id="502" r:id="rId18"/>
    <p:sldId id="503" r:id="rId19"/>
    <p:sldId id="504" r:id="rId20"/>
    <p:sldId id="505" r:id="rId21"/>
    <p:sldId id="506" r:id="rId22"/>
    <p:sldId id="507" r:id="rId23"/>
    <p:sldId id="508" r:id="rId24"/>
    <p:sldId id="509" r:id="rId25"/>
    <p:sldId id="510" r:id="rId26"/>
    <p:sldId id="511" r:id="rId27"/>
    <p:sldId id="512" r:id="rId28"/>
    <p:sldId id="513" r:id="rId29"/>
    <p:sldId id="491" r:id="rId30"/>
  </p:sldIdLst>
  <p:sldSz cx="9144000" cy="6858000" type="screen4x3"/>
  <p:notesSz cx="6858000" cy="9144000"/>
  <p:defaultTextStyle>
    <a:defPPr>
      <a:defRPr lang="zh-CN"/>
    </a:defPPr>
    <a:lvl1pPr algn="ctr" rtl="0" fontAlgn="base">
      <a:lnSpc>
        <a:spcPct val="90000"/>
      </a:lnSpc>
      <a:spcBef>
        <a:spcPct val="0"/>
      </a:spcBef>
      <a:spcAft>
        <a:spcPct val="0"/>
      </a:spcAft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1pPr>
    <a:lvl2pPr marL="457200" algn="ctr" rtl="0" fontAlgn="base">
      <a:lnSpc>
        <a:spcPct val="90000"/>
      </a:lnSpc>
      <a:spcBef>
        <a:spcPct val="0"/>
      </a:spcBef>
      <a:spcAft>
        <a:spcPct val="0"/>
      </a:spcAft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2pPr>
    <a:lvl3pPr marL="914400" algn="ctr" rtl="0" fontAlgn="base">
      <a:lnSpc>
        <a:spcPct val="90000"/>
      </a:lnSpc>
      <a:spcBef>
        <a:spcPct val="0"/>
      </a:spcBef>
      <a:spcAft>
        <a:spcPct val="0"/>
      </a:spcAft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3pPr>
    <a:lvl4pPr marL="1371600" algn="ctr" rtl="0" fontAlgn="base">
      <a:lnSpc>
        <a:spcPct val="90000"/>
      </a:lnSpc>
      <a:spcBef>
        <a:spcPct val="0"/>
      </a:spcBef>
      <a:spcAft>
        <a:spcPct val="0"/>
      </a:spcAft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4pPr>
    <a:lvl5pPr marL="1828800" algn="ctr" rtl="0" fontAlgn="base">
      <a:lnSpc>
        <a:spcPct val="90000"/>
      </a:lnSpc>
      <a:spcBef>
        <a:spcPct val="0"/>
      </a:spcBef>
      <a:spcAft>
        <a:spcPct val="0"/>
      </a:spcAft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5pPr>
    <a:lvl6pPr marL="2286000" algn="l" defTabSz="914400" rtl="0" eaLnBrk="1" latinLnBrk="0" hangingPunct="1"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6pPr>
    <a:lvl7pPr marL="2743200" algn="l" defTabSz="914400" rtl="0" eaLnBrk="1" latinLnBrk="0" hangingPunct="1"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7pPr>
    <a:lvl8pPr marL="3200400" algn="l" defTabSz="914400" rtl="0" eaLnBrk="1" latinLnBrk="0" hangingPunct="1"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8pPr>
    <a:lvl9pPr marL="3657600" algn="l" defTabSz="914400" rtl="0" eaLnBrk="1" latinLnBrk="0" hangingPunct="1"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4723" autoAdjust="0"/>
  </p:normalViewPr>
  <p:slideViewPr>
    <p:cSldViewPr>
      <p:cViewPr varScale="1">
        <p:scale>
          <a:sx n="70" d="100"/>
          <a:sy n="70" d="100"/>
        </p:scale>
        <p:origin x="136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notesViewPr>
    <p:cSldViewPr>
      <p:cViewPr varScale="1">
        <p:scale>
          <a:sx n="46" d="100"/>
          <a:sy n="46" d="100"/>
        </p:scale>
        <p:origin x="-136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latinLnBrk="1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1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latinLnBrk="1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latinLnBrk="1">
              <a:lnSpc>
                <a:spcPct val="100000"/>
              </a:lnSpc>
              <a:defRPr sz="12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fld id="{F1DF3026-AC8E-4649-A97C-444E9BDDDED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14042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sp>
        <p:nvSpPr>
          <p:cNvPr id="307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07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65B8184-3D26-406F-A066-4D8048548D3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27140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2CD132-626F-4BAE-B71B-9329329615F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0792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BFA1B-D846-480F-80F4-6EC1408E9D0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32685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6500" y="315913"/>
            <a:ext cx="7086600" cy="12763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74688" y="1795463"/>
            <a:ext cx="3836987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4075" y="1795463"/>
            <a:ext cx="3836988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CD0EB-C6E4-4770-81CF-C81EE015B21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579633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BEE08-2D53-4F10-8204-949FD481A3E7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B8084-187A-4D7C-8807-34BE84B177A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249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F7E60-4F1C-4E2D-B054-4B385750D4B5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F9FA5-3879-4070-B011-7247752DA66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9215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80970-7F1A-49EE-9EBA-95E6902C039B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A80CB4-3096-49A5-BFF8-E63FC1190A3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141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1F110-2DCA-4948-8C5B-E9AF38CC0088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F8DA2E-B622-4CED-96F6-BF76A476C71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91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6093F-D598-43F9-945B-EFE099E0B666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4DAF8-327B-4386-B6E8-7804D40D89C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057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9868E-897A-45DC-8E1F-842E087A098B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DE4ED-EB29-42EF-A096-477FBC28372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1807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2B0BA-DD7B-4C2E-8B79-1A60826FB74F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A0086-1E88-40DD-940A-E1D459ADE03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239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BA1E0-4977-48CE-8B68-F6CC0DECA9F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45993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B1D7B-CF66-45DB-8053-0C86D5BBA059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9378B-3460-44DA-9199-9C564ADCF12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1002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F7BF4-2A4A-4CFA-BB8E-55695383741F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E9962-258A-48D0-96F6-85336A784B1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5940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CB9A5-FC6B-44EE-90F7-54F0ECEF7590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7CA0A-51C2-4B7D-807C-DFB83B33197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5406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5921F-3A89-4C37-86CB-E453B155A0B6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4251D-85A8-4C9A-9BC4-E7A85E06950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7538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sp>
        <p:nvSpPr>
          <p:cNvPr id="307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07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13CC319-18D3-4EB2-8535-4891F781ED3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46516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2C3B96-3C89-4C09-8F38-642623BE0EC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26072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191D8F-DD00-4B46-83A3-23432BEE508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418560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29B0ED-5A62-4B03-88ED-B2732EAFF52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188916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373EBA-D14D-4EF0-89E0-630CCA9ED81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324783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088820-7AC8-47A5-B3D9-B2B82196F9F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7311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20946-1024-470E-96F9-07D729C011D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900274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1AAEC0-54DD-45B1-9D08-96C958F06E2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91141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AC0CAA-83F0-46EB-8FF5-B99ECE6F54F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29072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CF0616-8BC8-4BF2-822F-A0274C9B4DE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552109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4F9E81-0C75-4C78-B0CE-A7DE8198EE4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754101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8885C4-5463-4AA9-BC3D-E58FDBDD840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6521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6500" y="315913"/>
            <a:ext cx="7086600" cy="12763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74688" y="1795463"/>
            <a:ext cx="3836987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4075" y="1795463"/>
            <a:ext cx="3836988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7953A8-BAC7-4CB4-8A12-003DE90F534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4075737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67401-D0C9-47DC-86A8-86D5CEECDB44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9C0DB-D354-40FC-AE66-20B1C25FA2D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9462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3A9F8-7F67-4095-A212-628E7CF0977F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B590C-D336-43E7-95FC-9356541F609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7896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7F1E2-65B4-4D30-A518-CE405F909043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9F9C3-5FFB-4715-9AF7-DED4CFF8BE5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8735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1BA0B-0D58-4074-9AAC-357143A407C5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6EC27-B40E-4FAA-97E4-4CA12E43FB0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85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757EA2-3306-4D90-8EC5-59BA7B9ADAD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26267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5B87A-8D47-461C-8357-69C4874D08F5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814A9-E8C2-4537-9BC5-5F7A0739F59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8545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B8D97-6AB4-4C19-B405-90E0181D1EAA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1B0274-5A34-4335-B1F1-E9A92DB81D1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1407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A3811-C840-49B9-AB3D-ECAD154EF6CD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B67E7-3706-4CF4-AE73-815107AB246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0308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846A7-E45B-47BC-9C71-6C6320DF2E9B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537679-F35D-4394-BA89-E77B77FE02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979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A0337-E295-48CC-962C-28C916AC0AED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814A6-0928-4135-B6A0-F95A851DD0A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6519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B8E8A-E6DC-44AB-9F05-F5144F1848FD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9BEE3-A133-46C4-AE25-A853DAA0B9D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69331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31C78-EB20-423E-B676-C7F0E3940403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180468-4052-4367-8E85-3D58298014C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78642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sp>
        <p:nvSpPr>
          <p:cNvPr id="307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07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FA4D269-C171-4928-BFD9-C27E2431F2F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727639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A31168-A03D-441A-8868-656BED087C5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32521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EB4C4D-57D7-412D-9AD1-16BE51BF5CF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4785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409E2-1215-485C-89C8-617D94009CA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53754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67A34-72CB-461C-932F-3B51AA29D83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31007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0D3826-1135-48AD-80B6-D4FA3448948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716656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B47DC5-D5FC-4355-84DF-6722CECC912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443483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582C5C-56F7-4972-B06A-C9714E174DF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256637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CB089A-53B0-49E4-AB0C-346A75DB130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75430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F5728D-0622-4543-892F-F1D18C1FDA4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7093494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29F2B5-A922-49DD-9D3F-0FC65BC9021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8756413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D8EEFA-6F79-4AD9-8D98-69AB073734A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5088825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B35E-8492-4607-9323-6B56A5630F49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0486C-D101-45A9-8616-28EE7790DA1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93162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9DF5B-1B1E-43B9-89B3-5B3EF6B26242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C7BF3-7C12-4971-BF93-0AAAAB905B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726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94D835-5BC1-4A37-98D5-BF90A02E024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497774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EF39E-1C86-499E-8A64-DD41ABFE1557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9416C-0909-4F37-BC62-CA76AF72887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01906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A057E-62FD-41FA-8498-C4A958E00070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E26A3-48CE-4EE5-A51D-51D281BDFE9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95135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76427-479C-4018-AC8D-12A20DE0FC83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9F07A-7ED4-4BCD-976E-406927BB160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4397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FDCEA-73E4-44F3-868C-9DA91819AD5F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848C3-B615-4CDD-AA1A-01B5C947B7E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7652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4937-135D-4E32-8B7A-703C5DDEFA1D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8E1CA-ED37-4602-8F3A-81B7DF302DB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54220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13E66-DA0C-4E0B-A3DB-2B97EB3AEEE1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53A75-C1C0-4AF6-A964-F6B205A43BA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75635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64915-58F6-47C6-984B-63BF67DB85DC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C78E2-B046-482F-90BA-0C5799B83BA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51325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351E9-8CAE-4DBD-B340-0A40C785294B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C984C-2031-4D25-B510-A9DDA2E5F52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54224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941F-8856-4D3D-9848-A0AB048D814C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D199-FD95-4C5F-A730-35B8E743951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084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D3995-632A-46F0-BF3D-24BBCCA31DF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2405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F1BC51-ECBD-48C8-B9DC-DAF0DE69245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818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2A9F2-1911-4025-857B-B5A4F5A7D68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43279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253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1EFF24F0-34FC-4AA5-B453-C701BF49B4FD}" type="slidenum">
              <a:rPr lang="en-US" altLang="zh-CN"/>
              <a:pPr/>
              <a:t>‹#›</a:t>
            </a:fld>
            <a:endParaRPr lang="en-US" altLang="zh-CN"/>
          </a:p>
        </p:txBody>
      </p:sp>
      <p:grpSp>
        <p:nvGrpSpPr>
          <p:cNvPr id="2" name="Group 20"/>
          <p:cNvGrpSpPr>
            <a:grpSpLocks/>
          </p:cNvGrpSpPr>
          <p:nvPr userDrawn="1"/>
        </p:nvGrpSpPr>
        <p:grpSpPr bwMode="auto">
          <a:xfrm>
            <a:off x="7467600" y="4938713"/>
            <a:ext cx="1411288" cy="1919287"/>
            <a:chOff x="4776" y="3278"/>
            <a:chExt cx="889" cy="1209"/>
          </a:xfrm>
        </p:grpSpPr>
        <p:sp>
          <p:nvSpPr>
            <p:cNvPr id="15" name="AutoShape 21"/>
            <p:cNvSpPr>
              <a:spLocks noChangeArrowheads="1"/>
            </p:cNvSpPr>
            <p:nvPr/>
          </p:nvSpPr>
          <p:spPr bwMode="auto">
            <a:xfrm rot="2700000" flipH="1">
              <a:off x="5271" y="3870"/>
              <a:ext cx="319" cy="323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6" name="AutoShape 22"/>
            <p:cNvSpPr>
              <a:spLocks noChangeArrowheads="1"/>
            </p:cNvSpPr>
            <p:nvPr/>
          </p:nvSpPr>
          <p:spPr bwMode="auto">
            <a:xfrm rot="13500000" flipH="1">
              <a:off x="4899" y="4037"/>
              <a:ext cx="451" cy="450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7" name="AutoShape 23"/>
            <p:cNvSpPr>
              <a:spLocks noChangeArrowheads="1"/>
            </p:cNvSpPr>
            <p:nvPr/>
          </p:nvSpPr>
          <p:spPr bwMode="auto">
            <a:xfrm rot="16200000" flipH="1">
              <a:off x="5137" y="3279"/>
              <a:ext cx="204" cy="202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8" name="AutoShape 24"/>
            <p:cNvSpPr>
              <a:spLocks noChangeArrowheads="1"/>
            </p:cNvSpPr>
            <p:nvPr/>
          </p:nvSpPr>
          <p:spPr bwMode="auto">
            <a:xfrm rot="5400000" flipH="1">
              <a:off x="5211" y="3571"/>
              <a:ext cx="450" cy="458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9" name="AutoShape 25"/>
            <p:cNvSpPr>
              <a:spLocks noChangeArrowheads="1"/>
            </p:cNvSpPr>
            <p:nvPr/>
          </p:nvSpPr>
          <p:spPr bwMode="auto">
            <a:xfrm rot="8100000" flipH="1">
              <a:off x="5112" y="3627"/>
              <a:ext cx="201" cy="197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auto">
            <a:xfrm>
              <a:off x="4776" y="3724"/>
              <a:ext cx="433" cy="1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" y="145"/>
                </a:cxn>
                <a:cxn ang="0">
                  <a:pos x="432" y="147"/>
                </a:cxn>
                <a:cxn ang="0">
                  <a:pos x="286" y="0"/>
                </a:cxn>
                <a:cxn ang="0">
                  <a:pos x="0" y="0"/>
                </a:cxn>
              </a:cxnLst>
              <a:rect l="0" t="0" r="r" b="b"/>
              <a:pathLst>
                <a:path w="433" h="148">
                  <a:moveTo>
                    <a:pt x="0" y="0"/>
                  </a:moveTo>
                  <a:lnTo>
                    <a:pt x="143" y="145"/>
                  </a:lnTo>
                  <a:lnTo>
                    <a:pt x="432" y="147"/>
                  </a:lnTo>
                  <a:lnTo>
                    <a:pt x="286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1" name="AutoShape 27"/>
            <p:cNvSpPr>
              <a:spLocks noChangeArrowheads="1"/>
            </p:cNvSpPr>
            <p:nvPr/>
          </p:nvSpPr>
          <p:spPr bwMode="auto">
            <a:xfrm>
              <a:off x="5030" y="3314"/>
              <a:ext cx="288" cy="288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355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2BBF6F2-116F-438B-8AEA-47C3AE5E9580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4B7FF84-BB13-444F-A3DA-43E7475D302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458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458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B9F7112E-7140-4D6A-BF34-A0345E9EC949}" type="slidenum">
              <a:rPr lang="en-US" altLang="zh-CN"/>
              <a:pPr/>
              <a:t>‹#›</a:t>
            </a:fld>
            <a:endParaRPr lang="en-US" altLang="zh-CN"/>
          </a:p>
        </p:txBody>
      </p:sp>
      <p:grpSp>
        <p:nvGrpSpPr>
          <p:cNvPr id="2" name="Group 20"/>
          <p:cNvGrpSpPr>
            <a:grpSpLocks/>
          </p:cNvGrpSpPr>
          <p:nvPr userDrawn="1"/>
        </p:nvGrpSpPr>
        <p:grpSpPr bwMode="auto">
          <a:xfrm>
            <a:off x="7467600" y="4938713"/>
            <a:ext cx="1411288" cy="1919287"/>
            <a:chOff x="4776" y="3278"/>
            <a:chExt cx="889" cy="1209"/>
          </a:xfrm>
        </p:grpSpPr>
        <p:sp>
          <p:nvSpPr>
            <p:cNvPr id="15" name="AutoShape 21"/>
            <p:cNvSpPr>
              <a:spLocks noChangeArrowheads="1"/>
            </p:cNvSpPr>
            <p:nvPr/>
          </p:nvSpPr>
          <p:spPr bwMode="auto">
            <a:xfrm rot="2700000" flipH="1">
              <a:off x="5271" y="3870"/>
              <a:ext cx="319" cy="323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6" name="AutoShape 22"/>
            <p:cNvSpPr>
              <a:spLocks noChangeArrowheads="1"/>
            </p:cNvSpPr>
            <p:nvPr/>
          </p:nvSpPr>
          <p:spPr bwMode="auto">
            <a:xfrm rot="13500000" flipH="1">
              <a:off x="4899" y="4037"/>
              <a:ext cx="451" cy="450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7" name="AutoShape 23"/>
            <p:cNvSpPr>
              <a:spLocks noChangeArrowheads="1"/>
            </p:cNvSpPr>
            <p:nvPr/>
          </p:nvSpPr>
          <p:spPr bwMode="auto">
            <a:xfrm rot="16200000" flipH="1">
              <a:off x="5137" y="3279"/>
              <a:ext cx="204" cy="202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8" name="AutoShape 24"/>
            <p:cNvSpPr>
              <a:spLocks noChangeArrowheads="1"/>
            </p:cNvSpPr>
            <p:nvPr/>
          </p:nvSpPr>
          <p:spPr bwMode="auto">
            <a:xfrm rot="5400000" flipH="1">
              <a:off x="5211" y="3571"/>
              <a:ext cx="450" cy="458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9" name="AutoShape 25"/>
            <p:cNvSpPr>
              <a:spLocks noChangeArrowheads="1"/>
            </p:cNvSpPr>
            <p:nvPr/>
          </p:nvSpPr>
          <p:spPr bwMode="auto">
            <a:xfrm rot="8100000" flipH="1">
              <a:off x="5112" y="3627"/>
              <a:ext cx="201" cy="197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auto">
            <a:xfrm>
              <a:off x="4776" y="3724"/>
              <a:ext cx="433" cy="1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" y="145"/>
                </a:cxn>
                <a:cxn ang="0">
                  <a:pos x="432" y="147"/>
                </a:cxn>
                <a:cxn ang="0">
                  <a:pos x="286" y="0"/>
                </a:cxn>
                <a:cxn ang="0">
                  <a:pos x="0" y="0"/>
                </a:cxn>
              </a:cxnLst>
              <a:rect l="0" t="0" r="r" b="b"/>
              <a:pathLst>
                <a:path w="433" h="148">
                  <a:moveTo>
                    <a:pt x="0" y="0"/>
                  </a:moveTo>
                  <a:lnTo>
                    <a:pt x="143" y="145"/>
                  </a:lnTo>
                  <a:lnTo>
                    <a:pt x="432" y="147"/>
                  </a:lnTo>
                  <a:lnTo>
                    <a:pt x="286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1" name="AutoShape 27"/>
            <p:cNvSpPr>
              <a:spLocks noChangeArrowheads="1"/>
            </p:cNvSpPr>
            <p:nvPr/>
          </p:nvSpPr>
          <p:spPr bwMode="auto">
            <a:xfrm>
              <a:off x="5030" y="3314"/>
              <a:ext cx="288" cy="288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  <p:sldLayoutId id="2147483891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5603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1AD61EF-BC18-4C68-B63F-8FD47775B159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2F2B0D1-FABF-4643-B7AA-167A32DB83C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66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66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64D293A9-BBBD-46D2-A6F7-F057A2F126D4}" type="slidenum">
              <a:rPr lang="en-US" altLang="zh-CN"/>
              <a:pPr/>
              <a:t>‹#›</a:t>
            </a:fld>
            <a:endParaRPr lang="en-US" altLang="zh-CN"/>
          </a:p>
        </p:txBody>
      </p:sp>
      <p:grpSp>
        <p:nvGrpSpPr>
          <p:cNvPr id="2" name="Group 20"/>
          <p:cNvGrpSpPr>
            <a:grpSpLocks/>
          </p:cNvGrpSpPr>
          <p:nvPr userDrawn="1"/>
        </p:nvGrpSpPr>
        <p:grpSpPr bwMode="auto">
          <a:xfrm>
            <a:off x="7467600" y="4938713"/>
            <a:ext cx="1411288" cy="1919287"/>
            <a:chOff x="4776" y="3278"/>
            <a:chExt cx="889" cy="1209"/>
          </a:xfrm>
        </p:grpSpPr>
        <p:sp>
          <p:nvSpPr>
            <p:cNvPr id="15" name="AutoShape 21"/>
            <p:cNvSpPr>
              <a:spLocks noChangeArrowheads="1"/>
            </p:cNvSpPr>
            <p:nvPr/>
          </p:nvSpPr>
          <p:spPr bwMode="auto">
            <a:xfrm rot="2700000" flipH="1">
              <a:off x="5271" y="3870"/>
              <a:ext cx="319" cy="323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6" name="AutoShape 22"/>
            <p:cNvSpPr>
              <a:spLocks noChangeArrowheads="1"/>
            </p:cNvSpPr>
            <p:nvPr/>
          </p:nvSpPr>
          <p:spPr bwMode="auto">
            <a:xfrm rot="13500000" flipH="1">
              <a:off x="4899" y="4037"/>
              <a:ext cx="451" cy="450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7" name="AutoShape 23"/>
            <p:cNvSpPr>
              <a:spLocks noChangeArrowheads="1"/>
            </p:cNvSpPr>
            <p:nvPr/>
          </p:nvSpPr>
          <p:spPr bwMode="auto">
            <a:xfrm rot="16200000" flipH="1">
              <a:off x="5137" y="3279"/>
              <a:ext cx="204" cy="202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8" name="AutoShape 24"/>
            <p:cNvSpPr>
              <a:spLocks noChangeArrowheads="1"/>
            </p:cNvSpPr>
            <p:nvPr/>
          </p:nvSpPr>
          <p:spPr bwMode="auto">
            <a:xfrm rot="5400000" flipH="1">
              <a:off x="5211" y="3571"/>
              <a:ext cx="450" cy="458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9" name="AutoShape 25"/>
            <p:cNvSpPr>
              <a:spLocks noChangeArrowheads="1"/>
            </p:cNvSpPr>
            <p:nvPr/>
          </p:nvSpPr>
          <p:spPr bwMode="auto">
            <a:xfrm rot="8100000" flipH="1">
              <a:off x="5112" y="3627"/>
              <a:ext cx="201" cy="197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auto">
            <a:xfrm>
              <a:off x="4776" y="3724"/>
              <a:ext cx="433" cy="1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" y="145"/>
                </a:cxn>
                <a:cxn ang="0">
                  <a:pos x="432" y="147"/>
                </a:cxn>
                <a:cxn ang="0">
                  <a:pos x="286" y="0"/>
                </a:cxn>
                <a:cxn ang="0">
                  <a:pos x="0" y="0"/>
                </a:cxn>
              </a:cxnLst>
              <a:rect l="0" t="0" r="r" b="b"/>
              <a:pathLst>
                <a:path w="433" h="148">
                  <a:moveTo>
                    <a:pt x="0" y="0"/>
                  </a:moveTo>
                  <a:lnTo>
                    <a:pt x="143" y="145"/>
                  </a:lnTo>
                  <a:lnTo>
                    <a:pt x="432" y="147"/>
                  </a:lnTo>
                  <a:lnTo>
                    <a:pt x="286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1" name="AutoShape 27"/>
            <p:cNvSpPr>
              <a:spLocks noChangeArrowheads="1"/>
            </p:cNvSpPr>
            <p:nvPr/>
          </p:nvSpPr>
          <p:spPr bwMode="auto">
            <a:xfrm>
              <a:off x="5030" y="3314"/>
              <a:ext cx="288" cy="288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76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E31F16D-697E-4E71-B589-D9D4197C04E5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820F7D1-5760-4D91-B28B-E2E1B8B7308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88" y="0"/>
            <a:ext cx="9072562" cy="2438400"/>
          </a:xfrm>
        </p:spPr>
        <p:txBody>
          <a:bodyPr/>
          <a:lstStyle/>
          <a:p>
            <a:r>
              <a:rPr lang="zh-CN" altLang="en-US" sz="4800" b="1" smtClean="0"/>
              <a:t>附录 </a:t>
            </a:r>
            <a:r>
              <a:rPr lang="en-US" altLang="zh-CN" sz="4800" b="1" smtClean="0"/>
              <a:t>R</a:t>
            </a:r>
            <a:r>
              <a:rPr lang="zh-CN" altLang="en-US" sz="4800" b="1" smtClean="0"/>
              <a:t>软件中的抽样方法应用</a:t>
            </a:r>
            <a:endParaRPr lang="en-US" altLang="zh-CN" sz="4800" b="1" smtClean="0"/>
          </a:p>
        </p:txBody>
      </p:sp>
      <p:sp>
        <p:nvSpPr>
          <p:cNvPr id="2" name="文本框 1"/>
          <p:cNvSpPr txBox="1"/>
          <p:nvPr/>
        </p:nvSpPr>
        <p:spPr>
          <a:xfrm>
            <a:off x="1115616" y="3573016"/>
            <a:ext cx="65527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/>
              <a:t>A</a:t>
            </a:r>
            <a:r>
              <a:rPr lang="zh-CN" altLang="en-US" sz="4000" smtClean="0"/>
              <a:t>、概述</a:t>
            </a:r>
            <a:endParaRPr lang="en-US" altLang="zh-CN" sz="4000" smtClean="0"/>
          </a:p>
          <a:p>
            <a:pPr algn="l"/>
            <a:endParaRPr lang="en-US" altLang="zh-CN" sz="4000" smtClean="0"/>
          </a:p>
          <a:p>
            <a:pPr algn="l"/>
            <a:r>
              <a:rPr lang="en-US" altLang="zh-CN" sz="4000"/>
              <a:t>B</a:t>
            </a:r>
            <a:r>
              <a:rPr lang="zh-CN" altLang="en-US" sz="4000" smtClean="0"/>
              <a:t>、数据实例演示</a:t>
            </a:r>
            <a:endParaRPr lang="en-US" altLang="zh-CN" sz="4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2060848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000" smtClean="0"/>
              <a:t>（</a:t>
            </a:r>
            <a:r>
              <a:rPr lang="en-US" altLang="zh-CN" sz="2000" smtClean="0"/>
              <a:t>9</a:t>
            </a:r>
            <a:r>
              <a:rPr lang="zh-CN" altLang="en-US" sz="2000" smtClean="0"/>
              <a:t>）</a:t>
            </a:r>
            <a:r>
              <a:rPr lang="zh-CN" altLang="zh-CN" sz="2000" smtClean="0"/>
              <a:t>目标</a:t>
            </a:r>
            <a:r>
              <a:rPr lang="zh-CN" altLang="zh-CN" sz="2000"/>
              <a:t>变量</a:t>
            </a:r>
            <a:r>
              <a:rPr lang="en-US" altLang="zh-CN" sz="2000"/>
              <a:t>(acres92)</a:t>
            </a:r>
            <a:r>
              <a:rPr lang="zh-CN" altLang="zh-CN" sz="2000"/>
              <a:t>总值的比率估计及其标准差估计</a:t>
            </a:r>
          </a:p>
          <a:p>
            <a:pPr marL="0" indent="0">
              <a:buNone/>
            </a:pPr>
            <a:r>
              <a:rPr lang="en-US" altLang="zh-CN" sz="1600" b="1"/>
              <a:t>&gt;acres.ratio&lt;-svyratio(~acres92, ~acres87, dsrswor)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&gt;popt&lt;-data.frame(acres87=sum(data$acres87))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&gt;predict(acres.ratio, popt$acres87</a:t>
            </a:r>
            <a:r>
              <a:rPr lang="en-US" altLang="zh-CN" sz="1600" b="1" smtClean="0"/>
              <a:t>)</a:t>
            </a:r>
          </a:p>
          <a:p>
            <a:pPr marL="0" indent="0">
              <a:buNone/>
            </a:pPr>
            <a:r>
              <a:rPr lang="zh-CN" altLang="en-US" sz="2000" b="1" smtClean="0"/>
              <a:t>（</a:t>
            </a:r>
            <a:r>
              <a:rPr lang="en-US" altLang="zh-CN" sz="2000" b="1" smtClean="0"/>
              <a:t>10</a:t>
            </a:r>
            <a:r>
              <a:rPr lang="zh-CN" altLang="en-US" sz="2000" b="1" smtClean="0"/>
              <a:t>）</a:t>
            </a:r>
            <a:r>
              <a:rPr lang="zh-CN" altLang="zh-CN" sz="2000"/>
              <a:t>目标变量</a:t>
            </a:r>
            <a:r>
              <a:rPr lang="en-US" altLang="zh-CN" sz="2000"/>
              <a:t>(acres92)</a:t>
            </a:r>
            <a:r>
              <a:rPr lang="zh-CN" altLang="zh-CN" sz="2000"/>
              <a:t>均值的回归估计及其标准差估计</a:t>
            </a:r>
          </a:p>
          <a:p>
            <a:pPr marL="0" indent="0">
              <a:buNone/>
            </a:pPr>
            <a:r>
              <a:rPr lang="en-US" altLang="zh-CN" sz="1600" b="1"/>
              <a:t>&gt;acres.reg &lt;- svyglm(acres92~acres87, design=dsrswor)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&gt;popm&lt;-data.frame(acres87=mean(data$acres87))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&gt;predict(acres.reg, newdata=popm)</a:t>
            </a:r>
            <a:endParaRPr lang="zh-CN" altLang="zh-CN" sz="1600"/>
          </a:p>
          <a:p>
            <a:pPr marL="0" indent="0">
              <a:buNone/>
            </a:pPr>
            <a:r>
              <a:rPr lang="zh-CN" altLang="en-US" sz="2000" smtClean="0"/>
              <a:t>（</a:t>
            </a:r>
            <a:r>
              <a:rPr lang="en-US" altLang="zh-CN" sz="2000" smtClean="0"/>
              <a:t>11</a:t>
            </a:r>
            <a:r>
              <a:rPr lang="zh-CN" altLang="en-US" sz="2000" smtClean="0"/>
              <a:t>）</a:t>
            </a:r>
            <a:r>
              <a:rPr lang="zh-CN" altLang="zh-CN" sz="2000" smtClean="0"/>
              <a:t>目标</a:t>
            </a:r>
            <a:r>
              <a:rPr lang="zh-CN" altLang="zh-CN" sz="2000"/>
              <a:t>变量</a:t>
            </a:r>
            <a:r>
              <a:rPr lang="en-US" altLang="zh-CN" sz="2000"/>
              <a:t>(acres92)</a:t>
            </a:r>
            <a:r>
              <a:rPr lang="zh-CN" altLang="zh-CN" sz="2000"/>
              <a:t>总值的回归估计及其标准差估计</a:t>
            </a:r>
          </a:p>
          <a:p>
            <a:pPr marL="0" indent="0">
              <a:buNone/>
            </a:pPr>
            <a:r>
              <a:rPr lang="en-US" altLang="zh-CN" sz="1600" b="1"/>
              <a:t>&gt;acres.reg &lt;- svyglm(acres92~acres87, design=dsrswor)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&gt;popt&lt;-data.frame(acres87=sum(data$acres87))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&gt;predict(acres.reg, newdata=popt, total=N)</a:t>
            </a:r>
            <a:endParaRPr lang="zh-CN" altLang="zh-CN" sz="1600"/>
          </a:p>
          <a:p>
            <a:pPr marL="0" indent="0">
              <a:buNone/>
            </a:pPr>
            <a:endParaRPr lang="zh-CN" altLang="zh-CN" sz="2000"/>
          </a:p>
          <a:p>
            <a:pPr marL="0" indent="0">
              <a:buNone/>
            </a:pP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542871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B.2 </a:t>
            </a:r>
            <a:r>
              <a:rPr lang="zh-CN" altLang="en-US" smtClean="0"/>
              <a:t>分层抽样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1988840"/>
            <a:ext cx="8260407" cy="4392488"/>
          </a:xfrm>
        </p:spPr>
        <p:txBody>
          <a:bodyPr/>
          <a:lstStyle/>
          <a:p>
            <a:r>
              <a:rPr lang="zh-CN" altLang="en-US" sz="1800" smtClean="0"/>
              <a:t>抽样</a:t>
            </a:r>
            <a:endParaRPr lang="en-US" altLang="zh-CN" sz="1800" smtClean="0"/>
          </a:p>
          <a:p>
            <a:pPr marL="0" indent="0">
              <a:buNone/>
            </a:pPr>
            <a:r>
              <a:rPr lang="zh-CN" altLang="en-US" sz="1800" smtClean="0"/>
              <a:t>（</a:t>
            </a:r>
            <a:r>
              <a:rPr lang="en-US" altLang="zh-CN" sz="1800" smtClean="0"/>
              <a:t>1</a:t>
            </a:r>
            <a:r>
              <a:rPr lang="zh-CN" altLang="en-US" sz="1800" smtClean="0"/>
              <a:t>）</a:t>
            </a:r>
            <a:r>
              <a:rPr lang="zh-CN" altLang="zh-CN" sz="1800"/>
              <a:t>抽样要求：以</a:t>
            </a:r>
            <a:r>
              <a:rPr lang="en-US" altLang="zh-CN" sz="1800"/>
              <a:t>region</a:t>
            </a:r>
            <a:r>
              <a:rPr lang="zh-CN" altLang="zh-CN" sz="1800"/>
              <a:t>为分层变量，每层简单随机抽取</a:t>
            </a:r>
            <a:r>
              <a:rPr lang="en-US" altLang="zh-CN" sz="1800"/>
              <a:t>75</a:t>
            </a:r>
            <a:r>
              <a:rPr lang="zh-CN" altLang="zh-CN" sz="1800"/>
              <a:t>个样本单元。</a:t>
            </a:r>
          </a:p>
          <a:p>
            <a:pPr marL="0" lvl="0" indent="0">
              <a:buNone/>
            </a:pPr>
            <a:r>
              <a:rPr lang="zh-CN" altLang="zh-CN" sz="1800"/>
              <a:t>定义分层抽样涉及的一些变量：总体单元数量</a:t>
            </a:r>
            <a:r>
              <a:rPr lang="en-US" altLang="zh-CN" sz="1800"/>
              <a:t>N</a:t>
            </a:r>
            <a:r>
              <a:rPr lang="zh-CN" altLang="zh-CN" sz="1800"/>
              <a:t>，第</a:t>
            </a:r>
            <a:r>
              <a:rPr lang="en-US" altLang="zh-CN" sz="1800"/>
              <a:t>h</a:t>
            </a:r>
            <a:r>
              <a:rPr lang="zh-CN" altLang="zh-CN" sz="1800"/>
              <a:t>层的单元总数</a:t>
            </a:r>
            <a:r>
              <a:rPr lang="en-US" altLang="zh-CN" sz="1800"/>
              <a:t>Nh</a:t>
            </a:r>
            <a:r>
              <a:rPr lang="zh-CN" altLang="zh-CN" sz="1800"/>
              <a:t>，第</a:t>
            </a:r>
            <a:r>
              <a:rPr lang="en-US" altLang="zh-CN" sz="1800"/>
              <a:t>h</a:t>
            </a:r>
            <a:r>
              <a:rPr lang="zh-CN" altLang="zh-CN" sz="1800"/>
              <a:t>层的层权</a:t>
            </a:r>
            <a:r>
              <a:rPr lang="en-US" altLang="zh-CN" sz="1800"/>
              <a:t>Wh</a:t>
            </a:r>
            <a:r>
              <a:rPr lang="zh-CN" altLang="zh-CN" sz="1800"/>
              <a:t>，层数</a:t>
            </a:r>
            <a:r>
              <a:rPr lang="en-US" altLang="zh-CN" sz="1800"/>
              <a:t>L</a:t>
            </a:r>
            <a:r>
              <a:rPr lang="zh-CN" altLang="zh-CN" sz="1800"/>
              <a:t>，第</a:t>
            </a:r>
            <a:r>
              <a:rPr lang="en-US" altLang="zh-CN" sz="1800"/>
              <a:t>h</a:t>
            </a:r>
            <a:r>
              <a:rPr lang="zh-CN" altLang="zh-CN" sz="1800"/>
              <a:t>层的样本单元数量</a:t>
            </a:r>
            <a:r>
              <a:rPr lang="en-US" altLang="zh-CN" sz="1800"/>
              <a:t>nh</a:t>
            </a:r>
            <a:r>
              <a:rPr lang="zh-CN" altLang="zh-CN" sz="1800"/>
              <a:t>。</a:t>
            </a:r>
          </a:p>
          <a:p>
            <a:pPr marL="0" indent="0">
              <a:buNone/>
            </a:pPr>
            <a:r>
              <a:rPr lang="en-US" altLang="zh-CN" sz="1400" b="1"/>
              <a:t>&gt;N=nrow(data)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 b="1"/>
              <a:t>&gt;Nh=table(data$region)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 b="1"/>
              <a:t>&gt;Wh=Nh/N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 b="1"/>
              <a:t>&gt;L=length(unique(data$region))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 b="1"/>
              <a:t>&gt;nh=rep(75,L)</a:t>
            </a:r>
            <a:endParaRPr lang="zh-CN" altLang="zh-CN" sz="1400"/>
          </a:p>
          <a:p>
            <a:pPr marL="0" lvl="0" indent="0">
              <a:buNone/>
            </a:pPr>
            <a:r>
              <a:rPr lang="zh-CN" altLang="en-US" sz="1800" smtClean="0"/>
              <a:t>（</a:t>
            </a:r>
            <a:r>
              <a:rPr lang="en-US" altLang="zh-CN" sz="1800" smtClean="0"/>
              <a:t>2</a:t>
            </a:r>
            <a:r>
              <a:rPr lang="zh-CN" altLang="en-US" sz="1800" smtClean="0"/>
              <a:t>）</a:t>
            </a:r>
            <a:r>
              <a:rPr lang="zh-CN" altLang="zh-CN" sz="1800" smtClean="0"/>
              <a:t>调用</a:t>
            </a:r>
            <a:r>
              <a:rPr lang="zh-CN" altLang="zh-CN" sz="1800"/>
              <a:t>分层抽样函数</a:t>
            </a:r>
            <a:r>
              <a:rPr lang="en-US" altLang="zh-CN" sz="1800"/>
              <a:t>“strata”</a:t>
            </a:r>
            <a:r>
              <a:rPr lang="zh-CN" altLang="zh-CN" sz="1800"/>
              <a:t>，其第一个参数为总体的数据集（此处按分层变量进行了排序处理），第二个参数为分层变量，第三个参数为第</a:t>
            </a:r>
            <a:r>
              <a:rPr lang="en-US" altLang="zh-CN" sz="1800"/>
              <a:t>h</a:t>
            </a:r>
            <a:r>
              <a:rPr lang="zh-CN" altLang="zh-CN" sz="1800"/>
              <a:t>层的样本单元数量，第四个参数为各层的抽样方法（可以选择的</a:t>
            </a:r>
            <a:r>
              <a:rPr lang="zh-CN" altLang="zh-CN" sz="1800" smtClean="0"/>
              <a:t>方法有</a:t>
            </a:r>
            <a:r>
              <a:rPr lang="en-US" altLang="zh-CN" sz="1800" smtClean="0"/>
              <a:t>"</a:t>
            </a:r>
            <a:r>
              <a:rPr lang="en-US" altLang="zh-CN" sz="1800"/>
              <a:t>srswor","srswr","poisson","systematic"</a:t>
            </a:r>
            <a:r>
              <a:rPr lang="zh-CN" altLang="zh-CN" sz="1800"/>
              <a:t>）。</a:t>
            </a:r>
          </a:p>
          <a:p>
            <a:pPr marL="0" indent="0">
              <a:buNone/>
            </a:pPr>
            <a:r>
              <a:rPr lang="en-US" altLang="zh-CN" sz="1400" b="1"/>
              <a:t>&gt;st=strata(data[order(data$region),],"region",nh,"srswor")</a:t>
            </a:r>
            <a:endParaRPr lang="zh-CN" altLang="zh-CN" sz="1400"/>
          </a:p>
          <a:p>
            <a:pPr marL="0" lvl="0" indent="0">
              <a:buNone/>
            </a:pPr>
            <a:r>
              <a:rPr lang="zh-CN" altLang="en-US" sz="1800" smtClean="0"/>
              <a:t>（</a:t>
            </a:r>
            <a:r>
              <a:rPr lang="en-US" altLang="zh-CN" sz="1800" smtClean="0"/>
              <a:t>3</a:t>
            </a:r>
            <a:r>
              <a:rPr lang="zh-CN" altLang="en-US" sz="1800" smtClean="0"/>
              <a:t>）</a:t>
            </a:r>
            <a:r>
              <a:rPr lang="zh-CN" altLang="zh-CN" sz="1800" smtClean="0"/>
              <a:t>调用</a:t>
            </a:r>
            <a:r>
              <a:rPr lang="en-US" altLang="zh-CN" sz="1800"/>
              <a:t>getdata</a:t>
            </a:r>
            <a:r>
              <a:rPr lang="zh-CN" altLang="zh-CN" sz="1800"/>
              <a:t>函数提取抽到的样本单元的数据。</a:t>
            </a:r>
          </a:p>
          <a:p>
            <a:pPr marL="0" indent="0">
              <a:buNone/>
            </a:pPr>
            <a:r>
              <a:rPr lang="en-US" altLang="zh-CN" sz="1400" b="1"/>
              <a:t>&gt;data.strata=getdata(data,st)</a:t>
            </a:r>
            <a:endParaRPr lang="zh-CN" altLang="zh-CN" sz="1400"/>
          </a:p>
          <a:p>
            <a:pPr marL="0" indent="0">
              <a:buNone/>
            </a:pP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396481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2132856"/>
            <a:ext cx="7772400" cy="4114800"/>
          </a:xfrm>
        </p:spPr>
        <p:txBody>
          <a:bodyPr/>
          <a:lstStyle/>
          <a:p>
            <a:r>
              <a:rPr lang="zh-CN" altLang="en-US" sz="2000" smtClean="0"/>
              <a:t>估计</a:t>
            </a:r>
            <a:endParaRPr lang="en-US" altLang="zh-CN" sz="2000" smtClean="0"/>
          </a:p>
          <a:p>
            <a:pPr marL="0" indent="0">
              <a:buNone/>
            </a:pPr>
            <a:r>
              <a:rPr lang="zh-CN" altLang="en-US" sz="2000" smtClean="0"/>
              <a:t>（</a:t>
            </a:r>
            <a:r>
              <a:rPr lang="en-US" altLang="zh-CN" sz="2000" smtClean="0"/>
              <a:t>1</a:t>
            </a:r>
            <a:r>
              <a:rPr lang="zh-CN" altLang="en-US" sz="2000" smtClean="0"/>
              <a:t>）</a:t>
            </a:r>
            <a:r>
              <a:rPr lang="zh-CN" altLang="zh-CN" sz="2000"/>
              <a:t>定义样本权重变量</a:t>
            </a:r>
            <a:r>
              <a:rPr lang="en-US" altLang="zh-CN" sz="2000"/>
              <a:t>(pw)</a:t>
            </a:r>
            <a:endParaRPr lang="zh-CN" altLang="zh-CN" sz="2000"/>
          </a:p>
          <a:p>
            <a:pPr marL="0" indent="0">
              <a:buNone/>
            </a:pPr>
            <a:r>
              <a:rPr lang="en-US" altLang="zh-CN" sz="1600" b="1"/>
              <a:t>&gt;</a:t>
            </a:r>
            <a:r>
              <a:rPr lang="en-US" altLang="zh-CN" sz="1600" b="1" smtClean="0"/>
              <a:t>pw=1/st$Prob</a:t>
            </a:r>
          </a:p>
          <a:p>
            <a:pPr marL="0" indent="0">
              <a:buNone/>
            </a:pPr>
            <a:r>
              <a:rPr lang="zh-CN" altLang="en-US" sz="2000" b="1" smtClean="0"/>
              <a:t>（</a:t>
            </a:r>
            <a:r>
              <a:rPr lang="en-US" altLang="zh-CN" sz="2000" b="1" smtClean="0"/>
              <a:t>2</a:t>
            </a:r>
            <a:r>
              <a:rPr lang="zh-CN" altLang="en-US" sz="2000" b="1" smtClean="0"/>
              <a:t>）</a:t>
            </a:r>
            <a:r>
              <a:rPr lang="zh-CN" altLang="zh-CN" sz="2000"/>
              <a:t>定义</a:t>
            </a:r>
            <a:r>
              <a:rPr lang="en-US" altLang="zh-CN" sz="2000"/>
              <a:t>fpc</a:t>
            </a:r>
            <a:r>
              <a:rPr lang="zh-CN" altLang="zh-CN" sz="2000"/>
              <a:t>变量</a:t>
            </a:r>
          </a:p>
          <a:p>
            <a:pPr marL="0" indent="0">
              <a:buNone/>
            </a:pPr>
            <a:r>
              <a:rPr lang="en-US" altLang="zh-CN" sz="1600" b="1"/>
              <a:t>&gt;fpc=as.numeric(table(data$region)[data.strata$region</a:t>
            </a:r>
            <a:r>
              <a:rPr lang="en-US" altLang="zh-CN" sz="1600" b="1" smtClean="0"/>
              <a:t>])</a:t>
            </a:r>
          </a:p>
          <a:p>
            <a:pPr marL="0" indent="0">
              <a:buNone/>
            </a:pPr>
            <a:r>
              <a:rPr lang="zh-CN" altLang="en-US" sz="2000" smtClean="0"/>
              <a:t>（</a:t>
            </a:r>
            <a:r>
              <a:rPr lang="en-US" altLang="zh-CN" sz="2000" smtClean="0"/>
              <a:t>3</a:t>
            </a:r>
            <a:r>
              <a:rPr lang="zh-CN" altLang="en-US" sz="2000" smtClean="0"/>
              <a:t>）</a:t>
            </a:r>
            <a:r>
              <a:rPr lang="zh-CN" altLang="zh-CN" sz="2000" smtClean="0"/>
              <a:t>将</a:t>
            </a:r>
            <a:r>
              <a:rPr lang="zh-CN" altLang="zh-CN" sz="2000"/>
              <a:t>权重变量和</a:t>
            </a:r>
            <a:r>
              <a:rPr lang="en-US" altLang="zh-CN" sz="2000"/>
              <a:t>fpc</a:t>
            </a:r>
            <a:r>
              <a:rPr lang="zh-CN" altLang="zh-CN" sz="2000"/>
              <a:t>变量加入抽到的样本单元的数据集中</a:t>
            </a:r>
          </a:p>
          <a:p>
            <a:pPr marL="0" indent="0">
              <a:buNone/>
            </a:pPr>
            <a:r>
              <a:rPr lang="en-US" altLang="zh-CN" sz="1600" b="1"/>
              <a:t>&gt;agstrat=as.data.frame(cbind(data.strata,pw,fpc</a:t>
            </a:r>
            <a:r>
              <a:rPr lang="en-US" altLang="zh-CN" sz="1600" b="1" smtClean="0"/>
              <a:t>))</a:t>
            </a:r>
          </a:p>
          <a:p>
            <a:pPr marL="0" indent="0">
              <a:buNone/>
            </a:pPr>
            <a:r>
              <a:rPr lang="zh-CN" altLang="en-US" sz="2000" b="1" smtClean="0"/>
              <a:t>（</a:t>
            </a:r>
            <a:r>
              <a:rPr lang="en-US" altLang="zh-CN" sz="2000" b="1"/>
              <a:t>4</a:t>
            </a:r>
            <a:r>
              <a:rPr lang="zh-CN" altLang="en-US" sz="2000" b="1" smtClean="0"/>
              <a:t>）</a:t>
            </a:r>
            <a:r>
              <a:rPr lang="zh-CN" altLang="zh-CN" sz="2000" smtClean="0"/>
              <a:t>调用</a:t>
            </a:r>
            <a:r>
              <a:rPr lang="en-US" altLang="zh-CN" sz="2000"/>
              <a:t>svydesign</a:t>
            </a:r>
            <a:r>
              <a:rPr lang="zh-CN" altLang="zh-CN" sz="2000"/>
              <a:t>函数定义该抽样设计及抽样结果</a:t>
            </a:r>
          </a:p>
          <a:p>
            <a:pPr marL="0" indent="0">
              <a:buNone/>
            </a:pPr>
            <a:r>
              <a:rPr lang="en-US" altLang="zh-CN" sz="1600" b="1"/>
              <a:t>&gt;dstrat&lt;-svydesign(id=~1,strata=~region, weights=~pw, data=agstrat, fpc=~fpc</a:t>
            </a:r>
            <a:r>
              <a:rPr lang="en-US" altLang="zh-CN" sz="1600" b="1" smtClean="0"/>
              <a:t>)</a:t>
            </a:r>
          </a:p>
          <a:p>
            <a:pPr marL="0" indent="0">
              <a:buNone/>
            </a:pPr>
            <a:r>
              <a:rPr lang="en-US" altLang="zh-CN" sz="1600" b="1" smtClean="0"/>
              <a:t>……</a:t>
            </a:r>
          </a:p>
          <a:p>
            <a:pPr marL="0" indent="0">
              <a:buNone/>
            </a:pPr>
            <a:r>
              <a:rPr lang="zh-CN" altLang="en-US" sz="2000" b="1" smtClean="0"/>
              <a:t>具体估计步骤与简单随机抽样的估计类似。</a:t>
            </a:r>
            <a:endParaRPr lang="zh-CN" altLang="zh-CN" sz="2000"/>
          </a:p>
          <a:p>
            <a:pPr marL="0" indent="0">
              <a:buNone/>
            </a:pPr>
            <a:endParaRPr lang="zh-CN" altLang="zh-CN" sz="2000"/>
          </a:p>
          <a:p>
            <a:pPr marL="0" indent="0">
              <a:buNone/>
            </a:pPr>
            <a:endParaRPr lang="en-US" altLang="zh-CN" sz="2000" b="1" smtClean="0"/>
          </a:p>
          <a:p>
            <a:pPr marL="0" indent="0">
              <a:buNone/>
            </a:pPr>
            <a:endParaRPr lang="zh-CN" altLang="zh-CN" sz="2000"/>
          </a:p>
          <a:p>
            <a:pPr marL="0" indent="0">
              <a:buNone/>
            </a:pPr>
            <a:endParaRPr lang="zh-CN" altLang="zh-CN" sz="2000"/>
          </a:p>
          <a:p>
            <a:pPr marL="0" indent="0">
              <a:buNone/>
            </a:pPr>
            <a:endParaRPr lang="en-US" altLang="zh-CN" sz="2000" smtClean="0"/>
          </a:p>
          <a:p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452674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B.3 </a:t>
            </a:r>
            <a:r>
              <a:rPr lang="zh-CN" altLang="en-US" smtClean="0"/>
              <a:t>系统抽样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1916832"/>
            <a:ext cx="7772400" cy="4608512"/>
          </a:xfrm>
        </p:spPr>
        <p:txBody>
          <a:bodyPr/>
          <a:lstStyle/>
          <a:p>
            <a:r>
              <a:rPr lang="zh-CN" altLang="en-US" sz="2400" smtClean="0"/>
              <a:t>抽样</a:t>
            </a:r>
            <a:endParaRPr lang="en-US" altLang="zh-CN" sz="2400" smtClean="0"/>
          </a:p>
          <a:p>
            <a:pPr marL="0" indent="0">
              <a:buNone/>
            </a:pPr>
            <a:r>
              <a:rPr lang="zh-CN" altLang="zh-CN" sz="2400"/>
              <a:t>抽样要求：采用等距抽样抽样样本容量为</a:t>
            </a:r>
            <a:r>
              <a:rPr lang="en-US" altLang="zh-CN" sz="2400"/>
              <a:t>300</a:t>
            </a:r>
            <a:r>
              <a:rPr lang="zh-CN" altLang="zh-CN" sz="2400"/>
              <a:t>的样本。</a:t>
            </a:r>
          </a:p>
          <a:p>
            <a:pPr marL="0" lvl="0" indent="0">
              <a:buNone/>
            </a:pPr>
            <a:r>
              <a:rPr lang="zh-CN" altLang="en-US" sz="2400" smtClean="0"/>
              <a:t>（</a:t>
            </a:r>
            <a:r>
              <a:rPr lang="en-US" altLang="zh-CN" sz="2400" smtClean="0"/>
              <a:t>1</a:t>
            </a:r>
            <a:r>
              <a:rPr lang="zh-CN" altLang="en-US" sz="2400" smtClean="0"/>
              <a:t>）</a:t>
            </a:r>
            <a:r>
              <a:rPr lang="zh-CN" altLang="zh-CN" sz="2400" smtClean="0"/>
              <a:t>定义</a:t>
            </a:r>
            <a:r>
              <a:rPr lang="zh-CN" altLang="zh-CN" sz="2400"/>
              <a:t>每个总体单元的入样概率，记为</a:t>
            </a:r>
            <a:r>
              <a:rPr lang="en-US" altLang="zh-CN" sz="2400"/>
              <a:t>pik</a:t>
            </a:r>
            <a:r>
              <a:rPr lang="zh-CN" altLang="zh-CN" sz="2400"/>
              <a:t>变量。</a:t>
            </a:r>
          </a:p>
          <a:p>
            <a:pPr marL="0" indent="0">
              <a:buNone/>
            </a:pPr>
            <a:r>
              <a:rPr lang="en-US" altLang="zh-CN" sz="1600" b="1" smtClean="0"/>
              <a:t>&gt;n=300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&gt;pik=rep(n/N,</a:t>
            </a:r>
            <a:r>
              <a:rPr lang="en-US" altLang="zh-CN" sz="1600"/>
              <a:t> </a:t>
            </a:r>
            <a:r>
              <a:rPr lang="en-US" altLang="zh-CN" sz="1600" b="1"/>
              <a:t>N)</a:t>
            </a:r>
            <a:endParaRPr lang="zh-CN" altLang="zh-CN" sz="1600"/>
          </a:p>
          <a:p>
            <a:pPr marL="0" lvl="0" indent="0">
              <a:buNone/>
            </a:pPr>
            <a:r>
              <a:rPr lang="zh-CN" altLang="en-US" sz="2400" smtClean="0"/>
              <a:t>（</a:t>
            </a:r>
            <a:r>
              <a:rPr lang="en-US" altLang="zh-CN" sz="2400" smtClean="0"/>
              <a:t>2</a:t>
            </a:r>
            <a:r>
              <a:rPr lang="zh-CN" altLang="en-US" sz="2400" smtClean="0"/>
              <a:t>）</a:t>
            </a:r>
            <a:r>
              <a:rPr lang="zh-CN" altLang="zh-CN" sz="2400" smtClean="0"/>
              <a:t>调用</a:t>
            </a:r>
            <a:r>
              <a:rPr lang="zh-CN" altLang="zh-CN" sz="2400"/>
              <a:t>系统抽样函数</a:t>
            </a:r>
            <a:r>
              <a:rPr lang="en-US" altLang="zh-CN" sz="2400"/>
              <a:t>“UPsystematic”</a:t>
            </a:r>
            <a:r>
              <a:rPr lang="zh-CN" altLang="zh-CN" sz="2400"/>
              <a:t>，其参数为总体单元的入样概率变量。</a:t>
            </a:r>
          </a:p>
          <a:p>
            <a:pPr marL="0" indent="0">
              <a:buNone/>
            </a:pPr>
            <a:r>
              <a:rPr lang="en-US" altLang="zh-CN" sz="1600" b="1"/>
              <a:t>&gt;s=UPsystematic(pik)</a:t>
            </a:r>
            <a:endParaRPr lang="zh-CN" altLang="zh-CN" sz="1600"/>
          </a:p>
          <a:p>
            <a:pPr marL="0" lvl="0" indent="0">
              <a:buNone/>
            </a:pPr>
            <a:r>
              <a:rPr lang="zh-CN" altLang="en-US" sz="2400" smtClean="0"/>
              <a:t>（</a:t>
            </a:r>
            <a:r>
              <a:rPr lang="en-US" altLang="zh-CN" sz="2400" smtClean="0"/>
              <a:t>3</a:t>
            </a:r>
            <a:r>
              <a:rPr lang="zh-CN" altLang="en-US" sz="2400" smtClean="0"/>
              <a:t>）</a:t>
            </a:r>
            <a:r>
              <a:rPr lang="zh-CN" altLang="zh-CN" sz="2400" smtClean="0"/>
              <a:t>调用</a:t>
            </a:r>
            <a:r>
              <a:rPr lang="en-US" altLang="zh-CN" sz="2400"/>
              <a:t>getdata</a:t>
            </a:r>
            <a:r>
              <a:rPr lang="zh-CN" altLang="zh-CN" sz="2400"/>
              <a:t>函数提取抽到的样本单元的数据。</a:t>
            </a:r>
          </a:p>
          <a:p>
            <a:pPr marL="0" indent="0">
              <a:buNone/>
            </a:pPr>
            <a:r>
              <a:rPr lang="en-US" altLang="zh-CN" sz="1600" b="1"/>
              <a:t>&gt;data.sys=getdata(data,s</a:t>
            </a:r>
            <a:r>
              <a:rPr lang="en-US" altLang="zh-CN" sz="1600" b="1" smtClean="0"/>
              <a:t>)</a:t>
            </a:r>
          </a:p>
          <a:p>
            <a:r>
              <a:rPr lang="zh-CN" altLang="en-US" sz="2400"/>
              <a:t>估计</a:t>
            </a:r>
            <a:endParaRPr lang="en-US" altLang="zh-CN" sz="2400"/>
          </a:p>
          <a:p>
            <a:pPr marL="0" indent="0">
              <a:buNone/>
            </a:pPr>
            <a:r>
              <a:rPr lang="zh-CN" altLang="en-US" sz="2400"/>
              <a:t>具体步骤与前面类似，这里不再细述。</a:t>
            </a:r>
            <a:endParaRPr lang="zh-CN" altLang="zh-CN" sz="2400"/>
          </a:p>
          <a:p>
            <a:pPr marL="0" indent="0">
              <a:buNone/>
            </a:pP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9669921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B.4 PPS</a:t>
            </a:r>
            <a:r>
              <a:rPr lang="zh-CN" altLang="en-US" smtClean="0"/>
              <a:t>抽样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916832"/>
            <a:ext cx="8136904" cy="4680520"/>
          </a:xfrm>
        </p:spPr>
        <p:txBody>
          <a:bodyPr/>
          <a:lstStyle/>
          <a:p>
            <a:r>
              <a:rPr lang="zh-CN" altLang="en-US" sz="2000" smtClean="0"/>
              <a:t>抽样</a:t>
            </a:r>
            <a:endParaRPr lang="en-US" altLang="zh-CN" sz="2000" smtClean="0"/>
          </a:p>
          <a:p>
            <a:pPr marL="0" indent="0">
              <a:buNone/>
            </a:pPr>
            <a:r>
              <a:rPr lang="zh-CN" altLang="zh-CN" sz="1600" smtClean="0"/>
              <a:t>抽样</a:t>
            </a:r>
            <a:r>
              <a:rPr lang="zh-CN" altLang="zh-CN" sz="1600"/>
              <a:t>要求：以</a:t>
            </a:r>
            <a:r>
              <a:rPr lang="en-US" altLang="zh-CN" sz="1600"/>
              <a:t>1992</a:t>
            </a:r>
            <a:r>
              <a:rPr lang="zh-CN" altLang="zh-CN" sz="1600"/>
              <a:t>年每个县所拥有的农场个数</a:t>
            </a:r>
            <a:r>
              <a:rPr lang="en-US" altLang="zh-CN" sz="1600"/>
              <a:t>(farms92)</a:t>
            </a:r>
            <a:r>
              <a:rPr lang="zh-CN" altLang="zh-CN" sz="1600"/>
              <a:t>为规模变量，采用</a:t>
            </a:r>
            <a:r>
              <a:rPr lang="en-US" altLang="zh-CN" sz="1600"/>
              <a:t>PPS</a:t>
            </a:r>
            <a:r>
              <a:rPr lang="zh-CN" altLang="zh-CN" sz="1600"/>
              <a:t>抽样（有放回）抽取样本容量为</a:t>
            </a:r>
            <a:r>
              <a:rPr lang="en-US" altLang="zh-CN" sz="1600"/>
              <a:t>300</a:t>
            </a:r>
            <a:r>
              <a:rPr lang="zh-CN" altLang="zh-CN" sz="1600"/>
              <a:t>的样本。</a:t>
            </a:r>
          </a:p>
          <a:p>
            <a:pPr marL="0" lvl="0" indent="0">
              <a:buNone/>
            </a:pPr>
            <a:r>
              <a:rPr lang="zh-CN" altLang="en-US" sz="1600" smtClean="0"/>
              <a:t>（</a:t>
            </a:r>
            <a:r>
              <a:rPr lang="en-US" altLang="zh-CN" sz="1600" smtClean="0"/>
              <a:t>1</a:t>
            </a:r>
            <a:r>
              <a:rPr lang="zh-CN" altLang="en-US" sz="1600" smtClean="0"/>
              <a:t>）</a:t>
            </a:r>
            <a:r>
              <a:rPr lang="zh-CN" altLang="zh-CN" sz="1600" smtClean="0"/>
              <a:t>调用</a:t>
            </a:r>
            <a:r>
              <a:rPr lang="en-US" altLang="zh-CN" sz="1600"/>
              <a:t>inclusionprobabilities</a:t>
            </a:r>
            <a:r>
              <a:rPr lang="zh-CN" altLang="zh-CN" sz="1600"/>
              <a:t>函数定义每个总体单元的入样概率，第一个参数定义规模变量，第二个参数定义样本容量。</a:t>
            </a:r>
          </a:p>
          <a:p>
            <a:pPr marL="0" indent="0">
              <a:buNone/>
            </a:pPr>
            <a:r>
              <a:rPr lang="en-US" altLang="zh-CN" sz="1400" b="1"/>
              <a:t>&gt;n=300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 b="1"/>
              <a:t>&gt;pik=inclusionprobabilities(data$farms92,n)</a:t>
            </a:r>
            <a:endParaRPr lang="zh-CN" altLang="zh-CN" sz="1400"/>
          </a:p>
          <a:p>
            <a:pPr marL="0" lvl="0" indent="0">
              <a:buNone/>
            </a:pPr>
            <a:r>
              <a:rPr lang="zh-CN" altLang="en-US" sz="1600" smtClean="0"/>
              <a:t>（</a:t>
            </a:r>
            <a:r>
              <a:rPr lang="en-US" altLang="zh-CN" sz="1600" smtClean="0"/>
              <a:t>2</a:t>
            </a:r>
            <a:r>
              <a:rPr lang="zh-CN" altLang="en-US" sz="1600" smtClean="0"/>
              <a:t>）</a:t>
            </a:r>
            <a:r>
              <a:rPr lang="zh-CN" altLang="zh-CN" sz="1600" smtClean="0"/>
              <a:t>调用</a:t>
            </a:r>
            <a:r>
              <a:rPr lang="en-US" altLang="zh-CN" sz="1600"/>
              <a:t>PPS</a:t>
            </a:r>
            <a:r>
              <a:rPr lang="zh-CN" altLang="zh-CN" sz="1600"/>
              <a:t>抽样函数</a:t>
            </a:r>
            <a:r>
              <a:rPr lang="en-US" altLang="zh-CN" sz="1600"/>
              <a:t>“UPmultinomial”</a:t>
            </a:r>
            <a:r>
              <a:rPr lang="zh-CN" altLang="zh-CN" sz="1600"/>
              <a:t>，其参数为总体单元的入样概率变量。所得抽样结果</a:t>
            </a:r>
            <a:r>
              <a:rPr lang="en-US" altLang="zh-CN" sz="1600"/>
              <a:t>s</a:t>
            </a:r>
            <a:r>
              <a:rPr lang="zh-CN" altLang="zh-CN" sz="1600"/>
              <a:t>表示总体单元是否被抽中（</a:t>
            </a:r>
            <a:r>
              <a:rPr lang="en-US" altLang="zh-CN" sz="1600"/>
              <a:t>0</a:t>
            </a:r>
            <a:r>
              <a:rPr lang="zh-CN" altLang="zh-CN" sz="1600"/>
              <a:t>表示未被抽中）及被抽中的次数。</a:t>
            </a:r>
          </a:p>
          <a:p>
            <a:pPr marL="0" indent="0">
              <a:buNone/>
            </a:pPr>
            <a:r>
              <a:rPr lang="en-US" altLang="zh-CN" sz="1400" b="1"/>
              <a:t>&gt;s=UPmultinomial(pik)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 b="1"/>
              <a:t>&gt;s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/>
              <a:t>[1] 0 0 0 0 0 0 1 0 0 0 0 0 0 0 0 0 0 1 0 0 0 0 0 0 0 0 0 0 0 0 0 0 0 0 0 0 0 0 0 0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 smtClean="0"/>
              <a:t>……</a:t>
            </a:r>
            <a:endParaRPr lang="zh-CN" altLang="zh-CN" sz="1400"/>
          </a:p>
          <a:p>
            <a:pPr marL="0" lvl="0" indent="0">
              <a:buNone/>
            </a:pPr>
            <a:r>
              <a:rPr lang="zh-CN" altLang="en-US" sz="1600" smtClean="0"/>
              <a:t>（</a:t>
            </a:r>
            <a:r>
              <a:rPr lang="en-US" altLang="zh-CN" sz="1600"/>
              <a:t>3</a:t>
            </a:r>
            <a:r>
              <a:rPr lang="zh-CN" altLang="en-US" sz="1600" smtClean="0"/>
              <a:t>）</a:t>
            </a:r>
            <a:r>
              <a:rPr lang="zh-CN" altLang="zh-CN" sz="1600" smtClean="0"/>
              <a:t>提取</a:t>
            </a:r>
            <a:r>
              <a:rPr lang="zh-CN" altLang="zh-CN" sz="1600"/>
              <a:t>抽到的样本单元的数据。</a:t>
            </a:r>
          </a:p>
          <a:p>
            <a:pPr marL="0" indent="0">
              <a:buNone/>
            </a:pPr>
            <a:r>
              <a:rPr lang="en-US" altLang="zh-CN" sz="1400" b="1"/>
              <a:t>&gt;data.pps=data[s!=0</a:t>
            </a:r>
            <a:r>
              <a:rPr lang="en-US" altLang="zh-CN" sz="1400" b="1" smtClean="0"/>
              <a:t>,]</a:t>
            </a:r>
          </a:p>
          <a:p>
            <a:r>
              <a:rPr lang="zh-CN" altLang="en-US" sz="2000"/>
              <a:t>估计</a:t>
            </a:r>
            <a:endParaRPr lang="en-US" altLang="zh-CN" sz="2000"/>
          </a:p>
          <a:p>
            <a:pPr marL="0" indent="0">
              <a:buNone/>
            </a:pPr>
            <a:r>
              <a:rPr lang="zh-CN" altLang="en-US" sz="2000"/>
              <a:t>具体步骤与前面类似，这里不再细述。</a:t>
            </a:r>
            <a:endParaRPr lang="zh-CN" altLang="zh-CN" sz="2000"/>
          </a:p>
          <a:p>
            <a:pPr marL="0" indent="0">
              <a:buNone/>
            </a:pPr>
            <a:endParaRPr lang="en-US" altLang="zh-CN" sz="1400" b="1" smtClean="0"/>
          </a:p>
          <a:p>
            <a:pPr marL="0" indent="0">
              <a:buNone/>
            </a:pPr>
            <a:endParaRPr lang="zh-CN" altLang="zh-CN" sz="2000"/>
          </a:p>
        </p:txBody>
      </p:sp>
    </p:spTree>
    <p:extLst>
      <p:ext uri="{BB962C8B-B14F-4D97-AF65-F5344CB8AC3E}">
        <p14:creationId xmlns:p14="http://schemas.microsoft.com/office/powerpoint/2010/main" val="119995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B.5 Brewer</a:t>
            </a:r>
            <a:r>
              <a:rPr lang="zh-CN" altLang="en-US" smtClean="0"/>
              <a:t>抽样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988840"/>
            <a:ext cx="8160907" cy="4320480"/>
          </a:xfrm>
        </p:spPr>
        <p:txBody>
          <a:bodyPr/>
          <a:lstStyle/>
          <a:p>
            <a:r>
              <a:rPr lang="zh-CN" altLang="en-US" sz="2000" smtClean="0"/>
              <a:t>抽样</a:t>
            </a:r>
            <a:endParaRPr lang="en-US" altLang="zh-CN" sz="2000" smtClean="0"/>
          </a:p>
          <a:p>
            <a:pPr marL="0" indent="0">
              <a:buNone/>
            </a:pPr>
            <a:r>
              <a:rPr lang="zh-CN" altLang="zh-CN" sz="2000"/>
              <a:t>抽样要求：以</a:t>
            </a:r>
            <a:r>
              <a:rPr lang="en-US" altLang="zh-CN" sz="2000"/>
              <a:t>1992</a:t>
            </a:r>
            <a:r>
              <a:rPr lang="zh-CN" altLang="zh-CN" sz="2000"/>
              <a:t>年每个县所拥有的农场个数</a:t>
            </a:r>
            <a:r>
              <a:rPr lang="en-US" altLang="zh-CN" sz="2000"/>
              <a:t>(farms92)</a:t>
            </a:r>
            <a:r>
              <a:rPr lang="zh-CN" altLang="zh-CN" sz="2000"/>
              <a:t>为规模变量，采用</a:t>
            </a:r>
            <a:r>
              <a:rPr lang="en-US" altLang="zh-CN" sz="2000"/>
              <a:t>Brewer</a:t>
            </a:r>
            <a:r>
              <a:rPr lang="zh-CN" altLang="zh-CN" sz="2000"/>
              <a:t>抽样（无放回）抽取样本容量为</a:t>
            </a:r>
            <a:r>
              <a:rPr lang="en-US" altLang="zh-CN" sz="2000"/>
              <a:t>300</a:t>
            </a:r>
            <a:r>
              <a:rPr lang="zh-CN" altLang="zh-CN" sz="2000"/>
              <a:t>的样本。</a:t>
            </a:r>
          </a:p>
          <a:p>
            <a:pPr marL="0" lvl="0" indent="0">
              <a:buNone/>
            </a:pPr>
            <a:r>
              <a:rPr lang="zh-CN" altLang="en-US" sz="2000" smtClean="0"/>
              <a:t>（</a:t>
            </a:r>
            <a:r>
              <a:rPr lang="en-US" altLang="zh-CN" sz="2000" smtClean="0"/>
              <a:t>1</a:t>
            </a:r>
            <a:r>
              <a:rPr lang="zh-CN" altLang="en-US" sz="2000" smtClean="0"/>
              <a:t>）</a:t>
            </a:r>
            <a:r>
              <a:rPr lang="zh-CN" altLang="zh-CN" sz="2000" smtClean="0"/>
              <a:t>调用</a:t>
            </a:r>
            <a:r>
              <a:rPr lang="en-US" altLang="zh-CN" sz="2000"/>
              <a:t>inclusionprobabilities</a:t>
            </a:r>
            <a:r>
              <a:rPr lang="zh-CN" altLang="zh-CN" sz="2000"/>
              <a:t>函数定义每个总体单元的入样概率，第一个参数定义规模变量，第二个参数定义样本容量。</a:t>
            </a:r>
          </a:p>
          <a:p>
            <a:pPr marL="0" indent="0">
              <a:buNone/>
            </a:pPr>
            <a:r>
              <a:rPr lang="en-US" altLang="zh-CN" sz="1600" b="1"/>
              <a:t>&gt;n=300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&gt;pik=inclusionprobabilities(data$farms92,n)</a:t>
            </a:r>
            <a:endParaRPr lang="zh-CN" altLang="zh-CN" sz="1600"/>
          </a:p>
          <a:p>
            <a:pPr marL="0" lvl="0" indent="0">
              <a:buNone/>
            </a:pPr>
            <a:r>
              <a:rPr lang="zh-CN" altLang="en-US" sz="2000" smtClean="0"/>
              <a:t>（</a:t>
            </a:r>
            <a:r>
              <a:rPr lang="en-US" altLang="zh-CN" sz="2000" smtClean="0"/>
              <a:t>2</a:t>
            </a:r>
            <a:r>
              <a:rPr lang="zh-CN" altLang="en-US" sz="2000" smtClean="0"/>
              <a:t>）</a:t>
            </a:r>
            <a:r>
              <a:rPr lang="zh-CN" altLang="zh-CN" sz="2000" smtClean="0"/>
              <a:t>调用</a:t>
            </a:r>
            <a:r>
              <a:rPr lang="en-US" altLang="zh-CN" sz="2000"/>
              <a:t>Brewer</a:t>
            </a:r>
            <a:r>
              <a:rPr lang="zh-CN" altLang="zh-CN" sz="2000"/>
              <a:t>抽样函数</a:t>
            </a:r>
            <a:r>
              <a:rPr lang="en-US" altLang="zh-CN" sz="2000"/>
              <a:t>“</a:t>
            </a:r>
            <a:r>
              <a:rPr lang="en-US" altLang="zh-CN" sz="2000" b="1"/>
              <a:t>UPbrewer</a:t>
            </a:r>
            <a:r>
              <a:rPr lang="en-US" altLang="zh-CN" sz="2000"/>
              <a:t>”</a:t>
            </a:r>
            <a:r>
              <a:rPr lang="zh-CN" altLang="zh-CN" sz="2000"/>
              <a:t>，其参数为总体单元的入样概率变量。</a:t>
            </a:r>
          </a:p>
          <a:p>
            <a:pPr marL="0" indent="0">
              <a:buNone/>
            </a:pPr>
            <a:r>
              <a:rPr lang="en-US" altLang="zh-CN" sz="1600" b="1"/>
              <a:t>&gt;s=UPbrewer(pik)</a:t>
            </a:r>
            <a:endParaRPr lang="zh-CN" altLang="zh-CN" sz="1600"/>
          </a:p>
          <a:p>
            <a:pPr marL="0" lvl="0" indent="0">
              <a:buNone/>
            </a:pPr>
            <a:r>
              <a:rPr lang="zh-CN" altLang="en-US" sz="2000" smtClean="0"/>
              <a:t>（</a:t>
            </a:r>
            <a:r>
              <a:rPr lang="en-US" altLang="zh-CN" sz="2000" smtClean="0"/>
              <a:t>3</a:t>
            </a:r>
            <a:r>
              <a:rPr lang="zh-CN" altLang="en-US" sz="2000" smtClean="0"/>
              <a:t>）</a:t>
            </a:r>
            <a:r>
              <a:rPr lang="zh-CN" altLang="zh-CN" sz="2000" smtClean="0"/>
              <a:t>提取</a:t>
            </a:r>
            <a:r>
              <a:rPr lang="zh-CN" altLang="zh-CN" sz="2000"/>
              <a:t>抽到的样本单元的数据。</a:t>
            </a:r>
          </a:p>
          <a:p>
            <a:pPr marL="0" indent="0">
              <a:buNone/>
            </a:pPr>
            <a:r>
              <a:rPr lang="en-US" altLang="zh-CN" sz="1600" b="1"/>
              <a:t>&gt;data.brewer=data[s==1</a:t>
            </a:r>
            <a:r>
              <a:rPr lang="en-US" altLang="zh-CN" sz="1600" b="1" smtClean="0"/>
              <a:t>,]</a:t>
            </a:r>
          </a:p>
          <a:p>
            <a:r>
              <a:rPr lang="zh-CN" altLang="en-US" sz="2000"/>
              <a:t>估计</a:t>
            </a:r>
            <a:endParaRPr lang="en-US" altLang="zh-CN" sz="2000"/>
          </a:p>
          <a:p>
            <a:pPr marL="0" indent="0">
              <a:buNone/>
            </a:pPr>
            <a:r>
              <a:rPr lang="zh-CN" altLang="en-US" sz="2000"/>
              <a:t>具体步骤与前面类似，这里不再细述。</a:t>
            </a:r>
            <a:endParaRPr lang="zh-CN" altLang="zh-CN" sz="2000"/>
          </a:p>
          <a:p>
            <a:pPr marL="0" indent="0">
              <a:buNone/>
            </a:pPr>
            <a:endParaRPr lang="zh-CN" altLang="zh-CN" sz="1600"/>
          </a:p>
          <a:p>
            <a:endParaRPr lang="en-US" altLang="zh-CN" sz="2000" smtClean="0"/>
          </a:p>
        </p:txBody>
      </p:sp>
    </p:spTree>
    <p:extLst>
      <p:ext uri="{BB962C8B-B14F-4D97-AF65-F5344CB8AC3E}">
        <p14:creationId xmlns:p14="http://schemas.microsoft.com/office/powerpoint/2010/main" val="254927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B.6 </a:t>
            </a:r>
            <a:r>
              <a:rPr lang="zh-CN" altLang="en-US" smtClean="0"/>
              <a:t>整群抽样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988840"/>
            <a:ext cx="8352928" cy="4320480"/>
          </a:xfrm>
        </p:spPr>
        <p:txBody>
          <a:bodyPr/>
          <a:lstStyle/>
          <a:p>
            <a:r>
              <a:rPr lang="zh-CN" altLang="en-US" sz="2000" smtClean="0"/>
              <a:t>抽样</a:t>
            </a:r>
            <a:endParaRPr lang="en-US" altLang="zh-CN" sz="2000" smtClean="0"/>
          </a:p>
          <a:p>
            <a:pPr marL="0" indent="0">
              <a:buNone/>
            </a:pPr>
            <a:r>
              <a:rPr lang="zh-CN" altLang="zh-CN" sz="2000"/>
              <a:t>抽样要求是，以</a:t>
            </a:r>
            <a:r>
              <a:rPr lang="en-US" altLang="zh-CN" sz="2000"/>
              <a:t>state</a:t>
            </a:r>
            <a:r>
              <a:rPr lang="zh-CN" altLang="zh-CN" sz="2000"/>
              <a:t>为分群变量，不放回简单随机抽样方法抽取</a:t>
            </a:r>
            <a:r>
              <a:rPr lang="en-US" altLang="zh-CN" sz="2000"/>
              <a:t>5</a:t>
            </a:r>
            <a:r>
              <a:rPr lang="zh-CN" altLang="zh-CN" sz="2000"/>
              <a:t>个群。</a:t>
            </a:r>
          </a:p>
          <a:p>
            <a:pPr marL="0" lvl="0" indent="0">
              <a:buNone/>
            </a:pPr>
            <a:r>
              <a:rPr lang="zh-CN" altLang="en-US" sz="2000" smtClean="0"/>
              <a:t>（</a:t>
            </a:r>
            <a:r>
              <a:rPr lang="en-US" altLang="zh-CN" sz="2000" smtClean="0"/>
              <a:t>1</a:t>
            </a:r>
            <a:r>
              <a:rPr lang="zh-CN" altLang="en-US" sz="2000" smtClean="0"/>
              <a:t>）</a:t>
            </a:r>
            <a:r>
              <a:rPr lang="zh-CN" altLang="zh-CN" sz="2000" smtClean="0"/>
              <a:t>设定</a:t>
            </a:r>
            <a:r>
              <a:rPr lang="zh-CN" altLang="zh-CN" sz="2000"/>
              <a:t>样本群数为</a:t>
            </a:r>
            <a:r>
              <a:rPr lang="en-US" altLang="zh-CN" sz="2000"/>
              <a:t>5 </a:t>
            </a:r>
            <a:r>
              <a:rPr lang="zh-CN" altLang="zh-CN" sz="2000"/>
              <a:t>。</a:t>
            </a:r>
          </a:p>
          <a:p>
            <a:pPr marL="0" indent="0">
              <a:buNone/>
            </a:pPr>
            <a:r>
              <a:rPr lang="en-US" altLang="zh-CN" sz="1400" b="1"/>
              <a:t>&gt; n=5</a:t>
            </a:r>
            <a:endParaRPr lang="zh-CN" altLang="zh-CN" sz="1400"/>
          </a:p>
          <a:p>
            <a:pPr marL="0" lvl="0" indent="0">
              <a:buNone/>
            </a:pPr>
            <a:r>
              <a:rPr lang="zh-CN" altLang="en-US" sz="2000" smtClean="0"/>
              <a:t>（</a:t>
            </a:r>
            <a:r>
              <a:rPr lang="en-US" altLang="zh-CN" sz="2000" smtClean="0"/>
              <a:t>2</a:t>
            </a:r>
            <a:r>
              <a:rPr lang="zh-CN" altLang="en-US" sz="2000" smtClean="0"/>
              <a:t>）</a:t>
            </a:r>
            <a:r>
              <a:rPr lang="zh-CN" altLang="zh-CN" sz="2000" smtClean="0"/>
              <a:t>调用</a:t>
            </a:r>
            <a:r>
              <a:rPr lang="zh-CN" altLang="zh-CN" sz="2000"/>
              <a:t>整群抽样函数</a:t>
            </a:r>
            <a:r>
              <a:rPr lang="en-US" altLang="zh-CN" sz="2000"/>
              <a:t>cluster</a:t>
            </a:r>
            <a:r>
              <a:rPr lang="zh-CN" altLang="zh-CN" sz="2000"/>
              <a:t>，使用无放回简单随机抽样方法进行等概率整群抽样</a:t>
            </a:r>
            <a:r>
              <a:rPr lang="zh-CN" altLang="zh-CN" sz="2000" smtClean="0"/>
              <a:t>。</a:t>
            </a:r>
            <a:endParaRPr lang="zh-CN" altLang="zh-CN" sz="2000"/>
          </a:p>
          <a:p>
            <a:pPr marL="0" indent="0">
              <a:buNone/>
            </a:pPr>
            <a:r>
              <a:rPr lang="en-US" altLang="zh-CN" sz="1400" b="1"/>
              <a:t>&gt;c=cluster(data,"state",size=n,method="srswor",description=TRUE)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/>
              <a:t>Number of selected clusters: 5 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/>
              <a:t>Population total and number of selected units 3041 277</a:t>
            </a:r>
            <a:endParaRPr lang="zh-CN" altLang="zh-CN" sz="1400"/>
          </a:p>
          <a:p>
            <a:pPr marL="0" lvl="0" indent="0">
              <a:buNone/>
            </a:pPr>
            <a:r>
              <a:rPr lang="zh-CN" altLang="en-US" sz="2000" smtClean="0"/>
              <a:t>（</a:t>
            </a:r>
            <a:r>
              <a:rPr lang="en-US" altLang="zh-CN" sz="2000" smtClean="0"/>
              <a:t>3</a:t>
            </a:r>
            <a:r>
              <a:rPr lang="zh-CN" altLang="en-US" sz="2000" smtClean="0"/>
              <a:t>）</a:t>
            </a:r>
            <a:r>
              <a:rPr lang="en-US" altLang="zh-CN" sz="2000" smtClean="0"/>
              <a:t>cluster</a:t>
            </a:r>
            <a:r>
              <a:rPr lang="zh-CN" altLang="zh-CN" sz="2000"/>
              <a:t>函数返回的是一个包含样本群变量</a:t>
            </a:r>
            <a:r>
              <a:rPr lang="en-US" altLang="zh-CN" sz="2000"/>
              <a:t>”state”,</a:t>
            </a:r>
            <a:r>
              <a:rPr lang="zh-CN" altLang="zh-CN" sz="2000"/>
              <a:t>单元</a:t>
            </a:r>
            <a:r>
              <a:rPr lang="en-US" altLang="zh-CN" sz="2000"/>
              <a:t>ID” ID_unit”</a:t>
            </a:r>
            <a:r>
              <a:rPr lang="zh-CN" altLang="zh-CN" sz="2000"/>
              <a:t>和入样概率</a:t>
            </a:r>
            <a:r>
              <a:rPr lang="en-US" altLang="zh-CN" sz="2000"/>
              <a:t>”Prob”</a:t>
            </a:r>
            <a:r>
              <a:rPr lang="zh-CN" altLang="zh-CN" sz="2000"/>
              <a:t>信息的数据</a:t>
            </a:r>
            <a:r>
              <a:rPr lang="zh-CN" altLang="zh-CN" sz="2000" smtClean="0"/>
              <a:t>框</a:t>
            </a:r>
            <a:r>
              <a:rPr lang="zh-CN" altLang="en-US" sz="2000" smtClean="0"/>
              <a:t>。</a:t>
            </a:r>
            <a:endParaRPr lang="en-US" altLang="zh-CN" sz="2000" smtClean="0"/>
          </a:p>
          <a:p>
            <a:pPr marL="0" lvl="0" indent="0">
              <a:buNone/>
            </a:pPr>
            <a:r>
              <a:rPr lang="en-US" altLang="zh-CN" sz="1400" b="1" smtClean="0"/>
              <a:t>&gt;</a:t>
            </a:r>
            <a:r>
              <a:rPr lang="en-US" altLang="zh-CN" sz="1400" b="1"/>
              <a:t>c=getdata(data,c</a:t>
            </a:r>
            <a:r>
              <a:rPr lang="en-US" altLang="zh-CN" sz="1400" b="1" smtClean="0"/>
              <a:t>)</a:t>
            </a:r>
          </a:p>
          <a:p>
            <a:r>
              <a:rPr lang="zh-CN" altLang="en-US" sz="2000"/>
              <a:t>估计</a:t>
            </a:r>
            <a:endParaRPr lang="en-US" altLang="zh-CN" sz="2000"/>
          </a:p>
          <a:p>
            <a:pPr marL="0" indent="0">
              <a:buNone/>
            </a:pPr>
            <a:r>
              <a:rPr lang="zh-CN" altLang="en-US" sz="2000"/>
              <a:t>具体步骤与前面类似，这里不再细述。</a:t>
            </a:r>
            <a:endParaRPr lang="zh-CN" altLang="zh-CN" sz="2000"/>
          </a:p>
          <a:p>
            <a:pPr marL="0" lvl="0" indent="0">
              <a:buNone/>
            </a:pPr>
            <a:endParaRPr lang="zh-CN" altLang="zh-CN" sz="1400"/>
          </a:p>
          <a:p>
            <a:pPr marL="0" indent="0">
              <a:buNone/>
            </a:pP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00422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B.7 </a:t>
            </a:r>
            <a:r>
              <a:rPr lang="zh-CN" altLang="en-US" smtClean="0"/>
              <a:t>等概率两阶段抽样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000" smtClean="0"/>
              <a:t>抽样</a:t>
            </a:r>
            <a:endParaRPr lang="en-US" altLang="zh-CN" sz="2000" smtClean="0"/>
          </a:p>
          <a:p>
            <a:pPr marL="0" indent="0">
              <a:buNone/>
            </a:pPr>
            <a:r>
              <a:rPr lang="zh-CN" altLang="zh-CN" sz="2000"/>
              <a:t>抽样要求是：第一阶段以</a:t>
            </a:r>
            <a:r>
              <a:rPr lang="en-US" altLang="zh-CN" sz="2000"/>
              <a:t>state</a:t>
            </a:r>
            <a:r>
              <a:rPr lang="zh-CN" altLang="zh-CN" sz="2000"/>
              <a:t>为分群变量（总共</a:t>
            </a:r>
            <a:r>
              <a:rPr lang="en-US" altLang="zh-CN" sz="2000"/>
              <a:t>50</a:t>
            </a:r>
            <a:r>
              <a:rPr lang="zh-CN" altLang="zh-CN" sz="2000"/>
              <a:t>个</a:t>
            </a:r>
            <a:r>
              <a:rPr lang="en-US" altLang="zh-CN" sz="2000"/>
              <a:t>state</a:t>
            </a:r>
            <a:r>
              <a:rPr lang="zh-CN" altLang="zh-CN" sz="2000"/>
              <a:t>），抽取若干个群；第二阶段，在每个群内抽取若干个样本单位（</a:t>
            </a:r>
            <a:r>
              <a:rPr lang="en-US" altLang="zh-CN" sz="2000"/>
              <a:t>county</a:t>
            </a:r>
            <a:r>
              <a:rPr lang="zh-CN" altLang="zh-CN" sz="2000"/>
              <a:t>），并保证总样本量为</a:t>
            </a:r>
            <a:r>
              <a:rPr lang="en-US" altLang="zh-CN" sz="2000"/>
              <a:t>300</a:t>
            </a:r>
            <a:r>
              <a:rPr lang="zh-CN" altLang="zh-CN" sz="2000"/>
              <a:t>左右。两阶段都是采用不放回简单随机抽样。有以下两种方法</a:t>
            </a:r>
            <a:r>
              <a:rPr lang="zh-CN" altLang="zh-CN" sz="2000" smtClean="0"/>
              <a:t>：</a:t>
            </a:r>
            <a:endParaRPr lang="en-US" altLang="zh-CN" sz="2000" smtClean="0"/>
          </a:p>
          <a:p>
            <a:pPr marL="0" indent="0">
              <a:buNone/>
            </a:pPr>
            <a:r>
              <a:rPr lang="zh-CN" altLang="zh-CN" sz="1600" b="1" smtClean="0"/>
              <a:t>抽样</a:t>
            </a:r>
            <a:r>
              <a:rPr lang="zh-CN" altLang="zh-CN" sz="1600" b="1"/>
              <a:t>方法一：</a:t>
            </a:r>
            <a:r>
              <a:rPr lang="zh-CN" altLang="zh-CN" sz="1600"/>
              <a:t>调用多阶段抽样函数</a:t>
            </a:r>
            <a:r>
              <a:rPr lang="en-US" altLang="zh-CN" sz="1600"/>
              <a:t>:mstage</a:t>
            </a:r>
            <a:r>
              <a:rPr lang="zh-CN" altLang="zh-CN" sz="1600"/>
              <a:t>。该函数需预先设计好每阶段抽取的样本量。现设定第一阶段抽取</a:t>
            </a:r>
            <a:r>
              <a:rPr lang="en-US" altLang="zh-CN" sz="1600"/>
              <a:t>25</a:t>
            </a:r>
            <a:r>
              <a:rPr lang="zh-CN" altLang="zh-CN" sz="1600"/>
              <a:t>个群，第二阶段在每个群内抽取</a:t>
            </a:r>
            <a:r>
              <a:rPr lang="en-US" altLang="zh-CN" sz="1600"/>
              <a:t>10</a:t>
            </a:r>
            <a:r>
              <a:rPr lang="zh-CN" altLang="zh-CN" sz="1600"/>
              <a:t>个样本单位</a:t>
            </a:r>
            <a:r>
              <a:rPr lang="zh-CN" altLang="zh-CN" sz="1600" smtClean="0"/>
              <a:t>。</a:t>
            </a:r>
            <a:endParaRPr lang="en-US" altLang="zh-CN" sz="1600" smtClean="0"/>
          </a:p>
          <a:p>
            <a:pPr marL="0" indent="0">
              <a:buNone/>
            </a:pPr>
            <a:r>
              <a:rPr lang="zh-CN" altLang="zh-CN" sz="1600" b="1" smtClean="0"/>
              <a:t>抽样</a:t>
            </a:r>
            <a:r>
              <a:rPr lang="zh-CN" altLang="zh-CN" sz="1600" b="1"/>
              <a:t>方法二：</a:t>
            </a:r>
            <a:r>
              <a:rPr lang="zh-CN" altLang="zh-CN" sz="1600"/>
              <a:t>不调用</a:t>
            </a:r>
            <a:r>
              <a:rPr lang="en-US" altLang="zh-CN" sz="1600"/>
              <a:t>mstage</a:t>
            </a:r>
            <a:r>
              <a:rPr lang="zh-CN" altLang="zh-CN" sz="1600"/>
              <a:t>函数，自行分阶段抽取。第一阶段仍抽取</a:t>
            </a:r>
            <a:r>
              <a:rPr lang="en-US" altLang="zh-CN" sz="1600"/>
              <a:t>25</a:t>
            </a:r>
            <a:r>
              <a:rPr lang="zh-CN" altLang="zh-CN" sz="1600"/>
              <a:t>个群，第二阶段在每个群内抽取约</a:t>
            </a:r>
            <a:r>
              <a:rPr lang="en-US" altLang="zh-CN" sz="1600"/>
              <a:t>20%</a:t>
            </a:r>
            <a:r>
              <a:rPr lang="zh-CN" altLang="zh-CN" sz="1600"/>
              <a:t>的样本单位，以保证总样本量近似</a:t>
            </a:r>
            <a:r>
              <a:rPr lang="en-US" altLang="zh-CN" sz="1600"/>
              <a:t>300</a:t>
            </a:r>
            <a:r>
              <a:rPr lang="zh-CN" altLang="zh-CN" sz="1600"/>
              <a:t>。</a:t>
            </a:r>
          </a:p>
          <a:p>
            <a:pPr marL="0" indent="0">
              <a:buNone/>
            </a:pP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8111861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3" y="1916832"/>
            <a:ext cx="8476431" cy="4824536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1800" b="1" smtClean="0"/>
              <a:t>抽样方法一：</a:t>
            </a:r>
            <a:endParaRPr lang="en-US" altLang="zh-CN" sz="1800" b="1" smtClean="0"/>
          </a:p>
          <a:p>
            <a:pPr marL="0" lvl="0" indent="0">
              <a:buNone/>
            </a:pPr>
            <a:r>
              <a:rPr lang="zh-CN" altLang="en-US" sz="1800" smtClean="0"/>
              <a:t>（</a:t>
            </a:r>
            <a:r>
              <a:rPr lang="en-US" altLang="zh-CN" sz="1800" smtClean="0"/>
              <a:t>1</a:t>
            </a:r>
            <a:r>
              <a:rPr lang="zh-CN" altLang="en-US" sz="1800" smtClean="0"/>
              <a:t>）</a:t>
            </a:r>
            <a:r>
              <a:rPr lang="zh-CN" altLang="zh-CN" sz="1800" smtClean="0"/>
              <a:t>由于</a:t>
            </a:r>
            <a:r>
              <a:rPr lang="zh-CN" altLang="zh-CN" sz="1800"/>
              <a:t>存在极少数个</a:t>
            </a:r>
            <a:r>
              <a:rPr lang="en-US" altLang="zh-CN" sz="1800"/>
              <a:t>state</a:t>
            </a:r>
            <a:r>
              <a:rPr lang="zh-CN" altLang="zh-CN" sz="1800"/>
              <a:t>里样本单位（</a:t>
            </a:r>
            <a:r>
              <a:rPr lang="en-US" altLang="zh-CN" sz="1800"/>
              <a:t>county</a:t>
            </a:r>
            <a:r>
              <a:rPr lang="zh-CN" altLang="zh-CN" sz="1800"/>
              <a:t>）小于</a:t>
            </a:r>
            <a:r>
              <a:rPr lang="en-US" altLang="zh-CN" sz="1800"/>
              <a:t>10</a:t>
            </a:r>
            <a:r>
              <a:rPr lang="zh-CN" altLang="zh-CN" sz="1800"/>
              <a:t>个，予以剔除。</a:t>
            </a:r>
            <a:r>
              <a:rPr lang="en-US" altLang="zh-CN" sz="1800"/>
              <a:t>s.size</a:t>
            </a:r>
            <a:r>
              <a:rPr lang="zh-CN" altLang="zh-CN" sz="1800"/>
              <a:t>为</a:t>
            </a:r>
            <a:r>
              <a:rPr lang="en-US" altLang="zh-CN" sz="1800"/>
              <a:t>county</a:t>
            </a:r>
            <a:r>
              <a:rPr lang="zh-CN" altLang="zh-CN" sz="1800"/>
              <a:t>所在</a:t>
            </a:r>
            <a:r>
              <a:rPr lang="en-US" altLang="zh-CN" sz="1800"/>
              <a:t>state</a:t>
            </a:r>
            <a:r>
              <a:rPr lang="zh-CN" altLang="zh-CN" sz="1800"/>
              <a:t>的规模。</a:t>
            </a:r>
          </a:p>
          <a:p>
            <a:pPr marL="0" indent="0">
              <a:buNone/>
            </a:pPr>
            <a:r>
              <a:rPr lang="en-US" altLang="zh-CN" sz="1400" b="1"/>
              <a:t>&gt; s.size=rep(as.numeric(table(agpop$state)),table(agpop$state))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 b="1"/>
              <a:t>&gt; data.new=data[s.size&gt;=10,]</a:t>
            </a:r>
            <a:endParaRPr lang="zh-CN" altLang="zh-CN" sz="1400"/>
          </a:p>
          <a:p>
            <a:pPr marL="0" lvl="0" indent="0">
              <a:buNone/>
            </a:pPr>
            <a:r>
              <a:rPr lang="zh-CN" altLang="en-US" sz="1800" smtClean="0"/>
              <a:t>（</a:t>
            </a:r>
            <a:r>
              <a:rPr lang="en-US" altLang="zh-CN" sz="1800" smtClean="0"/>
              <a:t>2</a:t>
            </a:r>
            <a:r>
              <a:rPr lang="zh-CN" altLang="en-US" sz="1800" smtClean="0"/>
              <a:t>）</a:t>
            </a:r>
            <a:r>
              <a:rPr lang="zh-CN" altLang="zh-CN" sz="1800" smtClean="0"/>
              <a:t>多</a:t>
            </a:r>
            <a:r>
              <a:rPr lang="zh-CN" altLang="zh-CN" sz="1800"/>
              <a:t>阶段抽样使用的</a:t>
            </a:r>
            <a:r>
              <a:rPr lang="en-US" altLang="zh-CN" sz="1800"/>
              <a:t>mstage</a:t>
            </a:r>
            <a:r>
              <a:rPr lang="zh-CN" altLang="zh-CN" sz="1800"/>
              <a:t>函数要求所处理数据框是按照第一阶段变量、第二阶段变量排序好的。</a:t>
            </a:r>
          </a:p>
          <a:p>
            <a:pPr marL="0" indent="0">
              <a:buNone/>
            </a:pPr>
            <a:r>
              <a:rPr lang="en-US" altLang="zh-CN" sz="1400" b="1"/>
              <a:t>&gt;data.new=&gt;data.new [order(data$rnum,data$cnum),]</a:t>
            </a:r>
            <a:endParaRPr lang="zh-CN" altLang="zh-CN" sz="1400"/>
          </a:p>
          <a:p>
            <a:pPr marL="0" lvl="0" indent="0">
              <a:buNone/>
            </a:pPr>
            <a:r>
              <a:rPr lang="zh-CN" altLang="en-US" sz="1800" smtClean="0"/>
              <a:t>（</a:t>
            </a:r>
            <a:r>
              <a:rPr lang="en-US" altLang="zh-CN" sz="1800" smtClean="0"/>
              <a:t>3</a:t>
            </a:r>
            <a:r>
              <a:rPr lang="zh-CN" altLang="en-US" sz="1800" smtClean="0"/>
              <a:t>）</a:t>
            </a:r>
            <a:r>
              <a:rPr lang="zh-CN" altLang="zh-CN" sz="1800" smtClean="0"/>
              <a:t>根据</a:t>
            </a:r>
            <a:r>
              <a:rPr lang="zh-CN" altLang="zh-CN" sz="1800"/>
              <a:t>抽样要求设定每一阶段的样本量。</a:t>
            </a:r>
          </a:p>
          <a:p>
            <a:pPr marL="0" indent="0">
              <a:buNone/>
            </a:pPr>
            <a:r>
              <a:rPr lang="en-US" altLang="zh-CN" sz="1400" b="1"/>
              <a:t>&gt;n=25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 b="1"/>
              <a:t>&gt;mi=c(rep(10,n</a:t>
            </a:r>
            <a:r>
              <a:rPr lang="en-US" altLang="zh-CN" sz="1400" b="1" smtClean="0"/>
              <a:t>))</a:t>
            </a:r>
          </a:p>
          <a:p>
            <a:pPr marL="0" indent="0">
              <a:buNone/>
            </a:pPr>
            <a:r>
              <a:rPr lang="zh-CN" altLang="en-US" sz="1800" smtClean="0"/>
              <a:t>（</a:t>
            </a:r>
            <a:r>
              <a:rPr lang="en-US" altLang="zh-CN" sz="1800" smtClean="0"/>
              <a:t>4</a:t>
            </a:r>
            <a:r>
              <a:rPr lang="zh-CN" altLang="en-US" sz="1800" smtClean="0"/>
              <a:t>）</a:t>
            </a:r>
            <a:r>
              <a:rPr lang="zh-CN" altLang="zh-CN" sz="1800" smtClean="0"/>
              <a:t>调用</a:t>
            </a:r>
            <a:r>
              <a:rPr lang="zh-CN" altLang="zh-CN" sz="1800"/>
              <a:t>多阶段抽样函数</a:t>
            </a:r>
            <a:r>
              <a:rPr lang="en-US" altLang="zh-CN" sz="1800"/>
              <a:t>:mstage</a:t>
            </a:r>
            <a:r>
              <a:rPr lang="zh-CN" altLang="zh-CN" sz="1800"/>
              <a:t>。</a:t>
            </a:r>
          </a:p>
          <a:p>
            <a:pPr marL="0" indent="0">
              <a:buNone/>
            </a:pPr>
            <a:r>
              <a:rPr lang="en-US" altLang="zh-CN" sz="1400" b="1"/>
              <a:t>&gt;m1=mstage(data.new,stage=list("cluster",""),varnames=list("snum","county"),size=list(n,mi),method="srswor",description=TRUE</a:t>
            </a:r>
            <a:r>
              <a:rPr lang="en-US" altLang="zh-CN" sz="1400" b="1" smtClean="0"/>
              <a:t>)</a:t>
            </a:r>
          </a:p>
          <a:p>
            <a:pPr marL="0" indent="0">
              <a:buNone/>
            </a:pPr>
            <a:r>
              <a:rPr lang="zh-CN" altLang="en-US" sz="1800" smtClean="0"/>
              <a:t>（</a:t>
            </a:r>
            <a:r>
              <a:rPr lang="en-US" altLang="zh-CN" sz="1800" smtClean="0"/>
              <a:t>5</a:t>
            </a:r>
            <a:r>
              <a:rPr lang="zh-CN" altLang="en-US" sz="1800" smtClean="0"/>
              <a:t>）</a:t>
            </a:r>
            <a:r>
              <a:rPr lang="zh-CN" altLang="zh-CN" sz="1800" smtClean="0"/>
              <a:t>查看</a:t>
            </a:r>
            <a:r>
              <a:rPr lang="zh-CN" altLang="zh-CN" sz="1800"/>
              <a:t>抽样</a:t>
            </a:r>
            <a:r>
              <a:rPr lang="zh-CN" altLang="zh-CN" sz="1800" smtClean="0"/>
              <a:t>结果</a:t>
            </a:r>
            <a:endParaRPr lang="en-US" altLang="zh-CN" sz="1800" smtClean="0"/>
          </a:p>
          <a:p>
            <a:pPr marL="0" indent="0">
              <a:buNone/>
            </a:pPr>
            <a:r>
              <a:rPr lang="en-US" altLang="zh-CN" sz="1400" b="1" smtClean="0"/>
              <a:t>&gt;</a:t>
            </a:r>
            <a:r>
              <a:rPr lang="en-US" altLang="zh-CN" sz="1400" b="1"/>
              <a:t>m=getdata(agpop.new,m1$"2</a:t>
            </a:r>
            <a:r>
              <a:rPr lang="en-US" altLang="zh-CN" sz="1400" b="1" smtClean="0"/>
              <a:t>")</a:t>
            </a:r>
            <a:endParaRPr lang="zh-CN" altLang="zh-CN" sz="1400"/>
          </a:p>
          <a:p>
            <a:pPr marL="0" indent="0">
              <a:buNone/>
            </a:pPr>
            <a:endParaRPr lang="zh-CN" altLang="zh-CN" sz="1400"/>
          </a:p>
          <a:p>
            <a:pPr marL="0" indent="0">
              <a:buNone/>
            </a:pPr>
            <a:endParaRPr lang="zh-CN" altLang="zh-CN" sz="1800"/>
          </a:p>
          <a:p>
            <a:pPr marL="0" indent="0">
              <a:buNone/>
            </a:pP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3143179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844824"/>
            <a:ext cx="8136904" cy="468052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000" smtClean="0"/>
              <a:t>抽样方法二：</a:t>
            </a:r>
            <a:endParaRPr lang="en-US" altLang="zh-CN" sz="2000" smtClean="0"/>
          </a:p>
          <a:p>
            <a:pPr marL="0" indent="0">
              <a:buNone/>
            </a:pPr>
            <a:r>
              <a:rPr lang="zh-CN" altLang="en-US" sz="1600"/>
              <a:t>（</a:t>
            </a:r>
            <a:r>
              <a:rPr lang="en-US" altLang="zh-CN" sz="1600"/>
              <a:t>1</a:t>
            </a:r>
            <a:r>
              <a:rPr lang="zh-CN" altLang="en-US" sz="1600"/>
              <a:t>）</a:t>
            </a:r>
            <a:r>
              <a:rPr lang="zh-CN" altLang="zh-CN" sz="1600"/>
              <a:t>第一阶段：调用整群抽样函数</a:t>
            </a:r>
            <a:r>
              <a:rPr lang="en-US" altLang="zh-CN" sz="1600"/>
              <a:t>cluster</a:t>
            </a:r>
            <a:r>
              <a:rPr lang="zh-CN" altLang="zh-CN" sz="1600"/>
              <a:t>进行第一阶段的抽样</a:t>
            </a:r>
          </a:p>
          <a:p>
            <a:pPr marL="0" indent="0">
              <a:buNone/>
            </a:pPr>
            <a:r>
              <a:rPr lang="en-US" altLang="zh-CN" sz="1200" b="1"/>
              <a:t>&gt; m=cluster(agpop,"state",size=n,method="srswor",description=TRUE)</a:t>
            </a:r>
            <a:endParaRPr lang="zh-CN" altLang="zh-CN" sz="1200"/>
          </a:p>
          <a:p>
            <a:pPr marL="0" indent="0">
              <a:buNone/>
            </a:pPr>
            <a:r>
              <a:rPr lang="zh-CN" altLang="en-US" sz="1600"/>
              <a:t>（</a:t>
            </a:r>
            <a:r>
              <a:rPr lang="en-US" altLang="zh-CN" sz="1600"/>
              <a:t>2</a:t>
            </a:r>
            <a:r>
              <a:rPr lang="zh-CN" altLang="en-US" sz="1600"/>
              <a:t>）</a:t>
            </a:r>
            <a:r>
              <a:rPr lang="zh-CN" altLang="zh-CN" sz="1600"/>
              <a:t>查看抽样结果和第一阶段抽取到的初级单元</a:t>
            </a:r>
          </a:p>
          <a:p>
            <a:pPr marL="0" indent="0">
              <a:buNone/>
            </a:pPr>
            <a:r>
              <a:rPr lang="en-US" altLang="zh-CN" sz="1200" b="1" smtClean="0"/>
              <a:t>&gt;m=getdata(agpop,m)</a:t>
            </a:r>
          </a:p>
          <a:p>
            <a:pPr marL="0" indent="0">
              <a:buNone/>
            </a:pPr>
            <a:r>
              <a:rPr lang="zh-CN" altLang="en-US" sz="1600" smtClean="0"/>
              <a:t>（</a:t>
            </a:r>
            <a:r>
              <a:rPr lang="en-US" altLang="zh-CN" sz="1600" smtClean="0"/>
              <a:t>3</a:t>
            </a:r>
            <a:r>
              <a:rPr lang="zh-CN" altLang="en-US" sz="1600" smtClean="0"/>
              <a:t>）</a:t>
            </a:r>
            <a:r>
              <a:rPr lang="zh-CN" altLang="zh-CN" sz="1600" smtClean="0"/>
              <a:t>第二</a:t>
            </a:r>
            <a:r>
              <a:rPr lang="zh-CN" altLang="zh-CN" sz="1600"/>
              <a:t>阶段：在每个一阶段抽中的初级单元中无放回简单随机抽取</a:t>
            </a:r>
            <a:r>
              <a:rPr lang="en-US" altLang="zh-CN" sz="1600"/>
              <a:t>20%</a:t>
            </a:r>
            <a:r>
              <a:rPr lang="zh-CN" altLang="zh-CN" sz="1600"/>
              <a:t>左右的基本单元。</a:t>
            </a:r>
          </a:p>
          <a:p>
            <a:pPr marL="0" indent="0">
              <a:buNone/>
            </a:pPr>
            <a:r>
              <a:rPr lang="en-US" altLang="zh-CN" sz="1200" b="1"/>
              <a:t>&gt; sm=NULL</a:t>
            </a:r>
            <a:endParaRPr lang="zh-CN" altLang="zh-CN" sz="1200"/>
          </a:p>
          <a:p>
            <a:pPr marL="0" indent="0">
              <a:buNone/>
            </a:pPr>
            <a:r>
              <a:rPr lang="en-US" altLang="zh-CN" sz="1200" b="1"/>
              <a:t>&gt; for(i in 1:25)</a:t>
            </a:r>
            <a:endParaRPr lang="zh-CN" altLang="zh-CN" sz="1200"/>
          </a:p>
          <a:p>
            <a:pPr marL="0" indent="0">
              <a:buNone/>
            </a:pPr>
            <a:r>
              <a:rPr lang="en-US" altLang="zh-CN" sz="1200" b="1"/>
              <a:t>+ {</a:t>
            </a:r>
            <a:endParaRPr lang="zh-CN" altLang="zh-CN" sz="1200"/>
          </a:p>
          <a:p>
            <a:pPr marL="0" indent="0">
              <a:buNone/>
            </a:pPr>
            <a:r>
              <a:rPr lang="en-US" altLang="zh-CN" sz="1200" b="1"/>
              <a:t>+ mi=m[m$snum==result[i],]</a:t>
            </a:r>
            <a:endParaRPr lang="zh-CN" altLang="zh-CN" sz="1200"/>
          </a:p>
          <a:p>
            <a:pPr marL="0" indent="0">
              <a:buNone/>
            </a:pPr>
            <a:r>
              <a:rPr lang="en-US" altLang="zh-CN" sz="1200" b="1"/>
              <a:t>+ l=nrow(mi)</a:t>
            </a:r>
            <a:endParaRPr lang="zh-CN" altLang="zh-CN" sz="1200"/>
          </a:p>
          <a:p>
            <a:pPr marL="0" indent="0">
              <a:buNone/>
            </a:pPr>
            <a:r>
              <a:rPr lang="en-US" altLang="zh-CN" sz="1200" b="1"/>
              <a:t>+ ni=round(l/5)+1</a:t>
            </a:r>
            <a:endParaRPr lang="zh-CN" altLang="zh-CN" sz="1200"/>
          </a:p>
          <a:p>
            <a:pPr marL="0" indent="0">
              <a:buNone/>
            </a:pPr>
            <a:r>
              <a:rPr lang="en-US" altLang="zh-CN" sz="1200" b="1"/>
              <a:t>+ si=srswor(ni,l)</a:t>
            </a:r>
            <a:endParaRPr lang="zh-CN" altLang="zh-CN" sz="1200"/>
          </a:p>
          <a:p>
            <a:pPr marL="0" indent="0">
              <a:buNone/>
            </a:pPr>
            <a:r>
              <a:rPr lang="en-US" altLang="zh-CN" sz="1200" b="1"/>
              <a:t>+ si=mi[si!=0,]</a:t>
            </a:r>
            <a:endParaRPr lang="zh-CN" altLang="zh-CN" sz="1200"/>
          </a:p>
          <a:p>
            <a:pPr marL="0" indent="0">
              <a:buNone/>
            </a:pPr>
            <a:r>
              <a:rPr lang="en-US" altLang="zh-CN" sz="1200" b="1"/>
              <a:t>+ sm=rbind(sm,si)</a:t>
            </a:r>
            <a:endParaRPr lang="zh-CN" altLang="zh-CN" sz="1200"/>
          </a:p>
          <a:p>
            <a:pPr marL="0" indent="0">
              <a:buNone/>
            </a:pPr>
            <a:r>
              <a:rPr lang="en-US" altLang="zh-CN" sz="1200" b="1"/>
              <a:t>+ </a:t>
            </a:r>
            <a:r>
              <a:rPr lang="en-US" altLang="zh-CN" sz="1200" b="1" smtClean="0"/>
              <a:t>}</a:t>
            </a:r>
          </a:p>
          <a:p>
            <a:r>
              <a:rPr lang="zh-CN" altLang="en-US" sz="2000"/>
              <a:t>估计</a:t>
            </a:r>
            <a:endParaRPr lang="en-US" altLang="zh-CN" sz="2000"/>
          </a:p>
          <a:p>
            <a:pPr marL="0" indent="0">
              <a:buNone/>
            </a:pPr>
            <a:r>
              <a:rPr lang="zh-CN" altLang="en-US" sz="2000"/>
              <a:t>具体步骤与前面类似，这里不再细述。</a:t>
            </a:r>
            <a:endParaRPr lang="zh-CN" altLang="zh-CN" sz="2000"/>
          </a:p>
          <a:p>
            <a:pPr marL="0" indent="0">
              <a:buNone/>
            </a:pPr>
            <a:endParaRPr lang="zh-CN" altLang="zh-CN" sz="1200"/>
          </a:p>
          <a:p>
            <a:pPr marL="0" indent="0">
              <a:buNone/>
            </a:pPr>
            <a:endParaRPr lang="en-US" altLang="zh-CN" sz="1600" b="1" smtClean="0"/>
          </a:p>
          <a:p>
            <a:pPr marL="0" indent="0">
              <a:buNone/>
            </a:pPr>
            <a:endParaRPr lang="zh-CN" altLang="zh-CN" sz="2000"/>
          </a:p>
          <a:p>
            <a:pPr marL="0" indent="0">
              <a:buNone/>
            </a:pPr>
            <a:endParaRPr lang="en-US" altLang="zh-CN" sz="2000" smtClean="0"/>
          </a:p>
          <a:p>
            <a:pPr marL="0" indent="0">
              <a:buNone/>
            </a:pP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538460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A</a:t>
            </a:r>
            <a:r>
              <a:rPr lang="zh-CN" altLang="en-US" smtClean="0"/>
              <a:t>、概述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2060848"/>
            <a:ext cx="7772400" cy="4114800"/>
          </a:xfrm>
        </p:spPr>
        <p:txBody>
          <a:bodyPr/>
          <a:lstStyle/>
          <a:p>
            <a:r>
              <a:rPr lang="zh-CN" altLang="zh-CN" sz="2400"/>
              <a:t>我们将介绍如何使用</a:t>
            </a:r>
            <a:r>
              <a:rPr lang="en-US" altLang="zh-CN" sz="2400"/>
              <a:t>R</a:t>
            </a:r>
            <a:r>
              <a:rPr lang="zh-CN" altLang="zh-CN" sz="2400"/>
              <a:t>软件实现常见的几种抽样方法，它们分别是：简单随机抽样、分层抽样、系统抽样、</a:t>
            </a:r>
            <a:r>
              <a:rPr lang="en-US" altLang="zh-CN" sz="2400"/>
              <a:t>PPS</a:t>
            </a:r>
            <a:r>
              <a:rPr lang="zh-CN" altLang="zh-CN" sz="2400"/>
              <a:t>抽样、整群抽样和多阶段抽样。下文的介绍中主要包含两方面的内容，抽样和估计。使用的软件是</a:t>
            </a:r>
            <a:r>
              <a:rPr lang="en-US" altLang="zh-CN" sz="2400"/>
              <a:t>R-3.2.0</a:t>
            </a:r>
            <a:r>
              <a:rPr lang="zh-CN" altLang="zh-CN" sz="2400"/>
              <a:t>。</a:t>
            </a:r>
          </a:p>
          <a:p>
            <a:r>
              <a:rPr lang="zh-CN" altLang="zh-CN" sz="2400"/>
              <a:t>进行抽样主要使用的是</a:t>
            </a:r>
            <a:r>
              <a:rPr lang="en-US" altLang="zh-CN" sz="2400"/>
              <a:t>sampling</a:t>
            </a:r>
            <a:r>
              <a:rPr lang="zh-CN" altLang="zh-CN" sz="2400"/>
              <a:t>包，首先需要下载并加载</a:t>
            </a:r>
            <a:r>
              <a:rPr lang="en-US" altLang="zh-CN" sz="2400"/>
              <a:t>sampling</a:t>
            </a:r>
            <a:r>
              <a:rPr lang="zh-CN" altLang="zh-CN" sz="2400"/>
              <a:t>包。使用到的函数主要有</a:t>
            </a:r>
            <a:r>
              <a:rPr lang="en-US" altLang="zh-CN" sz="2400"/>
              <a:t>srswor</a:t>
            </a:r>
            <a:r>
              <a:rPr lang="zh-CN" altLang="zh-CN" sz="2400"/>
              <a:t>，</a:t>
            </a:r>
            <a:r>
              <a:rPr lang="en-US" altLang="zh-CN" sz="2400"/>
              <a:t>strata</a:t>
            </a:r>
            <a:r>
              <a:rPr lang="zh-CN" altLang="zh-CN" sz="2400"/>
              <a:t>，</a:t>
            </a:r>
            <a:r>
              <a:rPr lang="en-US" altLang="zh-CN" sz="2400"/>
              <a:t>UPsystematic</a:t>
            </a:r>
            <a:r>
              <a:rPr lang="zh-CN" altLang="zh-CN" sz="2400"/>
              <a:t>，</a:t>
            </a:r>
            <a:r>
              <a:rPr lang="en-US" altLang="zh-CN" sz="2400"/>
              <a:t>UPmultinomial</a:t>
            </a:r>
            <a:r>
              <a:rPr lang="zh-CN" altLang="zh-CN" sz="2400"/>
              <a:t>，</a:t>
            </a:r>
            <a:r>
              <a:rPr lang="en-US" altLang="zh-CN" sz="2400"/>
              <a:t>UPbrewer</a:t>
            </a:r>
            <a:r>
              <a:rPr lang="zh-CN" altLang="zh-CN" sz="2400"/>
              <a:t>，</a:t>
            </a:r>
            <a:r>
              <a:rPr lang="en-US" altLang="zh-CN" sz="2400"/>
              <a:t>cluster</a:t>
            </a:r>
            <a:r>
              <a:rPr lang="zh-CN" altLang="zh-CN" sz="2400"/>
              <a:t>，</a:t>
            </a:r>
            <a:r>
              <a:rPr lang="en-US" altLang="zh-CN" sz="2400"/>
              <a:t>mstage</a:t>
            </a:r>
            <a:r>
              <a:rPr lang="zh-CN" altLang="zh-CN" sz="2400"/>
              <a:t>，</a:t>
            </a:r>
            <a:r>
              <a:rPr lang="en-US" altLang="zh-CN" sz="2400"/>
              <a:t>inclusionprobabilities</a:t>
            </a:r>
            <a:r>
              <a:rPr lang="zh-CN" altLang="zh-CN" sz="2400"/>
              <a:t>，</a:t>
            </a:r>
            <a:r>
              <a:rPr lang="en-US" altLang="zh-CN" sz="2400"/>
              <a:t>getdata. </a:t>
            </a:r>
            <a:endParaRPr lang="zh-CN" altLang="zh-CN" sz="2400"/>
          </a:p>
          <a:p>
            <a:pPr marL="0" indent="0">
              <a:buNone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5994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B.8 </a:t>
            </a:r>
            <a:r>
              <a:rPr lang="zh-CN" altLang="en-US" smtClean="0"/>
              <a:t>两阶段放回不等概抽样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2132856"/>
            <a:ext cx="7772400" cy="4114800"/>
          </a:xfrm>
        </p:spPr>
        <p:txBody>
          <a:bodyPr/>
          <a:lstStyle/>
          <a:p>
            <a:r>
              <a:rPr lang="zh-CN" altLang="en-US" smtClean="0"/>
              <a:t>抽样</a:t>
            </a:r>
            <a:endParaRPr lang="en-US" altLang="zh-CN" smtClean="0"/>
          </a:p>
          <a:p>
            <a:pPr marL="0" indent="0">
              <a:buNone/>
            </a:pPr>
            <a:r>
              <a:rPr lang="zh-CN" altLang="zh-CN" sz="2400"/>
              <a:t>抽样要求是：第一阶段以</a:t>
            </a:r>
            <a:r>
              <a:rPr lang="en-US" altLang="zh-CN" sz="2400"/>
              <a:t>region</a:t>
            </a:r>
            <a:r>
              <a:rPr lang="zh-CN" altLang="zh-CN" sz="2400"/>
              <a:t>为分群变量，有放回不等概地抽取两个群；第二阶段，在每个群内简单随机抽样抽取</a:t>
            </a:r>
            <a:r>
              <a:rPr lang="en-US" altLang="zh-CN" sz="2400"/>
              <a:t>150</a:t>
            </a:r>
            <a:r>
              <a:rPr lang="zh-CN" altLang="zh-CN" sz="2400"/>
              <a:t>个样本单位（</a:t>
            </a:r>
            <a:r>
              <a:rPr lang="en-US" altLang="zh-CN" sz="2400"/>
              <a:t>county</a:t>
            </a:r>
            <a:r>
              <a:rPr lang="zh-CN" altLang="zh-CN" sz="2400"/>
              <a:t>）。如果某个初级单元被重复抽中两次，则对其二级单元抽取一个大小为</a:t>
            </a:r>
            <a:r>
              <a:rPr lang="en-US" altLang="zh-CN" sz="2400"/>
              <a:t>m</a:t>
            </a:r>
            <a:r>
              <a:rPr lang="en-US" altLang="zh-CN" sz="2400" baseline="-25000"/>
              <a:t>i</a:t>
            </a:r>
            <a:r>
              <a:rPr lang="zh-CN" altLang="zh-CN" sz="2400"/>
              <a:t>的样本，将这</a:t>
            </a:r>
            <a:r>
              <a:rPr lang="en-US" altLang="zh-CN" sz="2400"/>
              <a:t>m</a:t>
            </a:r>
            <a:r>
              <a:rPr lang="en-US" altLang="zh-CN" sz="2400" baseline="-25000"/>
              <a:t>i</a:t>
            </a:r>
            <a:r>
              <a:rPr lang="zh-CN" altLang="zh-CN" sz="2400"/>
              <a:t>个二级单元放回，重新抽取一个大小为</a:t>
            </a:r>
            <a:r>
              <a:rPr lang="en-US" altLang="zh-CN" sz="2400"/>
              <a:t>m</a:t>
            </a:r>
            <a:r>
              <a:rPr lang="en-US" altLang="zh-CN" sz="2400" baseline="-25000"/>
              <a:t>i</a:t>
            </a:r>
            <a:r>
              <a:rPr lang="zh-CN" altLang="zh-CN" sz="2400"/>
              <a:t>的样本。计算时，应对重复的二级单元按照被抽中的次数进行重复计算。</a:t>
            </a:r>
          </a:p>
          <a:p>
            <a:pPr marL="0" indent="0">
              <a:buNone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6360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060848"/>
                <a:ext cx="7772400" cy="4114800"/>
              </a:xfrm>
            </p:spPr>
            <p:txBody>
              <a:bodyPr/>
              <a:lstStyle/>
              <a:p>
                <a:pPr marL="0" lvl="0" indent="0">
                  <a:buNone/>
                </a:pPr>
                <a:r>
                  <a:rPr lang="zh-CN" altLang="en-US" sz="2000" smtClean="0"/>
                  <a:t>（</a:t>
                </a:r>
                <a:r>
                  <a:rPr lang="en-US" altLang="zh-CN" sz="2000" smtClean="0"/>
                  <a:t>1</a:t>
                </a:r>
                <a:r>
                  <a:rPr lang="zh-CN" altLang="en-US" sz="2000" smtClean="0"/>
                  <a:t>）</a:t>
                </a:r>
                <a:r>
                  <a:rPr lang="zh-CN" altLang="zh-CN" sz="2000" smtClean="0"/>
                  <a:t>第一</a:t>
                </a:r>
                <a:r>
                  <a:rPr lang="zh-CN" altLang="zh-CN" sz="2000"/>
                  <a:t>阶段：有放回的整群抽样，初级单元变量为“</a:t>
                </a:r>
                <a:r>
                  <a:rPr lang="en-US" altLang="zh-CN" sz="2000"/>
                  <a:t>region</a:t>
                </a:r>
                <a:r>
                  <a:rPr lang="zh-CN" altLang="zh-CN" sz="2000"/>
                  <a:t>”</a:t>
                </a:r>
                <a:r>
                  <a:rPr lang="en-US" altLang="zh-CN" sz="2000"/>
                  <a:t>,</a:t>
                </a:r>
                <a:r>
                  <a:rPr lang="zh-CN" altLang="zh-CN" sz="2000"/>
                  <a:t>从</a:t>
                </a:r>
                <a:r>
                  <a:rPr lang="en-US" altLang="zh-CN" sz="2000"/>
                  <a:t>4</a:t>
                </a:r>
                <a:r>
                  <a:rPr lang="zh-CN" altLang="zh-CN" sz="2000"/>
                  <a:t>个</a:t>
                </a:r>
                <a:r>
                  <a:rPr lang="en-US" altLang="zh-CN" sz="2000"/>
                  <a:t>region</a:t>
                </a:r>
                <a:r>
                  <a:rPr lang="zh-CN" altLang="zh-CN" sz="2000"/>
                  <a:t>中抽取两个，被抽中的概率为</a:t>
                </a:r>
                <a:r>
                  <a:rPr lang="en-US" altLang="zh-CN" sz="2000"/>
                  <a:t>Z</a:t>
                </a:r>
                <a:r>
                  <a:rPr lang="zh-CN" altLang="zh-CN" sz="200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000"/>
                  <a:t>。</a:t>
                </a:r>
                <a:r>
                  <a:rPr lang="en-US" altLang="zh-CN" sz="2000"/>
                  <a:t>z</a:t>
                </a:r>
                <a:r>
                  <a:rPr lang="zh-CN" altLang="zh-CN" sz="2000"/>
                  <a:t>为第</a:t>
                </a:r>
                <a:r>
                  <a:rPr lang="en-US" altLang="zh-CN" sz="2000"/>
                  <a:t>i</a:t>
                </a:r>
                <a:r>
                  <a:rPr lang="zh-CN" altLang="zh-CN" sz="2000"/>
                  <a:t>个单元被抽中的概率。</a:t>
                </a:r>
              </a:p>
              <a:p>
                <a:pPr marL="0" indent="0">
                  <a:buNone/>
                </a:pPr>
                <a:r>
                  <a:rPr lang="en-US" altLang="zh-CN" sz="1600" b="1"/>
                  <a:t>&gt;Z=table(data$region)/nrow(data</a:t>
                </a:r>
                <a:r>
                  <a:rPr lang="en-US" altLang="zh-CN" sz="1600" b="1" smtClean="0"/>
                  <a:t>)</a:t>
                </a:r>
              </a:p>
              <a:p>
                <a:pPr marL="0" indent="0">
                  <a:buNone/>
                </a:pPr>
                <a:r>
                  <a:rPr lang="zh-CN" altLang="en-US" sz="2000" smtClean="0"/>
                  <a:t>（</a:t>
                </a:r>
                <a:r>
                  <a:rPr lang="en-US" altLang="zh-CN" sz="2000" smtClean="0"/>
                  <a:t>2</a:t>
                </a:r>
                <a:r>
                  <a:rPr lang="zh-CN" altLang="en-US" sz="2000" smtClean="0"/>
                  <a:t>）</a:t>
                </a:r>
                <a:r>
                  <a:rPr lang="zh-CN" altLang="zh-CN" sz="2000" smtClean="0"/>
                  <a:t>调用</a:t>
                </a:r>
                <a:r>
                  <a:rPr lang="zh-CN" altLang="zh-CN" sz="2000"/>
                  <a:t>整群抽样函数</a:t>
                </a:r>
                <a:r>
                  <a:rPr lang="en-US" altLang="zh-CN" sz="2000"/>
                  <a:t>cluster</a:t>
                </a:r>
                <a:r>
                  <a:rPr lang="zh-CN" altLang="zh-CN" sz="2000"/>
                  <a:t>进行第一阶段的抽样</a:t>
                </a:r>
              </a:p>
              <a:p>
                <a:pPr marL="0" indent="0">
                  <a:buNone/>
                </a:pPr>
                <a:r>
                  <a:rPr lang="en-US" altLang="zh-CN" sz="1600" b="1"/>
                  <a:t>&gt;m=cluster(data,"region",size=n,method="srswr",pik=z,description=TRUE</a:t>
                </a:r>
                <a:r>
                  <a:rPr lang="en-US" altLang="zh-CN" sz="1600" b="1" smtClean="0"/>
                  <a:t>)</a:t>
                </a:r>
              </a:p>
              <a:p>
                <a:pPr marL="0" indent="0">
                  <a:buNone/>
                </a:pPr>
                <a:endParaRPr lang="zh-CN" altLang="zh-CN" sz="2000"/>
              </a:p>
              <a:p>
                <a:pPr marL="0" indent="0">
                  <a:buNone/>
                </a:pPr>
                <a:endParaRPr lang="zh-CN" altLang="zh-CN" sz="2000"/>
              </a:p>
              <a:p>
                <a:pPr marL="0" indent="0">
                  <a:buNone/>
                </a:pPr>
                <a:endParaRPr lang="zh-CN" altLang="zh-CN" sz="2000"/>
              </a:p>
              <a:p>
                <a:pPr marL="0" indent="0">
                  <a:buNone/>
                </a:pPr>
                <a:endParaRPr lang="zh-CN" altLang="en-US" sz="200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060848"/>
                <a:ext cx="7772400" cy="4114800"/>
              </a:xfrm>
              <a:blipFill rotWithShape="0">
                <a:blip r:embed="rId2"/>
                <a:stretch>
                  <a:fillRect l="-863" t="-889" r="-2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4944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2060848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000" smtClean="0"/>
              <a:t>（</a:t>
            </a:r>
            <a:r>
              <a:rPr lang="en-US" altLang="zh-CN" sz="2000" smtClean="0"/>
              <a:t>3</a:t>
            </a:r>
            <a:r>
              <a:rPr lang="zh-CN" altLang="en-US" sz="2000"/>
              <a:t>）</a:t>
            </a:r>
            <a:r>
              <a:rPr lang="zh-CN" altLang="zh-CN" sz="2000"/>
              <a:t>第二阶段：在每个一阶段抽中的初级单元中无放回简单随机抽样得到</a:t>
            </a:r>
            <a:r>
              <a:rPr lang="en-US" altLang="zh-CN" sz="2000"/>
              <a:t>150</a:t>
            </a:r>
            <a:r>
              <a:rPr lang="zh-CN" altLang="zh-CN" sz="2000"/>
              <a:t>个基本单元。</a:t>
            </a:r>
          </a:p>
          <a:p>
            <a:pPr marL="0" indent="0">
              <a:buNone/>
            </a:pPr>
            <a:r>
              <a:rPr lang="en-US" altLang="zh-CN" sz="1600" b="1"/>
              <a:t>&gt;m1=m[m$rnum==result[1],]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&gt;s1=srswor(150,nrow(m1))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&gt;s1=m1[s1!=0,]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&gt;s2=srswor(150,nrow(m1))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&gt;s2=m1[s2!=0,]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&gt;if(length(result)&gt;1){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m2=m[m$rnum==result[2],]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s2=srswor(150,nrow(m2))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s2=m2[s2!=0,]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}</a:t>
            </a:r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18474060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060848"/>
                <a:ext cx="7772400" cy="4114800"/>
              </a:xfrm>
            </p:spPr>
            <p:txBody>
              <a:bodyPr/>
              <a:lstStyle/>
              <a:p>
                <a:r>
                  <a:rPr lang="zh-CN" altLang="en-US" sz="2800" smtClean="0"/>
                  <a:t>估计</a:t>
                </a:r>
                <a:endParaRPr lang="en-US" altLang="zh-CN" sz="2800" smtClean="0"/>
              </a:p>
              <a:p>
                <a:pPr marL="0" indent="0">
                  <a:buNone/>
                </a:pPr>
                <a:r>
                  <a:rPr lang="zh-CN" altLang="zh-CN" sz="1600"/>
                  <a:t>下面将介绍如何针对上面抽样产生的样本进行估计，估计的目标变量是</a:t>
                </a:r>
                <a:r>
                  <a:rPr lang="en-US" altLang="zh-CN" sz="1600"/>
                  <a:t>acres92</a:t>
                </a:r>
                <a:r>
                  <a:rPr lang="zh-CN" altLang="zh-CN" sz="1600"/>
                  <a:t>的均值和总值。</a:t>
                </a:r>
              </a:p>
              <a:p>
                <a:pPr marL="0" lvl="0" indent="0">
                  <a:buNone/>
                </a:pPr>
                <a:r>
                  <a:rPr lang="zh-CN" altLang="en-US" sz="1600" smtClean="0"/>
                  <a:t>（</a:t>
                </a:r>
                <a:r>
                  <a:rPr lang="en-US" altLang="zh-CN" sz="1600" smtClean="0"/>
                  <a:t>1</a:t>
                </a:r>
                <a:r>
                  <a:rPr lang="zh-CN" altLang="en-US" sz="1600" smtClean="0"/>
                  <a:t>）</a:t>
                </a:r>
                <a:r>
                  <a:rPr lang="en-US" altLang="zh-CN" sz="1600" smtClean="0"/>
                  <a:t>yi</a:t>
                </a:r>
                <a:r>
                  <a:rPr lang="zh-CN" altLang="zh-CN" sz="1600"/>
                  <a:t>为样本中第</a:t>
                </a:r>
                <a:r>
                  <a:rPr lang="en-US" altLang="zh-CN" sz="1600"/>
                  <a:t>i</a:t>
                </a:r>
                <a:r>
                  <a:rPr lang="zh-CN" altLang="zh-CN" sz="1600"/>
                  <a:t>个</a:t>
                </a:r>
                <a:r>
                  <a:rPr lang="en-US" altLang="zh-CN" sz="1600"/>
                  <a:t>PSU</a:t>
                </a:r>
                <a:r>
                  <a:rPr lang="zh-CN" altLang="zh-CN" sz="1600"/>
                  <a:t>的总值。</a:t>
                </a:r>
              </a:p>
              <a:p>
                <a:pPr marL="0" indent="0">
                  <a:buNone/>
                </a:pPr>
                <a:r>
                  <a:rPr lang="en-US" altLang="zh-CN" sz="1400" b="1"/>
                  <a:t>&gt;yi=c(sum(s1$acres92),sum(s2$acres92))</a:t>
                </a:r>
                <a:endParaRPr lang="zh-CN" altLang="zh-CN" sz="1400"/>
              </a:p>
              <a:p>
                <a:pPr marL="0" lvl="0" indent="0">
                  <a:buNone/>
                </a:pPr>
                <a:r>
                  <a:rPr lang="zh-CN" altLang="en-US" sz="1600" smtClean="0"/>
                  <a:t>（</a:t>
                </a:r>
                <a:r>
                  <a:rPr lang="en-US" altLang="zh-CN" sz="1600" smtClean="0"/>
                  <a:t>2</a:t>
                </a:r>
                <a:r>
                  <a:rPr lang="zh-CN" altLang="en-US" sz="1600" smtClean="0"/>
                  <a:t>）</a:t>
                </a:r>
                <a:r>
                  <a:rPr lang="en-US" altLang="zh-CN" sz="1600" smtClean="0"/>
                  <a:t>yi.bar</a:t>
                </a:r>
                <a:r>
                  <a:rPr lang="zh-CN" altLang="zh-CN" sz="1600"/>
                  <a:t>为样本中第</a:t>
                </a:r>
                <a:r>
                  <a:rPr lang="en-US" altLang="zh-CN" sz="1600"/>
                  <a:t>i</a:t>
                </a:r>
                <a:r>
                  <a:rPr lang="zh-CN" altLang="zh-CN" sz="1600"/>
                  <a:t>个</a:t>
                </a:r>
                <a:r>
                  <a:rPr lang="en-US" altLang="zh-CN" sz="1600"/>
                  <a:t>PSU</a:t>
                </a:r>
                <a:r>
                  <a:rPr lang="zh-CN" altLang="zh-CN" sz="1600"/>
                  <a:t>按</a:t>
                </a:r>
                <a:r>
                  <a:rPr lang="en-US" altLang="zh-CN" sz="1600"/>
                  <a:t>SSU</a:t>
                </a:r>
                <a:r>
                  <a:rPr lang="zh-CN" altLang="zh-CN" sz="1600"/>
                  <a:t>的平均值</a:t>
                </a:r>
                <a14:m>
                  <m:oMath xmlns:m="http://schemas.openxmlformats.org/officeDocument/2006/math">
                    <m:acc>
                      <m:accPr>
                        <m:chr m:val="̿"/>
                        <m:ctrlPr>
                          <a:rPr lang="zh-CN" altLang="zh-CN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zh-CN" sz="1600">
                            <a:latin typeface="Cambria Math" panose="02040503050406030204" pitchFamily="18" charset="0"/>
                          </a:rPr>
                          <m:t>ｙ</m:t>
                        </m:r>
                      </m:e>
                    </m:acc>
                  </m:oMath>
                </a14:m>
                <a:r>
                  <a:rPr lang="zh-CN" altLang="zh-CN" sz="1600"/>
                  <a:t>。</a:t>
                </a:r>
                <a:r>
                  <a:rPr lang="en-US" altLang="zh-CN" sz="1600"/>
                  <a:t>zi</a:t>
                </a:r>
                <a:r>
                  <a:rPr lang="zh-CN" altLang="zh-CN" sz="1600"/>
                  <a:t>为被抽到初级单元的Ｚ值。</a:t>
                </a:r>
              </a:p>
              <a:p>
                <a:pPr marL="0" indent="0">
                  <a:buNone/>
                </a:pPr>
                <a:r>
                  <a:rPr lang="en-US" altLang="zh-CN" sz="1400" b="1"/>
                  <a:t>&gt;yi.bar=yi/150</a:t>
                </a:r>
                <a:endParaRPr lang="zh-CN" altLang="zh-CN" sz="1400"/>
              </a:p>
              <a:p>
                <a:pPr marL="0" indent="0">
                  <a:buNone/>
                </a:pPr>
                <a:r>
                  <a:rPr lang="en-US" altLang="zh-CN" sz="1400" b="1"/>
                  <a:t>&gt;zi=Z[unique(m$rnum)]</a:t>
                </a:r>
                <a:endParaRPr lang="zh-CN" altLang="zh-CN" sz="1400"/>
              </a:p>
              <a:p>
                <a:pPr marL="0" lvl="0" indent="0">
                  <a:buNone/>
                </a:pPr>
                <a:r>
                  <a:rPr lang="zh-CN" altLang="en-US" sz="1600" smtClean="0"/>
                  <a:t>（</a:t>
                </a:r>
                <a:r>
                  <a:rPr lang="en-US" altLang="zh-CN" sz="1600"/>
                  <a:t>3</a:t>
                </a:r>
                <a:r>
                  <a:rPr lang="zh-CN" altLang="en-US" sz="1600" smtClean="0"/>
                  <a:t>）</a:t>
                </a:r>
                <a:r>
                  <a:rPr lang="zh-CN" altLang="zh-CN" sz="1600" smtClean="0"/>
                  <a:t>先</a:t>
                </a:r>
                <a:r>
                  <a:rPr lang="zh-CN" altLang="zh-CN" sz="1600"/>
                  <a:t>利用汉森</a:t>
                </a:r>
                <a:r>
                  <a:rPr lang="en-US" altLang="zh-CN" sz="1600"/>
                  <a:t>-</a:t>
                </a:r>
                <a:r>
                  <a:rPr lang="zh-CN" altLang="zh-CN" sz="1600"/>
                  <a:t>赫维茨估计量对总体总值</a:t>
                </a:r>
                <a:r>
                  <a:rPr lang="en-US" altLang="zh-CN" sz="1600"/>
                  <a:t>Y</a:t>
                </a:r>
                <a:r>
                  <a:rPr lang="zh-CN" altLang="zh-CN" sz="1600"/>
                  <a:t>进行估计，进而得到均值估计量。</a:t>
                </a:r>
              </a:p>
              <a:p>
                <a:pPr marL="0" indent="0">
                  <a:buNone/>
                </a:pPr>
                <a:r>
                  <a:rPr lang="en-US" altLang="zh-CN" sz="1400" b="1"/>
                  <a:t>&gt;total.hh=nrow(data)*(sum(yi)/(n*150))</a:t>
                </a:r>
                <a:endParaRPr lang="zh-CN" altLang="zh-CN" sz="1400"/>
              </a:p>
              <a:p>
                <a:pPr marL="0" indent="0">
                  <a:buNone/>
                </a:pPr>
                <a:r>
                  <a:rPr lang="en-US" altLang="zh-CN" sz="1400" b="1"/>
                  <a:t>&gt;mean.hh=total.hh/nrow(data)</a:t>
                </a:r>
                <a:endParaRPr lang="zh-CN" altLang="zh-CN" sz="1400"/>
              </a:p>
              <a:p>
                <a:pPr marL="0" lvl="0" indent="0">
                  <a:buNone/>
                </a:pPr>
                <a:r>
                  <a:rPr lang="zh-CN" altLang="en-US" sz="1600" smtClean="0"/>
                  <a:t>（</a:t>
                </a:r>
                <a:r>
                  <a:rPr lang="en-US" altLang="zh-CN" sz="1600"/>
                  <a:t>4</a:t>
                </a:r>
                <a:r>
                  <a:rPr lang="zh-CN" altLang="en-US" sz="1600" smtClean="0"/>
                  <a:t>）</a:t>
                </a:r>
                <a:r>
                  <a:rPr lang="zh-CN" altLang="zh-CN" sz="1600" smtClean="0"/>
                  <a:t>根据</a:t>
                </a:r>
                <a:r>
                  <a:rPr lang="zh-CN" altLang="zh-CN" sz="1600"/>
                  <a:t>教材上的公式计算均值和总值的标准差。</a:t>
                </a:r>
              </a:p>
              <a:p>
                <a:pPr marL="0" indent="0">
                  <a:buNone/>
                </a:pPr>
                <a:r>
                  <a:rPr lang="en-US" altLang="zh-CN" sz="1400" b="1" smtClean="0"/>
                  <a:t>&gt;</a:t>
                </a:r>
                <a:r>
                  <a:rPr lang="en-US" altLang="zh-CN" sz="1400" b="1"/>
                  <a:t>SE.t.hh=sqrt((nrow(data))^2*sum((yi.bar-mean.hh)^2)/(n*(n-1)))</a:t>
                </a:r>
                <a:endParaRPr lang="zh-CN" altLang="zh-CN" sz="1400"/>
              </a:p>
              <a:p>
                <a:pPr marL="0" indent="0">
                  <a:buNone/>
                </a:pPr>
                <a:r>
                  <a:rPr lang="en-US" altLang="zh-CN" sz="1400" b="1"/>
                  <a:t>&gt;SE.m.hh=sqrt(sum((yi.bar-mean.hh)^2)/(n*(n-1)))</a:t>
                </a:r>
                <a:endParaRPr lang="zh-CN" altLang="zh-CN" sz="1400"/>
              </a:p>
              <a:p>
                <a:endParaRPr lang="zh-CN" altLang="en-US" sz="160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060848"/>
                <a:ext cx="7772400" cy="4114800"/>
              </a:xfrm>
              <a:blipFill rotWithShape="0">
                <a:blip r:embed="rId2"/>
                <a:stretch>
                  <a:fillRect l="-471" t="-1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00020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835696" y="2564904"/>
            <a:ext cx="5904656" cy="2160240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zh-CN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Thank you ~</a:t>
            </a:r>
            <a:endParaRPr lang="zh-CN" altLang="en-US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抽样函数的用途</a:t>
            </a:r>
            <a:endParaRPr lang="zh-CN" altLang="en-US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7408155"/>
              </p:ext>
            </p:extLst>
          </p:nvPr>
        </p:nvGraphicFramePr>
        <p:xfrm>
          <a:off x="755576" y="1988840"/>
          <a:ext cx="7308017" cy="4136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4182"/>
                <a:gridCol w="4833835"/>
              </a:tblGrid>
              <a:tr h="236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kern="0">
                          <a:effectLst/>
                        </a:rPr>
                        <a:t>抽样函数</a:t>
                      </a:r>
                      <a:endParaRPr lang="zh-CN" sz="2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kern="0">
                          <a:effectLst/>
                        </a:rPr>
                        <a:t>用途</a:t>
                      </a:r>
                      <a:endParaRPr lang="zh-CN" sz="2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</a:tr>
              <a:tr h="236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srswor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简单随机抽样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</a:tr>
              <a:tr h="6294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strata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分层抽样，各层的抽样方法可以使用</a:t>
                      </a:r>
                      <a:r>
                        <a:rPr lang="en-US" sz="1600" kern="0">
                          <a:effectLst/>
                        </a:rPr>
                        <a:t>“srswor”,“srswr”</a:t>
                      </a:r>
                      <a:r>
                        <a:rPr lang="zh-CN" sz="1600" kern="0">
                          <a:effectLst/>
                        </a:rPr>
                        <a:t>，</a:t>
                      </a:r>
                      <a:r>
                        <a:rPr lang="en-US" sz="1600" kern="0">
                          <a:effectLst/>
                        </a:rPr>
                        <a:t>“poisson”</a:t>
                      </a:r>
                      <a:r>
                        <a:rPr lang="zh-CN" sz="1600" kern="0">
                          <a:effectLst/>
                        </a:rPr>
                        <a:t>，</a:t>
                      </a:r>
                      <a:r>
                        <a:rPr lang="en-US" sz="1600" kern="0">
                          <a:effectLst/>
                        </a:rPr>
                        <a:t>“systematic”</a:t>
                      </a:r>
                      <a:r>
                        <a:rPr lang="zh-CN" sz="1600" kern="0">
                          <a:effectLst/>
                        </a:rPr>
                        <a:t>几种方法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</a:tr>
              <a:tr h="236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UPsystematic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系统抽样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</a:tr>
              <a:tr h="236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Upmultinomial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PPS</a:t>
                      </a:r>
                      <a:r>
                        <a:rPr lang="zh-CN" sz="1600" kern="0">
                          <a:effectLst/>
                        </a:rPr>
                        <a:t>抽样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</a:tr>
              <a:tr h="236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Upbrewer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Brewer</a:t>
                      </a:r>
                      <a:r>
                        <a:rPr lang="zh-CN" sz="1600" kern="0">
                          <a:effectLst/>
                        </a:rPr>
                        <a:t>抽样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</a:tr>
              <a:tr h="8392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cluster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整群抽样，可以使用</a:t>
                      </a:r>
                      <a:r>
                        <a:rPr lang="en-US" sz="1600" kern="0">
                          <a:effectLst/>
                        </a:rPr>
                        <a:t>“srswor”</a:t>
                      </a:r>
                      <a:r>
                        <a:rPr lang="zh-CN" sz="1600" kern="0">
                          <a:effectLst/>
                        </a:rPr>
                        <a:t>，</a:t>
                      </a:r>
                      <a:r>
                        <a:rPr lang="en-US" sz="1600" kern="0">
                          <a:effectLst/>
                        </a:rPr>
                        <a:t>“srswr”</a:t>
                      </a:r>
                      <a:r>
                        <a:rPr lang="zh-CN" sz="1600" kern="0">
                          <a:effectLst/>
                        </a:rPr>
                        <a:t>，</a:t>
                      </a:r>
                      <a:r>
                        <a:rPr lang="en-US" sz="1600" kern="0">
                          <a:effectLst/>
                        </a:rPr>
                        <a:t>“poisson”</a:t>
                      </a:r>
                      <a:r>
                        <a:rPr lang="zh-CN" sz="1600" kern="0">
                          <a:effectLst/>
                        </a:rPr>
                        <a:t>，</a:t>
                      </a:r>
                      <a:r>
                        <a:rPr lang="en-US" sz="1600" kern="0">
                          <a:effectLst/>
                        </a:rPr>
                        <a:t>“stematic”</a:t>
                      </a:r>
                      <a:r>
                        <a:rPr lang="zh-CN" sz="1600" kern="0">
                          <a:effectLst/>
                        </a:rPr>
                        <a:t>几种方法，默认方法为简单随机抽样即</a:t>
                      </a:r>
                      <a:r>
                        <a:rPr lang="en-US" sz="1600" kern="0">
                          <a:effectLst/>
                        </a:rPr>
                        <a:t>“srswor”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</a:tr>
              <a:tr h="8392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mstage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多阶段抽样，可以使用</a:t>
                      </a:r>
                      <a:r>
                        <a:rPr lang="en-US" sz="1600" kern="0">
                          <a:effectLst/>
                        </a:rPr>
                        <a:t>“srswor”</a:t>
                      </a:r>
                      <a:r>
                        <a:rPr lang="zh-CN" sz="1600" kern="0">
                          <a:effectLst/>
                        </a:rPr>
                        <a:t>，</a:t>
                      </a:r>
                      <a:r>
                        <a:rPr lang="en-US" sz="1600" kern="0">
                          <a:effectLst/>
                        </a:rPr>
                        <a:t>“srswr”</a:t>
                      </a:r>
                      <a:r>
                        <a:rPr lang="zh-CN" sz="1600" kern="0">
                          <a:effectLst/>
                        </a:rPr>
                        <a:t>，</a:t>
                      </a:r>
                      <a:r>
                        <a:rPr lang="en-US" sz="1600" kern="0">
                          <a:effectLst/>
                        </a:rPr>
                        <a:t>“poisson”“stematic”</a:t>
                      </a:r>
                      <a:r>
                        <a:rPr lang="zh-CN" sz="1600" kern="0">
                          <a:effectLst/>
                        </a:rPr>
                        <a:t>几种方法，默认为简单随机抽样即</a:t>
                      </a:r>
                      <a:r>
                        <a:rPr lang="en-US" sz="1600" kern="0">
                          <a:effectLst/>
                        </a:rPr>
                        <a:t>“srswor”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</a:tr>
              <a:tr h="236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inclusionprobabilities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定义总体单元入样概率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</a:tr>
              <a:tr h="236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getdata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从总体数据中调用样本全部信息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421" marR="94421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7849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估计函数的用途</a:t>
            </a:r>
            <a:endParaRPr lang="zh-CN" altLang="en-US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8443415"/>
              </p:ext>
            </p:extLst>
          </p:nvPr>
        </p:nvGraphicFramePr>
        <p:xfrm>
          <a:off x="611560" y="2348880"/>
          <a:ext cx="7324890" cy="1767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9895"/>
                <a:gridCol w="4844995"/>
              </a:tblGrid>
              <a:tr h="2365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估计函数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639" marR="946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用途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639" marR="94639" marT="0" marB="0" anchor="ctr"/>
                </a:tc>
              </a:tr>
              <a:tr h="2365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svydesign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639" marR="946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定义抽样设计及抽样结果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639" marR="94639" marT="0" marB="0" anchor="ctr"/>
                </a:tc>
              </a:tr>
              <a:tr h="2365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svymean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639" marR="946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均值估计及标准差估计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639" marR="94639" marT="0" marB="0" anchor="ctr"/>
                </a:tc>
              </a:tr>
              <a:tr h="2365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svytotal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639" marR="946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总值估计及标准差估计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639" marR="94639" marT="0" marB="0" anchor="ctr"/>
                </a:tc>
              </a:tr>
              <a:tr h="2365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svyratio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639" marR="946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比率估计及标准差估计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639" marR="94639" marT="0" marB="0" anchor="ctr"/>
                </a:tc>
              </a:tr>
              <a:tr h="2365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svyglm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639" marR="946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回归估计及标准差估计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639" marR="94639" marT="0" marB="0" anchor="ctr"/>
                </a:tc>
              </a:tr>
              <a:tr h="2365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predict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639" marR="946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对目标变量进行估计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4639" marR="94639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119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B</a:t>
            </a:r>
            <a:r>
              <a:rPr lang="zh-CN" altLang="en-US" smtClean="0"/>
              <a:t>、数据实例演示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2132856"/>
            <a:ext cx="7772400" cy="4114800"/>
          </a:xfrm>
        </p:spPr>
        <p:txBody>
          <a:bodyPr/>
          <a:lstStyle/>
          <a:p>
            <a:r>
              <a:rPr lang="zh-CN" altLang="zh-CN" sz="2000"/>
              <a:t>抽样的实例数据是</a:t>
            </a:r>
            <a:r>
              <a:rPr lang="en-US" altLang="zh-CN" sz="2000"/>
              <a:t>agpop</a:t>
            </a:r>
            <a:r>
              <a:rPr lang="zh-CN" altLang="zh-CN" sz="2000"/>
              <a:t>文件。</a:t>
            </a:r>
          </a:p>
          <a:p>
            <a:r>
              <a:rPr lang="en-US" altLang="zh-CN" sz="2000"/>
              <a:t>agpop</a:t>
            </a:r>
            <a:r>
              <a:rPr lang="zh-CN" altLang="zh-CN" sz="2000"/>
              <a:t>数据文件的介绍</a:t>
            </a:r>
            <a:r>
              <a:rPr lang="zh-CN" altLang="zh-CN" sz="2000" smtClean="0"/>
              <a:t>：</a:t>
            </a:r>
            <a:r>
              <a:rPr lang="en-US" altLang="zh-CN" sz="2000" smtClean="0"/>
              <a:t>agpop.xls</a:t>
            </a:r>
            <a:r>
              <a:rPr lang="zh-CN" altLang="zh-CN" sz="2000"/>
              <a:t>文件中一共有美国</a:t>
            </a:r>
            <a:r>
              <a:rPr lang="en-US" altLang="zh-CN" sz="2000"/>
              <a:t>3078</a:t>
            </a:r>
            <a:r>
              <a:rPr lang="zh-CN" altLang="zh-CN" sz="2000"/>
              <a:t>个县级或与县级规模相当的农场数据，包含了</a:t>
            </a:r>
            <a:r>
              <a:rPr lang="en-US" altLang="zh-CN" sz="2000"/>
              <a:t>1982</a:t>
            </a:r>
            <a:r>
              <a:rPr lang="zh-CN" altLang="zh-CN" sz="2000"/>
              <a:t>，</a:t>
            </a:r>
            <a:r>
              <a:rPr lang="en-US" altLang="zh-CN" sz="2000"/>
              <a:t>1987</a:t>
            </a:r>
            <a:r>
              <a:rPr lang="zh-CN" altLang="zh-CN" sz="2000"/>
              <a:t>，和</a:t>
            </a:r>
            <a:r>
              <a:rPr lang="en-US" altLang="zh-CN" sz="2000"/>
              <a:t>1992</a:t>
            </a:r>
            <a:r>
              <a:rPr lang="zh-CN" altLang="zh-CN" sz="2000"/>
              <a:t>年每个县所拥有的农场个数</a:t>
            </a:r>
            <a:r>
              <a:rPr lang="en-US" altLang="zh-CN" sz="2000"/>
              <a:t>(farms)</a:t>
            </a:r>
            <a:r>
              <a:rPr lang="zh-CN" altLang="zh-CN" sz="2000"/>
              <a:t>，耕地面积</a:t>
            </a:r>
            <a:r>
              <a:rPr lang="en-US" altLang="zh-CN" sz="2000"/>
              <a:t>(acres)</a:t>
            </a:r>
            <a:r>
              <a:rPr lang="zh-CN" altLang="zh-CN" sz="2000"/>
              <a:t>，耕地面积小于</a:t>
            </a:r>
            <a:r>
              <a:rPr lang="en-US" altLang="zh-CN" sz="2000"/>
              <a:t>9</a:t>
            </a:r>
            <a:r>
              <a:rPr lang="zh-CN" altLang="zh-CN" sz="2000"/>
              <a:t>英亩的小农场数量</a:t>
            </a:r>
            <a:r>
              <a:rPr lang="en-US" altLang="zh-CN" sz="2000"/>
              <a:t>(smallf)</a:t>
            </a:r>
            <a:r>
              <a:rPr lang="zh-CN" altLang="zh-CN" sz="2000"/>
              <a:t>，耕地面积大于</a:t>
            </a:r>
            <a:r>
              <a:rPr lang="en-US" altLang="zh-CN" sz="2000"/>
              <a:t>1000</a:t>
            </a:r>
            <a:r>
              <a:rPr lang="zh-CN" altLang="zh-CN" sz="2000"/>
              <a:t>英亩的大农场数量</a:t>
            </a:r>
            <a:r>
              <a:rPr lang="en-US" altLang="zh-CN" sz="2000"/>
              <a:t>(largef)</a:t>
            </a:r>
            <a:r>
              <a:rPr lang="zh-CN" altLang="zh-CN" sz="2000"/>
              <a:t>的数据。</a:t>
            </a:r>
          </a:p>
          <a:p>
            <a:r>
              <a:rPr lang="zh-CN" altLang="zh-CN" sz="2000"/>
              <a:t>原始数据集中存在缺失数据，首先在</a:t>
            </a:r>
            <a:r>
              <a:rPr lang="en-US" altLang="zh-CN" sz="2000"/>
              <a:t>R</a:t>
            </a:r>
            <a:r>
              <a:rPr lang="zh-CN" altLang="zh-CN" sz="2000"/>
              <a:t>中直接对数据的缺失值进行处理。进行剔除处理后的完整数据集有</a:t>
            </a:r>
            <a:r>
              <a:rPr lang="en-US" altLang="zh-CN" sz="2000"/>
              <a:t>3041</a:t>
            </a:r>
            <a:r>
              <a:rPr lang="zh-CN" altLang="zh-CN" sz="2000"/>
              <a:t>个观测，</a:t>
            </a:r>
            <a:r>
              <a:rPr lang="en-US" altLang="zh-CN" sz="2000"/>
              <a:t>18</a:t>
            </a:r>
            <a:r>
              <a:rPr lang="zh-CN" altLang="zh-CN" sz="2000"/>
              <a:t>个</a:t>
            </a:r>
            <a:r>
              <a:rPr lang="zh-CN" altLang="zh-CN" sz="2000" smtClean="0"/>
              <a:t>变量</a:t>
            </a:r>
            <a:r>
              <a:rPr lang="zh-CN" altLang="en-US" sz="2000" smtClean="0"/>
              <a:t>。</a:t>
            </a:r>
            <a:endParaRPr lang="en-US" altLang="zh-CN" sz="2000" smtClean="0"/>
          </a:p>
          <a:p>
            <a:pPr marL="0" indent="0">
              <a:buNone/>
            </a:pP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61790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准备工作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2132856"/>
            <a:ext cx="7772400" cy="4114800"/>
          </a:xfrm>
        </p:spPr>
        <p:txBody>
          <a:bodyPr/>
          <a:lstStyle/>
          <a:p>
            <a:r>
              <a:rPr lang="zh-CN" altLang="zh-CN" sz="2400"/>
              <a:t>在抽样和估计之前，需要在</a:t>
            </a:r>
            <a:r>
              <a:rPr lang="en-US" altLang="zh-CN" sz="2400"/>
              <a:t>R</a:t>
            </a:r>
            <a:r>
              <a:rPr lang="zh-CN" altLang="zh-CN" sz="2400"/>
              <a:t>中针对数据进行以下准备工作</a:t>
            </a:r>
            <a:r>
              <a:rPr lang="en-US" altLang="zh-CN" sz="2400"/>
              <a:t>:</a:t>
            </a:r>
            <a:endParaRPr lang="zh-CN" altLang="zh-CN" sz="2400"/>
          </a:p>
          <a:p>
            <a:pPr marL="0" lvl="0" indent="0">
              <a:buNone/>
            </a:pPr>
            <a:r>
              <a:rPr lang="zh-CN" altLang="en-US" sz="2400" smtClean="0"/>
              <a:t>（</a:t>
            </a:r>
            <a:r>
              <a:rPr lang="en-US" altLang="zh-CN" sz="2400" smtClean="0"/>
              <a:t>1</a:t>
            </a:r>
            <a:r>
              <a:rPr lang="zh-CN" altLang="en-US" sz="2400" smtClean="0"/>
              <a:t>）</a:t>
            </a:r>
            <a:r>
              <a:rPr lang="zh-CN" altLang="zh-CN" sz="2400" smtClean="0"/>
              <a:t>导</a:t>
            </a:r>
            <a:r>
              <a:rPr lang="zh-CN" altLang="zh-CN" sz="2400"/>
              <a:t>入数据。</a:t>
            </a:r>
          </a:p>
          <a:p>
            <a:pPr marL="0" indent="0">
              <a:buNone/>
            </a:pPr>
            <a:r>
              <a:rPr lang="en-US" altLang="zh-CN" sz="1800" b="1"/>
              <a:t>&gt;data=read.csv("C:/Users/Administrator/Desktop/agpop.csv",header=T,sep=",")</a:t>
            </a:r>
            <a:endParaRPr lang="zh-CN" altLang="zh-CN" sz="1800"/>
          </a:p>
          <a:p>
            <a:pPr marL="0" lvl="0" indent="0">
              <a:buNone/>
            </a:pPr>
            <a:r>
              <a:rPr lang="zh-CN" altLang="en-US" sz="2400" smtClean="0"/>
              <a:t>（</a:t>
            </a:r>
            <a:r>
              <a:rPr lang="en-US" altLang="zh-CN" sz="2400" smtClean="0"/>
              <a:t>2</a:t>
            </a:r>
            <a:r>
              <a:rPr lang="zh-CN" altLang="en-US" sz="2400" smtClean="0"/>
              <a:t>）</a:t>
            </a:r>
            <a:r>
              <a:rPr lang="zh-CN" altLang="zh-CN" sz="2400" smtClean="0"/>
              <a:t>对</a:t>
            </a:r>
            <a:r>
              <a:rPr lang="zh-CN" altLang="zh-CN" sz="2400"/>
              <a:t>数据缺失值进行处理</a:t>
            </a:r>
          </a:p>
          <a:p>
            <a:pPr marL="0" indent="0">
              <a:buNone/>
            </a:pPr>
            <a:r>
              <a:rPr lang="en-US" altLang="zh-CN" sz="1800" b="1"/>
              <a:t>&gt;attach(data)</a:t>
            </a:r>
            <a:endParaRPr lang="zh-CN" altLang="zh-CN" sz="1800"/>
          </a:p>
          <a:p>
            <a:pPr marL="0" indent="0">
              <a:buNone/>
            </a:pPr>
            <a:r>
              <a:rPr lang="en-US" altLang="zh-CN" sz="1800" b="1"/>
              <a:t>&gt;new=acres92&gt;=0&amp;acres87&gt;=0&amp;acres82&gt;=0</a:t>
            </a:r>
            <a:endParaRPr lang="zh-CN" altLang="zh-CN" sz="1800"/>
          </a:p>
          <a:p>
            <a:pPr marL="0" indent="0">
              <a:buNone/>
            </a:pPr>
            <a:r>
              <a:rPr lang="en-US" altLang="zh-CN" sz="1800" b="1"/>
              <a:t>&gt;data=data[new,]</a:t>
            </a:r>
            <a:endParaRPr lang="zh-CN" altLang="zh-CN" sz="1800"/>
          </a:p>
          <a:p>
            <a:pPr marL="0" indent="0">
              <a:buNone/>
            </a:pPr>
            <a:r>
              <a:rPr lang="en-US" altLang="zh-CN" sz="1800" b="1"/>
              <a:t>&gt;detach(data)</a:t>
            </a:r>
            <a:endParaRPr lang="zh-CN" altLang="zh-CN" sz="1800"/>
          </a:p>
          <a:p>
            <a:pPr marL="0" indent="0">
              <a:buNone/>
            </a:pP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087474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B.1 </a:t>
            </a:r>
            <a:r>
              <a:rPr lang="zh-CN" altLang="en-US" smtClean="0"/>
              <a:t>简单随机抽样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988840"/>
            <a:ext cx="7772400" cy="4114800"/>
          </a:xfrm>
        </p:spPr>
        <p:txBody>
          <a:bodyPr/>
          <a:lstStyle/>
          <a:p>
            <a:r>
              <a:rPr lang="zh-CN" altLang="en-US" sz="2400" smtClean="0"/>
              <a:t>抽样</a:t>
            </a:r>
            <a:endParaRPr lang="en-US" altLang="zh-CN" sz="2400" smtClean="0"/>
          </a:p>
          <a:p>
            <a:pPr marL="0" indent="0">
              <a:buNone/>
            </a:pPr>
            <a:r>
              <a:rPr lang="zh-CN" altLang="en-US" sz="1800" smtClean="0"/>
              <a:t>（</a:t>
            </a:r>
            <a:r>
              <a:rPr lang="en-US" altLang="zh-CN" sz="1800" smtClean="0"/>
              <a:t>1</a:t>
            </a:r>
            <a:r>
              <a:rPr lang="zh-CN" altLang="en-US" sz="1800" smtClean="0"/>
              <a:t>）</a:t>
            </a:r>
            <a:r>
              <a:rPr lang="zh-CN" altLang="zh-CN" sz="1800" smtClean="0"/>
              <a:t>抽样</a:t>
            </a:r>
            <a:r>
              <a:rPr lang="zh-CN" altLang="zh-CN" sz="1800"/>
              <a:t>要求：不放回简单随机抽取样本容量为</a:t>
            </a:r>
            <a:r>
              <a:rPr lang="en-US" altLang="zh-CN" sz="1800"/>
              <a:t>300</a:t>
            </a:r>
            <a:r>
              <a:rPr lang="zh-CN" altLang="zh-CN" sz="1800"/>
              <a:t>的样本。</a:t>
            </a:r>
          </a:p>
          <a:p>
            <a:pPr marL="0" lvl="0" indent="0">
              <a:buNone/>
            </a:pPr>
            <a:r>
              <a:rPr lang="zh-CN" altLang="zh-CN" sz="1800"/>
              <a:t>调用不放回简单随机抽样函数</a:t>
            </a:r>
            <a:r>
              <a:rPr lang="en-US" altLang="zh-CN" sz="1800"/>
              <a:t>“srswor”</a:t>
            </a:r>
            <a:r>
              <a:rPr lang="zh-CN" altLang="zh-CN" sz="1800"/>
              <a:t>，其第一个参数为抽取的样本容量</a:t>
            </a:r>
            <a:r>
              <a:rPr lang="en-US" altLang="zh-CN" sz="1800"/>
              <a:t>n</a:t>
            </a:r>
            <a:r>
              <a:rPr lang="zh-CN" altLang="zh-CN" sz="1800"/>
              <a:t>，第二个参数为总体单元数量</a:t>
            </a:r>
            <a:r>
              <a:rPr lang="en-US" altLang="zh-CN" sz="1800"/>
              <a:t>N</a:t>
            </a:r>
            <a:r>
              <a:rPr lang="zh-CN" altLang="zh-CN" sz="1800"/>
              <a:t>。所得抽样结果为一个取值为</a:t>
            </a:r>
            <a:r>
              <a:rPr lang="en-US" altLang="zh-CN" sz="1800"/>
              <a:t>1</a:t>
            </a:r>
            <a:r>
              <a:rPr lang="zh-CN" altLang="zh-CN" sz="1800"/>
              <a:t>或</a:t>
            </a:r>
            <a:r>
              <a:rPr lang="en-US" altLang="zh-CN" sz="1800"/>
              <a:t>0</a:t>
            </a:r>
            <a:r>
              <a:rPr lang="zh-CN" altLang="zh-CN" sz="1800"/>
              <a:t>的变量</a:t>
            </a:r>
            <a:r>
              <a:rPr lang="en-US" altLang="zh-CN" sz="1800"/>
              <a:t>(s)</a:t>
            </a:r>
            <a:r>
              <a:rPr lang="zh-CN" altLang="zh-CN" sz="1800"/>
              <a:t>，</a:t>
            </a:r>
            <a:r>
              <a:rPr lang="en-US" altLang="zh-CN" sz="1800"/>
              <a:t>1</a:t>
            </a:r>
            <a:r>
              <a:rPr lang="zh-CN" altLang="zh-CN" sz="1800"/>
              <a:t>表示对应的样本单元被抽中，</a:t>
            </a:r>
            <a:r>
              <a:rPr lang="en-US" altLang="zh-CN" sz="1800"/>
              <a:t>0</a:t>
            </a:r>
            <a:r>
              <a:rPr lang="zh-CN" altLang="zh-CN" sz="1800"/>
              <a:t>表示未被抽中。</a:t>
            </a:r>
          </a:p>
          <a:p>
            <a:pPr marL="0" indent="0">
              <a:buNone/>
            </a:pPr>
            <a:r>
              <a:rPr lang="en-US" altLang="zh-CN" sz="1400" b="1"/>
              <a:t>&gt;N=nrow(data)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 b="1"/>
              <a:t>&gt;n=300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 b="1"/>
              <a:t>&gt;s=srswor(n,N)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 b="1"/>
              <a:t>&gt;s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/>
              <a:t>[1] 1 0 0 0 0 0 0 0 0 0 0 0 0 0 1 1 1 0 0 1 0 0 0 0 0 0 0 0 0 1 0 0 0 0 0 0 0 0 0 0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/>
              <a:t>[41] 0 0 0 1 0 0 0 0 0 0 1 0 1 1 1 0 0 0 0 0 0 0 0 0 0 0 0 0 0 0 1 1 0 0 0 0 0 0 0 0</a:t>
            </a:r>
            <a:endParaRPr lang="zh-CN" altLang="zh-CN" sz="1400"/>
          </a:p>
          <a:p>
            <a:pPr marL="0" indent="0">
              <a:buNone/>
            </a:pPr>
            <a:r>
              <a:rPr lang="en-US" altLang="zh-CN" sz="1400" smtClean="0"/>
              <a:t>……</a:t>
            </a:r>
            <a:endParaRPr lang="zh-CN" altLang="zh-CN" sz="1400"/>
          </a:p>
          <a:p>
            <a:pPr marL="0" lvl="0" indent="0">
              <a:buNone/>
            </a:pPr>
            <a:r>
              <a:rPr lang="zh-CN" altLang="en-US" sz="1800" smtClean="0"/>
              <a:t>（</a:t>
            </a:r>
            <a:r>
              <a:rPr lang="en-US" altLang="zh-CN" sz="1800" smtClean="0"/>
              <a:t>2</a:t>
            </a:r>
            <a:r>
              <a:rPr lang="zh-CN" altLang="en-US" sz="1800" smtClean="0"/>
              <a:t>）</a:t>
            </a:r>
            <a:r>
              <a:rPr lang="zh-CN" altLang="zh-CN" sz="1800" smtClean="0"/>
              <a:t>调用</a:t>
            </a:r>
            <a:r>
              <a:rPr lang="en-US" altLang="zh-CN" sz="1800"/>
              <a:t>getdata</a:t>
            </a:r>
            <a:r>
              <a:rPr lang="zh-CN" altLang="zh-CN" sz="1800"/>
              <a:t>函数提取抽到的样本单元的数据。</a:t>
            </a:r>
          </a:p>
          <a:p>
            <a:pPr marL="0" indent="0">
              <a:buNone/>
            </a:pPr>
            <a:r>
              <a:rPr lang="en-US" altLang="zh-CN" sz="1400" b="1"/>
              <a:t>&gt;data.srswor=getdata(data,s)</a:t>
            </a:r>
            <a:endParaRPr lang="zh-CN" altLang="zh-CN" sz="1400"/>
          </a:p>
          <a:p>
            <a:pPr marL="0" indent="0">
              <a:buNone/>
            </a:pP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347747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 bwMode="auto">
          <a:xfrm>
            <a:off x="683568" y="2132856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2400" b="0" kern="0" smtClean="0"/>
              <a:t>估计</a:t>
            </a:r>
            <a:endParaRPr lang="en-US" altLang="zh-CN" sz="2400" b="0" kern="0" smtClean="0"/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zh-CN" altLang="en-US" sz="2400" b="0" kern="0" smtClean="0"/>
              <a:t>（</a:t>
            </a:r>
            <a:r>
              <a:rPr lang="en-US" altLang="zh-CN" sz="2400" b="0" kern="0" smtClean="0"/>
              <a:t>1</a:t>
            </a:r>
            <a:r>
              <a:rPr lang="zh-CN" altLang="en-US" sz="2400" b="0" kern="0" smtClean="0"/>
              <a:t>）</a:t>
            </a:r>
            <a:r>
              <a:rPr lang="zh-CN" altLang="zh-CN" sz="2400" b="0" kern="0" smtClean="0"/>
              <a:t>定义样本权重变量</a:t>
            </a:r>
            <a:r>
              <a:rPr lang="en-US" altLang="zh-CN" sz="2400" b="0" kern="0" smtClean="0"/>
              <a:t>(pw)</a:t>
            </a:r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en-US" altLang="zh-CN" sz="1600" b="1" kern="0" smtClean="0"/>
              <a:t>&gt;pw=rep(N/n,n)</a:t>
            </a:r>
            <a:endParaRPr lang="en-US" altLang="zh-CN" sz="1600" b="0" kern="0" smtClean="0"/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zh-CN" altLang="en-US" sz="2400" b="0" kern="0" smtClean="0"/>
              <a:t>（</a:t>
            </a:r>
            <a:r>
              <a:rPr lang="en-US" altLang="zh-CN" sz="2400" b="0" kern="0" smtClean="0"/>
              <a:t>2</a:t>
            </a:r>
            <a:r>
              <a:rPr lang="zh-CN" altLang="en-US" sz="2400" b="0" kern="0" smtClean="0"/>
              <a:t>）</a:t>
            </a:r>
            <a:r>
              <a:rPr lang="zh-CN" altLang="zh-CN" sz="2400" b="0" kern="0" smtClean="0"/>
              <a:t>定义</a:t>
            </a:r>
            <a:r>
              <a:rPr lang="en-US" altLang="zh-CN" sz="2400" b="0" kern="0" smtClean="0"/>
              <a:t>fpc</a:t>
            </a:r>
            <a:r>
              <a:rPr lang="zh-CN" altLang="zh-CN" sz="2400" b="0" kern="0" smtClean="0"/>
              <a:t>变量</a:t>
            </a:r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en-US" altLang="zh-CN" sz="1600" b="1" kern="0" smtClean="0"/>
              <a:t>&gt;fpc=rep(N,n)</a:t>
            </a:r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zh-CN" altLang="en-US" sz="2400" b="0" kern="0" smtClean="0"/>
              <a:t>（</a:t>
            </a:r>
            <a:r>
              <a:rPr lang="en-US" altLang="zh-CN" sz="2400" b="0" kern="0" smtClean="0"/>
              <a:t>3</a:t>
            </a:r>
            <a:r>
              <a:rPr lang="zh-CN" altLang="en-US" sz="2400" b="0" kern="0" smtClean="0"/>
              <a:t>）</a:t>
            </a:r>
            <a:r>
              <a:rPr lang="zh-CN" altLang="zh-CN" sz="2400" b="0" kern="0" smtClean="0"/>
              <a:t>将权重变量和</a:t>
            </a:r>
            <a:r>
              <a:rPr lang="en-US" altLang="zh-CN" sz="2400" b="0" kern="0" smtClean="0"/>
              <a:t>fpc</a:t>
            </a:r>
            <a:r>
              <a:rPr lang="zh-CN" altLang="zh-CN" sz="2400" b="0" kern="0" smtClean="0"/>
              <a:t>变量加入抽到的样本单元的数据集中</a:t>
            </a:r>
            <a:endParaRPr lang="en-US" altLang="zh-CN" sz="2400" b="0" kern="0" smtClean="0"/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en-US" altLang="zh-CN" sz="1600" b="1" kern="0" smtClean="0"/>
              <a:t>&gt;agsrswor=as.data.frame(cbind(data.srswor,pw,fpc))</a:t>
            </a:r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zh-CN" altLang="en-US" sz="2000" b="1" kern="0" smtClean="0"/>
              <a:t>（</a:t>
            </a:r>
            <a:r>
              <a:rPr lang="en-US" altLang="zh-CN" sz="2000" b="1" kern="0" smtClean="0"/>
              <a:t>4</a:t>
            </a:r>
            <a:r>
              <a:rPr lang="zh-CN" altLang="en-US" sz="2000" b="1" kern="0" smtClean="0"/>
              <a:t>）</a:t>
            </a:r>
            <a:r>
              <a:rPr lang="zh-CN" altLang="zh-CN" sz="2000" b="0" kern="0" smtClean="0"/>
              <a:t>调用</a:t>
            </a:r>
            <a:r>
              <a:rPr lang="en-US" altLang="zh-CN" sz="2000" b="0" kern="0" smtClean="0"/>
              <a:t>svydesign</a:t>
            </a:r>
            <a:r>
              <a:rPr lang="zh-CN" altLang="zh-CN" sz="2000" b="0" kern="0" smtClean="0"/>
              <a:t>函数定义该抽样设计及抽样结果</a:t>
            </a:r>
            <a:endParaRPr lang="en-US" altLang="zh-CN" sz="2000" b="0" kern="0" smtClean="0"/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en-US" altLang="zh-CN" sz="1600" b="1" kern="0" smtClean="0"/>
              <a:t>&gt;dsrswor&lt;-svydesign(id=~1, weights=~pw, data=agsrswor, fpc=~fpc)</a:t>
            </a:r>
            <a:endParaRPr lang="zh-CN" altLang="zh-CN" sz="1600" b="1" kern="0" smtClean="0"/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endParaRPr lang="zh-CN" altLang="zh-CN" sz="2000" b="0" kern="0" smtClean="0"/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endParaRPr lang="en-US" altLang="zh-CN" b="1" kern="0" smtClean="0"/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endParaRPr lang="zh-CN" altLang="zh-CN" b="0" kern="0" smtClean="0"/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endParaRPr lang="en-US" altLang="zh-CN" b="0" kern="0" smtClean="0"/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endParaRPr lang="zh-CN" altLang="en-US" b="0" kern="0"/>
          </a:p>
        </p:txBody>
      </p:sp>
    </p:spTree>
    <p:extLst>
      <p:ext uri="{BB962C8B-B14F-4D97-AF65-F5344CB8AC3E}">
        <p14:creationId xmlns:p14="http://schemas.microsoft.com/office/powerpoint/2010/main" val="339811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2060848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000" smtClean="0"/>
              <a:t>（</a:t>
            </a:r>
            <a:r>
              <a:rPr lang="en-US" altLang="zh-CN" sz="2000" smtClean="0"/>
              <a:t>5</a:t>
            </a:r>
            <a:r>
              <a:rPr lang="zh-CN" altLang="en-US" sz="2000" smtClean="0"/>
              <a:t>）查看抽样设计及抽样结果</a:t>
            </a:r>
            <a:endParaRPr lang="en-US" altLang="zh-CN" sz="2000" smtClean="0"/>
          </a:p>
          <a:p>
            <a:pPr marL="0" indent="0">
              <a:buNone/>
            </a:pPr>
            <a:r>
              <a:rPr lang="en-US" altLang="zh-CN" sz="1600" b="1"/>
              <a:t>&gt;summary(dsrswor)</a:t>
            </a:r>
            <a:endParaRPr lang="zh-CN" altLang="zh-CN" sz="1600"/>
          </a:p>
          <a:p>
            <a:pPr marL="0" indent="0">
              <a:buNone/>
            </a:pPr>
            <a:r>
              <a:rPr lang="zh-CN" altLang="en-US" sz="2000" smtClean="0"/>
              <a:t>（</a:t>
            </a:r>
            <a:r>
              <a:rPr lang="en-US" altLang="zh-CN" sz="2000" smtClean="0"/>
              <a:t>6</a:t>
            </a:r>
            <a:r>
              <a:rPr lang="zh-CN" altLang="en-US" sz="2000" smtClean="0"/>
              <a:t>）</a:t>
            </a:r>
            <a:r>
              <a:rPr lang="zh-CN" altLang="zh-CN" sz="2000"/>
              <a:t>目标变量</a:t>
            </a:r>
            <a:r>
              <a:rPr lang="en-US" altLang="zh-CN" sz="2000"/>
              <a:t>(acres92)</a:t>
            </a:r>
            <a:r>
              <a:rPr lang="zh-CN" altLang="zh-CN" sz="2000"/>
              <a:t>均值的简单估计及其标准差</a:t>
            </a:r>
            <a:r>
              <a:rPr lang="zh-CN" altLang="zh-CN" sz="2000" smtClean="0"/>
              <a:t>估计</a:t>
            </a:r>
            <a:endParaRPr lang="en-US" altLang="zh-CN" sz="2000" smtClean="0"/>
          </a:p>
          <a:p>
            <a:pPr marL="0" indent="0">
              <a:buNone/>
            </a:pPr>
            <a:r>
              <a:rPr lang="en-US" altLang="zh-CN" sz="1600" b="1"/>
              <a:t>&gt;svymean(~acres92, dsrswor, deff=TRUE</a:t>
            </a:r>
            <a:r>
              <a:rPr lang="en-US" altLang="zh-CN" sz="1600" b="1" smtClean="0"/>
              <a:t>)</a:t>
            </a:r>
            <a:endParaRPr lang="en-US" altLang="zh-CN" sz="1600" smtClean="0"/>
          </a:p>
          <a:p>
            <a:pPr marL="0" indent="0">
              <a:buNone/>
            </a:pPr>
            <a:r>
              <a:rPr lang="zh-CN" altLang="en-US" sz="2000" smtClean="0"/>
              <a:t>（</a:t>
            </a:r>
            <a:r>
              <a:rPr lang="en-US" altLang="zh-CN" sz="2000" smtClean="0"/>
              <a:t>7</a:t>
            </a:r>
            <a:r>
              <a:rPr lang="zh-CN" altLang="en-US" sz="2000" smtClean="0"/>
              <a:t>）</a:t>
            </a:r>
            <a:r>
              <a:rPr lang="zh-CN" altLang="zh-CN" sz="2000"/>
              <a:t>目标变量</a:t>
            </a:r>
            <a:r>
              <a:rPr lang="en-US" altLang="zh-CN" sz="2000"/>
              <a:t>(acres92)</a:t>
            </a:r>
            <a:r>
              <a:rPr lang="zh-CN" altLang="zh-CN" sz="2000"/>
              <a:t>的总值估计及其标准差估计</a:t>
            </a:r>
          </a:p>
          <a:p>
            <a:pPr marL="0" indent="0">
              <a:buNone/>
            </a:pPr>
            <a:r>
              <a:rPr lang="en-US" altLang="zh-CN" sz="1600" b="1"/>
              <a:t>&gt;svytotal(~acres92, dsrswor, deff=TRUE</a:t>
            </a:r>
            <a:r>
              <a:rPr lang="en-US" altLang="zh-CN" sz="1600" b="1" smtClean="0"/>
              <a:t>)</a:t>
            </a:r>
          </a:p>
          <a:p>
            <a:pPr marL="0" indent="0">
              <a:buNone/>
            </a:pPr>
            <a:r>
              <a:rPr lang="zh-CN" altLang="en-US" sz="2000" b="1" smtClean="0"/>
              <a:t>（</a:t>
            </a:r>
            <a:r>
              <a:rPr lang="en-US" altLang="zh-CN" sz="2000" b="1" smtClean="0"/>
              <a:t>8</a:t>
            </a:r>
            <a:r>
              <a:rPr lang="zh-CN" altLang="en-US" sz="2000" b="1" smtClean="0"/>
              <a:t>）</a:t>
            </a:r>
            <a:r>
              <a:rPr lang="zh-CN" altLang="zh-CN" sz="2000"/>
              <a:t>目标变量</a:t>
            </a:r>
            <a:r>
              <a:rPr lang="en-US" altLang="zh-CN" sz="2000"/>
              <a:t>(acres92)</a:t>
            </a:r>
            <a:r>
              <a:rPr lang="zh-CN" altLang="zh-CN" sz="2000"/>
              <a:t>均值的比率估计及其标准差估计。</a:t>
            </a:r>
          </a:p>
          <a:p>
            <a:pPr marL="0" indent="0">
              <a:buNone/>
            </a:pPr>
            <a:r>
              <a:rPr lang="en-US" altLang="zh-CN" sz="1600" b="1"/>
              <a:t>&gt;acres.ratio&lt;-svyratio(~acres92, ~acres87, dsrswor)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&gt;popm&lt;- data.frame(acres87= mean(data$acres87))</a:t>
            </a:r>
            <a:endParaRPr lang="zh-CN" altLang="zh-CN" sz="1600"/>
          </a:p>
          <a:p>
            <a:pPr marL="0" indent="0">
              <a:buNone/>
            </a:pPr>
            <a:r>
              <a:rPr lang="en-US" altLang="zh-CN" sz="1600" b="1"/>
              <a:t>&gt;predict(acres.ratio, popm$acres87)</a:t>
            </a:r>
            <a:endParaRPr lang="zh-CN" altLang="zh-CN" sz="1600"/>
          </a:p>
          <a:p>
            <a:pPr marL="0" indent="0">
              <a:buNone/>
            </a:pPr>
            <a:endParaRPr lang="zh-CN" altLang="zh-CN" sz="2000"/>
          </a:p>
          <a:p>
            <a:pPr marL="0" indent="0">
              <a:buNone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4292524"/>
      </p:ext>
    </p:extLst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新建 Microsoft Office PowerPoint 演示文稿</Template>
  <TotalTime>2139</TotalTime>
  <Words>2501</Words>
  <Application>Microsoft Office PowerPoint</Application>
  <PresentationFormat>全屏显示(4:3)</PresentationFormat>
  <Paragraphs>257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楷体_GB2312</vt:lpstr>
      <vt:lpstr>宋体</vt:lpstr>
      <vt:lpstr>Arial</vt:lpstr>
      <vt:lpstr>Calibri</vt:lpstr>
      <vt:lpstr>Cambria Math</vt:lpstr>
      <vt:lpstr>Tahoma</vt:lpstr>
      <vt:lpstr>Times New Roman</vt:lpstr>
      <vt:lpstr>Wingdings</vt:lpstr>
      <vt:lpstr>Blends</vt:lpstr>
      <vt:lpstr>Office 主题</vt:lpstr>
      <vt:lpstr>1_Blends</vt:lpstr>
      <vt:lpstr>1_Office 主题</vt:lpstr>
      <vt:lpstr>2_Blends</vt:lpstr>
      <vt:lpstr>2_Office 主题</vt:lpstr>
      <vt:lpstr>附录 R软件中的抽样方法应用</vt:lpstr>
      <vt:lpstr>A、概述</vt:lpstr>
      <vt:lpstr>抽样函数的用途</vt:lpstr>
      <vt:lpstr>估计函数的用途</vt:lpstr>
      <vt:lpstr>B、数据实例演示</vt:lpstr>
      <vt:lpstr>准备工作</vt:lpstr>
      <vt:lpstr>B.1 简单随机抽样</vt:lpstr>
      <vt:lpstr>PowerPoint 演示文稿</vt:lpstr>
      <vt:lpstr>PowerPoint 演示文稿</vt:lpstr>
      <vt:lpstr>PowerPoint 演示文稿</vt:lpstr>
      <vt:lpstr>B.2 分层抽样</vt:lpstr>
      <vt:lpstr>PowerPoint 演示文稿</vt:lpstr>
      <vt:lpstr>B.3 系统抽样</vt:lpstr>
      <vt:lpstr>B.4 PPS抽样</vt:lpstr>
      <vt:lpstr>B.5 Brewer抽样</vt:lpstr>
      <vt:lpstr>B.6 整群抽样</vt:lpstr>
      <vt:lpstr>B.7 等概率两阶段抽样</vt:lpstr>
      <vt:lpstr>PowerPoint 演示文稿</vt:lpstr>
      <vt:lpstr>PowerPoint 演示文稿</vt:lpstr>
      <vt:lpstr>B.8 两阶段放回不等概抽样</vt:lpstr>
      <vt:lpstr>PowerPoint 演示文稿</vt:lpstr>
      <vt:lpstr>PowerPoint 演示文稿</vt:lpstr>
      <vt:lpstr>PowerPoint 演示文稿</vt:lpstr>
      <vt:lpstr>PowerPoint 演示文稿</vt:lpstr>
    </vt:vector>
  </TitlesOfParts>
  <Company>人大统计系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中国人民大学统计学系 博士论文答辩</dc:title>
  <dc:creator>林旭</dc:creator>
  <cp:lastModifiedBy>Lxsure</cp:lastModifiedBy>
  <cp:revision>537</cp:revision>
  <cp:lastPrinted>1601-01-01T00:00:00Z</cp:lastPrinted>
  <dcterms:created xsi:type="dcterms:W3CDTF">2001-06-06T18:51:26Z</dcterms:created>
  <dcterms:modified xsi:type="dcterms:W3CDTF">2016-03-18T06:07:32Z</dcterms:modified>
</cp:coreProperties>
</file>